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Lst>
  <p:sldSz cx="9144000" cy="6858000" type="screen4x3"/>
  <p:notesSz cx="6858000" cy="9144000"/>
  <p:defaultTextStyle>
    <a:lvl1pPr>
      <a:defRPr sz="2400">
        <a:solidFill>
          <a:srgbClr val="0000CC"/>
        </a:solidFill>
        <a:latin typeface="Tahoma"/>
        <a:ea typeface="Tahoma"/>
        <a:cs typeface="Tahoma"/>
        <a:sym typeface="Tahoma"/>
      </a:defRPr>
    </a:lvl1pPr>
    <a:lvl2pPr indent="457200">
      <a:defRPr sz="2400">
        <a:solidFill>
          <a:srgbClr val="0000CC"/>
        </a:solidFill>
        <a:latin typeface="Tahoma"/>
        <a:ea typeface="Tahoma"/>
        <a:cs typeface="Tahoma"/>
        <a:sym typeface="Tahoma"/>
      </a:defRPr>
    </a:lvl2pPr>
    <a:lvl3pPr indent="914400">
      <a:defRPr sz="2400">
        <a:solidFill>
          <a:srgbClr val="0000CC"/>
        </a:solidFill>
        <a:latin typeface="Tahoma"/>
        <a:ea typeface="Tahoma"/>
        <a:cs typeface="Tahoma"/>
        <a:sym typeface="Tahoma"/>
      </a:defRPr>
    </a:lvl3pPr>
    <a:lvl4pPr indent="1371600">
      <a:defRPr sz="2400">
        <a:solidFill>
          <a:srgbClr val="0000CC"/>
        </a:solidFill>
        <a:latin typeface="Tahoma"/>
        <a:ea typeface="Tahoma"/>
        <a:cs typeface="Tahoma"/>
        <a:sym typeface="Tahoma"/>
      </a:defRPr>
    </a:lvl4pPr>
    <a:lvl5pPr indent="1828800">
      <a:defRPr sz="2400">
        <a:solidFill>
          <a:srgbClr val="0000CC"/>
        </a:solidFill>
        <a:latin typeface="Tahoma"/>
        <a:ea typeface="Tahoma"/>
        <a:cs typeface="Tahoma"/>
        <a:sym typeface="Tahoma"/>
      </a:defRPr>
    </a:lvl5pPr>
    <a:lvl6pPr>
      <a:defRPr sz="2400">
        <a:solidFill>
          <a:srgbClr val="0000CC"/>
        </a:solidFill>
        <a:latin typeface="Tahoma"/>
        <a:ea typeface="Tahoma"/>
        <a:cs typeface="Tahoma"/>
        <a:sym typeface="Tahoma"/>
      </a:defRPr>
    </a:lvl6pPr>
    <a:lvl7pPr>
      <a:defRPr sz="2400">
        <a:solidFill>
          <a:srgbClr val="0000CC"/>
        </a:solidFill>
        <a:latin typeface="Tahoma"/>
        <a:ea typeface="Tahoma"/>
        <a:cs typeface="Tahoma"/>
        <a:sym typeface="Tahoma"/>
      </a:defRPr>
    </a:lvl7pPr>
    <a:lvl8pPr>
      <a:defRPr sz="2400">
        <a:solidFill>
          <a:srgbClr val="0000CC"/>
        </a:solidFill>
        <a:latin typeface="Tahoma"/>
        <a:ea typeface="Tahoma"/>
        <a:cs typeface="Tahoma"/>
        <a:sym typeface="Tahoma"/>
      </a:defRPr>
    </a:lvl8pPr>
    <a:lvl9pPr>
      <a:defRPr sz="2400">
        <a:solidFill>
          <a:srgbClr val="0000CC"/>
        </a:solidFill>
        <a:latin typeface="Tahoma"/>
        <a:ea typeface="Tahoma"/>
        <a:cs typeface="Tahoma"/>
        <a:sym typeface="Tahom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ahoma"/>
          <a:ea typeface="Tahoma"/>
          <a:cs typeface="Tahoma"/>
        </a:font>
        <a:srgbClr val="0000CC"/>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CDDFF"/>
          </a:solidFill>
        </a:fill>
      </a:tcStyle>
    </a:wholeTbl>
    <a:band2H>
      <a:tcTxStyle/>
      <a:tcStyle>
        <a:tcBdr/>
        <a:fill>
          <a:solidFill>
            <a:srgbClr val="F6EFFF"/>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99FF"/>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99FF"/>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99FF"/>
          </a:solidFill>
        </a:fill>
      </a:tcStyle>
    </a:firstRow>
  </a:tblStyle>
  <a:tblStyle styleId="{C7B018BB-80A7-4F77-B60F-C8B233D01FF8}" styleName="">
    <a:tblBg/>
    <a:wholeTbl>
      <a:tcTxStyle b="on" i="on">
        <a:font>
          <a:latin typeface="Tahoma"/>
          <a:ea typeface="Tahoma"/>
          <a:cs typeface="Tahoma"/>
        </a:font>
        <a:srgbClr val="0000CC"/>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2E2F3"/>
          </a:solidFill>
        </a:fill>
      </a:tcStyle>
    </a:wholeTbl>
    <a:band2H>
      <a:tcTxStyle/>
      <a:tcStyle>
        <a:tcBdr/>
        <a:fill>
          <a:solidFill>
            <a:srgbClr val="F1F1F9"/>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E0"/>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E0"/>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AAAE0"/>
          </a:solidFill>
        </a:fill>
      </a:tcStyle>
    </a:firstRow>
  </a:tblStyle>
  <a:tblStyle styleId="{EEE7283C-3CF3-47DC-8721-378D4A62B228}" styleName="">
    <a:tblBg/>
    <a:wholeTbl>
      <a:tcTxStyle b="on" i="on">
        <a:font>
          <a:latin typeface="Tahoma"/>
          <a:ea typeface="Tahoma"/>
          <a:cs typeface="Tahoma"/>
        </a:font>
        <a:srgbClr val="0000CC"/>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ADAF6"/>
          </a:solidFill>
        </a:fill>
      </a:tcStyle>
    </a:wholeTbl>
    <a:band2H>
      <a:tcTxStyle/>
      <a:tcStyle>
        <a:tcBdr/>
        <a:fill>
          <a:solidFill>
            <a:srgbClr val="EDEDFA"/>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B8BE7"/>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B8BE7"/>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8B8BE7"/>
          </a:solidFill>
        </a:fill>
      </a:tcStyle>
    </a:firstRow>
  </a:tblStyle>
  <a:tblStyle styleId="{CF821DB8-F4EB-4A41-A1BA-3FCAFE7338EE}" styleName="">
    <a:tblBg/>
    <a:wholeTbl>
      <a:tcTxStyle b="on" i="on">
        <a:font>
          <a:latin typeface="Tahoma"/>
          <a:ea typeface="Tahoma"/>
          <a:cs typeface="Tahoma"/>
        </a:font>
        <a:srgbClr val="0000C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F6"/>
          </a:solidFill>
        </a:fill>
      </a:tcStyle>
    </a:wholeTbl>
    <a:band2H>
      <a:tcTxStyle/>
      <a:tcStyle>
        <a:tcBdr/>
        <a:fill>
          <a:solidFill>
            <a:srgbClr val="FFFFFF"/>
          </a:solidFill>
        </a:fill>
      </a:tcStyle>
    </a:band2H>
    <a:firstCol>
      <a:tcTxStyle b="on" i="on">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C99FF"/>
          </a:solidFill>
        </a:fill>
      </a:tcStyle>
    </a:firstCol>
    <a:lastRow>
      <a:tcTxStyle b="on" i="on">
        <a:font>
          <a:latin typeface="Tahoma"/>
          <a:ea typeface="Tahoma"/>
          <a:cs typeface="Tahoma"/>
        </a:font>
        <a:srgbClr val="0000CC"/>
      </a:tcTxStyle>
      <a:tcStyle>
        <a:tcBdr>
          <a:left>
            <a:ln w="12700" cap="flat">
              <a:noFill/>
              <a:miter lim="400000"/>
            </a:ln>
          </a:left>
          <a:right>
            <a:ln w="12700" cap="flat">
              <a:noFill/>
              <a:miter lim="400000"/>
            </a:ln>
          </a:right>
          <a:top>
            <a:ln w="50800" cap="flat">
              <a:solidFill>
                <a:srgbClr val="0000CC"/>
              </a:solidFill>
              <a:prstDash val="solid"/>
              <a:bevel/>
            </a:ln>
          </a:top>
          <a:bottom>
            <a:ln w="25400" cap="flat">
              <a:solidFill>
                <a:srgbClr val="0000CC"/>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00CC"/>
              </a:solidFill>
              <a:prstDash val="solid"/>
              <a:bevel/>
            </a:ln>
          </a:top>
          <a:bottom>
            <a:ln w="25400" cap="flat">
              <a:solidFill>
                <a:srgbClr val="0000CC"/>
              </a:solidFill>
              <a:prstDash val="solid"/>
              <a:bevel/>
            </a:ln>
          </a:bottom>
          <a:insideH>
            <a:ln w="12700" cap="flat">
              <a:noFill/>
              <a:miter lim="400000"/>
            </a:ln>
          </a:insideH>
          <a:insideV>
            <a:ln w="12700" cap="flat">
              <a:noFill/>
              <a:miter lim="400000"/>
            </a:ln>
          </a:insideV>
        </a:tcBdr>
        <a:fill>
          <a:solidFill>
            <a:srgbClr val="CC99FF"/>
          </a:solidFill>
        </a:fill>
      </a:tcStyle>
    </a:firstRow>
  </a:tblStyle>
  <a:tblStyle styleId="{33BA23B1-9221-436E-865A-0063620EA4FD}" styleName="">
    <a:tblBg/>
    <a:wholeTbl>
      <a:tcTxStyle b="on" i="on">
        <a:font>
          <a:latin typeface="Tahoma"/>
          <a:ea typeface="Tahoma"/>
          <a:cs typeface="Tahoma"/>
        </a:font>
        <a:srgbClr val="0000CC"/>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EC"/>
          </a:solidFill>
        </a:fill>
      </a:tcStyle>
    </a:wholeTbl>
    <a:band2H>
      <a:tcTxStyle/>
      <a:tcStyle>
        <a:tcBdr/>
        <a:fill>
          <a:solidFill>
            <a:srgbClr val="E6E6F6"/>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CC"/>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CC"/>
          </a:solid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CC"/>
          </a:solidFill>
        </a:fill>
      </a:tcStyle>
    </a:firstRow>
  </a:tblStyle>
  <a:tblStyle styleId="{2708684C-4D16-4618-839F-0558EEFCDFE6}" styleName="">
    <a:tblBg/>
    <a:wholeTb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a:tcStyle>
        <a:tcBdr/>
        <a:fill>
          <a:solidFill>
            <a:srgbClr val="FFFFFF"/>
          </a:solidFill>
        </a:fill>
      </a:tcStyle>
    </a:band2H>
    <a:firstCol>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
          <a:latin typeface="Tahoma"/>
          <a:ea typeface="Tahoma"/>
          <a:cs typeface="Tahom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 name="Shape 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 name="Shape 3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15239840"/>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prstGeom prst="rect">
            <a:avLst/>
          </a:prstGeom>
        </p:spPr>
        <p:txBody>
          <a:bodyPr/>
          <a:lstStyle/>
          <a:p>
            <a:pPr lvl="0"/>
            <a:endParaRPr/>
          </a:p>
        </p:txBody>
      </p:sp>
      <p:sp>
        <p:nvSpPr>
          <p:cNvPr id="38" name="Shape 3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b="1">
                <a:latin typeface="Times New Roman"/>
                <a:ea typeface="Times New Roman"/>
                <a:cs typeface="Times New Roman"/>
                <a:sym typeface="Times New Roman"/>
              </a:rPr>
              <a:t>NOTE: If you are showing this slide set via a Power Point presentation, the symbol (#) throughout the script indicates when to press your mouse button to change the animation within a slide.</a:t>
            </a:r>
            <a:endParaRPr sz="1200">
              <a:latin typeface="Times New Roman"/>
              <a:ea typeface="Times New Roman"/>
              <a:cs typeface="Times New Roman"/>
              <a:sym typeface="Times New Roman"/>
            </a:endParaRPr>
          </a:p>
          <a:p>
            <a:pPr lvl="0" defTabSz="914400">
              <a:lnSpc>
                <a:spcPct val="100000"/>
              </a:lnSpc>
              <a:spcBef>
                <a:spcPts val="400"/>
              </a:spcBef>
              <a:defRPr sz="1800"/>
            </a:pPr>
            <a:r>
              <a:rPr sz="1200">
                <a:latin typeface="Times New Roman"/>
                <a:ea typeface="Times New Roman"/>
                <a:cs typeface="Times New Roman"/>
                <a:sym typeface="Times New Roman"/>
              </a:rPr>
              <a:t>1. Title Slide</a:t>
            </a:r>
          </a:p>
        </p:txBody>
      </p:sp>
    </p:spTree>
    <p:extLst>
      <p:ext uri="{BB962C8B-B14F-4D97-AF65-F5344CB8AC3E}">
        <p14:creationId xmlns:p14="http://schemas.microsoft.com/office/powerpoint/2010/main" val="20223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pPr lvl="0"/>
            <a:endParaRPr/>
          </a:p>
        </p:txBody>
      </p:sp>
      <p:sp>
        <p:nvSpPr>
          <p:cNvPr id="84" name="Shape 8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 WORLDWIDE. On a global basis, renewable water resources per person decreased by 50% over a 38 year period from 1960 to 1998.  Another 50% reduction is projected by the year 2025.</a:t>
            </a:r>
          </a:p>
        </p:txBody>
      </p:sp>
    </p:spTree>
    <p:extLst>
      <p:ext uri="{BB962C8B-B14F-4D97-AF65-F5344CB8AC3E}">
        <p14:creationId xmlns:p14="http://schemas.microsoft.com/office/powerpoint/2010/main" val="17062374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prstGeom prst="rect">
            <a:avLst/>
          </a:prstGeom>
        </p:spPr>
        <p:txBody>
          <a:bodyPr/>
          <a:lstStyle/>
          <a:p>
            <a:pPr lvl="0"/>
            <a:endParaRPr/>
          </a:p>
        </p:txBody>
      </p:sp>
      <p:sp>
        <p:nvSpPr>
          <p:cNvPr id="1087" name="Shape 10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100. MAKE EVERY DROP COUNT.  It’s up to each of us to MAKE EVERY DROP COUNT!  (#) Our future depends on it. </a:t>
            </a:r>
          </a:p>
        </p:txBody>
      </p:sp>
    </p:spTree>
    <p:extLst>
      <p:ext uri="{BB962C8B-B14F-4D97-AF65-F5344CB8AC3E}">
        <p14:creationId xmlns:p14="http://schemas.microsoft.com/office/powerpoint/2010/main" val="20440102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Shape 1092"/>
          <p:cNvSpPr>
            <a:spLocks noGrp="1" noRot="1" noChangeAspect="1"/>
          </p:cNvSpPr>
          <p:nvPr>
            <p:ph type="sldImg"/>
          </p:nvPr>
        </p:nvSpPr>
        <p:spPr>
          <a:prstGeom prst="rect">
            <a:avLst/>
          </a:prstGeom>
        </p:spPr>
        <p:txBody>
          <a:bodyPr/>
          <a:lstStyle/>
          <a:p>
            <a:pPr lvl="0"/>
            <a:endParaRPr/>
          </a:p>
        </p:txBody>
      </p:sp>
      <p:sp>
        <p:nvSpPr>
          <p:cNvPr id="1093" name="Shape 109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101. CREDIT SLIDE.</a:t>
            </a:r>
          </a:p>
        </p:txBody>
      </p:sp>
    </p:spTree>
    <p:extLst>
      <p:ext uri="{BB962C8B-B14F-4D97-AF65-F5344CB8AC3E}">
        <p14:creationId xmlns:p14="http://schemas.microsoft.com/office/powerpoint/2010/main" val="3840513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Shape 1097"/>
          <p:cNvSpPr>
            <a:spLocks noGrp="1" noRot="1" noChangeAspect="1"/>
          </p:cNvSpPr>
          <p:nvPr>
            <p:ph type="sldImg"/>
          </p:nvPr>
        </p:nvSpPr>
        <p:spPr>
          <a:prstGeom prst="rect">
            <a:avLst/>
          </a:prstGeom>
        </p:spPr>
        <p:txBody>
          <a:bodyPr/>
          <a:lstStyle/>
          <a:p>
            <a:pPr lvl="0"/>
            <a:endParaRPr/>
          </a:p>
        </p:txBody>
      </p:sp>
      <p:sp>
        <p:nvSpPr>
          <p:cNvPr id="1098" name="Shape 10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Addendum</a:t>
            </a:r>
          </a:p>
          <a:p>
            <a:pPr lvl="0" defTabSz="914400">
              <a:lnSpc>
                <a:spcPct val="100000"/>
              </a:lnSpc>
              <a:spcBef>
                <a:spcPts val="400"/>
              </a:spcBef>
              <a:defRPr sz="1800"/>
            </a:pPr>
            <a:r>
              <a:rPr sz="1200">
                <a:latin typeface="Times New Roman"/>
                <a:ea typeface="Times New Roman"/>
                <a:cs typeface="Times New Roman"/>
                <a:sym typeface="Times New Roman"/>
              </a:rPr>
              <a:t>Author Note: People are often reluctant to change existing practices unless they can justify the  economic benefit.  The following material discussing the economic benefits of Xeriscape may be useful for selected audiences, but it may be too technical for general audiences.  Therefore, it can be included or left out, depending on the audience.</a:t>
            </a:r>
          </a:p>
          <a:p>
            <a:pPr lvl="0" defTabSz="914400">
              <a:lnSpc>
                <a:spcPct val="100000"/>
              </a:lnSpc>
              <a:spcBef>
                <a:spcPts val="400"/>
              </a:spcBef>
              <a:defRPr sz="1800"/>
            </a:pPr>
            <a:endParaRPr sz="1200">
              <a:latin typeface="Times New Roman"/>
              <a:ea typeface="Times New Roman"/>
              <a:cs typeface="Times New Roman"/>
              <a:sym typeface="Times New Roman"/>
            </a:endParaRPr>
          </a:p>
          <a:p>
            <a:pPr lvl="0" defTabSz="914400">
              <a:lnSpc>
                <a:spcPct val="100000"/>
              </a:lnSpc>
              <a:spcBef>
                <a:spcPts val="400"/>
              </a:spcBef>
              <a:defRPr sz="1800"/>
            </a:pPr>
            <a:r>
              <a:rPr sz="1200">
                <a:latin typeface="Times New Roman"/>
                <a:ea typeface="Times New Roman"/>
                <a:cs typeface="Times New Roman"/>
                <a:sym typeface="Times New Roman"/>
              </a:rPr>
              <a:t>102.  CONSIDER THE ECONOMIC BENEFITS OF WATER-WISE LANDSCAPE.  Xeriscape not only saves water, it saves money, as you will see from the following example. </a:t>
            </a:r>
          </a:p>
        </p:txBody>
      </p:sp>
    </p:spTree>
    <p:extLst>
      <p:ext uri="{BB962C8B-B14F-4D97-AF65-F5344CB8AC3E}">
        <p14:creationId xmlns:p14="http://schemas.microsoft.com/office/powerpoint/2010/main" val="15628146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noRot="1" noChangeAspect="1"/>
          </p:cNvSpPr>
          <p:nvPr>
            <p:ph type="sldImg"/>
          </p:nvPr>
        </p:nvSpPr>
        <p:spPr>
          <a:prstGeom prst="rect">
            <a:avLst/>
          </a:prstGeom>
        </p:spPr>
        <p:txBody>
          <a:bodyPr/>
          <a:lstStyle/>
          <a:p>
            <a:pPr lvl="0"/>
            <a:endParaRPr/>
          </a:p>
        </p:txBody>
      </p:sp>
      <p:sp>
        <p:nvSpPr>
          <p:cNvPr id="1107" name="Shape 110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103. ATHENS/CLARKE COUNTY WATER AND SEWAGE RATES. First, let’s look at the water and sewage rate structure for Athens/Clarke County.  Similar information is available from the utility department in any municipality. (#)  In Athens, water is billed at $1.83 per 100 cubic feet (2001 rate structure). (#) Sewage costs $1.41 per 100 cubic feet.  Sewage is billed according to water use.(#) One hundred cubic feet of water is equivalent to 745 gallons.(#) A simple algebraic equation can be used to calculate water and sewage costs per 1,000 gallons.</a:t>
            </a:r>
          </a:p>
        </p:txBody>
      </p:sp>
    </p:spTree>
    <p:extLst>
      <p:ext uri="{BB962C8B-B14F-4D97-AF65-F5344CB8AC3E}">
        <p14:creationId xmlns:p14="http://schemas.microsoft.com/office/powerpoint/2010/main" val="3536890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prstGeom prst="rect">
            <a:avLst/>
          </a:prstGeom>
        </p:spPr>
        <p:txBody>
          <a:bodyPr/>
          <a:lstStyle/>
          <a:p>
            <a:pPr lvl="0"/>
            <a:endParaRPr/>
          </a:p>
        </p:txBody>
      </p:sp>
      <p:sp>
        <p:nvSpPr>
          <p:cNvPr id="1116" name="Shape 111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104. ASSUMPTIONS.  To use these costs to make economic comparisons, we need to make certain assumptions.  (#) First, we know that 1 inch of water equals 600 gallons per 1,000 square feet. (#) Let’s assume the High Water-use Zones receive approximately 1-inch of irrigation water 4 times per month (approx. once per week) from March to October, then 1 time per month from November to February.  Of course this will vary with rainfall patterns, but this is a realistic assumption.  (#) The Moderate Water-use Zones would be watered only on demand and would receive considerably less irrigation than the high water-use zones.  Let’s assume they get 1 inch of irrigation water twice a month from March to October, then no irrigation from November through February. (#) The Low Water-use Zones would not be irrigated. </a:t>
            </a:r>
          </a:p>
        </p:txBody>
      </p:sp>
    </p:spTree>
    <p:extLst>
      <p:ext uri="{BB962C8B-B14F-4D97-AF65-F5344CB8AC3E}">
        <p14:creationId xmlns:p14="http://schemas.microsoft.com/office/powerpoint/2010/main" val="2169603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Shape 1121"/>
          <p:cNvSpPr>
            <a:spLocks noGrp="1" noRot="1" noChangeAspect="1"/>
          </p:cNvSpPr>
          <p:nvPr>
            <p:ph type="sldImg"/>
          </p:nvPr>
        </p:nvSpPr>
        <p:spPr>
          <a:prstGeom prst="rect">
            <a:avLst/>
          </a:prstGeom>
        </p:spPr>
        <p:txBody>
          <a:bodyPr/>
          <a:lstStyle/>
          <a:p>
            <a:pPr lvl="0"/>
            <a:endParaRPr/>
          </a:p>
        </p:txBody>
      </p:sp>
      <p:sp>
        <p:nvSpPr>
          <p:cNvPr id="1122" name="Shape 112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105. PROJECTED WATER AND SEWAGE COSTS.  Using the previous assumptions, we can then calculate the cost of water and sewage for each 1,000 square feet of irrigated areas in each of the water-use zones.  In this example, water and sewage cost for each 1,000 square feet of landscaped area in the high water-use zones would be $93.96.  Irrigation and sewage costs for each 1,000 square feet in the moderate water-use zones would be $41.76.  If a landscape consisted of 1,000 square feet in the high water-use zones and 1,000 square feet in moderate water-use zones, total water and sewage costs would be $135.72 per annually. </a:t>
            </a:r>
          </a:p>
        </p:txBody>
      </p:sp>
    </p:spTree>
    <p:extLst>
      <p:ext uri="{BB962C8B-B14F-4D97-AF65-F5344CB8AC3E}">
        <p14:creationId xmlns:p14="http://schemas.microsoft.com/office/powerpoint/2010/main" val="25941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prstGeom prst="rect">
            <a:avLst/>
          </a:prstGeom>
        </p:spPr>
        <p:txBody>
          <a:bodyPr/>
          <a:lstStyle/>
          <a:p>
            <a:pPr lvl="0"/>
            <a:endParaRPr/>
          </a:p>
        </p:txBody>
      </p:sp>
      <p:sp>
        <p:nvSpPr>
          <p:cNvPr id="1129" name="Shape 112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106. POTENTIAL SAVINGS.  Now let’s look at some potential savings. (#) If we convert one-third of a half-acre lot from high water-use to low water-use, potential savings on water and sewage is $588.18 per year. (#) If 1/3 of a half-acre lot is shifted from moderate water-use to low water-use, savings on water and sewage would be $266.42 per year.  (#) So the potential savings realized by shifting two-thirds of the landscape to low water-use would be $849.59 per year.  </a:t>
            </a:r>
          </a:p>
        </p:txBody>
      </p:sp>
    </p:spTree>
    <p:extLst>
      <p:ext uri="{BB962C8B-B14F-4D97-AF65-F5344CB8AC3E}">
        <p14:creationId xmlns:p14="http://schemas.microsoft.com/office/powerpoint/2010/main" val="559462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 name="Shape 1135"/>
          <p:cNvSpPr>
            <a:spLocks noGrp="1" noRot="1" noChangeAspect="1"/>
          </p:cNvSpPr>
          <p:nvPr>
            <p:ph type="sldImg"/>
          </p:nvPr>
        </p:nvSpPr>
        <p:spPr>
          <a:prstGeom prst="rect">
            <a:avLst/>
          </a:prstGeom>
        </p:spPr>
        <p:txBody>
          <a:bodyPr/>
          <a:lstStyle/>
          <a:p>
            <a:pPr lvl="0"/>
            <a:endParaRPr/>
          </a:p>
        </p:txBody>
      </p:sp>
      <p:sp>
        <p:nvSpPr>
          <p:cNvPr id="1136" name="Shape 113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107. COMPARATIVE COST OF CONVERTING 1,000 SQ. FT. TO MULCH OR GROUNDCOVER PLANTS.  Now let’s take this cost analysis one step further and look at the comparative costs of converting 1,000 square feet of irrigated landscape area to mulch or groundcover. (#) Average retail cost of pine straw is $3 per bale.  One bale covers approximately 50 square feet to a 3-inch depth.  Therefore, 20 bales will be required per 1,000 square feet at a cost of $60.  (#)(#) As an alternative, you may choose to plant a groundcover, such as Asiatic Jasmine.  If we planted them two feet apart and purchased small liner plants at a cost of 75 cents per pot, plant costs could be $187.50.  In addition, 20 bales of pine straw would be required to mulch the planting, so total cost of this retrofit would be $274.50 per 1,000 square feet. Bear in mind that the plants would need to be watered on demand the first growing season, then shifted to the low water-use zone in year 2. </a:t>
            </a:r>
          </a:p>
        </p:txBody>
      </p:sp>
    </p:spTree>
    <p:extLst>
      <p:ext uri="{BB962C8B-B14F-4D97-AF65-F5344CB8AC3E}">
        <p14:creationId xmlns:p14="http://schemas.microsoft.com/office/powerpoint/2010/main" val="18379842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Shape 1140"/>
          <p:cNvSpPr>
            <a:spLocks noGrp="1" noRot="1" noChangeAspect="1"/>
          </p:cNvSpPr>
          <p:nvPr>
            <p:ph type="sldImg"/>
          </p:nvPr>
        </p:nvSpPr>
        <p:spPr>
          <a:prstGeom prst="rect">
            <a:avLst/>
          </a:prstGeom>
        </p:spPr>
        <p:txBody>
          <a:bodyPr/>
          <a:lstStyle/>
          <a:p>
            <a:pPr lvl="0"/>
            <a:endParaRPr/>
          </a:p>
        </p:txBody>
      </p:sp>
      <p:sp>
        <p:nvSpPr>
          <p:cNvPr id="1141" name="Shape 114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108. COMPARATIVE COST OF CONVERTING 1,000 SQ. FT. TO MULCH OR GROUNDCOVER PLANTS.  A third scenario might be to plant a spreading juniper as a groundcover.   In this case, the plants would be placed on 4 ft. centers, which would require 63 plants per 1,000 square feet.  If we paid $4 for 1-gallon plants, plant cost would be $252. Then we would need to mulch them with pine straw at a cost of $60. So the total cost of this retrofit would be $312 per 1,000 square feet.</a:t>
            </a:r>
          </a:p>
        </p:txBody>
      </p:sp>
    </p:spTree>
    <p:extLst>
      <p:ext uri="{BB962C8B-B14F-4D97-AF65-F5344CB8AC3E}">
        <p14:creationId xmlns:p14="http://schemas.microsoft.com/office/powerpoint/2010/main" val="15972171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prstGeom prst="rect">
            <a:avLst/>
          </a:prstGeom>
        </p:spPr>
        <p:txBody>
          <a:bodyPr/>
          <a:lstStyle/>
          <a:p>
            <a:pPr lvl="0"/>
            <a:endParaRPr/>
          </a:p>
        </p:txBody>
      </p:sp>
      <p:sp>
        <p:nvSpPr>
          <p:cNvPr id="1146" name="Shape 114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109. COMPARATIVE COST OF CONVERTING 1,000 SQ. FT. TO MULCH OR GROUNDCOVER PLANTS.  So if we compare the cost of installing pine straw, Asiatic Jasmine or juniper to the potential savings in water and sewage cost, we see that we can easily pay for the pinestraw and can realize a return on investment in the Asiatic Jasmine in two years and in three years on the juniper. </a:t>
            </a:r>
          </a:p>
        </p:txBody>
      </p:sp>
    </p:spTree>
    <p:extLst>
      <p:ext uri="{BB962C8B-B14F-4D97-AF65-F5344CB8AC3E}">
        <p14:creationId xmlns:p14="http://schemas.microsoft.com/office/powerpoint/2010/main" val="883825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a:spLocks noGrp="1" noRot="1" noChangeAspect="1"/>
          </p:cNvSpPr>
          <p:nvPr>
            <p:ph type="sldImg"/>
          </p:nvPr>
        </p:nvSpPr>
        <p:spPr>
          <a:prstGeom prst="rect">
            <a:avLst/>
          </a:prstGeom>
        </p:spPr>
        <p:txBody>
          <a:bodyPr/>
          <a:lstStyle/>
          <a:p>
            <a:pPr lvl="0"/>
            <a:endParaRPr/>
          </a:p>
        </p:txBody>
      </p:sp>
      <p:sp>
        <p:nvSpPr>
          <p:cNvPr id="89" name="Shape 8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 U.S. POPULATION.  In the United States, over two-thirds of our population lives in metropolitan areas in and around urban centers.  (#) In Georgia, over half of our state’s population resides in just 24 of our 159 counties.</a:t>
            </a:r>
          </a:p>
        </p:txBody>
      </p:sp>
    </p:spTree>
    <p:extLst>
      <p:ext uri="{BB962C8B-B14F-4D97-AF65-F5344CB8AC3E}">
        <p14:creationId xmlns:p14="http://schemas.microsoft.com/office/powerpoint/2010/main" val="13839862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 name="Shape 1149"/>
          <p:cNvSpPr>
            <a:spLocks noGrp="1" noRot="1" noChangeAspect="1"/>
          </p:cNvSpPr>
          <p:nvPr>
            <p:ph type="sldImg"/>
          </p:nvPr>
        </p:nvSpPr>
        <p:spPr>
          <a:prstGeom prst="rect">
            <a:avLst/>
          </a:prstGeom>
        </p:spPr>
        <p:txBody>
          <a:bodyPr/>
          <a:lstStyle/>
          <a:p>
            <a:pPr lvl="0"/>
            <a:endParaRPr/>
          </a:p>
        </p:txBody>
      </p:sp>
      <p:sp>
        <p:nvSpPr>
          <p:cNvPr id="1150" name="Shape 115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110. XERISCAPE NOT ONLY SAVES WATER....IT SAVES MONEY.  Hopefully this example has shown that simple changes in the landscape can result in considerable long-term savings.  As competition for water grows,  water and sewage costs will likely increase and the economic incentives for developing water wise landscapes will become more evident. </a:t>
            </a:r>
          </a:p>
        </p:txBody>
      </p:sp>
    </p:spTree>
    <p:extLst>
      <p:ext uri="{BB962C8B-B14F-4D97-AF65-F5344CB8AC3E}">
        <p14:creationId xmlns:p14="http://schemas.microsoft.com/office/powerpoint/2010/main" val="31368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prstGeom prst="rect">
            <a:avLst/>
          </a:prstGeom>
        </p:spPr>
        <p:txBody>
          <a:bodyPr/>
          <a:lstStyle/>
          <a:p>
            <a:pPr lvl="0"/>
            <a:endParaRPr/>
          </a:p>
        </p:txBody>
      </p:sp>
      <p:sp>
        <p:nvSpPr>
          <p:cNvPr id="93" name="Shape 9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12. PROJECTED WATER DEMAND IN FOUR COUNTIES.  Increasing water demand is not limited to large urban counties.  All counties in Georgia project an increasing demand for water in the years ahead.   This graph shows the projected demand for water in Barrow, Clarke, Jackson and Oconee counties in the years 2000, 2020 and 2050.   This increasing demand parallels projected increases in population and industrial development.</a:t>
            </a:r>
          </a:p>
        </p:txBody>
      </p:sp>
    </p:spTree>
    <p:extLst>
      <p:ext uri="{BB962C8B-B14F-4D97-AF65-F5344CB8AC3E}">
        <p14:creationId xmlns:p14="http://schemas.microsoft.com/office/powerpoint/2010/main" val="1262111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pPr lvl="0"/>
            <a:endParaRPr/>
          </a:p>
        </p:txBody>
      </p:sp>
      <p:sp>
        <p:nvSpPr>
          <p:cNvPr id="99" name="Shape 9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13. WATER DEMAND THROUGHOUT THE YEAR.  Water demand increases during the summer months when residents are watering their outdoor landscapes, as this graph provided by the Cobb Marietta Water Authority shows.  When demand for water exceeds 85% of the maximum daily pumping capacity of the utility, restrictions on outdoor water use are imposed by the Authority.</a:t>
            </a:r>
          </a:p>
        </p:txBody>
      </p:sp>
    </p:spTree>
    <p:extLst>
      <p:ext uri="{BB962C8B-B14F-4D97-AF65-F5344CB8AC3E}">
        <p14:creationId xmlns:p14="http://schemas.microsoft.com/office/powerpoint/2010/main" val="160927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noRot="1" noChangeAspect="1"/>
          </p:cNvSpPr>
          <p:nvPr>
            <p:ph type="sldImg"/>
          </p:nvPr>
        </p:nvSpPr>
        <p:spPr>
          <a:prstGeom prst="rect">
            <a:avLst/>
          </a:prstGeom>
        </p:spPr>
        <p:txBody>
          <a:bodyPr/>
          <a:lstStyle/>
          <a:p>
            <a:pPr lvl="0"/>
            <a:endParaRPr/>
          </a:p>
        </p:txBody>
      </p:sp>
      <p:sp>
        <p:nvSpPr>
          <p:cNvPr id="103" name="Shape 10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14. AVERAGE RESIDENTIAL WATER USE.  Average residential water use increases as much as 50% during the summer months when citizens irrigate their outdoor landscape.  Unfortunately, much of this water is used unnecessarily to irrigate plants that may not need water, and some of it is simply lost to evaporation when irrigation is done during mid-day.</a:t>
            </a:r>
          </a:p>
        </p:txBody>
      </p:sp>
    </p:spTree>
    <p:extLst>
      <p:ext uri="{BB962C8B-B14F-4D97-AF65-F5344CB8AC3E}">
        <p14:creationId xmlns:p14="http://schemas.microsoft.com/office/powerpoint/2010/main" val="1698513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prstGeom prst="rect">
            <a:avLst/>
          </a:prstGeom>
        </p:spPr>
        <p:txBody>
          <a:bodyPr/>
          <a:lstStyle/>
          <a:p>
            <a:pPr lvl="0"/>
            <a:endParaRPr/>
          </a:p>
        </p:txBody>
      </p:sp>
      <p:sp>
        <p:nvSpPr>
          <p:cNvPr id="107" name="Shape 10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15. LAWN SPRINKLER.  We can save a lot of water simply by learning when to water, how to water, how much water to apply, and the most efficient ways to apply water.  We also need to recognize that plants in the landscape require different amounts of  water,  and we don’t need to water all plants the same.  A single oscillating lawn sprinkler, like the one shown here, will typically use 6 gallons of water per minute or 360 gallons per hour of operation.</a:t>
            </a:r>
          </a:p>
        </p:txBody>
      </p:sp>
    </p:spTree>
    <p:extLst>
      <p:ext uri="{BB962C8B-B14F-4D97-AF65-F5344CB8AC3E}">
        <p14:creationId xmlns:p14="http://schemas.microsoft.com/office/powerpoint/2010/main" val="419821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pPr lvl="0"/>
            <a:endParaRPr/>
          </a:p>
        </p:txBody>
      </p:sp>
      <p:sp>
        <p:nvSpPr>
          <p:cNvPr id="112" name="Shape 11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16. 360 GALLONS OF WATER EQUIVALENCE.   (#) On a comparative basis, 360 gallons of water is equivalent to (#) 14 five-minute showers, (#) 26 runs of the dishwasher, (#) 72 flushes of the toilet, (#) or 9 full loads of laundry  (based on standard industry fixtures and appliances - the numbers will be higher when using low-flow fixtures and energy-efficient appliances).  Therefore, we need to make a conscious decision where we are going to allocate our potable water supplies.  Will we use them for healthful indoor purposes or outdoors to maintain a lush green environment?  If we don’t use our water resources wisely, we will be forced to conserve through higher water prices, water-use restrictions or perhaps total bans on outdoor water use.</a:t>
            </a:r>
          </a:p>
        </p:txBody>
      </p:sp>
    </p:spTree>
    <p:extLst>
      <p:ext uri="{BB962C8B-B14F-4D97-AF65-F5344CB8AC3E}">
        <p14:creationId xmlns:p14="http://schemas.microsoft.com/office/powerpoint/2010/main" val="133989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17. WATER CONSERVATION MEASURES.  Water authorities across the state have various water conservation measures, techniques or incentives for conserving water.  (#) For instance, many utilities will apply a summer surcharge to water bills during the summer months when usage exceeds the average winter consumption.  In some counties,  water cost may double during the summer months when a customer’s water use exceeds his average winter use. (#) Restrictions on outdoor watering is another water conservation technique whereby the customer is allowed to irrigate only on selected days of the week and only during designated hours. (#) When water supplies become severely limited, total bans on outdoor water use may be imposed. (#) However, the best long-term solution to water conservation is EDUCATION - educating ourselves and others about wise water use.</a:t>
            </a:r>
          </a:p>
        </p:txBody>
      </p:sp>
    </p:spTree>
    <p:extLst>
      <p:ext uri="{BB962C8B-B14F-4D97-AF65-F5344CB8AC3E}">
        <p14:creationId xmlns:p14="http://schemas.microsoft.com/office/powerpoint/2010/main" val="110844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pPr lvl="0"/>
            <a:endParaRPr/>
          </a:p>
        </p:txBody>
      </p:sp>
      <p:sp>
        <p:nvSpPr>
          <p:cNvPr id="125" name="Shape 12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18. XERISCAPE.  Xeriscape, pronounced Zera-scape, is a concept or technique for developing a quality landscape that requires significantly less water than a conventional landscape.  It stems  from the Greek word “Xeros” which means “dry”.  The term and concept were coined in Colorado back in 1981 in response to a drought in that state, and it has since been adopted throughout the U.S.  </a:t>
            </a:r>
          </a:p>
        </p:txBody>
      </p:sp>
    </p:spTree>
    <p:extLst>
      <p:ext uri="{BB962C8B-B14F-4D97-AF65-F5344CB8AC3E}">
        <p14:creationId xmlns:p14="http://schemas.microsoft.com/office/powerpoint/2010/main" val="274158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pPr lvl="0"/>
            <a:endParaRPr/>
          </a:p>
        </p:txBody>
      </p:sp>
      <p:sp>
        <p:nvSpPr>
          <p:cNvPr id="130" name="Shape 13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19. SEVEN STEPS OF XERISCAPE.   The concept of Xeriscape involves seven steps. These include (#) Planning and Design, (#) Soil Analysis, (#) Appropriate Plant Selection, (#) Practical Turf Areas, (#) Efficient Irrigaition, (#) Use of Mulches, (#) and Appropriate Maintenance.  Collectively these are called Xeriscape...the more of them you implement, the more water efficient your landscape will be.  Bear in mind that you don’t have to totally renovate your landscape to develop a Xeriscape.  You may be able to save a significant amount of water just by changing your irrigation habits, or by converting a high water use area to a natural ground cover, like pine straw or wood chips.  In other words, you don’t have to invest a lot of money to develop a Xeriscape.</a:t>
            </a:r>
          </a:p>
        </p:txBody>
      </p:sp>
    </p:spTree>
    <p:extLst>
      <p:ext uri="{BB962C8B-B14F-4D97-AF65-F5344CB8AC3E}">
        <p14:creationId xmlns:p14="http://schemas.microsoft.com/office/powerpoint/2010/main" val="143674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prstGeom prst="rect">
            <a:avLst/>
          </a:prstGeom>
        </p:spPr>
        <p:txBody>
          <a:bodyPr/>
          <a:lstStyle/>
          <a:p>
            <a:pPr lvl="0"/>
            <a:endParaRPr/>
          </a:p>
        </p:txBody>
      </p:sp>
      <p:sp>
        <p:nvSpPr>
          <p:cNvPr id="42" name="Shape 4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 WATER FALL.   WATER....  It’s one of our most precious natural resources - a resource we can’t live without... a resource we so often take for granted.  It’s also the basis for one of the most prominent environmental issues facing us today. </a:t>
            </a:r>
          </a:p>
        </p:txBody>
      </p:sp>
    </p:spTree>
    <p:extLst>
      <p:ext uri="{BB962C8B-B14F-4D97-AF65-F5344CB8AC3E}">
        <p14:creationId xmlns:p14="http://schemas.microsoft.com/office/powerpoint/2010/main" val="1570144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pPr lvl="0"/>
            <a:endParaRPr/>
          </a:p>
        </p:txBody>
      </p:sp>
      <p:sp>
        <p:nvSpPr>
          <p:cNvPr id="136" name="Shape 13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20. CACTUS GARDEN.   Because Xeriscape originated in the arid region of the United States, it is sometimes associated with cactus gardens, but this is not what Xeriscape is.</a:t>
            </a:r>
          </a:p>
        </p:txBody>
      </p:sp>
    </p:spTree>
    <p:extLst>
      <p:ext uri="{BB962C8B-B14F-4D97-AF65-F5344CB8AC3E}">
        <p14:creationId xmlns:p14="http://schemas.microsoft.com/office/powerpoint/2010/main" val="110589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pPr lvl="0"/>
            <a:endParaRPr/>
          </a:p>
        </p:txBody>
      </p:sp>
      <p:sp>
        <p:nvSpPr>
          <p:cNvPr id="140" name="Shape 14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21. RURAL HOME.   This is a Zero-Scape, not a Xeriscape.  This too is not what the concept is about.  Although this landscape probably is not irrigated, it is not a quality landscape and therefore is not a Xeriscape.</a:t>
            </a:r>
          </a:p>
        </p:txBody>
      </p:sp>
    </p:spTree>
    <p:extLst>
      <p:ext uri="{BB962C8B-B14F-4D97-AF65-F5344CB8AC3E}">
        <p14:creationId xmlns:p14="http://schemas.microsoft.com/office/powerpoint/2010/main" val="314619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pPr lvl="0"/>
            <a:endParaRPr/>
          </a:p>
        </p:txBody>
      </p:sp>
      <p:sp>
        <p:nvSpPr>
          <p:cNvPr id="145" name="Shape 14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22.  XERISCAPE.  This is a Xeriscape at Post Vinings in Atlanta. It’s a quality landscape that receives very little supplemental irrigation.  In fact, over two-thirds of the landscape is not irrigated at all. It was installed on a drainage easement to take advantage of the natural drainage of the site. All seven steps of Xeriscape are well illustrated in this landscape. </a:t>
            </a:r>
          </a:p>
        </p:txBody>
      </p:sp>
    </p:spTree>
    <p:extLst>
      <p:ext uri="{BB962C8B-B14F-4D97-AF65-F5344CB8AC3E}">
        <p14:creationId xmlns:p14="http://schemas.microsoft.com/office/powerpoint/2010/main" val="1747001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pPr lvl="0"/>
            <a:endParaRPr/>
          </a:p>
        </p:txBody>
      </p:sp>
      <p:sp>
        <p:nvSpPr>
          <p:cNvPr id="151" name="Shape 15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23. PLANNING AND DESIGN.   Now let’s examine each of the seven steps of Xeriscape in more detail.  Any landscape, whether it is a conventional landscape or a Xeriscape, starts with good Planning and Design. </a:t>
            </a:r>
          </a:p>
        </p:txBody>
      </p:sp>
    </p:spTree>
    <p:extLst>
      <p:ext uri="{BB962C8B-B14F-4D97-AF65-F5344CB8AC3E}">
        <p14:creationId xmlns:p14="http://schemas.microsoft.com/office/powerpoint/2010/main" val="1450191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pPr lvl="0"/>
            <a:endParaRPr/>
          </a:p>
        </p:txBody>
      </p:sp>
      <p:sp>
        <p:nvSpPr>
          <p:cNvPr id="155" name="Shape 15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24. NATIVE AREA INCORPORATED INTO LANDSCAPE.  If you are designing a new landscape, think of ways you can incorporate natural vegetation on the site into the design.  Incorporating native areas that require no supplemental irrigation into the design is a great first step toward water conservation. </a:t>
            </a:r>
          </a:p>
        </p:txBody>
      </p:sp>
    </p:spTree>
    <p:extLst>
      <p:ext uri="{BB962C8B-B14F-4D97-AF65-F5344CB8AC3E}">
        <p14:creationId xmlns:p14="http://schemas.microsoft.com/office/powerpoint/2010/main" val="1584227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prstGeom prst="rect">
            <a:avLst/>
          </a:prstGeom>
        </p:spPr>
        <p:txBody>
          <a:bodyPr/>
          <a:lstStyle/>
          <a:p>
            <a:pPr lvl="0"/>
            <a:endParaRPr/>
          </a:p>
        </p:txBody>
      </p:sp>
      <p:sp>
        <p:nvSpPr>
          <p:cNvPr id="159" name="Shape 15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25. SITE ANALYSIS.  Site analysis is a critical step in any landscape process. Whether you are designing a new landscape or adding to an existing landscape, site analysis will help you determine how you might change the site to fit the type of plants you want to grow, or which plants are best for each location in the landscape.  There frequently are considerable differences in soil type, sunlight pattern and drainage characteristics in an individual landscape which need to be cataloged.   For instance, shade-loving plants are best located on the east side of the home or building where they are shaded from the afternoon sun.  Tender, cold-sensitive plants are best placed on the south or east side of a building where they are protected from the cold northwestern winds, while more cold-hardy plants are situated on the north or northwest side of the property because they can tolerate the cold winter winds.  By putting plants in their preferred environment, they will be more healthy and more low-maintenance than plants forced to grow in harsh, unfriendly environments. </a:t>
            </a:r>
          </a:p>
        </p:txBody>
      </p:sp>
    </p:spTree>
    <p:extLst>
      <p:ext uri="{BB962C8B-B14F-4D97-AF65-F5344CB8AC3E}">
        <p14:creationId xmlns:p14="http://schemas.microsoft.com/office/powerpoint/2010/main" val="1608681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pPr lvl="0"/>
            <a:endParaRPr/>
          </a:p>
        </p:txBody>
      </p:sp>
      <p:sp>
        <p:nvSpPr>
          <p:cNvPr id="165" name="Shape 16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26. THREE WATER-USE ZONES.  In Xeriscape design, plants are assigned to one of three water-use zones. (#) A High Water-use Zone or Oasis Zone, (#) a Moderate Water-use Zone or Transition Zone, or (#) or a Low Water-use or Xeric Zone.  There may be several of each of these zones in an individual landscape.</a:t>
            </a:r>
          </a:p>
        </p:txBody>
      </p:sp>
    </p:spTree>
    <p:extLst>
      <p:ext uri="{BB962C8B-B14F-4D97-AF65-F5344CB8AC3E}">
        <p14:creationId xmlns:p14="http://schemas.microsoft.com/office/powerpoint/2010/main" val="291207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pPr lvl="0"/>
            <a:endParaRPr/>
          </a:p>
        </p:txBody>
      </p:sp>
      <p:sp>
        <p:nvSpPr>
          <p:cNvPr id="172" name="Shape 17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27. HIGH WATER-USE ZONE.   The High Water-use Zones are small, highly visible, high-impact areas of the landscape where plants are watered routinely to encourage their optimum growth and performance.  (#)  This zone is usually limited to the entrance to the home or business. </a:t>
            </a:r>
          </a:p>
        </p:txBody>
      </p:sp>
    </p:spTree>
    <p:extLst>
      <p:ext uri="{BB962C8B-B14F-4D97-AF65-F5344CB8AC3E}">
        <p14:creationId xmlns:p14="http://schemas.microsoft.com/office/powerpoint/2010/main" val="212868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28. MODERATE WATER-USE ZONE.  In the Moderate Water-use Zones, plants are watered routinely during establishment, then they are watered only when they show signs of moisture stress by turning a gray-green color or by wilting. (#)  Typical landscape plants located in this zone would include azaleas, dogwoods, redbuds and herbaceous perennials.</a:t>
            </a:r>
          </a:p>
        </p:txBody>
      </p:sp>
    </p:spTree>
    <p:extLst>
      <p:ext uri="{BB962C8B-B14F-4D97-AF65-F5344CB8AC3E}">
        <p14:creationId xmlns:p14="http://schemas.microsoft.com/office/powerpoint/2010/main" val="1781262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pPr lvl="0"/>
            <a:endParaRPr/>
          </a:p>
        </p:txBody>
      </p:sp>
      <p:sp>
        <p:nvSpPr>
          <p:cNvPr id="187" name="Shape 1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29. LOW WATER-USE ZONE.  Plants in the Low Water-use Zones are not irrigated once they are established, except during extreme drought.   A large number of our common landscape plants will adapt to the low water-use zones, (#) including junipers, crape myrtle, yaupon holly and oaks.  Native, undisturbed areas would also be treated as low water-use zones.</a:t>
            </a:r>
          </a:p>
        </p:txBody>
      </p:sp>
    </p:spTree>
    <p:extLst>
      <p:ext uri="{BB962C8B-B14F-4D97-AF65-F5344CB8AC3E}">
        <p14:creationId xmlns:p14="http://schemas.microsoft.com/office/powerpoint/2010/main" val="175916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noRot="1" noChangeAspect="1"/>
          </p:cNvSpPr>
          <p:nvPr>
            <p:ph type="sldImg"/>
          </p:nvPr>
        </p:nvSpPr>
        <p:spPr>
          <a:prstGeom prst="rect">
            <a:avLst/>
          </a:prstGeom>
        </p:spPr>
        <p:txBody>
          <a:bodyPr/>
          <a:lstStyle/>
          <a:p>
            <a:pPr lvl="0"/>
            <a:endParaRPr/>
          </a:p>
        </p:txBody>
      </p:sp>
      <p:sp>
        <p:nvSpPr>
          <p:cNvPr id="46" name="Shape 4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 CITY SCENE.   As our urban centers continue to grow and develop, new industries, businesses and housing developments place an ever-increasing strain on available water supplies. </a:t>
            </a:r>
          </a:p>
        </p:txBody>
      </p:sp>
    </p:spTree>
    <p:extLst>
      <p:ext uri="{BB962C8B-B14F-4D97-AF65-F5344CB8AC3E}">
        <p14:creationId xmlns:p14="http://schemas.microsoft.com/office/powerpoint/2010/main" val="1139069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pPr lvl="0"/>
            <a:endParaRPr/>
          </a:p>
        </p:txBody>
      </p:sp>
      <p:sp>
        <p:nvSpPr>
          <p:cNvPr id="194" name="Shape 19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30. OASIS LANDSCAPING.  Another way of visualizing the various water-use zones is by thinking of the highly visible area as the oasis area where plants are grown for their optimum beauty.  Then, as one moves outward from the entrance, the transition or moderate water-use zones are irrigated selectively on demand. These flow into the xeric zones or low water-use zones that are not irrigated.(#) Ideally, only 10% of the total landscaped area should be high water-use zones which are irrigated regularly, (#) not over 30% of the total area should be zoned for moderate water-use and watered on demand, (#) while 60% or more should be placed in xeric or low water-use zones and not irrigated at all. </a:t>
            </a:r>
          </a:p>
        </p:txBody>
      </p:sp>
    </p:spTree>
    <p:extLst>
      <p:ext uri="{BB962C8B-B14F-4D97-AF65-F5344CB8AC3E}">
        <p14:creationId xmlns:p14="http://schemas.microsoft.com/office/powerpoint/2010/main" val="1931006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pPr lvl="0"/>
            <a:endParaRPr/>
          </a:p>
        </p:txBody>
      </p:sp>
      <p:sp>
        <p:nvSpPr>
          <p:cNvPr id="199" name="Shape 19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31. ENGLISH IVY ENTRANCE.  High visibility, high impact areas do not have to be high water-use and do not have to be planted with water-demanding plants.  This entrance, having large beds of English Ivy, is mostly low water-use.  Only the small area of turfgrass is in the high water-use zone.</a:t>
            </a:r>
          </a:p>
        </p:txBody>
      </p:sp>
    </p:spTree>
    <p:extLst>
      <p:ext uri="{BB962C8B-B14F-4D97-AF65-F5344CB8AC3E}">
        <p14:creationId xmlns:p14="http://schemas.microsoft.com/office/powerpoint/2010/main" val="1646649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pPr lvl="0"/>
            <a:endParaRPr/>
          </a:p>
        </p:txBody>
      </p:sp>
      <p:sp>
        <p:nvSpPr>
          <p:cNvPr id="204" name="Shape 20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32. SHADE REDUCES EVAPORATIVE WATER LOSS.  Shade is a design element that keeps the landscape cooler and reduces evaporative loss of water. A shaded landscape may be 10 to 15 degrees cooler than an adjacent landscape in full sun.  Garden structures and trees are commonly used to provide shade in landscapes.</a:t>
            </a:r>
          </a:p>
        </p:txBody>
      </p:sp>
    </p:spTree>
    <p:extLst>
      <p:ext uri="{BB962C8B-B14F-4D97-AF65-F5344CB8AC3E}">
        <p14:creationId xmlns:p14="http://schemas.microsoft.com/office/powerpoint/2010/main" val="611950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pPr lvl="0"/>
            <a:endParaRPr/>
          </a:p>
        </p:txBody>
      </p:sp>
      <p:sp>
        <p:nvSpPr>
          <p:cNvPr id="209" name="Shape 20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33. CONTAINERIZED COLOR.  An alternative to beds of seasonal color that require a great deal of water are seasonal color containers strategically placed in the high-impact area of the landscape.  You can vary the size and shape of the containers and their arrangement and can be creative in plant combinations.  Although the containers are high water use, you can concentrate your watering and save a significant amount of water over ground beds. </a:t>
            </a:r>
          </a:p>
        </p:txBody>
      </p:sp>
    </p:spTree>
    <p:extLst>
      <p:ext uri="{BB962C8B-B14F-4D97-AF65-F5344CB8AC3E}">
        <p14:creationId xmlns:p14="http://schemas.microsoft.com/office/powerpoint/2010/main" val="753926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pPr lvl="0"/>
            <a:endParaRPr/>
          </a:p>
        </p:txBody>
      </p:sp>
      <p:sp>
        <p:nvSpPr>
          <p:cNvPr id="215" name="Shape 215"/>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34. GOAL OF A WATER-WISE LANDSCAPE.  Your goal in a water-wise landscape is to reduce and minimize the size of the area irrigated and the frequency of irrigation.  You can do this by shifting as much of the landscape as possible into low water-use zones and by converting high water-use areas to moderate water use, thereby reducing irrigation frequency.  The key is to make this conversion without sacrificing the quality of the environment.  It can be done by following the seven steps of Xeriscape.</a:t>
            </a:r>
          </a:p>
          <a:p>
            <a:pPr lvl="0" defTabSz="914400">
              <a:lnSpc>
                <a:spcPct val="100000"/>
              </a:lnSpc>
              <a:spcBef>
                <a:spcPts val="400"/>
              </a:spcBef>
              <a:defRPr sz="1800"/>
            </a:pPr>
            <a:endParaRPr sz="1200">
              <a:latin typeface="Times New Roman"/>
              <a:ea typeface="Times New Roman"/>
              <a:cs typeface="Times New Roman"/>
              <a:sym typeface="Times New Roman"/>
            </a:endParaRPr>
          </a:p>
        </p:txBody>
      </p:sp>
    </p:spTree>
    <p:extLst>
      <p:ext uri="{BB962C8B-B14F-4D97-AF65-F5344CB8AC3E}">
        <p14:creationId xmlns:p14="http://schemas.microsoft.com/office/powerpoint/2010/main" val="693738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pPr lvl="0"/>
            <a:endParaRPr/>
          </a:p>
        </p:txBody>
      </p:sp>
      <p:sp>
        <p:nvSpPr>
          <p:cNvPr id="275" name="Shape 27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35. TYPICAL GEORGIA RESIDENCE.  Let’s look at an example retrofit of what might be a typical residential landscape.  The house is bordered by a good combination of foundation shrubs.  The azaleas are planted on the east side of the home where they get morning sun and afternoon shade, which is good.  Fatsia is used at the front door as an accent plant.  Nandina is used along the remainder of the front, with a Little Gem Magnolia used to soften the corner.  Spirea is used along the foundation on the north side of the home.  There are a few native trees on the north side of the property and a native oak in front.  The remainder of the landscape is turfgrass.</a:t>
            </a:r>
          </a:p>
        </p:txBody>
      </p:sp>
    </p:spTree>
    <p:extLst>
      <p:ext uri="{BB962C8B-B14F-4D97-AF65-F5344CB8AC3E}">
        <p14:creationId xmlns:p14="http://schemas.microsoft.com/office/powerpoint/2010/main" val="9676111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pPr lvl="0"/>
            <a:endParaRPr/>
          </a:p>
        </p:txBody>
      </p:sp>
      <p:sp>
        <p:nvSpPr>
          <p:cNvPr id="303" name="Shape 30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36. RESIDENCE - WATER USE ZONES.  Now let’s look at the existing water-use zones of this property. (#)  The azaleas are irrigated “as needed” and are in a moderate water-use zone.  (#) The Nandina and Magnolia have very good drought tolerance once established and can be placed in a low water-use zone, (#)  as can the spirea. (#) The turfgrass was irrigated regularly to maintain optimum growth and beauty and therefore is a high water-use zone. </a:t>
            </a:r>
          </a:p>
        </p:txBody>
      </p:sp>
    </p:spTree>
    <p:extLst>
      <p:ext uri="{BB962C8B-B14F-4D97-AF65-F5344CB8AC3E}">
        <p14:creationId xmlns:p14="http://schemas.microsoft.com/office/powerpoint/2010/main" val="1894792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noRot="1" noChangeAspect="1"/>
          </p:cNvSpPr>
          <p:nvPr>
            <p:ph type="sldImg"/>
          </p:nvPr>
        </p:nvSpPr>
        <p:spPr>
          <a:prstGeom prst="rect">
            <a:avLst/>
          </a:prstGeom>
        </p:spPr>
        <p:txBody>
          <a:bodyPr/>
          <a:lstStyle/>
          <a:p>
            <a:pPr lvl="0"/>
            <a:endParaRPr/>
          </a:p>
        </p:txBody>
      </p:sp>
      <p:sp>
        <p:nvSpPr>
          <p:cNvPr id="358" name="Shape 35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37. RESIDENCE RETROFIT.   Now let’s look at a way we might modify this landscape to reduce its water requirement. (#)  First, lay garden hose in the sun and allow it to become flexible, then use it to create some new bed lines.   In this case,  we are creating a bed that includes the native oak in the front.  Once we are satisfied with the shape of the new bed outline, we use baking flour or hydrated lime to mark the line.  (#) Then we move the garden hose to the native trees on the north side of the property and incorporate them into another bed.  Again, we use flour or lime to mark the line.  Then we spray the turfgrass within the beds with Round-Up herbicide to kill the existing  turfgrass. It would not be wise to cultivate under the native trees or bring in topsoil because the root system of the trees can be damaged.  (#) Once the Round-Up dries on the foliage, we spread pinestraw within the bed and under the native trees on the north side of the property.  But we are not finished with the entrance bed.  Simply filling this bed with pinestraw might look monotonous, (#)  so we will create a small raised bed adjacent to the street using some good topsoil or compost. (#) This bed will be planted with annual flowers. (#) Another bed will be made near the walkway entrance.  Here we will plant some herbaceous perennials, including daffodils, Siberian iris and daylilies. (#)  Finally, we will place three ornamental grasses in the front bed to add textural interest to the entrance bed, (#) then we will spread pinestraw throughout the remainder of the bed.  </a:t>
            </a:r>
          </a:p>
        </p:txBody>
      </p:sp>
    </p:spTree>
    <p:extLst>
      <p:ext uri="{BB962C8B-B14F-4D97-AF65-F5344CB8AC3E}">
        <p14:creationId xmlns:p14="http://schemas.microsoft.com/office/powerpoint/2010/main" val="746243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pPr lvl="0"/>
            <a:endParaRPr/>
          </a:p>
        </p:txBody>
      </p:sp>
      <p:sp>
        <p:nvSpPr>
          <p:cNvPr id="388" name="Shape 38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38. RESIDENTIAL RETROFIT WATER ZONES.  Looking at the water use zones again, we see that we have reduced the size of the high water-use zone significantly. (#) The mulched area under the native trees has been shifted to a low water-use zone (#) as has the mulched area near the entrance.  (#)  The herbaceous perennial bed is watered on-demand, so it becomes a moderate water-use zone,  (#) and the seasonal color bed is a high water-use zone. </a:t>
            </a:r>
          </a:p>
        </p:txBody>
      </p:sp>
    </p:spTree>
    <p:extLst>
      <p:ext uri="{BB962C8B-B14F-4D97-AF65-F5344CB8AC3E}">
        <p14:creationId xmlns:p14="http://schemas.microsoft.com/office/powerpoint/2010/main" val="812980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prstGeom prst="rect">
            <a:avLst/>
          </a:prstGeom>
        </p:spPr>
        <p:txBody>
          <a:bodyPr/>
          <a:lstStyle/>
          <a:p>
            <a:pPr lvl="0"/>
            <a:endParaRPr/>
          </a:p>
        </p:txBody>
      </p:sp>
      <p:sp>
        <p:nvSpPr>
          <p:cNvPr id="439" name="Shape 43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39. RESIDENTIAL RETROFIT CONTINUED.  Now, let’s look at the same landscape one year later.  (#) This year we decide to invest a little more money and plant the area  under the trees with liriope to prevent having to re-straw each year. Once we define this area with green plants, (#) we get out garden hose again and think of a way to  aesthetically expand the natural mulch area.  The local municipality provides mulch to local citizens by the truckload, so we are going to take advantage of the excellent mulch source and use it in this area.  Once again, we kill the existing vegetation with Round-Up herbicide before putting down the mulch. (#) Hybrid bermuda grass was sodded in the turfgrass area because it is one of the most drought tolerant warm-season turfgrasses. </a:t>
            </a:r>
          </a:p>
        </p:txBody>
      </p:sp>
    </p:spTree>
    <p:extLst>
      <p:ext uri="{BB962C8B-B14F-4D97-AF65-F5344CB8AC3E}">
        <p14:creationId xmlns:p14="http://schemas.microsoft.com/office/powerpoint/2010/main" val="147833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a:spLocks noGrp="1" noRot="1" noChangeAspect="1"/>
          </p:cNvSpPr>
          <p:nvPr>
            <p:ph type="sldImg"/>
          </p:nvPr>
        </p:nvSpPr>
        <p:spPr>
          <a:prstGeom prst="rect">
            <a:avLst/>
          </a:prstGeom>
        </p:spPr>
        <p:txBody>
          <a:bodyPr/>
          <a:lstStyle/>
          <a:p>
            <a:pPr lvl="0"/>
            <a:endParaRPr/>
          </a:p>
        </p:txBody>
      </p:sp>
      <p:sp>
        <p:nvSpPr>
          <p:cNvPr id="51" name="Shape 5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 PRAYER FOR RAIN.  Periodic drought makes the problem even more pronounced, causing reservoir and river levels to drop and often forcing water authorities and elected officials to place restrictions or bans on outdoor water use in an effort to conserve available water supplies.</a:t>
            </a:r>
          </a:p>
        </p:txBody>
      </p:sp>
    </p:spTree>
    <p:extLst>
      <p:ext uri="{BB962C8B-B14F-4D97-AF65-F5344CB8AC3E}">
        <p14:creationId xmlns:p14="http://schemas.microsoft.com/office/powerpoint/2010/main" val="1676243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hape 480"/>
          <p:cNvSpPr>
            <a:spLocks noGrp="1" noRot="1" noChangeAspect="1"/>
          </p:cNvSpPr>
          <p:nvPr>
            <p:ph type="sldImg"/>
          </p:nvPr>
        </p:nvSpPr>
        <p:spPr>
          <a:prstGeom prst="rect">
            <a:avLst/>
          </a:prstGeom>
        </p:spPr>
        <p:txBody>
          <a:bodyPr/>
          <a:lstStyle/>
          <a:p>
            <a:pPr lvl="0"/>
            <a:endParaRPr/>
          </a:p>
        </p:txBody>
      </p:sp>
      <p:sp>
        <p:nvSpPr>
          <p:cNvPr id="481" name="Shape 48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40. RESIDENTIAL RETROFIT WATER ZONES (YEAR 2).  Looking at the water-use zones, we have shifted another 1/3 of the landscape to a low water-use zone with the bed of mulch.  (#) The bermuda grass, once established,  becomes a moderate water-use zone and is watered only when it shows signs of moisture stress. (#) The liriope bed becomes a moderate water-use zone during the first growing season after establishment. </a:t>
            </a:r>
          </a:p>
        </p:txBody>
      </p:sp>
    </p:spTree>
    <p:extLst>
      <p:ext uri="{BB962C8B-B14F-4D97-AF65-F5344CB8AC3E}">
        <p14:creationId xmlns:p14="http://schemas.microsoft.com/office/powerpoint/2010/main" val="2138016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prstGeom prst="rect">
            <a:avLst/>
          </a:prstGeom>
        </p:spPr>
        <p:txBody>
          <a:bodyPr/>
          <a:lstStyle/>
          <a:p>
            <a:pPr lvl="0"/>
            <a:endParaRPr/>
          </a:p>
        </p:txBody>
      </p:sp>
      <p:sp>
        <p:nvSpPr>
          <p:cNvPr id="542" name="Shape 54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41. RESIDENTIAL RETROFIT (YEAR 3).  By the third year, (#) we decide to add a few shrubs to the entrance bed, so we plant dwarf yaupon hollies. (#) Adjacent to the ornamental grasses in the front yard, we plant gaura, a herbaceous perennial plant from the arid regions of Texas.  It blooms all summer, is low-maintenance and water thrifty. </a:t>
            </a:r>
          </a:p>
        </p:txBody>
      </p:sp>
    </p:spTree>
    <p:extLst>
      <p:ext uri="{BB962C8B-B14F-4D97-AF65-F5344CB8AC3E}">
        <p14:creationId xmlns:p14="http://schemas.microsoft.com/office/powerpoint/2010/main" val="1939370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hape 583"/>
          <p:cNvSpPr>
            <a:spLocks noGrp="1" noRot="1" noChangeAspect="1"/>
          </p:cNvSpPr>
          <p:nvPr>
            <p:ph type="sldImg"/>
          </p:nvPr>
        </p:nvSpPr>
        <p:spPr>
          <a:prstGeom prst="rect">
            <a:avLst/>
          </a:prstGeom>
        </p:spPr>
        <p:txBody>
          <a:bodyPr/>
          <a:lstStyle/>
          <a:p>
            <a:pPr lvl="0"/>
            <a:endParaRPr/>
          </a:p>
        </p:txBody>
      </p:sp>
      <p:sp>
        <p:nvSpPr>
          <p:cNvPr id="584" name="Shape 58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42. RESIDENTIAL RETROFIT WATER ZONES (YEAR 3): Now we once again look at the shift in water-use zones, (#) the liriope has become well established after one year in the ground, so it is shifted to a low water-use zone. (#) The newly planted area under the native oak at the entrance now becomes a moderate water-use zone and is watered on demand during the first growing season. </a:t>
            </a:r>
          </a:p>
        </p:txBody>
      </p:sp>
    </p:spTree>
    <p:extLst>
      <p:ext uri="{BB962C8B-B14F-4D97-AF65-F5344CB8AC3E}">
        <p14:creationId xmlns:p14="http://schemas.microsoft.com/office/powerpoint/2010/main" val="4973338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prstGeom prst="rect">
            <a:avLst/>
          </a:prstGeom>
        </p:spPr>
        <p:txBody>
          <a:bodyPr/>
          <a:lstStyle/>
          <a:p>
            <a:pPr lvl="0"/>
            <a:endParaRPr/>
          </a:p>
        </p:txBody>
      </p:sp>
      <p:sp>
        <p:nvSpPr>
          <p:cNvPr id="626" name="Shape 62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43. RESIDENTIAL RETROFIT (YEAR 4).  By year 4, (#) the entrance bed is shifted to a low water-use zone because the plants installed are drought tolerant and can survive periods of limited rainfall.   So you see in this example we have shifted almost two-thirds of the landscape from high water-use to low water-use and another 1/4 of the area from high water use to moderate water- use, leaving just a small area in the high water-use zone.</a:t>
            </a:r>
          </a:p>
        </p:txBody>
      </p:sp>
    </p:spTree>
    <p:extLst>
      <p:ext uri="{BB962C8B-B14F-4D97-AF65-F5344CB8AC3E}">
        <p14:creationId xmlns:p14="http://schemas.microsoft.com/office/powerpoint/2010/main" val="683763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noRot="1" noChangeAspect="1"/>
          </p:cNvSpPr>
          <p:nvPr>
            <p:ph type="sldImg"/>
          </p:nvPr>
        </p:nvSpPr>
        <p:spPr>
          <a:prstGeom prst="rect">
            <a:avLst/>
          </a:prstGeom>
        </p:spPr>
        <p:txBody>
          <a:bodyPr/>
          <a:lstStyle/>
          <a:p>
            <a:pPr lvl="0"/>
            <a:endParaRPr/>
          </a:p>
        </p:txBody>
      </p:sp>
      <p:sp>
        <p:nvSpPr>
          <p:cNvPr id="678" name="Shape 67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44. RESIDENTIAL RETROFIT (ANOTHER EXAMPLE).   Creativity, good design and personal preferences are important elements in developing a Xeriscape-type landscape.  Let’s look at another way we might retrofit this residential landscape for improved water conservation. (#) We once again plant liriope as a groundcover under the native trees on the side of the property. (#) This time, however, we sod with hybrid bermuda grass in a small area from the street to the entrance, using it as a welcome mat to the home. (#) Next we use the garden hose again to design a smooth, flowing bed in the front yard that connects the turfgrass with the liriope bed.  In this bed we’ll plant Asiatic jasmine under-planted with daffodils which will emerge up through the groundcover in spring for seasonal interest. (#) Another bed will be laid out just above the first one in which we will plant either Prince of Wales juniper or Sargent’s juniper, depending on which are readily available in the local trade. (#) Our seasonal color will be limited to a container at the entrance. The remaining areas (#) will be mulched with pinestraw  and hardwood mulch.  </a:t>
            </a:r>
          </a:p>
        </p:txBody>
      </p:sp>
    </p:spTree>
    <p:extLst>
      <p:ext uri="{BB962C8B-B14F-4D97-AF65-F5344CB8AC3E}">
        <p14:creationId xmlns:p14="http://schemas.microsoft.com/office/powerpoint/2010/main" val="1076701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Shape 714"/>
          <p:cNvSpPr>
            <a:spLocks noGrp="1" noRot="1" noChangeAspect="1"/>
          </p:cNvSpPr>
          <p:nvPr>
            <p:ph type="sldImg"/>
          </p:nvPr>
        </p:nvSpPr>
        <p:spPr>
          <a:prstGeom prst="rect">
            <a:avLst/>
          </a:prstGeom>
        </p:spPr>
        <p:txBody>
          <a:bodyPr/>
          <a:lstStyle/>
          <a:p>
            <a:pPr lvl="0"/>
            <a:endParaRPr/>
          </a:p>
        </p:txBody>
      </p:sp>
      <p:sp>
        <p:nvSpPr>
          <p:cNvPr id="715" name="Shape 715"/>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45. RESIDENTIAL RETROFIT, EXAMPLE #2:  WATER ZONES. The water use zones following this retrofit look like this....  The mulched areas, as you might expect, are low-water-use zones.  (#) The turfgrass, once established, becomes a moderate water-use zone.  (#) The junipers likewise are watered on demand during their first growing season and are therefore considered moderate water-use, (#) as are the Asiatic jasmine and daffodils.  (#) The liriope planted under the native trees is also treated as a moderate water-use zone as it is getting established during the first growing season. (#) The only high water-use zone in this landscape is the container of seasonal color at the entrance.</a:t>
            </a:r>
          </a:p>
        </p:txBody>
      </p:sp>
    </p:spTree>
    <p:extLst>
      <p:ext uri="{BB962C8B-B14F-4D97-AF65-F5344CB8AC3E}">
        <p14:creationId xmlns:p14="http://schemas.microsoft.com/office/powerpoint/2010/main" val="14267832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prstGeom prst="rect">
            <a:avLst/>
          </a:prstGeom>
        </p:spPr>
        <p:txBody>
          <a:bodyPr/>
          <a:lstStyle/>
          <a:p>
            <a:pPr lvl="0"/>
            <a:endParaRPr/>
          </a:p>
        </p:txBody>
      </p:sp>
      <p:sp>
        <p:nvSpPr>
          <p:cNvPr id="752" name="Shape 75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46. RESIDENTIAL RETROFIT (EXAMPLE 2, YEAR 2).   By year two,  (#) the turfgrass area remains a moderate water-use zone and is watered on demand.  However, (#) the juniper (#) and the Asiatic jasmine should be well-established and can be shifted into a low water-use zone. (#) Likewise, the liriope under the native trees can also be shifted into a low water-use zone.  So in this example over two-thirds of the landscape becomes low water-use once established, which will result in considerable savings in water and money each year.  The maintenance requirements of this landscape are also considerably less than before the changes were made.  Although significant changes were made in these landscapes, this does not mean that you have to invest a lot of money or make drastic changes in your landscape to reduce its water needs.  Simple changes, such as converting irrigated areas to beds of mulch, or simply changing your existing watering habits,  can result in considerable water savings. </a:t>
            </a:r>
          </a:p>
        </p:txBody>
      </p:sp>
    </p:spTree>
    <p:extLst>
      <p:ext uri="{BB962C8B-B14F-4D97-AF65-F5344CB8AC3E}">
        <p14:creationId xmlns:p14="http://schemas.microsoft.com/office/powerpoint/2010/main" val="1143882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prstGeom prst="rect">
            <a:avLst/>
          </a:prstGeom>
        </p:spPr>
        <p:txBody>
          <a:bodyPr/>
          <a:lstStyle/>
          <a:p>
            <a:pPr lvl="0"/>
            <a:endParaRPr/>
          </a:p>
        </p:txBody>
      </p:sp>
      <p:sp>
        <p:nvSpPr>
          <p:cNvPr id="757" name="Shape 75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47. SOIL ANALYSIS:   Soil analysis is the next step toward developing a water-wise landscape. </a:t>
            </a:r>
          </a:p>
        </p:txBody>
      </p:sp>
    </p:spTree>
    <p:extLst>
      <p:ext uri="{BB962C8B-B14F-4D97-AF65-F5344CB8AC3E}">
        <p14:creationId xmlns:p14="http://schemas.microsoft.com/office/powerpoint/2010/main" val="951703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noRot="1" noChangeAspect="1"/>
          </p:cNvSpPr>
          <p:nvPr>
            <p:ph type="sldImg"/>
          </p:nvPr>
        </p:nvSpPr>
        <p:spPr>
          <a:prstGeom prst="rect">
            <a:avLst/>
          </a:prstGeom>
        </p:spPr>
        <p:txBody>
          <a:bodyPr/>
          <a:lstStyle/>
          <a:p>
            <a:pPr lvl="0"/>
            <a:endParaRPr/>
          </a:p>
        </p:txBody>
      </p:sp>
      <p:sp>
        <p:nvSpPr>
          <p:cNvPr id="762" name="Shape 76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48. DON’T GUESS...SOIL TEST!  This involves knowing the physical and chemical characteristics of your soil.  Use a shovel or auger, like the one shown here, to check the structure and texture of the soil in different spots throughout the landscape.  Some soils have a layer of clay (called hardpan) beneath their surface that inhibits soil drainage  Others may have rock beneath the surface that prevents drainage.  Soil structure and texture can vary tremendously throughout a landscape. A soil test, available through your local county Extension office for a nominal fee, will tell you the pH and nutrient content of the soil and will help you determine whether lime is needed to improve nutrient availability of the soil. </a:t>
            </a:r>
          </a:p>
        </p:txBody>
      </p:sp>
    </p:spTree>
    <p:extLst>
      <p:ext uri="{BB962C8B-B14F-4D97-AF65-F5344CB8AC3E}">
        <p14:creationId xmlns:p14="http://schemas.microsoft.com/office/powerpoint/2010/main" val="828908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hape 765"/>
          <p:cNvSpPr>
            <a:spLocks noGrp="1" noRot="1" noChangeAspect="1"/>
          </p:cNvSpPr>
          <p:nvPr>
            <p:ph type="sldImg"/>
          </p:nvPr>
        </p:nvSpPr>
        <p:spPr>
          <a:prstGeom prst="rect">
            <a:avLst/>
          </a:prstGeom>
        </p:spPr>
        <p:txBody>
          <a:bodyPr/>
          <a:lstStyle/>
          <a:p>
            <a:pPr lvl="0"/>
            <a:endParaRPr/>
          </a:p>
        </p:txBody>
      </p:sp>
      <p:sp>
        <p:nvSpPr>
          <p:cNvPr id="766" name="Shape 76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49. RICH ORGANIC SOIL.  Organic matter benefits most well-drained soils by improving their water and nutrient holding capacity.   Organic matter also improves the structure of hard, compact soils.</a:t>
            </a:r>
          </a:p>
        </p:txBody>
      </p:sp>
    </p:spTree>
    <p:extLst>
      <p:ext uri="{BB962C8B-B14F-4D97-AF65-F5344CB8AC3E}">
        <p14:creationId xmlns:p14="http://schemas.microsoft.com/office/powerpoint/2010/main" val="73544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pPr lvl="0"/>
            <a:endParaRPr/>
          </a:p>
        </p:txBody>
      </p:sp>
      <p:sp>
        <p:nvSpPr>
          <p:cNvPr id="56" name="Shape 5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 FACTS ABOUT WATER.   Let’s begin by looking at some facts about water.  (#) We have the same amount of water on earth today as we did when the earth was created.  Water is not manufactured...it is simply recycled. (#) Of all the earth’s water, 97% is salt water located in the oceans and seas. (#) Another 2% of the earth’s water is tied up in the polar ice caps is unavailable.  (#) Only 1% of all the earth’s water is fresh water available for drinking, bathing and cooking.  This water is found in rivers, lakes, streams, reservoirs, and underground aquifers.</a:t>
            </a:r>
          </a:p>
        </p:txBody>
      </p:sp>
    </p:spTree>
    <p:extLst>
      <p:ext uri="{BB962C8B-B14F-4D97-AF65-F5344CB8AC3E}">
        <p14:creationId xmlns:p14="http://schemas.microsoft.com/office/powerpoint/2010/main" val="1638582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prstGeom prst="rect">
            <a:avLst/>
          </a:prstGeom>
        </p:spPr>
        <p:txBody>
          <a:bodyPr/>
          <a:lstStyle/>
          <a:p>
            <a:pPr lvl="0"/>
            <a:endParaRPr/>
          </a:p>
        </p:txBody>
      </p:sp>
      <p:sp>
        <p:nvSpPr>
          <p:cNvPr id="771" name="Shape 77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50. HOW MUCH AMENDMENT TO USE?  However, to realize a benefit from organic matter, you must add (#) at least 25% by volume.  (#) This is equivalent to applying 3 inches of organic matter on the soil surface and incorporating it to a 12-inch depth. (#) One cubic yard of organic amendment applied over a 100 square feet area will provide about 3 inches on the soil surface. (#) Since 1 cubic yard is equivalent to 27 cubic feet, you will need nine 3-cubic feet bags or thirteen 2-cubic feet bags for each 100 square feet of bed area.  At this application rate it may not be economically practical to apply organic matter to all planted areas.  Preference should be given to annual flower beds, then herbaceous perennials, then trees and shrubs. </a:t>
            </a:r>
          </a:p>
        </p:txBody>
      </p:sp>
    </p:spTree>
    <p:extLst>
      <p:ext uri="{BB962C8B-B14F-4D97-AF65-F5344CB8AC3E}">
        <p14:creationId xmlns:p14="http://schemas.microsoft.com/office/powerpoint/2010/main" val="1893357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prstGeom prst="rect">
            <a:avLst/>
          </a:prstGeom>
        </p:spPr>
        <p:txBody>
          <a:bodyPr/>
          <a:lstStyle/>
          <a:p>
            <a:pPr lvl="0"/>
            <a:endParaRPr/>
          </a:p>
        </p:txBody>
      </p:sp>
      <p:sp>
        <p:nvSpPr>
          <p:cNvPr id="776" name="Shape 77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51. USE ONLY DECOMPOSED ORGANIC MATERIAL.  Organic matter added to the soil as an amendment should be well rotted, like that on the right.  Never incorporate undecomposed organic matter into the soil right before planting because the pH and nitrogen content of the soil may drop dramatically as micro-organisms work to break down the organic matter.  As a result, plants may look anemic and stunted as they compete with the micro-organisms for nutrients. </a:t>
            </a:r>
          </a:p>
        </p:txBody>
      </p:sp>
    </p:spTree>
    <p:extLst>
      <p:ext uri="{BB962C8B-B14F-4D97-AF65-F5344CB8AC3E}">
        <p14:creationId xmlns:p14="http://schemas.microsoft.com/office/powerpoint/2010/main" val="21089204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Shape 781"/>
          <p:cNvSpPr>
            <a:spLocks noGrp="1" noRot="1" noChangeAspect="1"/>
          </p:cNvSpPr>
          <p:nvPr>
            <p:ph type="sldImg"/>
          </p:nvPr>
        </p:nvSpPr>
        <p:spPr>
          <a:prstGeom prst="rect">
            <a:avLst/>
          </a:prstGeom>
        </p:spPr>
        <p:txBody>
          <a:bodyPr/>
          <a:lstStyle/>
          <a:p>
            <a:pPr lvl="0"/>
            <a:endParaRPr/>
          </a:p>
        </p:txBody>
      </p:sp>
      <p:sp>
        <p:nvSpPr>
          <p:cNvPr id="782" name="Shape 78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52. INCORPORATE ORGANIC AMENDMENTS UNIFORMLY INTO THE SOIL INSTEAD OF INTO PLANTING HOLES.  Best results from organic matter will be obtained when it is incorporated uniformly into the soil.  (#) Sometimes organic matter added to the planting hole will act like a sponge in a bathtub, holding too much water and promoting root rot.  Another problem in adding rich organic matter to the planting hole is that it encourages the roots of the plant to stay within the hole instead of exploring the surrounding soil.  On the other hand, coarse-textured amendments added to the planting hole in an effort to improve drainage may cause the hole to dry out more rapidly than the surrounding soil and may lead to drought stress during periods of limited rainfall. (#) Therefore, it’s best to incorporate organic amendments into the top twelve inches of soil instead of placing them in individual planting holes. </a:t>
            </a:r>
          </a:p>
        </p:txBody>
      </p:sp>
    </p:spTree>
    <p:extLst>
      <p:ext uri="{BB962C8B-B14F-4D97-AF65-F5344CB8AC3E}">
        <p14:creationId xmlns:p14="http://schemas.microsoft.com/office/powerpoint/2010/main" val="408207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pPr lvl="0"/>
            <a:endParaRPr/>
          </a:p>
        </p:txBody>
      </p:sp>
      <p:sp>
        <p:nvSpPr>
          <p:cNvPr id="787" name="Shape 78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53. PERCOLATION TEST.  Poorly drained soils are a leading cause of plant problems in many areas of Georgia.  Some soils have a hard clay-like layer a short distance from the surface that prevents water from draining after rain or irrigation.  (#) Ironically, more plants are killed in Georgia each year from over-watering than from drought.   Standing water will suffocate roots and cause plant stress.  To check drainage, simply dig a hole two to three feet wide and two to three feet deep and fill it with water.  If a substantial amount of water remains in the hole two hours later, a drainage problem exists.</a:t>
            </a:r>
          </a:p>
        </p:txBody>
      </p:sp>
    </p:spTree>
    <p:extLst>
      <p:ext uri="{BB962C8B-B14F-4D97-AF65-F5344CB8AC3E}">
        <p14:creationId xmlns:p14="http://schemas.microsoft.com/office/powerpoint/2010/main" val="16845663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a:spLocks noGrp="1" noRot="1" noChangeAspect="1"/>
          </p:cNvSpPr>
          <p:nvPr>
            <p:ph type="sldImg"/>
          </p:nvPr>
        </p:nvSpPr>
        <p:spPr>
          <a:prstGeom prst="rect">
            <a:avLst/>
          </a:prstGeom>
        </p:spPr>
        <p:txBody>
          <a:bodyPr/>
          <a:lstStyle/>
          <a:p>
            <a:pPr lvl="0"/>
            <a:endParaRPr/>
          </a:p>
        </p:txBody>
      </p:sp>
      <p:sp>
        <p:nvSpPr>
          <p:cNvPr id="793" name="Shape 79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54. POSSIBLE SOLUTIONS TO POORLY-DRAINED SOILS.   There are several possible solutions to poorly drained soils. (#) One is to change the grade of the site and plant on raised beds. (#) Another possible solution is to cultivate deeply to break apart a hard-pan layer under the surface.  (#) Sub-surface drainage systems, such as porous PVC pipe may be required in some soils to help carry the water off the site.  (#) Still another possible solution is to select plants adapted to the drainage characteristics of the site. Place moisture-sensitive plants at  higher elevations and moisture-requiring plants at  lower elevations.  Often a combination of these solutions are needed to overcome a drainage problem on a landscape site. </a:t>
            </a:r>
          </a:p>
        </p:txBody>
      </p:sp>
    </p:spTree>
    <p:extLst>
      <p:ext uri="{BB962C8B-B14F-4D97-AF65-F5344CB8AC3E}">
        <p14:creationId xmlns:p14="http://schemas.microsoft.com/office/powerpoint/2010/main" val="224967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pPr lvl="0"/>
            <a:endParaRPr/>
          </a:p>
        </p:txBody>
      </p:sp>
      <p:sp>
        <p:nvSpPr>
          <p:cNvPr id="798" name="Shape 79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55. APPROPRIATE PLANT SELECTION.    Appropriate Plant Selection is the third step to a water-wise landscape. </a:t>
            </a:r>
          </a:p>
        </p:txBody>
      </p:sp>
    </p:spTree>
    <p:extLst>
      <p:ext uri="{BB962C8B-B14F-4D97-AF65-F5344CB8AC3E}">
        <p14:creationId xmlns:p14="http://schemas.microsoft.com/office/powerpoint/2010/main" val="1450242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Shape 802"/>
          <p:cNvSpPr>
            <a:spLocks noGrp="1" noRot="1" noChangeAspect="1"/>
          </p:cNvSpPr>
          <p:nvPr>
            <p:ph type="sldImg"/>
          </p:nvPr>
        </p:nvSpPr>
        <p:spPr>
          <a:prstGeom prst="rect">
            <a:avLst/>
          </a:prstGeom>
        </p:spPr>
        <p:txBody>
          <a:bodyPr/>
          <a:lstStyle/>
          <a:p>
            <a:pPr lvl="0"/>
            <a:endParaRPr/>
          </a:p>
        </p:txBody>
      </p:sp>
      <p:sp>
        <p:nvSpPr>
          <p:cNvPr id="803" name="Shape 80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56. SELECT ADAPTED PLANTS.    As stated previously during the discussion of site analysis, it is critical that you select plants adapted to the site and the stresses of the local environment.   However, it’s a mistake to select plants on the basis of one criteria alone.  (#) Drought tolerance, for instance, is important, but one should also consider potential insect and disease problems as well as the sunlight and soil requirements of the plant.</a:t>
            </a:r>
          </a:p>
        </p:txBody>
      </p:sp>
    </p:spTree>
    <p:extLst>
      <p:ext uri="{BB962C8B-B14F-4D97-AF65-F5344CB8AC3E}">
        <p14:creationId xmlns:p14="http://schemas.microsoft.com/office/powerpoint/2010/main" val="290253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a:spLocks noGrp="1" noRot="1" noChangeAspect="1"/>
          </p:cNvSpPr>
          <p:nvPr>
            <p:ph type="sldImg"/>
          </p:nvPr>
        </p:nvSpPr>
        <p:spPr>
          <a:prstGeom prst="rect">
            <a:avLst/>
          </a:prstGeom>
        </p:spPr>
        <p:txBody>
          <a:bodyPr/>
          <a:lstStyle/>
          <a:p>
            <a:pPr lvl="0"/>
            <a:endParaRPr/>
          </a:p>
        </p:txBody>
      </p:sp>
      <p:sp>
        <p:nvSpPr>
          <p:cNvPr id="809" name="Shape 80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57. RED-TIP PHOTINIA EXAMPLE.  Red-tip Photinia, for example, is extremely drought tolerant, (#) but it also is very susceptible to a leaf-spot disease that will sometimes defoliate it in summer.  The disease appears to be more pronounced on plants growing on drought-prone sites or sites that stay too wet after rain or irrigation.</a:t>
            </a:r>
          </a:p>
        </p:txBody>
      </p:sp>
    </p:spTree>
    <p:extLst>
      <p:ext uri="{BB962C8B-B14F-4D97-AF65-F5344CB8AC3E}">
        <p14:creationId xmlns:p14="http://schemas.microsoft.com/office/powerpoint/2010/main" val="1358489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prstGeom prst="rect">
            <a:avLst/>
          </a:prstGeom>
        </p:spPr>
        <p:txBody>
          <a:bodyPr/>
          <a:lstStyle/>
          <a:p>
            <a:pPr lvl="0"/>
            <a:endParaRPr/>
          </a:p>
        </p:txBody>
      </p:sp>
      <p:sp>
        <p:nvSpPr>
          <p:cNvPr id="822" name="Shape 82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58. EXAMPLES OF PLANTS FOR SHADY SITES.   If shade is a factor, then select plants adapted to the shade. Here are some excellent examples of plants that perform best under shaded conditions....Azalea, Hosta, and Japanese Pachysandra. (#) Other excellent alternatives to turf grasses in shaded areas are (#)  Liriope and (#) Mondograss.</a:t>
            </a:r>
          </a:p>
        </p:txBody>
      </p:sp>
    </p:spTree>
    <p:extLst>
      <p:ext uri="{BB962C8B-B14F-4D97-AF65-F5344CB8AC3E}">
        <p14:creationId xmlns:p14="http://schemas.microsoft.com/office/powerpoint/2010/main" val="873621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pPr lvl="0"/>
            <a:endParaRPr/>
          </a:p>
        </p:txBody>
      </p:sp>
      <p:sp>
        <p:nvSpPr>
          <p:cNvPr id="831" name="Shape 831"/>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59. EXAMPLES OF PLANTS FOR SUNNY SITES.  Here is an example of a great combination of plants for a full sun site: Zebra Grass, Sun-loving Coleus, Mexican Heather and Purple Passion (also called </a:t>
            </a:r>
            <a:r>
              <a:rPr sz="1200" i="1">
                <a:latin typeface="Times New Roman"/>
                <a:ea typeface="Times New Roman"/>
                <a:cs typeface="Times New Roman"/>
                <a:sym typeface="Times New Roman"/>
              </a:rPr>
              <a:t>Setcreasea</a:t>
            </a:r>
            <a:r>
              <a:rPr sz="1200">
                <a:latin typeface="Times New Roman"/>
                <a:ea typeface="Times New Roman"/>
                <a:cs typeface="Times New Roman"/>
                <a:sym typeface="Times New Roman"/>
              </a:rPr>
              <a:t>).  The ornamental grass can survive long periods without water and would be a good choice for a low water-use zone, while the coleus, heather and purple passion would be good selections for moderate water-use zones.</a:t>
            </a:r>
          </a:p>
        </p:txBody>
      </p:sp>
    </p:spTree>
    <p:extLst>
      <p:ext uri="{BB962C8B-B14F-4D97-AF65-F5344CB8AC3E}">
        <p14:creationId xmlns:p14="http://schemas.microsoft.com/office/powerpoint/2010/main" val="108022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pPr lvl="0"/>
            <a:endParaRPr/>
          </a:p>
        </p:txBody>
      </p:sp>
      <p:sp>
        <p:nvSpPr>
          <p:cNvPr id="62" name="Shape 6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 FACTS ABOUT WATER.  Sixty-one percent of our drinking water in the U.S. comes from surface water supplies, such as streams, lakes and rivers, while 39% of our water comes from groundwater (underground aquifers).  (#) Georgia gets approximately 75 % of its drinking water from surface water supplies and only 25% from ground water sources. </a:t>
            </a:r>
          </a:p>
        </p:txBody>
      </p:sp>
    </p:spTree>
    <p:extLst>
      <p:ext uri="{BB962C8B-B14F-4D97-AF65-F5344CB8AC3E}">
        <p14:creationId xmlns:p14="http://schemas.microsoft.com/office/powerpoint/2010/main" val="327838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prstGeom prst="rect">
            <a:avLst/>
          </a:prstGeom>
        </p:spPr>
        <p:txBody>
          <a:bodyPr/>
          <a:lstStyle/>
          <a:p>
            <a:pPr lvl="0"/>
            <a:endParaRPr/>
          </a:p>
        </p:txBody>
      </p:sp>
      <p:sp>
        <p:nvSpPr>
          <p:cNvPr id="841" name="Shape 84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60. EXAMPLE OF TREES FOR DRY, SUNNY SITES.  Here are some great trees for sunny low water-use zones.  Chastetree (also called Vitex or Summer Lilac) is grown widely in  the hot,  arid regions of the desert Southwest and is an excellent choice for hot, dry sites in the southeast too.   It bears light blue flowers in May and June and has pest-free foliage.  Little Gem Magnolia is a tough as nails plant for dry, sunny sites.  It’s a dwarf magnolia, growing about 20 feet tall and eight feet wide at maturity and is a great hedge plant along the side of a property or a specimen plant to soften the corner of a building.  Other good tree choices include (#) Chinese Pistache, a wide variety of hollies, Japanese Zelkova, (#) Lacebark Elm, Trident Maple and Crape Myrtle. </a:t>
            </a:r>
          </a:p>
        </p:txBody>
      </p:sp>
    </p:spTree>
    <p:extLst>
      <p:ext uri="{BB962C8B-B14F-4D97-AF65-F5344CB8AC3E}">
        <p14:creationId xmlns:p14="http://schemas.microsoft.com/office/powerpoint/2010/main" val="502133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Shape 850"/>
          <p:cNvSpPr>
            <a:spLocks noGrp="1" noRot="1" noChangeAspect="1"/>
          </p:cNvSpPr>
          <p:nvPr>
            <p:ph type="sldImg"/>
          </p:nvPr>
        </p:nvSpPr>
        <p:spPr>
          <a:prstGeom prst="rect">
            <a:avLst/>
          </a:prstGeom>
        </p:spPr>
        <p:txBody>
          <a:bodyPr/>
          <a:lstStyle/>
          <a:p>
            <a:pPr lvl="0"/>
            <a:endParaRPr/>
          </a:p>
        </p:txBody>
      </p:sp>
      <p:sp>
        <p:nvSpPr>
          <p:cNvPr id="851" name="Shape 85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61. EXAMPLES OF SOME TOUGH SHRUBS AND ORNAMENTAL GRASSES.   There are a number of good shrubs and ornamental grasses for sunny,  low water-use zones.  Some of the proven performers include Forsythia and Maidengrass.  Other possible choices are (#)  Spirea, Mahonia, Dwarf Yaupon Holly, (#) Aucuba, Barberry and Chinese Holly.  Once established, these plants can survive weeks without supplemental rainfall or irrigation and seldom show stress on even the harshest sites. </a:t>
            </a:r>
          </a:p>
        </p:txBody>
      </p:sp>
    </p:spTree>
    <p:extLst>
      <p:ext uri="{BB962C8B-B14F-4D97-AF65-F5344CB8AC3E}">
        <p14:creationId xmlns:p14="http://schemas.microsoft.com/office/powerpoint/2010/main" val="1902502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Shape 860"/>
          <p:cNvSpPr>
            <a:spLocks noGrp="1" noRot="1" noChangeAspect="1"/>
          </p:cNvSpPr>
          <p:nvPr>
            <p:ph type="sldImg"/>
          </p:nvPr>
        </p:nvSpPr>
        <p:spPr>
          <a:prstGeom prst="rect">
            <a:avLst/>
          </a:prstGeom>
        </p:spPr>
        <p:txBody>
          <a:bodyPr/>
          <a:lstStyle/>
          <a:p>
            <a:pPr lvl="0"/>
            <a:endParaRPr/>
          </a:p>
        </p:txBody>
      </p:sp>
      <p:sp>
        <p:nvSpPr>
          <p:cNvPr id="861" name="Shape 86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62. EXAMPLE GROUND COVERS FOR LOW WATER-USE AREAS.  The list of possible ground covers  for hot, dry low water-use areas is extensive. Some excellent choices include Blue Rug Juniper and Liriope.  (#) Other great choices are Asiatic Jasmine, Daylily, St. Johns Wort, (#) Honeysuckle, Carolina Jessamine and Wintercreeper Euonymus.</a:t>
            </a:r>
          </a:p>
        </p:txBody>
      </p:sp>
    </p:spTree>
    <p:extLst>
      <p:ext uri="{BB962C8B-B14F-4D97-AF65-F5344CB8AC3E}">
        <p14:creationId xmlns:p14="http://schemas.microsoft.com/office/powerpoint/2010/main" val="10225423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Shape 870"/>
          <p:cNvSpPr>
            <a:spLocks noGrp="1" noRot="1" noChangeAspect="1"/>
          </p:cNvSpPr>
          <p:nvPr>
            <p:ph type="sldImg"/>
          </p:nvPr>
        </p:nvSpPr>
        <p:spPr>
          <a:prstGeom prst="rect">
            <a:avLst/>
          </a:prstGeom>
        </p:spPr>
        <p:txBody>
          <a:bodyPr/>
          <a:lstStyle/>
          <a:p>
            <a:pPr lvl="0"/>
            <a:endParaRPr/>
          </a:p>
        </p:txBody>
      </p:sp>
      <p:sp>
        <p:nvSpPr>
          <p:cNvPr id="871" name="Shape 87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63. EXAMPLES OF LOW WATER-USE HERBACEOUS PERENNIALS.  There are also a number of herbaceous perennials known for their durability in low water-use zones. Among them are Wormwood and Autumn Joy Sedum.  (#) Other good low water-use selections include Gaura, Black-eyed Susan, Russian Sage, (#) Red Hot Poker, Rosemary and Agave.</a:t>
            </a:r>
          </a:p>
        </p:txBody>
      </p:sp>
    </p:spTree>
    <p:extLst>
      <p:ext uri="{BB962C8B-B14F-4D97-AF65-F5344CB8AC3E}">
        <p14:creationId xmlns:p14="http://schemas.microsoft.com/office/powerpoint/2010/main" val="1705738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prstGeom prst="rect">
            <a:avLst/>
          </a:prstGeom>
        </p:spPr>
        <p:txBody>
          <a:bodyPr/>
          <a:lstStyle/>
          <a:p>
            <a:pPr lvl="0"/>
            <a:endParaRPr/>
          </a:p>
        </p:txBody>
      </p:sp>
      <p:sp>
        <p:nvSpPr>
          <p:cNvPr id="882" name="Shape 88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64. EXAMPLES OF LOW WATER USE ANNUALS.   Although summer annuals seldom perform to their optimum in low water use zones of the landscape, there are several that perform well in hot, dry locations and can be grown in  moderate water-use zones where they are watered when they show signs of moisture stress.   These include Globe Amaranth and Creeping Zinnia.  Other good choices include (#) Baby’s Breath, Verbena, Annual Periwinkle, (#) Dusty Miller, Gazania and Portulaca.</a:t>
            </a:r>
          </a:p>
          <a:p>
            <a:pPr lvl="0" defTabSz="914400">
              <a:lnSpc>
                <a:spcPct val="100000"/>
              </a:lnSpc>
              <a:spcBef>
                <a:spcPts val="400"/>
              </a:spcBef>
              <a:defRPr sz="1800"/>
            </a:pPr>
            <a:r>
              <a:rPr sz="1200">
                <a:latin typeface="Times New Roman"/>
                <a:ea typeface="Times New Roman"/>
                <a:cs typeface="Times New Roman"/>
                <a:sym typeface="Times New Roman"/>
              </a:rPr>
              <a:t> </a:t>
            </a:r>
          </a:p>
        </p:txBody>
      </p:sp>
    </p:spTree>
    <p:extLst>
      <p:ext uri="{BB962C8B-B14F-4D97-AF65-F5344CB8AC3E}">
        <p14:creationId xmlns:p14="http://schemas.microsoft.com/office/powerpoint/2010/main" val="678777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prstGeom prst="rect">
            <a:avLst/>
          </a:prstGeom>
        </p:spPr>
        <p:txBody>
          <a:bodyPr/>
          <a:lstStyle/>
          <a:p>
            <a:pPr lvl="0"/>
            <a:endParaRPr/>
          </a:p>
        </p:txBody>
      </p:sp>
      <p:sp>
        <p:nvSpPr>
          <p:cNvPr id="891" name="Shape 89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65. DROUGHT TOLERANT TURFGRASSES.  Turfgrasses vary widely in their ability to tolerate drought.  Hybrid Bermuda is one of the most drought tolerant of the warm-season turfgrasses.  Fescue, a cool-season turfgrass commonly grown in the northern half of the state, has poor drought tolerance. </a:t>
            </a:r>
          </a:p>
        </p:txBody>
      </p:sp>
    </p:spTree>
    <p:extLst>
      <p:ext uri="{BB962C8B-B14F-4D97-AF65-F5344CB8AC3E}">
        <p14:creationId xmlns:p14="http://schemas.microsoft.com/office/powerpoint/2010/main" val="5072755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prstGeom prst="rect">
            <a:avLst/>
          </a:prstGeom>
        </p:spPr>
        <p:txBody>
          <a:bodyPr/>
          <a:lstStyle/>
          <a:p>
            <a:pPr lvl="0"/>
            <a:endParaRPr/>
          </a:p>
        </p:txBody>
      </p:sp>
      <p:sp>
        <p:nvSpPr>
          <p:cNvPr id="898" name="Shape 89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66. FOR HELP IN SELECTING ADAPTED PLANTS.   If you need help selecting adapted plants for your area, (#) visit your local nurseryman or (#) contact your local county Extension agent.  (#) The Cooperative Extension Service also has several publications on the Internet that can help you select regionally adapted plants.  Look for (#) </a:t>
            </a:r>
            <a:r>
              <a:rPr sz="1200" i="1">
                <a:latin typeface="Times New Roman"/>
                <a:ea typeface="Times New Roman"/>
                <a:cs typeface="Times New Roman"/>
                <a:sym typeface="Times New Roman"/>
              </a:rPr>
              <a:t>Coping with Watering Restrictions in the Landscape</a:t>
            </a:r>
            <a:r>
              <a:rPr sz="1200">
                <a:latin typeface="Times New Roman"/>
                <a:ea typeface="Times New Roman"/>
                <a:cs typeface="Times New Roman"/>
                <a:sym typeface="Times New Roman"/>
              </a:rPr>
              <a:t>, </a:t>
            </a:r>
            <a:r>
              <a:rPr sz="1200" i="1">
                <a:latin typeface="Times New Roman"/>
                <a:ea typeface="Times New Roman"/>
                <a:cs typeface="Times New Roman"/>
                <a:sym typeface="Times New Roman"/>
              </a:rPr>
              <a:t>Xeriscape: A Guide to Developing a Water Wise Landscape</a:t>
            </a:r>
            <a:r>
              <a:rPr sz="1200">
                <a:latin typeface="Times New Roman"/>
                <a:ea typeface="Times New Roman"/>
                <a:cs typeface="Times New Roman"/>
                <a:sym typeface="Times New Roman"/>
              </a:rPr>
              <a:t>,  </a:t>
            </a:r>
            <a:r>
              <a:rPr sz="1200" i="1">
                <a:latin typeface="Times New Roman"/>
                <a:ea typeface="Times New Roman"/>
                <a:cs typeface="Times New Roman"/>
                <a:sym typeface="Times New Roman"/>
              </a:rPr>
              <a:t>Landscape Plants for Georgia</a:t>
            </a:r>
            <a:r>
              <a:rPr sz="1200">
                <a:latin typeface="Times New Roman"/>
                <a:ea typeface="Times New Roman"/>
                <a:cs typeface="Times New Roman"/>
                <a:sym typeface="Times New Roman"/>
              </a:rPr>
              <a:t>, and </a:t>
            </a:r>
            <a:r>
              <a:rPr sz="1200" i="1">
                <a:latin typeface="Times New Roman"/>
                <a:ea typeface="Times New Roman"/>
                <a:cs typeface="Times New Roman"/>
                <a:sym typeface="Times New Roman"/>
              </a:rPr>
              <a:t>Lawns in Georgia</a:t>
            </a:r>
            <a:r>
              <a:rPr sz="1200">
                <a:latin typeface="Times New Roman"/>
                <a:ea typeface="Times New Roman"/>
                <a:cs typeface="Times New Roman"/>
                <a:sym typeface="Times New Roman"/>
              </a:rPr>
              <a:t>. </a:t>
            </a:r>
          </a:p>
        </p:txBody>
      </p:sp>
    </p:spTree>
    <p:extLst>
      <p:ext uri="{BB962C8B-B14F-4D97-AF65-F5344CB8AC3E}">
        <p14:creationId xmlns:p14="http://schemas.microsoft.com/office/powerpoint/2010/main" val="270728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a:spLocks noGrp="1" noRot="1" noChangeAspect="1"/>
          </p:cNvSpPr>
          <p:nvPr>
            <p:ph type="sldImg"/>
          </p:nvPr>
        </p:nvSpPr>
        <p:spPr>
          <a:prstGeom prst="rect">
            <a:avLst/>
          </a:prstGeom>
        </p:spPr>
        <p:txBody>
          <a:bodyPr/>
          <a:lstStyle/>
          <a:p>
            <a:pPr lvl="0"/>
            <a:endParaRPr/>
          </a:p>
        </p:txBody>
      </p:sp>
      <p:sp>
        <p:nvSpPr>
          <p:cNvPr id="903" name="Shape 90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67. PLANTS DON’T SAVE WATER.  Remember, however, that plants themselves don’t save water..... (#)  PEOPLE SAVE WATER!   Select plants adapted to the site and water them according to their needs. </a:t>
            </a:r>
          </a:p>
        </p:txBody>
      </p:sp>
    </p:spTree>
    <p:extLst>
      <p:ext uri="{BB962C8B-B14F-4D97-AF65-F5344CB8AC3E}">
        <p14:creationId xmlns:p14="http://schemas.microsoft.com/office/powerpoint/2010/main" val="1770694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Shape 907"/>
          <p:cNvSpPr>
            <a:spLocks noGrp="1" noRot="1" noChangeAspect="1"/>
          </p:cNvSpPr>
          <p:nvPr>
            <p:ph type="sldImg"/>
          </p:nvPr>
        </p:nvSpPr>
        <p:spPr>
          <a:prstGeom prst="rect">
            <a:avLst/>
          </a:prstGeom>
        </p:spPr>
        <p:txBody>
          <a:bodyPr/>
          <a:lstStyle/>
          <a:p>
            <a:pPr lvl="0"/>
            <a:endParaRPr/>
          </a:p>
        </p:txBody>
      </p:sp>
      <p:sp>
        <p:nvSpPr>
          <p:cNvPr id="908" name="Shape 90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68. PRACTICAL TURF AREAS.   The next step toward a water-wise landscape is to use practical turf areas.</a:t>
            </a:r>
          </a:p>
        </p:txBody>
      </p:sp>
    </p:spTree>
    <p:extLst>
      <p:ext uri="{BB962C8B-B14F-4D97-AF65-F5344CB8AC3E}">
        <p14:creationId xmlns:p14="http://schemas.microsoft.com/office/powerpoint/2010/main" val="241409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a:spLocks noGrp="1" noRot="1" noChangeAspect="1"/>
          </p:cNvSpPr>
          <p:nvPr>
            <p:ph type="sldImg"/>
          </p:nvPr>
        </p:nvSpPr>
        <p:spPr>
          <a:prstGeom prst="rect">
            <a:avLst/>
          </a:prstGeom>
        </p:spPr>
        <p:txBody>
          <a:bodyPr/>
          <a:lstStyle/>
          <a:p>
            <a:pPr lvl="0"/>
            <a:endParaRPr/>
          </a:p>
        </p:txBody>
      </p:sp>
      <p:sp>
        <p:nvSpPr>
          <p:cNvPr id="914" name="Shape 91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69. USE TURFGRASS FOR A PURPOSE.  Turfgrass is a very functional plant in the landscape.  However, just as we use ornamental plants to add color, texture and interest to the landscape, turfgrass should be used for a purpose.   (#) A well-manicured turfgrass area provides a green welcome mat to the home. (#)  Turfgrass also provides an excellent recreational surface for outdoor activities, (#) and it can be used effectively for erosion control. (#) Our goal in Xeriscape is to minimize the amount of irrigated turfgrass, just as we try to minimize the amount of irrigated area in general.</a:t>
            </a:r>
          </a:p>
        </p:txBody>
      </p:sp>
    </p:spTree>
    <p:extLst>
      <p:ext uri="{BB962C8B-B14F-4D97-AF65-F5344CB8AC3E}">
        <p14:creationId xmlns:p14="http://schemas.microsoft.com/office/powerpoint/2010/main" val="76825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pPr lvl="0"/>
            <a:endParaRPr/>
          </a:p>
        </p:txBody>
      </p:sp>
      <p:sp>
        <p:nvSpPr>
          <p:cNvPr id="68" name="Shape 6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 FACTS ABOUT WATER.  Ironically, we only need about 15 gallons of water per person each day for drinking, bathing and cooking, yet per capita water consumption in the U.S. exceeds 100 gallons per day.  Now you might say you don’t use that much water, but think about all the ways you use water each day. Twenty to forty gallons, for instance,  are often used during a daily shower. (#) Nevertheless, if each household in the U.S. saved just 1 gallon of water per day, we would save 120 million gallons per day, enough water to supply the daily needs of a city the size of Jacksonville, Florida. </a:t>
            </a:r>
          </a:p>
        </p:txBody>
      </p:sp>
    </p:spTree>
    <p:extLst>
      <p:ext uri="{BB962C8B-B14F-4D97-AF65-F5344CB8AC3E}">
        <p14:creationId xmlns:p14="http://schemas.microsoft.com/office/powerpoint/2010/main" val="16915940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prstGeom prst="rect">
            <a:avLst/>
          </a:prstGeom>
        </p:spPr>
        <p:txBody>
          <a:bodyPr/>
          <a:lstStyle/>
          <a:p>
            <a:pPr lvl="0"/>
            <a:endParaRPr/>
          </a:p>
        </p:txBody>
      </p:sp>
      <p:sp>
        <p:nvSpPr>
          <p:cNvPr id="919" name="Shape 91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70. AVOID USING IRRIGATED TURFGRASS JUST TO FILL SPACE.   Unfortunately, in a typical landscape, turfgrass frequently receives the highest amount of supplemental irrigation of any plant in the landscape.  If water conservation is your goal, then avoid using irrigated turfgrass just to fill space. </a:t>
            </a:r>
          </a:p>
        </p:txBody>
      </p:sp>
    </p:spTree>
    <p:extLst>
      <p:ext uri="{BB962C8B-B14F-4D97-AF65-F5344CB8AC3E}">
        <p14:creationId xmlns:p14="http://schemas.microsoft.com/office/powerpoint/2010/main" val="13430228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pPr lvl="0"/>
            <a:endParaRPr/>
          </a:p>
        </p:txBody>
      </p:sp>
      <p:sp>
        <p:nvSpPr>
          <p:cNvPr id="923" name="Shape 92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71. TURFGRASS USED AS A WELCOME MAT.  In this landscape, turfgrass serves as a welcome mat to the home.  It is irrigated on demand and is considered a moderate water-use zone.  In a Xeriscape, no more than 20% of the landscape should be irrigated turfgrass. </a:t>
            </a:r>
          </a:p>
        </p:txBody>
      </p:sp>
    </p:spTree>
    <p:extLst>
      <p:ext uri="{BB962C8B-B14F-4D97-AF65-F5344CB8AC3E}">
        <p14:creationId xmlns:p14="http://schemas.microsoft.com/office/powerpoint/2010/main" val="7568543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a:spLocks noGrp="1" noRot="1" noChangeAspect="1"/>
          </p:cNvSpPr>
          <p:nvPr>
            <p:ph type="sldImg"/>
          </p:nvPr>
        </p:nvSpPr>
        <p:spPr>
          <a:prstGeom prst="rect">
            <a:avLst/>
          </a:prstGeom>
        </p:spPr>
        <p:txBody>
          <a:bodyPr/>
          <a:lstStyle/>
          <a:p>
            <a:pPr lvl="0"/>
            <a:endParaRPr/>
          </a:p>
        </p:txBody>
      </p:sp>
      <p:sp>
        <p:nvSpPr>
          <p:cNvPr id="927" name="Shape 92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72. MT. VERNON: EXTENSIVE TURF AREA.  Our fascination with extensive turfgrass areas dates back to colonial times.  George Washington used expansive areas of turfgrass at his Mt. Vernon estate, but it was not irrigated.  In fact, lawnmowers had not been invented in Washington’s day. </a:t>
            </a:r>
          </a:p>
        </p:txBody>
      </p:sp>
    </p:spTree>
    <p:extLst>
      <p:ext uri="{BB962C8B-B14F-4D97-AF65-F5344CB8AC3E}">
        <p14:creationId xmlns:p14="http://schemas.microsoft.com/office/powerpoint/2010/main" val="905873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prstGeom prst="rect">
            <a:avLst/>
          </a:prstGeom>
        </p:spPr>
        <p:txBody>
          <a:bodyPr/>
          <a:lstStyle/>
          <a:p>
            <a:pPr lvl="0"/>
            <a:endParaRPr/>
          </a:p>
        </p:txBody>
      </p:sp>
      <p:sp>
        <p:nvSpPr>
          <p:cNvPr id="931" name="Shape 93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73. FOUR-LEGGED  LAWN MOWERS.  Four legged lawnmowers were readily available. They also applied an organic fertilizer as they mowed.  Although we have become more mechanized and more sophisticated,  the same concept would work in the modern American landscape.  Imagine, if you will, tethering a sheep to a rope in your turf area and letting it mow a circular area. </a:t>
            </a:r>
          </a:p>
        </p:txBody>
      </p:sp>
    </p:spTree>
    <p:extLst>
      <p:ext uri="{BB962C8B-B14F-4D97-AF65-F5344CB8AC3E}">
        <p14:creationId xmlns:p14="http://schemas.microsoft.com/office/powerpoint/2010/main" val="14969122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hape 938"/>
          <p:cNvSpPr>
            <a:spLocks noGrp="1" noRot="1" noChangeAspect="1"/>
          </p:cNvSpPr>
          <p:nvPr>
            <p:ph type="sldImg"/>
          </p:nvPr>
        </p:nvSpPr>
        <p:spPr>
          <a:prstGeom prst="rect">
            <a:avLst/>
          </a:prstGeom>
        </p:spPr>
        <p:txBody>
          <a:bodyPr/>
          <a:lstStyle/>
          <a:p>
            <a:pPr lvl="0"/>
            <a:endParaRPr/>
          </a:p>
        </p:txBody>
      </p:sp>
      <p:sp>
        <p:nvSpPr>
          <p:cNvPr id="939" name="Shape 93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74. RECOMMENDED NUMBER OF SHEEP.  You’ll find that the number of sheep needed is inversely proportional to the height of the cut.  The closer the cut, the more sheep per unit area you’ll need. (Ha, Ha). </a:t>
            </a:r>
          </a:p>
        </p:txBody>
      </p:sp>
    </p:spTree>
    <p:extLst>
      <p:ext uri="{BB962C8B-B14F-4D97-AF65-F5344CB8AC3E}">
        <p14:creationId xmlns:p14="http://schemas.microsoft.com/office/powerpoint/2010/main" val="8328073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Shape 942"/>
          <p:cNvSpPr>
            <a:spLocks noGrp="1" noRot="1" noChangeAspect="1"/>
          </p:cNvSpPr>
          <p:nvPr>
            <p:ph type="sldImg"/>
          </p:nvPr>
        </p:nvSpPr>
        <p:spPr>
          <a:prstGeom prst="rect">
            <a:avLst/>
          </a:prstGeom>
        </p:spPr>
        <p:txBody>
          <a:bodyPr/>
          <a:lstStyle/>
          <a:p>
            <a:pPr lvl="0"/>
            <a:endParaRPr/>
          </a:p>
        </p:txBody>
      </p:sp>
      <p:sp>
        <p:nvSpPr>
          <p:cNvPr id="943" name="Shape 94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75. QUESTIONS.   Enough of this silliness, (#) let me pause here and ask if you have any questions on anything I’ve covered in the first portion of this program. </a:t>
            </a:r>
          </a:p>
        </p:txBody>
      </p:sp>
    </p:spTree>
    <p:extLst>
      <p:ext uri="{BB962C8B-B14F-4D97-AF65-F5344CB8AC3E}">
        <p14:creationId xmlns:p14="http://schemas.microsoft.com/office/powerpoint/2010/main" val="11974335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Shape 946"/>
          <p:cNvSpPr>
            <a:spLocks noGrp="1" noRot="1" noChangeAspect="1"/>
          </p:cNvSpPr>
          <p:nvPr>
            <p:ph type="sldImg"/>
          </p:nvPr>
        </p:nvSpPr>
        <p:spPr>
          <a:prstGeom prst="rect">
            <a:avLst/>
          </a:prstGeom>
        </p:spPr>
        <p:txBody>
          <a:bodyPr/>
          <a:lstStyle/>
          <a:p>
            <a:pPr lvl="0"/>
            <a:endParaRPr/>
          </a:p>
        </p:txBody>
      </p:sp>
      <p:sp>
        <p:nvSpPr>
          <p:cNvPr id="947" name="Shape 947"/>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76. LET’S TAKE A BREAK!  </a:t>
            </a:r>
          </a:p>
        </p:txBody>
      </p:sp>
    </p:spTree>
    <p:extLst>
      <p:ext uri="{BB962C8B-B14F-4D97-AF65-F5344CB8AC3E}">
        <p14:creationId xmlns:p14="http://schemas.microsoft.com/office/powerpoint/2010/main" val="11956624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77. EFFICIENT IRRIGATION.  Using Efficient Irrigation is the next step to a water-wise landscape. </a:t>
            </a:r>
          </a:p>
        </p:txBody>
      </p:sp>
    </p:spTree>
    <p:extLst>
      <p:ext uri="{BB962C8B-B14F-4D97-AF65-F5344CB8AC3E}">
        <p14:creationId xmlns:p14="http://schemas.microsoft.com/office/powerpoint/2010/main" val="14951189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pPr lvl="0"/>
            <a:endParaRPr/>
          </a:p>
        </p:txBody>
      </p:sp>
      <p:sp>
        <p:nvSpPr>
          <p:cNvPr id="959" name="Shape 95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78. ADJUSTING THE TIME CLOCK.  If your landscape has an automated irrigation system, remember to adjust it according to changes in rainfall patterns.  Don’t just set it and forget it. </a:t>
            </a:r>
          </a:p>
        </p:txBody>
      </p:sp>
    </p:spTree>
    <p:extLst>
      <p:ext uri="{BB962C8B-B14F-4D97-AF65-F5344CB8AC3E}">
        <p14:creationId xmlns:p14="http://schemas.microsoft.com/office/powerpoint/2010/main" val="7573164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pPr lvl="0"/>
            <a:endParaRPr/>
          </a:p>
        </p:txBody>
      </p:sp>
      <p:sp>
        <p:nvSpPr>
          <p:cNvPr id="964" name="Shape 96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79. RAINFALL SENSOR.  A rainfall sensor is a smart investment for an automated irrigation system.  This device senses rainfall and prevents the irrigation system from running during rain. </a:t>
            </a:r>
          </a:p>
        </p:txBody>
      </p:sp>
    </p:spTree>
    <p:extLst>
      <p:ext uri="{BB962C8B-B14F-4D97-AF65-F5344CB8AC3E}">
        <p14:creationId xmlns:p14="http://schemas.microsoft.com/office/powerpoint/2010/main" val="8119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pPr lvl="0"/>
            <a:endParaRPr/>
          </a:p>
        </p:txBody>
      </p:sp>
      <p:sp>
        <p:nvSpPr>
          <p:cNvPr id="73" name="Shape 7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 WORLDWIDE.   On a global perspective, demand for fresh water is projected to double every twenty years.</a:t>
            </a:r>
          </a:p>
        </p:txBody>
      </p:sp>
    </p:spTree>
    <p:extLst>
      <p:ext uri="{BB962C8B-B14F-4D97-AF65-F5344CB8AC3E}">
        <p14:creationId xmlns:p14="http://schemas.microsoft.com/office/powerpoint/2010/main" val="848091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Shape 967"/>
          <p:cNvSpPr>
            <a:spLocks noGrp="1" noRot="1" noChangeAspect="1"/>
          </p:cNvSpPr>
          <p:nvPr>
            <p:ph type="sldImg"/>
          </p:nvPr>
        </p:nvSpPr>
        <p:spPr>
          <a:prstGeom prst="rect">
            <a:avLst/>
          </a:prstGeom>
        </p:spPr>
        <p:txBody>
          <a:bodyPr/>
          <a:lstStyle/>
          <a:p>
            <a:pPr lvl="0"/>
            <a:endParaRPr/>
          </a:p>
        </p:txBody>
      </p:sp>
      <p:sp>
        <p:nvSpPr>
          <p:cNvPr id="968" name="Shape 96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80. TIMER FOR FAUCET CONNECTION.  If you use a portable lawn sprinkler, a low-cost timer connected at the faucet can be set to turn the sprinkler off after a designated period of time.  This will prevent you from over-watering an area. </a:t>
            </a:r>
          </a:p>
        </p:txBody>
      </p:sp>
    </p:spTree>
    <p:extLst>
      <p:ext uri="{BB962C8B-B14F-4D97-AF65-F5344CB8AC3E}">
        <p14:creationId xmlns:p14="http://schemas.microsoft.com/office/powerpoint/2010/main" val="9526686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a:spLocks noGrp="1" noRot="1" noChangeAspect="1"/>
          </p:cNvSpPr>
          <p:nvPr>
            <p:ph type="sldImg"/>
          </p:nvPr>
        </p:nvSpPr>
        <p:spPr>
          <a:prstGeom prst="rect">
            <a:avLst/>
          </a:prstGeom>
        </p:spPr>
        <p:txBody>
          <a:bodyPr/>
          <a:lstStyle/>
          <a:p>
            <a:pPr lvl="0"/>
            <a:endParaRPr/>
          </a:p>
        </p:txBody>
      </p:sp>
      <p:sp>
        <p:nvSpPr>
          <p:cNvPr id="974" name="Shape 97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81. TARGET IRRIGATION TO PLANTS THAT SHOW SIGNS OF STRESS.  Not all plants in the landscape have the same requirement for water, so target your irrigation to plants that show symptoms of moisture stress.  (#) Plants will tell you when they need water by turning a gray/green color or by wilting.  Some trees and shrubs will shut down selected branches in an effort to conserve moisture. (#) Use a hand-held hose with an attached water breaker or a sprinkler can to target irrigation to plants showing moisture stress. </a:t>
            </a:r>
          </a:p>
        </p:txBody>
      </p:sp>
    </p:spTree>
    <p:extLst>
      <p:ext uri="{BB962C8B-B14F-4D97-AF65-F5344CB8AC3E}">
        <p14:creationId xmlns:p14="http://schemas.microsoft.com/office/powerpoint/2010/main" val="20117483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Shape 982"/>
          <p:cNvSpPr>
            <a:spLocks noGrp="1" noRot="1" noChangeAspect="1"/>
          </p:cNvSpPr>
          <p:nvPr>
            <p:ph type="sldImg"/>
          </p:nvPr>
        </p:nvSpPr>
        <p:spPr>
          <a:prstGeom prst="rect">
            <a:avLst/>
          </a:prstGeom>
        </p:spPr>
        <p:txBody>
          <a:bodyPr/>
          <a:lstStyle/>
          <a:p>
            <a:pPr lvl="0"/>
            <a:endParaRPr/>
          </a:p>
        </p:txBody>
      </p:sp>
      <p:sp>
        <p:nvSpPr>
          <p:cNvPr id="983" name="Shape 98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82. DRIP IRRIGATION.  Drip or low-volume irrigation is an efficient way to irrigate ornamental plants. With these systems, water oozes or drips from tubing at a rate of 1 to 2 gallons per hour. (#) It uses 30 - to 50 % less water than sprinkler irrigation.  (#) By applying  water to the root area of plants, the foliage remains dry,  thereby keeping foliar diseases to a minimum. (#) There is no spray drift with drip irrigation like you sometime get with sprinkler irrigation, particularly on a windy day. (#) And only a portion of the root system needs to be irrigated to absorb all the water a plant needs. Water is very mobile in the plant. So once it is absorbed, it is transferred readily throughout the plant. </a:t>
            </a:r>
          </a:p>
        </p:txBody>
      </p:sp>
    </p:spTree>
    <p:extLst>
      <p:ext uri="{BB962C8B-B14F-4D97-AF65-F5344CB8AC3E}">
        <p14:creationId xmlns:p14="http://schemas.microsoft.com/office/powerpoint/2010/main" val="7311404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prstGeom prst="rect">
            <a:avLst/>
          </a:prstGeom>
        </p:spPr>
        <p:txBody>
          <a:bodyPr/>
          <a:lstStyle/>
          <a:p>
            <a:pPr lvl="0"/>
            <a:endParaRPr/>
          </a:p>
        </p:txBody>
      </p:sp>
      <p:sp>
        <p:nvSpPr>
          <p:cNvPr id="988" name="Shape 988"/>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Times New Roman"/>
                <a:ea typeface="Times New Roman"/>
                <a:cs typeface="Times New Roman"/>
                <a:sym typeface="Times New Roman"/>
              </a:rPr>
              <a:t>83. WATER BETWEEN 9 PM AND 9 AM.    Less evaporative loss of water will occur if irrigation is applied from late evening to early morning. Research has shown that as much as 50% of the water applied during mid-day can be lost to evaporation.  Night-time watering does not encourage plant disease because the foliage is usually wet from the night-time dew anyway. (#) Avoid light, frequent irrigation because it encourages a shallow root system which causes the plant to demand more water. </a:t>
            </a:r>
          </a:p>
          <a:p>
            <a:pPr lvl="0" defTabSz="914400">
              <a:lnSpc>
                <a:spcPct val="100000"/>
              </a:lnSpc>
              <a:spcBef>
                <a:spcPts val="400"/>
              </a:spcBef>
              <a:defRPr sz="1800"/>
            </a:pPr>
            <a:r>
              <a:rPr sz="1200">
                <a:latin typeface="Times New Roman"/>
                <a:ea typeface="Times New Roman"/>
                <a:cs typeface="Times New Roman"/>
                <a:sym typeface="Times New Roman"/>
              </a:rPr>
              <a:t> </a:t>
            </a:r>
          </a:p>
        </p:txBody>
      </p:sp>
    </p:spTree>
    <p:extLst>
      <p:ext uri="{BB962C8B-B14F-4D97-AF65-F5344CB8AC3E}">
        <p14:creationId xmlns:p14="http://schemas.microsoft.com/office/powerpoint/2010/main" val="375459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Shape 992"/>
          <p:cNvSpPr>
            <a:spLocks noGrp="1" noRot="1" noChangeAspect="1"/>
          </p:cNvSpPr>
          <p:nvPr>
            <p:ph type="sldImg"/>
          </p:nvPr>
        </p:nvSpPr>
        <p:spPr>
          <a:prstGeom prst="rect">
            <a:avLst/>
          </a:prstGeom>
        </p:spPr>
        <p:txBody>
          <a:bodyPr/>
          <a:lstStyle/>
          <a:p>
            <a:pPr lvl="0"/>
            <a:endParaRPr/>
          </a:p>
        </p:txBody>
      </p:sp>
      <p:sp>
        <p:nvSpPr>
          <p:cNvPr id="993" name="Shape 99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84. USE OF MULCHES.  Use of mulches around ornamental plants is an important step in developing a water-wise landscape.                                                                                 </a:t>
            </a:r>
          </a:p>
        </p:txBody>
      </p:sp>
    </p:spTree>
    <p:extLst>
      <p:ext uri="{BB962C8B-B14F-4D97-AF65-F5344CB8AC3E}">
        <p14:creationId xmlns:p14="http://schemas.microsoft.com/office/powerpoint/2010/main" val="10415843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prstGeom prst="rect">
            <a:avLst/>
          </a:prstGeom>
        </p:spPr>
        <p:txBody>
          <a:bodyPr/>
          <a:lstStyle/>
          <a:p>
            <a:pPr lvl="0"/>
            <a:endParaRPr/>
          </a:p>
        </p:txBody>
      </p:sp>
      <p:sp>
        <p:nvSpPr>
          <p:cNvPr id="1000" name="Shape 100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85. BENEFITS OF MULCH.  Mulch provides a number of benefits to the landscape.  (#) From the water conservation standpoint, mulch prevents evaporative water loss of water from the soil. (#) It also prevents certain soil-borne diseases by acting as a barrier between the soil and the plant. (#) It insulates the roots of plants from extreme heat and cold, (#) and it reduces weed competition by blocking light and preventing some weed seeds from germinating. </a:t>
            </a:r>
          </a:p>
        </p:txBody>
      </p:sp>
    </p:spTree>
    <p:extLst>
      <p:ext uri="{BB962C8B-B14F-4D97-AF65-F5344CB8AC3E}">
        <p14:creationId xmlns:p14="http://schemas.microsoft.com/office/powerpoint/2010/main" val="17683755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Shape 1005"/>
          <p:cNvSpPr>
            <a:spLocks noGrp="1" noRot="1" noChangeAspect="1"/>
          </p:cNvSpPr>
          <p:nvPr>
            <p:ph type="sldImg"/>
          </p:nvPr>
        </p:nvSpPr>
        <p:spPr>
          <a:prstGeom prst="rect">
            <a:avLst/>
          </a:prstGeom>
        </p:spPr>
        <p:txBody>
          <a:bodyPr/>
          <a:lstStyle/>
          <a:p>
            <a:pPr lvl="0"/>
            <a:endParaRPr/>
          </a:p>
        </p:txBody>
      </p:sp>
      <p:sp>
        <p:nvSpPr>
          <p:cNvPr id="1006" name="Shape 100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86. BEST MULCH.  Generally, the best mulch for the landscape is one that is organic, fine-textured and non-matting.  Examples include pine straw, pine bark mini-nuggets, shredded hardwood mulch or cypress mulch.  Inorganic mulches, such as rock or gravel, are not good mulches in the South because they absorb and re-radiate heat around the plant canopy and increase evaporative loss of water from the plant.  Fine-textured mulches, such as mini-nuggets or shredded hardwood, do a better job of holding moisture in the soil than more porous coarse-textured mulches.</a:t>
            </a:r>
          </a:p>
        </p:txBody>
      </p:sp>
    </p:spTree>
    <p:extLst>
      <p:ext uri="{BB962C8B-B14F-4D97-AF65-F5344CB8AC3E}">
        <p14:creationId xmlns:p14="http://schemas.microsoft.com/office/powerpoint/2010/main" val="2060972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prstGeom prst="rect">
            <a:avLst/>
          </a:prstGeom>
        </p:spPr>
        <p:txBody>
          <a:bodyPr/>
          <a:lstStyle/>
          <a:p>
            <a:pPr lvl="0"/>
            <a:endParaRPr/>
          </a:p>
        </p:txBody>
      </p:sp>
      <p:sp>
        <p:nvSpPr>
          <p:cNvPr id="1014" name="Shape 101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87. HOW MUCH MULCH TO APPLY?  To realize the benefits from mulch, (#) apply it at a depth of 3 to 5 inches. (#)  If you purchase pine straw, 1 bale will cover approximately 50 square feet when applied a 3- to 5-inch depth. (#) If you purchase bagged bark mulches, you will need nine 3-cu. ft. bags or thirteen 2-cu. ft. bags for each 100 square feet of mulched area. </a:t>
            </a:r>
          </a:p>
        </p:txBody>
      </p:sp>
    </p:spTree>
    <p:extLst>
      <p:ext uri="{BB962C8B-B14F-4D97-AF65-F5344CB8AC3E}">
        <p14:creationId xmlns:p14="http://schemas.microsoft.com/office/powerpoint/2010/main" val="19947287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pPr lvl="0"/>
            <a:endParaRPr/>
          </a:p>
        </p:txBody>
      </p:sp>
      <p:sp>
        <p:nvSpPr>
          <p:cNvPr id="1019" name="Shape 101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88. USE RECYCLED MULCH.  Many municipalities in Georgia are now collecting woody brush and grinding it into mulch for use in public parks and municipal landscapes.  Some local governments also offer this mulch free or at low cost to local citizens.  Check with your local municipality on the availability of this material.  </a:t>
            </a:r>
          </a:p>
        </p:txBody>
      </p:sp>
    </p:spTree>
    <p:extLst>
      <p:ext uri="{BB962C8B-B14F-4D97-AF65-F5344CB8AC3E}">
        <p14:creationId xmlns:p14="http://schemas.microsoft.com/office/powerpoint/2010/main" val="10396946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prstGeom prst="rect">
            <a:avLst/>
          </a:prstGeom>
        </p:spPr>
        <p:txBody>
          <a:bodyPr/>
          <a:lstStyle/>
          <a:p>
            <a:pPr lvl="0"/>
            <a:endParaRPr/>
          </a:p>
        </p:txBody>
      </p:sp>
      <p:sp>
        <p:nvSpPr>
          <p:cNvPr id="1026" name="Shape 102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89. USING NEWSPAPER UNDER MULCH TO CONSERVE MOISTURE.   When installing new plants in low water-use zones, consider adding newspaper, two to three sheets thick, over the soil surface to serve as an added barrier to moisture loss.  This is a great way to recycle and reuse newspaper while conserving moisture in the soil. (#) Once in place,  cover the newspaper with an organic mulch to hide it and hold it in place. The newspaper will gradually decompose and add organic matter to the soil. </a:t>
            </a:r>
          </a:p>
        </p:txBody>
      </p:sp>
    </p:spTree>
    <p:extLst>
      <p:ext uri="{BB962C8B-B14F-4D97-AF65-F5344CB8AC3E}">
        <p14:creationId xmlns:p14="http://schemas.microsoft.com/office/powerpoint/2010/main" val="224414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pPr lvl="0"/>
            <a:endParaRPr/>
          </a:p>
        </p:txBody>
      </p:sp>
      <p:sp>
        <p:nvSpPr>
          <p:cNvPr id="79" name="Shape 7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 WORLDWIDE.   By the year 2100, it is projected that there will be 12 billion people on earth.  Approximately half of the world’s population will live in mega cities of 12 to 15 million.  (#) As a result, the demand for all resources, including land and fresh water will increase.</a:t>
            </a:r>
          </a:p>
        </p:txBody>
      </p:sp>
    </p:spTree>
    <p:extLst>
      <p:ext uri="{BB962C8B-B14F-4D97-AF65-F5344CB8AC3E}">
        <p14:creationId xmlns:p14="http://schemas.microsoft.com/office/powerpoint/2010/main" val="16058269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Shape 1030"/>
          <p:cNvSpPr>
            <a:spLocks noGrp="1" noRot="1" noChangeAspect="1"/>
          </p:cNvSpPr>
          <p:nvPr>
            <p:ph type="sldImg"/>
          </p:nvPr>
        </p:nvSpPr>
        <p:spPr>
          <a:prstGeom prst="rect">
            <a:avLst/>
          </a:prstGeom>
        </p:spPr>
        <p:txBody>
          <a:bodyPr/>
          <a:lstStyle/>
          <a:p>
            <a:pPr lvl="0"/>
            <a:endParaRPr/>
          </a:p>
        </p:txBody>
      </p:sp>
      <p:sp>
        <p:nvSpPr>
          <p:cNvPr id="1031" name="Shape 103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90. LANDSCAPE FABRIC.  Many garden centers sell landscape fabrics for controlling weeds and conserving moisture in the soil. Just like newspaper, landscape fabrics provide an extra barrier to moisture loss and are excellent for use around new plantings in low water-use zones.</a:t>
            </a:r>
          </a:p>
        </p:txBody>
      </p:sp>
    </p:spTree>
    <p:extLst>
      <p:ext uri="{BB962C8B-B14F-4D97-AF65-F5344CB8AC3E}">
        <p14:creationId xmlns:p14="http://schemas.microsoft.com/office/powerpoint/2010/main" val="760646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a:spLocks noGrp="1" noRot="1" noChangeAspect="1"/>
          </p:cNvSpPr>
          <p:nvPr>
            <p:ph type="sldImg"/>
          </p:nvPr>
        </p:nvSpPr>
        <p:spPr>
          <a:prstGeom prst="rect">
            <a:avLst/>
          </a:prstGeom>
        </p:spPr>
        <p:txBody>
          <a:bodyPr/>
          <a:lstStyle/>
          <a:p>
            <a:pPr lvl="0"/>
            <a:endParaRPr/>
          </a:p>
        </p:txBody>
      </p:sp>
      <p:sp>
        <p:nvSpPr>
          <p:cNvPr id="1036" name="Shape 103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91. APPROPRIATE MAINTENANCE.  Last, but certainly not least among the steps to a water-wise landscape is Appropriate Maintenance.   Now that you have applied the first six steps to develop a water-wise landscape,  it’s important to also manage the landscape with water conservation in mind. This means doing everything possible to assure good health while minimizing plant stress and water demand.</a:t>
            </a:r>
          </a:p>
        </p:txBody>
      </p:sp>
    </p:spTree>
    <p:extLst>
      <p:ext uri="{BB962C8B-B14F-4D97-AF65-F5344CB8AC3E}">
        <p14:creationId xmlns:p14="http://schemas.microsoft.com/office/powerpoint/2010/main" val="208213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noRot="1" noChangeAspect="1"/>
          </p:cNvSpPr>
          <p:nvPr>
            <p:ph type="sldImg"/>
          </p:nvPr>
        </p:nvSpPr>
        <p:spPr>
          <a:prstGeom prst="rect">
            <a:avLst/>
          </a:prstGeom>
        </p:spPr>
        <p:txBody>
          <a:bodyPr/>
          <a:lstStyle/>
          <a:p>
            <a:pPr lvl="0"/>
            <a:endParaRPr/>
          </a:p>
        </p:txBody>
      </p:sp>
      <p:sp>
        <p:nvSpPr>
          <p:cNvPr id="1043" name="Shape 1043"/>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92. AVOID FREQUENT FLUSHES OF NEW GROWTH.  Try to avoid promoting frequent flushes of new growth on plants through #) fertilization, (#) pruning (#) and irrigation.  New growth not only increases the water demand of the plant, but also increases maintenance requirements by increasing the frequency of  pruning.  </a:t>
            </a:r>
          </a:p>
        </p:txBody>
      </p:sp>
    </p:spTree>
    <p:extLst>
      <p:ext uri="{BB962C8B-B14F-4D97-AF65-F5344CB8AC3E}">
        <p14:creationId xmlns:p14="http://schemas.microsoft.com/office/powerpoint/2010/main" val="11924755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pPr lvl="0"/>
            <a:endParaRPr/>
          </a:p>
        </p:txBody>
      </p:sp>
      <p:sp>
        <p:nvSpPr>
          <p:cNvPr id="1050" name="Shape 105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93. FERTILIZATION.   Fertilization, like pruning and watering, promotes new vegetative growth and increases water demand of plants. (#) Target fertilization to plants that need it, such as annuals, herbaceous perennials or newly planted ground covers.  Established trees and shrubs may not need to be fertilized annually. (#) When selecting fertilizer, look for slow-release forms of nitrogen, such as urea formaldehyde, IBDU or sulfur-coated urea. These forms of nitrogen are released slowly and evenly to the plant throughout the growing season.(#) Use low rates of fertilizer.   Again, the goal is to maintain plant health, not promote optimum growth.  (#) Finally, and most importantly, limit fertilization during dry periods.  Fertilizers are chemically salts and can dehydrate roots and cause plant stress.</a:t>
            </a:r>
          </a:p>
        </p:txBody>
      </p:sp>
    </p:spTree>
    <p:extLst>
      <p:ext uri="{BB962C8B-B14F-4D97-AF65-F5344CB8AC3E}">
        <p14:creationId xmlns:p14="http://schemas.microsoft.com/office/powerpoint/2010/main" val="16189733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prstGeom prst="rect">
            <a:avLst/>
          </a:prstGeom>
        </p:spPr>
        <p:txBody>
          <a:bodyPr/>
          <a:lstStyle/>
          <a:p>
            <a:pPr lvl="0"/>
            <a:endParaRPr/>
          </a:p>
        </p:txBody>
      </p:sp>
      <p:sp>
        <p:nvSpPr>
          <p:cNvPr id="1056" name="Shape 1056"/>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94. TOO MUCH NITROGEN.  Research has shown that a high rate of nitrogen can be detrimental to the plant.(#) It encourages new vegetative growth that is attractive to pests.  (#) It increases top growth of the plant, and when top growth increases, (#) root growth decreases.  As result, the roots have an increasingly difficult time supporting the top of the plant. (#) And when top growth is accelerated, pruning requirements increase. (#) Excess nitrogen also increases the likelihood of elevated nitrate levels in groundwater which can pose a public health problem.</a:t>
            </a:r>
          </a:p>
        </p:txBody>
      </p:sp>
    </p:spTree>
    <p:extLst>
      <p:ext uri="{BB962C8B-B14F-4D97-AF65-F5344CB8AC3E}">
        <p14:creationId xmlns:p14="http://schemas.microsoft.com/office/powerpoint/2010/main" val="14674876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Shape 1060"/>
          <p:cNvSpPr>
            <a:spLocks noGrp="1" noRot="1" noChangeAspect="1"/>
          </p:cNvSpPr>
          <p:nvPr>
            <p:ph type="sldImg"/>
          </p:nvPr>
        </p:nvSpPr>
        <p:spPr>
          <a:prstGeom prst="rect">
            <a:avLst/>
          </a:prstGeom>
        </p:spPr>
        <p:txBody>
          <a:bodyPr/>
          <a:lstStyle/>
          <a:p>
            <a:pPr lvl="0"/>
            <a:endParaRPr/>
          </a:p>
        </p:txBody>
      </p:sp>
      <p:sp>
        <p:nvSpPr>
          <p:cNvPr id="1061" name="Shape 106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95. SELECTIVE THINNING.  Whenever possible, prune plants by making selective thinning cuts instead of shearing them.  Thinning opens up the plant canopy,  increases air circulation around the foliage and  helps prevent diseases.  It also results in a more natural growth form.  Shearing, on the other hand, stimulates an abundance of new thick, dense growth at the tips of the canopy.   As a result, air circulation within the canopy decreases, insect and disease problems are encouraged,  and pruning requirements increase.</a:t>
            </a:r>
          </a:p>
        </p:txBody>
      </p:sp>
    </p:spTree>
    <p:extLst>
      <p:ext uri="{BB962C8B-B14F-4D97-AF65-F5344CB8AC3E}">
        <p14:creationId xmlns:p14="http://schemas.microsoft.com/office/powerpoint/2010/main" val="17591888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Shape 1068"/>
          <p:cNvSpPr>
            <a:spLocks noGrp="1" noRot="1" noChangeAspect="1"/>
          </p:cNvSpPr>
          <p:nvPr>
            <p:ph type="sldImg"/>
          </p:nvPr>
        </p:nvSpPr>
        <p:spPr>
          <a:prstGeom prst="rect">
            <a:avLst/>
          </a:prstGeom>
        </p:spPr>
        <p:txBody>
          <a:bodyPr/>
          <a:lstStyle/>
          <a:p>
            <a:pPr lvl="0"/>
            <a:endParaRPr/>
          </a:p>
        </p:txBody>
      </p:sp>
      <p:sp>
        <p:nvSpPr>
          <p:cNvPr id="1069" name="Shape 1069"/>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96. GRASSCYCLING.  Grasscycling, the practice of letting lawn clippings fall back on the lawn when mowing, is a proven cultural practice with many environmental benefits.  (#) From the water conservation standpoint, clippings recycled back to the turf save water by acting as a mulch at the base of the grass blades.  (#) Clippings DO NOT cause thatch build-up in turfgrass.  Thatch results from an accumulation of  fibrous stems and roots. (#) Grasscycling also recycles nutrients back to the turf and reduces the lawn’s requirement for fertilizer.  The key to successful grasscycling is to mow frequently enough so that no more than one-third of the total plant height is removed at each mowing.  Small clippings decompose quickly. </a:t>
            </a:r>
          </a:p>
        </p:txBody>
      </p:sp>
    </p:spTree>
    <p:extLst>
      <p:ext uri="{BB962C8B-B14F-4D97-AF65-F5344CB8AC3E}">
        <p14:creationId xmlns:p14="http://schemas.microsoft.com/office/powerpoint/2010/main" val="1328223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noRot="1" noChangeAspect="1"/>
          </p:cNvSpPr>
          <p:nvPr>
            <p:ph type="sldImg"/>
          </p:nvPr>
        </p:nvSpPr>
        <p:spPr>
          <a:prstGeom prst="rect">
            <a:avLst/>
          </a:prstGeom>
        </p:spPr>
        <p:txBody>
          <a:bodyPr/>
          <a:lstStyle/>
          <a:p>
            <a:pPr lvl="0"/>
            <a:endParaRPr/>
          </a:p>
        </p:txBody>
      </p:sp>
      <p:sp>
        <p:nvSpPr>
          <p:cNvPr id="1074" name="Shape 1074"/>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97. SEVEN STEPS OF XERISCAPE.  So you see, Xeriscape is nothing more than seven common-sense practices that result in water conservation.  The more of them you implement, the more water-wise your landscape will become. </a:t>
            </a:r>
          </a:p>
        </p:txBody>
      </p:sp>
    </p:spTree>
    <p:extLst>
      <p:ext uri="{BB962C8B-B14F-4D97-AF65-F5344CB8AC3E}">
        <p14:creationId xmlns:p14="http://schemas.microsoft.com/office/powerpoint/2010/main" val="11094583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prstGeom prst="rect">
            <a:avLst/>
          </a:prstGeom>
        </p:spPr>
        <p:txBody>
          <a:bodyPr/>
          <a:lstStyle/>
          <a:p>
            <a:pPr lvl="0"/>
            <a:endParaRPr/>
          </a:p>
        </p:txBody>
      </p:sp>
      <p:sp>
        <p:nvSpPr>
          <p:cNvPr id="1078" name="Shape 107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98. NICE XERISCAPE.  Quality landscapes that save water and protect the environment.... that’s what Xeriscape is all about.   By following the steps outlined in this presentation, you too can have twice the landscape for half the water.</a:t>
            </a:r>
          </a:p>
        </p:txBody>
      </p:sp>
    </p:spTree>
    <p:extLst>
      <p:ext uri="{BB962C8B-B14F-4D97-AF65-F5344CB8AC3E}">
        <p14:creationId xmlns:p14="http://schemas.microsoft.com/office/powerpoint/2010/main" val="652252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hape 1081"/>
          <p:cNvSpPr>
            <a:spLocks noGrp="1" noRot="1" noChangeAspect="1"/>
          </p:cNvSpPr>
          <p:nvPr>
            <p:ph type="sldImg"/>
          </p:nvPr>
        </p:nvSpPr>
        <p:spPr>
          <a:prstGeom prst="rect">
            <a:avLst/>
          </a:prstGeom>
        </p:spPr>
        <p:txBody>
          <a:bodyPr/>
          <a:lstStyle/>
          <a:p>
            <a:pPr lvl="0"/>
            <a:endParaRPr/>
          </a:p>
        </p:txBody>
      </p:sp>
      <p:sp>
        <p:nvSpPr>
          <p:cNvPr id="1082" name="Shape 1082"/>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pPr lvl="0">
              <a:defRPr sz="1800"/>
            </a:pPr>
            <a:r>
              <a:rPr sz="1200"/>
              <a:t>99.   CHILDREN PLAYING IN WATER FOUNTAIN.   Water....it’s a resource we can no longer take for granted.  As urban areas continue to grow and competition for water increases, we simply are not going to have as much water in the future as we’ve had in the past.  We all must do our part to conserve this resource so that our children and future generations can continue to enjoy the same quality of life that we appreciate today. </a:t>
            </a:r>
          </a:p>
        </p:txBody>
      </p:sp>
    </p:spTree>
    <p:extLst>
      <p:ext uri="{BB962C8B-B14F-4D97-AF65-F5344CB8AC3E}">
        <p14:creationId xmlns:p14="http://schemas.microsoft.com/office/powerpoint/2010/main" val="102384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7" name="Shape 7"/>
          <p:cNvSpPr/>
          <p:nvPr/>
        </p:nvSpPr>
        <p:spPr>
          <a:xfrm>
            <a:off x="0" y="0"/>
            <a:ext cx="825500" cy="6858000"/>
          </a:xfrm>
          <a:prstGeom prst="rect">
            <a:avLst/>
          </a:prstGeom>
          <a:solidFill>
            <a:srgbClr val="CCFFFF">
              <a:alpha val="50000"/>
            </a:srgbClr>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8" name="Shape 8"/>
          <p:cNvSpPr>
            <a:spLocks noGrp="1"/>
          </p:cNvSpPr>
          <p:nvPr>
            <p:ph type="title"/>
          </p:nvPr>
        </p:nvSpPr>
        <p:spPr>
          <a:xfrm>
            <a:off x="990600" y="0"/>
            <a:ext cx="7467600" cy="3276600"/>
          </a:xfrm>
          <a:prstGeom prst="rect">
            <a:avLst/>
          </a:prstGeom>
          <a:extLst>
            <a:ext uri="{C572A759-6A51-4108-AA02-DFA0A04FC94B}">
              <ma14:wrappingTextBoxFlag xmlns:ma14="http://schemas.microsoft.com/office/mac/drawingml/2011/main" val="1"/>
            </a:ext>
          </a:extLst>
        </p:spPr>
        <p:txBody>
          <a:bodyPr/>
          <a:lstStyle>
            <a:lvl1pPr>
              <a:defRPr sz="6600">
                <a:effectLst>
                  <a:outerShdw blurRad="12700" dist="38100" dir="2700000" rotWithShape="0">
                    <a:srgbClr val="000000"/>
                  </a:outerShdw>
                </a:effectLst>
              </a:defRPr>
            </a:lvl1pPr>
          </a:lstStyle>
          <a:p>
            <a:pPr lvl="0">
              <a:defRPr sz="1800">
                <a:solidFill>
                  <a:srgbClr val="000000"/>
                </a:solidFill>
                <a:effectLst/>
              </a:defRPr>
            </a:pPr>
            <a:r>
              <a:rPr sz="6600">
                <a:solidFill>
                  <a:srgbClr val="CCFFFF"/>
                </a:solidFill>
                <a:effectLst>
                  <a:outerShdw blurRad="12700" dist="38100" dir="2700000" rotWithShape="0">
                    <a:srgbClr val="000000"/>
                  </a:outerShdw>
                </a:effectLst>
              </a:rPr>
              <a:t>Click to edit Master title style</a:t>
            </a:r>
          </a:p>
        </p:txBody>
      </p:sp>
      <p:sp>
        <p:nvSpPr>
          <p:cNvPr id="9" name="Shape 9"/>
          <p:cNvSpPr>
            <a:spLocks noGrp="1"/>
          </p:cNvSpPr>
          <p:nvPr>
            <p:ph type="body" idx="1"/>
          </p:nvPr>
        </p:nvSpPr>
        <p:spPr>
          <a:xfrm>
            <a:off x="1447800" y="3886200"/>
            <a:ext cx="6400800" cy="2971800"/>
          </a:xfrm>
          <a:prstGeom prst="rect">
            <a:avLst/>
          </a:prstGeom>
          <a:extLst>
            <a:ext uri="{C572A759-6A51-4108-AA02-DFA0A04FC94B}">
              <ma14:wrappingTextBoxFlag xmlns:ma14="http://schemas.microsoft.com/office/mac/drawingml/2011/main" val="1"/>
            </a:ext>
          </a:extLst>
        </p:spPr>
        <p:txBody>
          <a:bodyPr/>
          <a:lstStyle>
            <a:lvl1pPr marL="0" indent="0" algn="ctr">
              <a:spcBef>
                <a:spcPts val="900"/>
              </a:spcBef>
              <a:buClrTx/>
              <a:buSzTx/>
              <a:buFontTx/>
              <a:buNone/>
              <a:defRPr sz="4000">
                <a:solidFill>
                  <a:srgbClr val="CCECFF"/>
                </a:solidFill>
              </a:defRPr>
            </a:lvl1pPr>
          </a:lstStyle>
          <a:p>
            <a:pPr lvl="0">
              <a:defRPr sz="1800">
                <a:solidFill>
                  <a:srgbClr val="000000"/>
                </a:solidFill>
                <a:effectLst/>
              </a:defRPr>
            </a:pPr>
            <a:r>
              <a:rPr sz="4000">
                <a:solidFill>
                  <a:srgbClr val="CCECFF"/>
                </a:solidFill>
                <a:effectLst>
                  <a:outerShdw blurRad="12700" dist="25400" dir="2700000" rotWithShape="0">
                    <a:srgbClr val="000000"/>
                  </a:outerShdw>
                </a:effectLst>
              </a:rPr>
              <a:t>Click to edit Master subtitle style</a:t>
            </a:r>
          </a:p>
        </p:txBody>
      </p:sp>
      <p:sp>
        <p:nvSpPr>
          <p:cNvPr id="10" name="Shape 10"/>
          <p:cNvSpPr>
            <a:spLocks noGrp="1"/>
          </p:cNvSpPr>
          <p:nvPr>
            <p:ph type="sldNum" sz="quarter" idx="2"/>
          </p:nvPr>
        </p:nvSpPr>
        <p:spPr>
          <a:xfrm>
            <a:off x="6934200" y="6248400"/>
            <a:ext cx="1905000" cy="287087"/>
          </a:xfrm>
          <a:prstGeom prst="rect">
            <a:avLst/>
          </a:prstGeom>
        </p:spPr>
        <p:txBody>
          <a:bodyPr/>
          <a:lstStyle/>
          <a:p>
            <a:pPr lvl="0"/>
            <a:fld id="{86CB4B4D-7CA3-9044-876B-883B54F8677D}" type="slidenum">
              <a:t>‹#›</a:t>
            </a:fld>
            <a:endParaRPr/>
          </a:p>
        </p:txBody>
      </p:sp>
      <p:sp>
        <p:nvSpPr>
          <p:cNvPr id="11" name="Shape 11"/>
          <p:cNvSpPr/>
          <p:nvPr/>
        </p:nvSpPr>
        <p:spPr>
          <a:xfrm>
            <a:off x="0" y="3543300"/>
            <a:ext cx="3343275" cy="122238"/>
          </a:xfrm>
          <a:prstGeom prst="rect">
            <a:avLst/>
          </a:prstGeom>
          <a:solidFill>
            <a:srgbClr val="000066">
              <a:alpha val="50000"/>
            </a:srgbClr>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 name="Shape 17"/>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8" name="Shape 18"/>
          <p:cNvSpPr>
            <a:spLocks noGrp="1"/>
          </p:cNvSpPr>
          <p:nvPr>
            <p:ph type="title"/>
          </p:nvPr>
        </p:nvSpPr>
        <p:spPr>
          <a:prstGeom prst="rect">
            <a:avLst/>
          </a:prstGeom>
        </p:spPr>
        <p:txBody>
          <a:bodyPr/>
          <a:lstStyle/>
          <a:p>
            <a:pPr lvl="0"/>
            <a:endParaRPr/>
          </a:p>
        </p:txBody>
      </p:sp>
      <p:sp>
        <p:nvSpPr>
          <p:cNvPr id="19" name="Shape 19"/>
          <p:cNvSpPr>
            <a:spLocks noGrp="1"/>
          </p:cNvSpPr>
          <p:nvPr>
            <p:ph type="body" idx="1"/>
          </p:nvPr>
        </p:nvSpPr>
        <p:spPr>
          <a:prstGeom prst="rect">
            <a:avLst/>
          </a:prstGeom>
        </p:spPr>
        <p:txBody>
          <a:bodyPr/>
          <a:lstStyle/>
          <a:p>
            <a:pPr lvl="0"/>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FFFFFF"/>
        </a:solidFill>
        <a:effectLst/>
      </p:bgPr>
    </p:bg>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2" name="Shape 22"/>
          <p:cNvSpPr>
            <a:spLocks noGrp="1"/>
          </p:cNvSpPr>
          <p:nvPr>
            <p:ph type="title"/>
          </p:nvPr>
        </p:nvSpPr>
        <p:spPr>
          <a:prstGeom prst="rect">
            <a:avLst/>
          </a:prstGeom>
        </p:spPr>
        <p:txBody>
          <a:bodyPr/>
          <a:lstStyle/>
          <a:p>
            <a:pPr lvl="0">
              <a:defRPr>
                <a:effectLst>
                  <a:outerShdw blurRad="12700" dist="25400" dir="2700000" rotWithShape="0">
                    <a:srgbClr val="DDDDDD"/>
                  </a:outerShdw>
                </a:effectLst>
              </a:defRPr>
            </a:pPr>
            <a:endParaRPr/>
          </a:p>
        </p:txBody>
      </p:sp>
      <p:sp>
        <p:nvSpPr>
          <p:cNvPr id="23" name="Shape 23"/>
          <p:cNvSpPr>
            <a:spLocks noGrp="1"/>
          </p:cNvSpPr>
          <p:nvPr>
            <p:ph type="body" idx="1"/>
          </p:nvPr>
        </p:nvSpPr>
        <p:spPr>
          <a:prstGeom prst="rect">
            <a:avLst/>
          </a:prstGeom>
        </p:spPr>
        <p:txBody>
          <a:bodyPr/>
          <a:lstStyle/>
          <a:p>
            <a:pPr lvl="0">
              <a:defRPr>
                <a:effectLst>
                  <a:outerShdw blurRad="12700" dist="25400" dir="2700000" rotWithShape="0">
                    <a:srgbClr val="DDDDDD"/>
                  </a:outerShdw>
                </a:effectLst>
              </a:defRPr>
            </a:pPr>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6" name="Shape 26"/>
          <p:cNvSpPr>
            <a:spLocks noGrp="1"/>
          </p:cNvSpPr>
          <p:nvPr>
            <p:ph type="title"/>
          </p:nvPr>
        </p:nvSpPr>
        <p:spPr>
          <a:prstGeom prst="rect">
            <a:avLst/>
          </a:prstGeom>
        </p:spPr>
        <p:txBody>
          <a:bodyPr/>
          <a:lstStyle/>
          <a:p>
            <a:pPr lvl="0"/>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28" name="Shape 28"/>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9" name="Shape 29"/>
          <p:cNvSpPr>
            <a:spLocks noGrp="1"/>
          </p:cNvSpPr>
          <p:nvPr>
            <p:ph type="title"/>
          </p:nvPr>
        </p:nvSpPr>
        <p:spPr>
          <a:prstGeom prst="rect">
            <a:avLst/>
          </a:prstGeom>
        </p:spPr>
        <p:txBody>
          <a:bodyPr/>
          <a:lstStyle/>
          <a:p>
            <a:pPr lvl="0"/>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2" name="Shape 32"/>
          <p:cNvSpPr>
            <a:spLocks noGrp="1"/>
          </p:cNvSpPr>
          <p:nvPr>
            <p:ph type="title"/>
          </p:nvPr>
        </p:nvSpPr>
        <p:spPr>
          <a:xfrm>
            <a:off x="228600" y="457200"/>
            <a:ext cx="7772400" cy="1143000"/>
          </a:xfrm>
          <a:prstGeom prst="rect">
            <a:avLst/>
          </a:prstGeom>
        </p:spPr>
        <p:txBody>
          <a:bodyPr/>
          <a:lstStyle/>
          <a:p>
            <a:pPr lvl="0"/>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0" y="1638300"/>
            <a:ext cx="3343275" cy="122238"/>
          </a:xfrm>
          <a:prstGeom prst="rect">
            <a:avLst/>
          </a:prstGeom>
          <a:solidFill>
            <a:srgbClr val="000066">
              <a:alpha val="50000"/>
            </a:srgbClr>
          </a:solidFill>
          <a:ln w="12700">
            <a:miter lim="400000"/>
          </a:ln>
        </p:spPr>
        <p:txBody>
          <a:bodyPr lIns="0" tIns="0" rIns="0" bIns="0" anchor="ctr"/>
          <a:lstStyle/>
          <a:p>
            <a:pPr lvl="0" algn="ctr">
              <a:defRPr>
                <a:solidFill>
                  <a:srgbClr val="FFFFFF"/>
                </a:solidFill>
                <a:latin typeface="Times New Roman"/>
                <a:ea typeface="Times New Roman"/>
                <a:cs typeface="Times New Roman"/>
                <a:sym typeface="Times New Roman"/>
              </a:defRPr>
            </a:pPr>
            <a:endParaRPr/>
          </a:p>
        </p:txBody>
      </p:sp>
      <p:sp>
        <p:nvSpPr>
          <p:cNvPr id="3" name="Shape 3"/>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spcBef>
                <a:spcPts val="800"/>
              </a:spcBef>
              <a:defRPr sz="1400">
                <a:solidFill>
                  <a:srgbClr val="FFFFFF"/>
                </a:solidFill>
                <a:latin typeface="Times New Roman"/>
                <a:ea typeface="Times New Roman"/>
                <a:cs typeface="Times New Roman"/>
                <a:sym typeface="Times New Roman"/>
              </a:defRPr>
            </a:lvl1pPr>
          </a:lstStyle>
          <a:p>
            <a:pPr lvl="0"/>
            <a:fld id="{86CB4B4D-7CA3-9044-876B-883B54F8677D}" type="slidenum">
              <a:t>‹#›</a:t>
            </a:fld>
            <a:endParaRPr/>
          </a:p>
        </p:txBody>
      </p:sp>
      <p:sp>
        <p:nvSpPr>
          <p:cNvPr id="4" name="Shape 4"/>
          <p:cNvSpPr>
            <a:spLocks noGrp="1"/>
          </p:cNvSpPr>
          <p:nvPr>
            <p:ph type="title"/>
          </p:nvPr>
        </p:nvSpPr>
        <p:spPr>
          <a:xfrm>
            <a:off x="228600" y="0"/>
            <a:ext cx="7772400" cy="1600200"/>
          </a:xfrm>
          <a:prstGeom prst="rect">
            <a:avLst/>
          </a:prstGeom>
          <a:ln w="12700">
            <a:miter lim="400000"/>
          </a:ln>
        </p:spPr>
        <p:txBody>
          <a:bodyPr lIns="45719" rIns="45719" anchor="b"/>
          <a:lstStyle/>
          <a:p>
            <a:pPr lvl="0"/>
            <a:endParaRPr/>
          </a:p>
        </p:txBody>
      </p:sp>
      <p:sp>
        <p:nvSpPr>
          <p:cNvPr id="5" name="Shape 5"/>
          <p:cNvSpPr>
            <a:spLocks noGrp="1"/>
          </p:cNvSpPr>
          <p:nvPr>
            <p:ph type="body" idx="1"/>
          </p:nvPr>
        </p:nvSpPr>
        <p:spPr>
          <a:xfrm>
            <a:off x="685800" y="1981200"/>
            <a:ext cx="7772400" cy="4876800"/>
          </a:xfrm>
          <a:prstGeom prst="rect">
            <a:avLst/>
          </a:prstGeom>
          <a:ln w="12700">
            <a:miter lim="400000"/>
          </a:ln>
        </p:spPr>
        <p:txBody>
          <a:bodyPr lIns="45719" rIns="45719"/>
          <a:lstStyle/>
          <a:p>
            <a:pPr lvl="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med"/>
  <p:txStyles>
    <p:titleStyle>
      <a:lvl1pPr>
        <a:defRPr sz="4400">
          <a:solidFill>
            <a:srgbClr val="CCFFFF"/>
          </a:solidFill>
          <a:effectLst>
            <a:outerShdw blurRad="12700" dist="25400" dir="2700000" rotWithShape="0">
              <a:srgbClr val="000000"/>
            </a:outerShdw>
          </a:effectLst>
          <a:latin typeface="Tahoma"/>
          <a:ea typeface="Tahoma"/>
          <a:cs typeface="Tahoma"/>
          <a:sym typeface="Tahoma"/>
        </a:defRPr>
      </a:lvl1pPr>
      <a:lvl2pPr>
        <a:defRPr sz="4400">
          <a:solidFill>
            <a:srgbClr val="CCFFFF"/>
          </a:solidFill>
          <a:effectLst>
            <a:outerShdw blurRad="12700" dist="25400" dir="2700000" rotWithShape="0">
              <a:srgbClr val="000000"/>
            </a:outerShdw>
          </a:effectLst>
          <a:latin typeface="Tahoma"/>
          <a:ea typeface="Tahoma"/>
          <a:cs typeface="Tahoma"/>
          <a:sym typeface="Tahoma"/>
        </a:defRPr>
      </a:lvl2pPr>
      <a:lvl3pPr>
        <a:defRPr sz="4400">
          <a:solidFill>
            <a:srgbClr val="CCFFFF"/>
          </a:solidFill>
          <a:effectLst>
            <a:outerShdw blurRad="12700" dist="25400" dir="2700000" rotWithShape="0">
              <a:srgbClr val="000000"/>
            </a:outerShdw>
          </a:effectLst>
          <a:latin typeface="Tahoma"/>
          <a:ea typeface="Tahoma"/>
          <a:cs typeface="Tahoma"/>
          <a:sym typeface="Tahoma"/>
        </a:defRPr>
      </a:lvl3pPr>
      <a:lvl4pPr>
        <a:defRPr sz="4400">
          <a:solidFill>
            <a:srgbClr val="CCFFFF"/>
          </a:solidFill>
          <a:effectLst>
            <a:outerShdw blurRad="12700" dist="25400" dir="2700000" rotWithShape="0">
              <a:srgbClr val="000000"/>
            </a:outerShdw>
          </a:effectLst>
          <a:latin typeface="Tahoma"/>
          <a:ea typeface="Tahoma"/>
          <a:cs typeface="Tahoma"/>
          <a:sym typeface="Tahoma"/>
        </a:defRPr>
      </a:lvl4pPr>
      <a:lvl5pPr>
        <a:defRPr sz="4400">
          <a:solidFill>
            <a:srgbClr val="CCFFFF"/>
          </a:solidFill>
          <a:effectLst>
            <a:outerShdw blurRad="12700" dist="25400" dir="2700000" rotWithShape="0">
              <a:srgbClr val="000000"/>
            </a:outerShdw>
          </a:effectLst>
          <a:latin typeface="Tahoma"/>
          <a:ea typeface="Tahoma"/>
          <a:cs typeface="Tahoma"/>
          <a:sym typeface="Tahoma"/>
        </a:defRPr>
      </a:lvl5pPr>
      <a:lvl6pPr indent="457200">
        <a:defRPr sz="4400">
          <a:solidFill>
            <a:srgbClr val="CCFFFF"/>
          </a:solidFill>
          <a:effectLst>
            <a:outerShdw blurRad="12700" dist="25400" dir="2700000" rotWithShape="0">
              <a:srgbClr val="000000"/>
            </a:outerShdw>
          </a:effectLst>
          <a:latin typeface="Tahoma"/>
          <a:ea typeface="Tahoma"/>
          <a:cs typeface="Tahoma"/>
          <a:sym typeface="Tahoma"/>
        </a:defRPr>
      </a:lvl6pPr>
      <a:lvl7pPr indent="914400">
        <a:defRPr sz="4400">
          <a:solidFill>
            <a:srgbClr val="CCFFFF"/>
          </a:solidFill>
          <a:effectLst>
            <a:outerShdw blurRad="12700" dist="25400" dir="2700000" rotWithShape="0">
              <a:srgbClr val="000000"/>
            </a:outerShdw>
          </a:effectLst>
          <a:latin typeface="Tahoma"/>
          <a:ea typeface="Tahoma"/>
          <a:cs typeface="Tahoma"/>
          <a:sym typeface="Tahoma"/>
        </a:defRPr>
      </a:lvl7pPr>
      <a:lvl8pPr indent="1371600">
        <a:defRPr sz="4400">
          <a:solidFill>
            <a:srgbClr val="CCFFFF"/>
          </a:solidFill>
          <a:effectLst>
            <a:outerShdw blurRad="12700" dist="25400" dir="2700000" rotWithShape="0">
              <a:srgbClr val="000000"/>
            </a:outerShdw>
          </a:effectLst>
          <a:latin typeface="Tahoma"/>
          <a:ea typeface="Tahoma"/>
          <a:cs typeface="Tahoma"/>
          <a:sym typeface="Tahoma"/>
        </a:defRPr>
      </a:lvl8pPr>
      <a:lvl9pPr indent="1828800">
        <a:defRPr sz="4400">
          <a:solidFill>
            <a:srgbClr val="CCFFFF"/>
          </a:solidFill>
          <a:effectLst>
            <a:outerShdw blurRad="12700" dist="25400" dir="2700000" rotWithShape="0">
              <a:srgbClr val="000000"/>
            </a:outerShdw>
          </a:effectLst>
          <a:latin typeface="Tahoma"/>
          <a:ea typeface="Tahoma"/>
          <a:cs typeface="Tahoma"/>
          <a:sym typeface="Tahoma"/>
        </a:defRPr>
      </a:lvl9pPr>
    </p:titleStyle>
    <p:bodyStyle>
      <a:lvl1pPr marL="342900" indent="-342900">
        <a:spcBef>
          <a:spcPts val="700"/>
        </a:spcBef>
        <a:buClr>
          <a:srgbClr val="CC99FF"/>
        </a:buClr>
        <a:buSzPct val="80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1pPr>
      <a:lvl2pPr marL="783771" indent="-326571">
        <a:spcBef>
          <a:spcPts val="700"/>
        </a:spcBef>
        <a:buClr>
          <a:srgbClr val="CC99FF"/>
        </a:buClr>
        <a:buSzPct val="70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2pPr>
      <a:lvl3pPr marL="1219200" indent="-304800">
        <a:spcBef>
          <a:spcPts val="700"/>
        </a:spcBef>
        <a:buClr>
          <a:srgbClr val="CC99FF"/>
        </a:buClr>
        <a:buSzPct val="6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3pPr>
      <a:lvl4pPr marL="1737360" indent="-365760">
        <a:spcBef>
          <a:spcPts val="700"/>
        </a:spcBef>
        <a:buClr>
          <a:srgbClr val="CC99FF"/>
        </a:buClr>
        <a:buSzPct val="100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4pPr>
      <a:lvl5pPr marL="2235200" indent="-406400">
        <a:spcBef>
          <a:spcPts val="700"/>
        </a:spcBef>
        <a:buClr>
          <a:srgbClr val="CC99FF"/>
        </a:buClr>
        <a:buSzPct val="5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5pPr>
      <a:lvl6pPr marL="2692400" indent="-406400">
        <a:spcBef>
          <a:spcPts val="700"/>
        </a:spcBef>
        <a:buClr>
          <a:srgbClr val="CC99FF"/>
        </a:buClr>
        <a:buSzPct val="5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6pPr>
      <a:lvl7pPr marL="3149600" indent="-406400">
        <a:spcBef>
          <a:spcPts val="700"/>
        </a:spcBef>
        <a:buClr>
          <a:srgbClr val="CC99FF"/>
        </a:buClr>
        <a:buSzPct val="5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7pPr>
      <a:lvl8pPr marL="3606800" indent="-406400">
        <a:spcBef>
          <a:spcPts val="700"/>
        </a:spcBef>
        <a:buClr>
          <a:srgbClr val="CC99FF"/>
        </a:buClr>
        <a:buSzPct val="5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8pPr>
      <a:lvl9pPr marL="4064000" indent="-406400">
        <a:spcBef>
          <a:spcPts val="700"/>
        </a:spcBef>
        <a:buClr>
          <a:srgbClr val="CC99FF"/>
        </a:buClr>
        <a:buSzPct val="55000"/>
        <a:buFont typeface="Wingdings"/>
        <a:buChar char="•"/>
        <a:defRPr sz="3200">
          <a:solidFill>
            <a:srgbClr val="FFFFFF"/>
          </a:solidFill>
          <a:effectLst>
            <a:outerShdw blurRad="12700" dist="25400" dir="2700000" rotWithShape="0">
              <a:srgbClr val="000000"/>
            </a:outerShdw>
          </a:effectLst>
          <a:latin typeface="Tahoma"/>
          <a:ea typeface="Tahoma"/>
          <a:cs typeface="Tahoma"/>
          <a:sym typeface="Tahoma"/>
        </a:defRPr>
      </a:lvl9pPr>
    </p:bodyStyle>
    <p:otherStyle>
      <a:lvl1pPr algn="r">
        <a:spcBef>
          <a:spcPts val="800"/>
        </a:spcBef>
        <a:defRPr sz="1400">
          <a:solidFill>
            <a:schemeClr val="tx1"/>
          </a:solidFill>
          <a:latin typeface="+mn-lt"/>
          <a:ea typeface="+mn-ea"/>
          <a:cs typeface="+mn-cs"/>
          <a:sym typeface="Times New Roman"/>
        </a:defRPr>
      </a:lvl1pPr>
      <a:lvl2pPr indent="457200" algn="r">
        <a:spcBef>
          <a:spcPts val="800"/>
        </a:spcBef>
        <a:defRPr sz="1400">
          <a:solidFill>
            <a:schemeClr val="tx1"/>
          </a:solidFill>
          <a:latin typeface="+mn-lt"/>
          <a:ea typeface="+mn-ea"/>
          <a:cs typeface="+mn-cs"/>
          <a:sym typeface="Times New Roman"/>
        </a:defRPr>
      </a:lvl2pPr>
      <a:lvl3pPr indent="914400" algn="r">
        <a:spcBef>
          <a:spcPts val="800"/>
        </a:spcBef>
        <a:defRPr sz="1400">
          <a:solidFill>
            <a:schemeClr val="tx1"/>
          </a:solidFill>
          <a:latin typeface="+mn-lt"/>
          <a:ea typeface="+mn-ea"/>
          <a:cs typeface="+mn-cs"/>
          <a:sym typeface="Times New Roman"/>
        </a:defRPr>
      </a:lvl3pPr>
      <a:lvl4pPr indent="1371600" algn="r">
        <a:spcBef>
          <a:spcPts val="800"/>
        </a:spcBef>
        <a:defRPr sz="1400">
          <a:solidFill>
            <a:schemeClr val="tx1"/>
          </a:solidFill>
          <a:latin typeface="+mn-lt"/>
          <a:ea typeface="+mn-ea"/>
          <a:cs typeface="+mn-cs"/>
          <a:sym typeface="Times New Roman"/>
        </a:defRPr>
      </a:lvl4pPr>
      <a:lvl5pPr indent="1828800" algn="r">
        <a:spcBef>
          <a:spcPts val="800"/>
        </a:spcBef>
        <a:defRPr sz="1400">
          <a:solidFill>
            <a:schemeClr val="tx1"/>
          </a:solidFill>
          <a:latin typeface="+mn-lt"/>
          <a:ea typeface="+mn-ea"/>
          <a:cs typeface="+mn-cs"/>
          <a:sym typeface="Times New Roman"/>
        </a:defRPr>
      </a:lvl5pPr>
      <a:lvl6pPr algn="r">
        <a:spcBef>
          <a:spcPts val="800"/>
        </a:spcBef>
        <a:defRPr sz="1400">
          <a:solidFill>
            <a:schemeClr val="tx1"/>
          </a:solidFill>
          <a:latin typeface="+mn-lt"/>
          <a:ea typeface="+mn-ea"/>
          <a:cs typeface="+mn-cs"/>
          <a:sym typeface="Times New Roman"/>
        </a:defRPr>
      </a:lvl6pPr>
      <a:lvl7pPr algn="r">
        <a:spcBef>
          <a:spcPts val="800"/>
        </a:spcBef>
        <a:defRPr sz="1400">
          <a:solidFill>
            <a:schemeClr val="tx1"/>
          </a:solidFill>
          <a:latin typeface="+mn-lt"/>
          <a:ea typeface="+mn-ea"/>
          <a:cs typeface="+mn-cs"/>
          <a:sym typeface="Times New Roman"/>
        </a:defRPr>
      </a:lvl7pPr>
      <a:lvl8pPr algn="r">
        <a:spcBef>
          <a:spcPts val="800"/>
        </a:spcBef>
        <a:defRPr sz="1400">
          <a:solidFill>
            <a:schemeClr val="tx1"/>
          </a:solidFill>
          <a:latin typeface="+mn-lt"/>
          <a:ea typeface="+mn-ea"/>
          <a:cs typeface="+mn-cs"/>
          <a:sym typeface="Times New Roman"/>
        </a:defRPr>
      </a:lvl8pPr>
      <a:lvl9pPr algn="r">
        <a:spcBef>
          <a:spcPts val="800"/>
        </a:spcBef>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5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www.ces.uga.edu/" TargetMode="External"/><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4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4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44.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4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49.png"/></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0.png"/><Relationship Id="rId5" Type="http://schemas.openxmlformats.org/officeDocument/2006/relationships/image" Target="../media/image51.jpeg"/><Relationship Id="rId1" Type="http://schemas.openxmlformats.org/officeDocument/2006/relationships/slideLayout" Target="../slideLayouts/slideLayout5.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2.png"/><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1.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5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5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5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990600" y="1171575"/>
            <a:ext cx="8153400" cy="2105025"/>
          </a:xfrm>
          <a:prstGeom prst="rect">
            <a:avLst/>
          </a:prstGeom>
        </p:spPr>
        <p:txBody>
          <a:bodyPr lIns="0" tIns="0" rIns="0" bIns="0">
            <a:normAutofit/>
          </a:bodyPr>
          <a:lstStyle>
            <a:lvl1pPr defTabSz="905255">
              <a:defRPr sz="6534">
                <a:effectLst>
                  <a:outerShdw blurRad="12573" dist="37719" dir="2700000" rotWithShape="0">
                    <a:srgbClr val="000000"/>
                  </a:outerShdw>
                </a:effectLst>
              </a:defRPr>
            </a:lvl1pPr>
          </a:lstStyle>
          <a:p>
            <a:pPr lvl="0">
              <a:defRPr sz="1800">
                <a:solidFill>
                  <a:srgbClr val="000000"/>
                </a:solidFill>
                <a:effectLst/>
              </a:defRPr>
            </a:pPr>
            <a:r>
              <a:rPr sz="6534">
                <a:solidFill>
                  <a:srgbClr val="CCFFFF"/>
                </a:solidFill>
                <a:effectLst>
                  <a:outerShdw blurRad="12573" dist="37719" dir="2700000" rotWithShape="0">
                    <a:srgbClr val="000000"/>
                  </a:outerShdw>
                </a:effectLst>
              </a:rPr>
              <a:t>Developing a Water Wise Landscape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body" idx="1"/>
          </p:nvPr>
        </p:nvSpPr>
        <p:spPr>
          <a:xfrm>
            <a:off x="0" y="1905000"/>
            <a:ext cx="8839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gn="ctr">
              <a:spcBef>
                <a:spcPts val="1000"/>
              </a:spcBef>
              <a:buSzTx/>
              <a:buNone/>
              <a:defRPr sz="1800">
                <a:solidFill>
                  <a:srgbClr val="000000"/>
                </a:solidFill>
                <a:effectLst/>
              </a:defRPr>
            </a:pPr>
            <a:r>
              <a:rPr sz="4400">
                <a:solidFill>
                  <a:srgbClr val="FFFFFF"/>
                </a:solidFill>
                <a:effectLst>
                  <a:outerShdw blurRad="12700" dist="25400" dir="2700000" rotWithShape="0">
                    <a:srgbClr val="000000"/>
                  </a:outerShdw>
                </a:effectLst>
              </a:rPr>
              <a:t>Renewable water resources available per person decreased by 50% between 1960 and 1998. </a:t>
            </a:r>
          </a:p>
          <a:p>
            <a:pPr lvl="0" algn="ctr">
              <a:spcBef>
                <a:spcPts val="1000"/>
              </a:spcBef>
              <a:buSzTx/>
              <a:buNone/>
              <a:defRPr sz="1800">
                <a:solidFill>
                  <a:srgbClr val="000000"/>
                </a:solidFill>
                <a:effectLst/>
              </a:defRPr>
            </a:pPr>
            <a:r>
              <a:rPr sz="4400">
                <a:solidFill>
                  <a:srgbClr val="FFFFFF"/>
                </a:solidFill>
                <a:effectLst>
                  <a:outerShdw blurRad="12700" dist="25400" dir="2700000" rotWithShape="0">
                    <a:srgbClr val="000000"/>
                  </a:outerShdw>
                </a:effectLst>
              </a:rPr>
              <a:t>Another 50% reduction is projected by 2025.</a:t>
            </a:r>
          </a:p>
        </p:txBody>
      </p:sp>
      <p:sp>
        <p:nvSpPr>
          <p:cNvPr id="82" name="Shape 82"/>
          <p:cNvSpPr/>
          <p:nvPr/>
        </p:nvSpPr>
        <p:spPr>
          <a:xfrm>
            <a:off x="304800" y="762000"/>
            <a:ext cx="3810000" cy="916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Worldwide</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Shape 1084"/>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Make Every Drop Count</a:t>
            </a:r>
            <a:r>
              <a:rPr sz="4400">
                <a:solidFill>
                  <a:srgbClr val="CCFFFF"/>
                </a:solidFill>
                <a:effectLst>
                  <a:outerShdw blurRad="12700" dist="25400" dir="2700000" rotWithShape="0">
                    <a:srgbClr val="000000"/>
                  </a:outerShdw>
                </a:effectLst>
              </a:rPr>
              <a:t> !</a:t>
            </a:r>
          </a:p>
        </p:txBody>
      </p:sp>
      <p:sp>
        <p:nvSpPr>
          <p:cNvPr id="1085" name="Shape 1085"/>
          <p:cNvSpPr/>
          <p:nvPr/>
        </p:nvSpPr>
        <p:spPr>
          <a:xfrm>
            <a:off x="609600" y="2667000"/>
            <a:ext cx="7772400" cy="2743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749808">
              <a:defRPr sz="1800">
                <a:solidFill>
                  <a:srgbClr val="000000"/>
                </a:solidFill>
              </a:defRPr>
            </a:pPr>
            <a:r>
              <a:rPr sz="8856">
                <a:ln w="12809">
                  <a:solidFill>
                    <a:srgbClr val="99CCFF"/>
                  </a:solidFill>
                </a:ln>
                <a:solidFill>
                  <a:srgbClr val="0066CC"/>
                </a:solidFill>
                <a:effectLst>
                  <a:outerShdw blurRad="52070" dist="29455" dir="2700000" rotWithShape="0">
                    <a:srgbClr val="990000"/>
                  </a:outerShdw>
                </a:effectLst>
                <a:latin typeface="Impact"/>
                <a:ea typeface="Impact"/>
                <a:cs typeface="Impact"/>
                <a:sym typeface="Impact"/>
              </a:rPr>
              <a:t>Our Future</a:t>
            </a:r>
            <a:endParaRPr sz="2952">
              <a:ln w="12809">
                <a:solidFill>
                  <a:srgbClr val="99CCFF"/>
                </a:solidFill>
              </a:ln>
              <a:solidFill>
                <a:srgbClr val="0066CC"/>
              </a:solidFill>
              <a:effectLst>
                <a:outerShdw blurRad="52070" dist="29455" dir="2700000" rotWithShape="0">
                  <a:srgbClr val="990000"/>
                </a:outerShdw>
              </a:effectLst>
              <a:latin typeface="Impact"/>
              <a:ea typeface="Impact"/>
              <a:cs typeface="Impact"/>
              <a:sym typeface="Impact"/>
            </a:endParaRPr>
          </a:p>
          <a:p>
            <a:pPr lvl="0" algn="ctr" defTabSz="749808">
              <a:defRPr sz="1800">
                <a:solidFill>
                  <a:srgbClr val="000000"/>
                </a:solidFill>
              </a:defRPr>
            </a:pPr>
            <a:r>
              <a:rPr sz="8856">
                <a:ln w="12809">
                  <a:solidFill>
                    <a:srgbClr val="99CCFF"/>
                  </a:solidFill>
                </a:ln>
                <a:solidFill>
                  <a:srgbClr val="0066CC"/>
                </a:solidFill>
                <a:effectLst>
                  <a:outerShdw blurRad="52070" dist="29455" dir="2700000" rotWithShape="0">
                    <a:srgbClr val="990000"/>
                  </a:outerShdw>
                </a:effectLst>
                <a:latin typeface="Impact"/>
                <a:ea typeface="Impact"/>
                <a:cs typeface="Impact"/>
                <a:sym typeface="Impact"/>
              </a:rPr>
              <a:t>Depends On It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85"/>
                                        </p:tgtEl>
                                        <p:attrNameLst>
                                          <p:attrName>style.visibility</p:attrName>
                                        </p:attrNameLst>
                                      </p:cBhvr>
                                      <p:to>
                                        <p:strVal val="visible"/>
                                      </p:to>
                                    </p:set>
                                    <p:animEffect transition="in" filter="fade">
                                      <p:cBhvr>
                                        <p:cTn id="7" dur="5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 grpId="1"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waterfall.jpeg"/>
          <p:cNvPicPr/>
          <p:nvPr/>
        </p:nvPicPr>
        <p:blipFill>
          <a:blip r:embed="rId3">
            <a:extLst/>
          </a:blip>
          <a:srcRect r="1586" b="1586"/>
          <a:stretch>
            <a:fillRect/>
          </a:stretch>
        </p:blipFill>
        <p:spPr>
          <a:xfrm>
            <a:off x="0" y="0"/>
            <a:ext cx="9448800" cy="7086600"/>
          </a:xfrm>
          <a:prstGeom prst="rect">
            <a:avLst/>
          </a:prstGeom>
          <a:ln w="12700">
            <a:miter lim="400000"/>
          </a:ln>
        </p:spPr>
      </p:pic>
      <p:sp>
        <p:nvSpPr>
          <p:cNvPr id="1090" name="Shape 1090"/>
          <p:cNvSpPr/>
          <p:nvPr/>
        </p:nvSpPr>
        <p:spPr>
          <a:xfrm>
            <a:off x="838200" y="1066800"/>
            <a:ext cx="7848600" cy="4415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2800"/>
              </a:spcBef>
              <a:defRPr sz="1800">
                <a:solidFill>
                  <a:srgbClr val="000000"/>
                </a:solidFill>
              </a:defRPr>
            </a:pPr>
            <a:r>
              <a:rPr sz="4800" b="1" i="1">
                <a:solidFill>
                  <a:srgbClr val="FFFFFF"/>
                </a:solidFill>
                <a:effectLst>
                  <a:outerShdw blurRad="12700" dist="25400" dir="2700000" rotWithShape="0">
                    <a:srgbClr val="000000"/>
                  </a:outerShdw>
                </a:effectLst>
                <a:latin typeface="Times New Roman"/>
                <a:ea typeface="Times New Roman"/>
                <a:cs typeface="Times New Roman"/>
                <a:sym typeface="Times New Roman"/>
              </a:rPr>
              <a:t>Author</a:t>
            </a:r>
          </a:p>
          <a:p>
            <a:pPr lvl="0" algn="ctr">
              <a:spcBef>
                <a:spcPts val="2800"/>
              </a:spcBef>
              <a:defRPr sz="1800">
                <a:solidFill>
                  <a:srgbClr val="000000"/>
                </a:solidFill>
              </a:defRPr>
            </a:pPr>
            <a:r>
              <a:rPr sz="4800" b="1" i="1">
                <a:solidFill>
                  <a:srgbClr val="99CCFF"/>
                </a:solidFill>
                <a:effectLst>
                  <a:outerShdw blurRad="12700" dist="25400" dir="2700000" rotWithShape="0">
                    <a:srgbClr val="000000"/>
                  </a:outerShdw>
                </a:effectLst>
                <a:latin typeface="Times New Roman"/>
                <a:ea typeface="Times New Roman"/>
                <a:cs typeface="Times New Roman"/>
                <a:sym typeface="Times New Roman"/>
              </a:rPr>
              <a:t>Gary L. Wade, Ph.D. </a:t>
            </a:r>
          </a:p>
          <a:p>
            <a:pPr lvl="0" algn="ctr">
              <a:lnSpc>
                <a:spcPct val="55000"/>
              </a:lnSpc>
              <a:spcBef>
                <a:spcPts val="2800"/>
              </a:spcBef>
              <a:defRPr sz="1800">
                <a:solidFill>
                  <a:srgbClr val="000000"/>
                </a:solidFill>
              </a:defRPr>
            </a:pPr>
            <a:r>
              <a:rPr sz="4800" b="1" i="1">
                <a:solidFill>
                  <a:srgbClr val="99CCFF"/>
                </a:solidFill>
                <a:effectLst>
                  <a:outerShdw blurRad="12700" dist="25400" dir="2700000" rotWithShape="0">
                    <a:srgbClr val="000000"/>
                  </a:outerShdw>
                </a:effectLst>
                <a:latin typeface="Times New Roman"/>
                <a:ea typeface="Times New Roman"/>
                <a:cs typeface="Times New Roman"/>
                <a:sym typeface="Times New Roman"/>
              </a:rPr>
              <a:t>Extension Horticulturist</a:t>
            </a:r>
          </a:p>
          <a:p>
            <a:pPr lvl="0" algn="ctr">
              <a:lnSpc>
                <a:spcPct val="55000"/>
              </a:lnSpc>
              <a:spcBef>
                <a:spcPts val="2800"/>
              </a:spcBef>
              <a:defRPr sz="1800">
                <a:solidFill>
                  <a:srgbClr val="000000"/>
                </a:solidFill>
              </a:defRPr>
            </a:pPr>
            <a:r>
              <a:rPr sz="4800" b="1" i="1">
                <a:solidFill>
                  <a:srgbClr val="99CCFF"/>
                </a:solidFill>
                <a:effectLst>
                  <a:outerShdw blurRad="12700" dist="25400" dir="2700000" rotWithShape="0">
                    <a:srgbClr val="000000"/>
                  </a:outerShdw>
                </a:effectLst>
                <a:latin typeface="Times New Roman"/>
                <a:ea typeface="Times New Roman"/>
                <a:cs typeface="Times New Roman"/>
                <a:sym typeface="Times New Roman"/>
              </a:rPr>
              <a:t>University of Georgia</a:t>
            </a:r>
          </a:p>
          <a:p>
            <a:pPr lvl="0" algn="ctr">
              <a:lnSpc>
                <a:spcPct val="55000"/>
              </a:lnSpc>
              <a:spcBef>
                <a:spcPts val="2800"/>
              </a:spcBef>
              <a:defRPr sz="1800">
                <a:solidFill>
                  <a:srgbClr val="000000"/>
                </a:solidFill>
              </a:defRPr>
            </a:pPr>
            <a:r>
              <a:rPr sz="4800" b="1" i="1">
                <a:solidFill>
                  <a:srgbClr val="99CCFF"/>
                </a:solidFill>
                <a:effectLst>
                  <a:outerShdw blurRad="12700" dist="25400" dir="2700000" rotWithShape="0">
                    <a:srgbClr val="000000"/>
                  </a:outerShdw>
                </a:effectLst>
                <a:latin typeface="Times New Roman"/>
                <a:ea typeface="Times New Roman"/>
                <a:cs typeface="Times New Roman"/>
                <a:sym typeface="Times New Roman"/>
              </a:rPr>
              <a:t>Department of Horticulture</a:t>
            </a:r>
          </a:p>
        </p:txBody>
      </p:sp>
      <p:sp>
        <p:nvSpPr>
          <p:cNvPr id="1091" name="Shape 1091"/>
          <p:cNvSpPr/>
          <p:nvPr/>
        </p:nvSpPr>
        <p:spPr>
          <a:xfrm>
            <a:off x="3810000" y="1828800"/>
            <a:ext cx="17526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Shape 1095"/>
          <p:cNvSpPr>
            <a:spLocks noGrp="1"/>
          </p:cNvSpPr>
          <p:nvPr>
            <p:ph type="title"/>
          </p:nvPr>
        </p:nvSpPr>
        <p:spPr>
          <a:xfrm>
            <a:off x="990600" y="717550"/>
            <a:ext cx="7467600" cy="2559050"/>
          </a:xfrm>
          <a:prstGeom prst="rect">
            <a:avLst/>
          </a:prstGeom>
        </p:spPr>
        <p:txBody>
          <a:bodyPr lIns="0" tIns="0" rIns="0" bIns="0">
            <a:normAutofit/>
          </a:bodyPr>
          <a:lstStyle>
            <a:lvl1pPr defTabSz="905255">
              <a:defRPr sz="5346">
                <a:effectLst>
                  <a:outerShdw blurRad="12573" dist="37719" dir="2700000" rotWithShape="0">
                    <a:srgbClr val="000000"/>
                  </a:outerShdw>
                </a:effectLst>
              </a:defRPr>
            </a:lvl1pPr>
          </a:lstStyle>
          <a:p>
            <a:pPr lvl="0">
              <a:defRPr sz="1800">
                <a:solidFill>
                  <a:srgbClr val="000000"/>
                </a:solidFill>
                <a:effectLst/>
              </a:defRPr>
            </a:pPr>
            <a:r>
              <a:rPr sz="5346">
                <a:solidFill>
                  <a:srgbClr val="CCFFFF"/>
                </a:solidFill>
                <a:effectLst>
                  <a:outerShdw blurRad="12573" dist="37719" dir="2700000" rotWithShape="0">
                    <a:srgbClr val="000000"/>
                  </a:outerShdw>
                </a:effectLst>
              </a:rPr>
              <a:t>Consider the Economic Benefits of Water-wise Landscapes</a:t>
            </a:r>
          </a:p>
        </p:txBody>
      </p:sp>
      <p:sp>
        <p:nvSpPr>
          <p:cNvPr id="1096" name="Shape 1096"/>
          <p:cNvSpPr>
            <a:spLocks noGrp="1"/>
          </p:cNvSpPr>
          <p:nvPr>
            <p:ph type="body" idx="1"/>
          </p:nvPr>
        </p:nvSpPr>
        <p:spPr>
          <a:xfrm>
            <a:off x="1447800" y="3886200"/>
            <a:ext cx="6400800" cy="1752600"/>
          </a:xfrm>
          <a:prstGeom prst="rect">
            <a:avLst/>
          </a:prstGeom>
        </p:spPr>
        <p:txBody>
          <a:bodyPr lIns="0" tIns="0" rIns="0" bIns="0">
            <a:normAutofit/>
          </a:bodyPr>
          <a:lstStyle/>
          <a:p>
            <a:pPr lvl="0"/>
            <a:endParaRPr/>
          </a:p>
        </p:txBody>
      </p:sp>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Shape 1100"/>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defTabSz="713231">
              <a:defRPr sz="3432">
                <a:effectLst>
                  <a:outerShdw blurRad="9906" dist="19812" dir="2700000" rotWithShape="0">
                    <a:srgbClr val="000000"/>
                  </a:outerShdw>
                </a:effectLst>
              </a:defRPr>
            </a:lvl1pPr>
          </a:lstStyle>
          <a:p>
            <a:pPr lvl="0">
              <a:defRPr sz="1800">
                <a:solidFill>
                  <a:srgbClr val="000000"/>
                </a:solidFill>
                <a:effectLst/>
              </a:defRPr>
            </a:pPr>
            <a:r>
              <a:rPr sz="3432">
                <a:solidFill>
                  <a:srgbClr val="CCFFFF"/>
                </a:solidFill>
                <a:effectLst>
                  <a:outerShdw blurRad="9906" dist="19812" dir="2700000" rotWithShape="0">
                    <a:srgbClr val="000000"/>
                  </a:outerShdw>
                </a:effectLst>
              </a:rPr>
              <a:t>Water/Sewage Rates in Athens/Clarke County</a:t>
            </a:r>
          </a:p>
        </p:txBody>
      </p:sp>
      <p:sp>
        <p:nvSpPr>
          <p:cNvPr id="1101" name="Shape 1101"/>
          <p:cNvSpPr/>
          <p:nvPr/>
        </p:nvSpPr>
        <p:spPr>
          <a:xfrm>
            <a:off x="533400" y="1828800"/>
            <a:ext cx="86106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600"/>
              </a:spcBef>
              <a:defRPr sz="4400">
                <a:solidFill>
                  <a:srgbClr val="FFFF66"/>
                </a:solidFill>
                <a:latin typeface="Times New Roman"/>
                <a:ea typeface="Times New Roman"/>
                <a:cs typeface="Times New Roman"/>
                <a:sym typeface="Times New Roman"/>
              </a:defRPr>
            </a:lvl1pPr>
          </a:lstStyle>
          <a:p>
            <a:pPr lvl="0">
              <a:defRPr sz="1800">
                <a:solidFill>
                  <a:srgbClr val="000000"/>
                </a:solidFill>
              </a:defRPr>
            </a:pPr>
            <a:r>
              <a:rPr sz="4400">
                <a:solidFill>
                  <a:srgbClr val="FFFF66"/>
                </a:solidFill>
              </a:rPr>
              <a:t>Water: $1.83/100 cu. ft. </a:t>
            </a:r>
          </a:p>
        </p:txBody>
      </p:sp>
      <p:sp>
        <p:nvSpPr>
          <p:cNvPr id="1102" name="Shape 1102"/>
          <p:cNvSpPr/>
          <p:nvPr/>
        </p:nvSpPr>
        <p:spPr>
          <a:xfrm>
            <a:off x="609600" y="2438400"/>
            <a:ext cx="7086600"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2800"/>
              </a:spcBef>
              <a:defRPr sz="1800">
                <a:solidFill>
                  <a:srgbClr val="000000"/>
                </a:solidFill>
              </a:defRPr>
            </a:pPr>
            <a:r>
              <a:rPr sz="4800">
                <a:solidFill>
                  <a:srgbClr val="FFFF66"/>
                </a:solidFill>
                <a:latin typeface="Times New Roman"/>
                <a:ea typeface="Times New Roman"/>
                <a:cs typeface="Times New Roman"/>
                <a:sym typeface="Times New Roman"/>
              </a:rPr>
              <a:t>Sewage: $1.41/</a:t>
            </a:r>
            <a:r>
              <a:rPr sz="4400">
                <a:solidFill>
                  <a:srgbClr val="FFFF66"/>
                </a:solidFill>
                <a:latin typeface="Times New Roman"/>
                <a:ea typeface="Times New Roman"/>
                <a:cs typeface="Times New Roman"/>
                <a:sym typeface="Times New Roman"/>
              </a:rPr>
              <a:t>100</a:t>
            </a:r>
            <a:r>
              <a:rPr sz="4800">
                <a:solidFill>
                  <a:srgbClr val="FFFF66"/>
                </a:solidFill>
                <a:latin typeface="Times New Roman"/>
                <a:ea typeface="Times New Roman"/>
                <a:cs typeface="Times New Roman"/>
                <a:sym typeface="Times New Roman"/>
              </a:rPr>
              <a:t> cu. ft.</a:t>
            </a:r>
          </a:p>
        </p:txBody>
      </p:sp>
      <p:sp>
        <p:nvSpPr>
          <p:cNvPr id="1103" name="Shape 1103"/>
          <p:cNvSpPr/>
          <p:nvPr/>
        </p:nvSpPr>
        <p:spPr>
          <a:xfrm>
            <a:off x="533400" y="3124200"/>
            <a:ext cx="81534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600"/>
              </a:spcBef>
              <a:defRPr sz="4400">
                <a:solidFill>
                  <a:srgbClr val="FFFF66"/>
                </a:solidFill>
                <a:latin typeface="Times New Roman"/>
                <a:ea typeface="Times New Roman"/>
                <a:cs typeface="Times New Roman"/>
                <a:sym typeface="Times New Roman"/>
              </a:defRPr>
            </a:lvl1pPr>
          </a:lstStyle>
          <a:p>
            <a:pPr lvl="0">
              <a:defRPr sz="1800">
                <a:solidFill>
                  <a:srgbClr val="000000"/>
                </a:solidFill>
              </a:defRPr>
            </a:pPr>
            <a:r>
              <a:rPr sz="4400">
                <a:solidFill>
                  <a:srgbClr val="FFFF66"/>
                </a:solidFill>
              </a:rPr>
              <a:t>100 cu. Ft. x 7.45 = 745 gallons</a:t>
            </a:r>
          </a:p>
        </p:txBody>
      </p:sp>
      <p:sp>
        <p:nvSpPr>
          <p:cNvPr id="1104" name="Shape 1104"/>
          <p:cNvSpPr/>
          <p:nvPr/>
        </p:nvSpPr>
        <p:spPr>
          <a:xfrm>
            <a:off x="1828800" y="3962400"/>
            <a:ext cx="7315200" cy="18304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55000"/>
              </a:lnSpc>
              <a:spcBef>
                <a:spcPts val="2400"/>
              </a:spcBef>
              <a:defRPr sz="1800">
                <a:solidFill>
                  <a:srgbClr val="000000"/>
                </a:solidFill>
              </a:defRPr>
            </a:pPr>
            <a:r>
              <a:rPr sz="4000" u="sng">
                <a:solidFill>
                  <a:srgbClr val="FFFFFF"/>
                </a:solidFill>
                <a:latin typeface="Times New Roman"/>
                <a:ea typeface="Times New Roman"/>
                <a:cs typeface="Times New Roman"/>
                <a:sym typeface="Times New Roman"/>
              </a:rPr>
              <a:t>$1.83</a:t>
            </a:r>
            <a:r>
              <a:rPr sz="4000">
                <a:solidFill>
                  <a:srgbClr val="FFFFFF"/>
                </a:solidFill>
                <a:latin typeface="Times New Roman"/>
                <a:ea typeface="Times New Roman"/>
                <a:cs typeface="Times New Roman"/>
                <a:sym typeface="Times New Roman"/>
              </a:rPr>
              <a:t>  =       </a:t>
            </a:r>
            <a:r>
              <a:rPr sz="4000" u="sng">
                <a:solidFill>
                  <a:srgbClr val="FFFFFF"/>
                </a:solidFill>
                <a:latin typeface="Times New Roman"/>
                <a:ea typeface="Times New Roman"/>
                <a:cs typeface="Times New Roman"/>
                <a:sym typeface="Times New Roman"/>
              </a:rPr>
              <a:t>x</a:t>
            </a:r>
          </a:p>
          <a:p>
            <a:pPr lvl="0">
              <a:lnSpc>
                <a:spcPct val="55000"/>
              </a:lnSpc>
              <a:spcBef>
                <a:spcPts val="2400"/>
              </a:spcBef>
              <a:defRPr sz="1800">
                <a:solidFill>
                  <a:srgbClr val="000000"/>
                </a:solidFill>
              </a:defRPr>
            </a:pPr>
            <a:r>
              <a:rPr sz="4000">
                <a:solidFill>
                  <a:srgbClr val="FFFFFF"/>
                </a:solidFill>
                <a:latin typeface="Times New Roman"/>
                <a:ea typeface="Times New Roman"/>
                <a:cs typeface="Times New Roman"/>
                <a:sym typeface="Times New Roman"/>
              </a:rPr>
              <a:t>745 gal.   1,000 gal.</a:t>
            </a:r>
          </a:p>
        </p:txBody>
      </p:sp>
      <p:sp>
        <p:nvSpPr>
          <p:cNvPr id="1105" name="Shape 1105"/>
          <p:cNvSpPr/>
          <p:nvPr/>
        </p:nvSpPr>
        <p:spPr>
          <a:xfrm>
            <a:off x="381000" y="5486400"/>
            <a:ext cx="96774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800">
                <a:solidFill>
                  <a:srgbClr val="FFFFFF"/>
                </a:solidFill>
              </a:rPr>
              <a:t>Water:  $2.46/1000 gallons   Sewage: $ 1.89/1000 gallons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101"/>
                                        </p:tgtEl>
                                        <p:attrNameLst>
                                          <p:attrName>style.visibility</p:attrName>
                                        </p:attrNameLst>
                                      </p:cBhvr>
                                      <p:to>
                                        <p:strVal val="visible"/>
                                      </p:to>
                                    </p:set>
                                    <p:animEffect transition="in" filter="fade">
                                      <p:cBhvr>
                                        <p:cTn id="7" dur="500"/>
                                        <p:tgtEl>
                                          <p:spTgt spid="1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102"/>
                                        </p:tgtEl>
                                        <p:attrNameLst>
                                          <p:attrName>style.visibility</p:attrName>
                                        </p:attrNameLst>
                                      </p:cBhvr>
                                      <p:to>
                                        <p:strVal val="visible"/>
                                      </p:to>
                                    </p:set>
                                    <p:animEffect transition="in" filter="fade">
                                      <p:cBhvr>
                                        <p:cTn id="12" dur="500"/>
                                        <p:tgtEl>
                                          <p:spTgt spid="1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103"/>
                                        </p:tgtEl>
                                        <p:attrNameLst>
                                          <p:attrName>style.visibility</p:attrName>
                                        </p:attrNameLst>
                                      </p:cBhvr>
                                      <p:to>
                                        <p:strVal val="visible"/>
                                      </p:to>
                                    </p:set>
                                    <p:animEffect transition="in" filter="fade">
                                      <p:cBhvr>
                                        <p:cTn id="17" dur="500"/>
                                        <p:tgtEl>
                                          <p:spTgt spid="1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1104"/>
                                        </p:tgtEl>
                                        <p:attrNameLst>
                                          <p:attrName>style.visibility</p:attrName>
                                        </p:attrNameLst>
                                      </p:cBhvr>
                                      <p:to>
                                        <p:strVal val="visible"/>
                                      </p:to>
                                    </p:set>
                                    <p:animEffect transition="in" filter="fade">
                                      <p:cBhvr>
                                        <p:cTn id="22" dur="500"/>
                                        <p:tgtEl>
                                          <p:spTgt spid="1104"/>
                                        </p:tgtEl>
                                      </p:cBhvr>
                                    </p:animEffect>
                                  </p:childTnLst>
                                </p:cTn>
                              </p:par>
                            </p:childTnLst>
                          </p:cTn>
                        </p:par>
                        <p:par>
                          <p:cTn id="23" fill="hold">
                            <p:stCondLst>
                              <p:cond delay="500"/>
                            </p:stCondLst>
                            <p:childTnLst>
                              <p:par>
                                <p:cTn id="24" presetID="10" presetClass="entr" presetSubtype="0" fill="hold" grpId="5" nodeType="afterEffect">
                                  <p:stCondLst>
                                    <p:cond delay="0"/>
                                  </p:stCondLst>
                                  <p:iterate>
                                    <p:tmAbs val="0"/>
                                  </p:iterate>
                                  <p:childTnLst>
                                    <p:set>
                                      <p:cBhvr>
                                        <p:cTn id="25" fill="hold"/>
                                        <p:tgtEl>
                                          <p:spTgt spid="1105"/>
                                        </p:tgtEl>
                                        <p:attrNameLst>
                                          <p:attrName>style.visibility</p:attrName>
                                        </p:attrNameLst>
                                      </p:cBhvr>
                                      <p:to>
                                        <p:strVal val="visible"/>
                                      </p:to>
                                    </p:set>
                                    <p:animEffect transition="in" filter="fade">
                                      <p:cBhvr>
                                        <p:cTn id="26" dur="500"/>
                                        <p:tgtEl>
                                          <p:spTgt spid="1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1" animBg="1" advAuto="0"/>
      <p:bldP spid="1102" grpId="2" animBg="1" advAuto="0"/>
      <p:bldP spid="1103" grpId="3" animBg="1" advAuto="0"/>
      <p:bldP spid="1104" grpId="4" animBg="1" advAuto="0"/>
      <p:bldP spid="1105" grpId="5"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Shape 1109"/>
          <p:cNvSpPr/>
          <p:nvPr/>
        </p:nvSpPr>
        <p:spPr>
          <a:xfrm>
            <a:off x="2285999" y="0"/>
            <a:ext cx="4572002" cy="216911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900"/>
              </a:spcBef>
              <a:defRPr sz="6600">
                <a:solidFill>
                  <a:srgbClr val="FFFFFF"/>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6600">
                <a:solidFill>
                  <a:srgbClr val="FFFFFF"/>
                </a:solidFill>
                <a:effectLst>
                  <a:outerShdw blurRad="12700" dist="38100" dir="2700000" rotWithShape="0">
                    <a:srgbClr val="000000"/>
                  </a:outerShdw>
                </a:effectLst>
              </a:rPr>
              <a:t>Assumptions</a:t>
            </a:r>
          </a:p>
        </p:txBody>
      </p:sp>
      <p:sp>
        <p:nvSpPr>
          <p:cNvPr id="1110" name="Shape 1110"/>
          <p:cNvSpPr/>
          <p:nvPr/>
        </p:nvSpPr>
        <p:spPr>
          <a:xfrm>
            <a:off x="762000" y="1295400"/>
            <a:ext cx="7455282" cy="60541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b="1">
                <a:solidFill>
                  <a:srgbClr val="FFFF00"/>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b="0">
                <a:solidFill>
                  <a:srgbClr val="000000"/>
                </a:solidFill>
                <a:effectLst/>
              </a:defRPr>
            </a:pPr>
            <a:r>
              <a:rPr sz="3600" b="1">
                <a:solidFill>
                  <a:srgbClr val="FFFF00"/>
                </a:solidFill>
                <a:effectLst>
                  <a:outerShdw blurRad="12700" dist="25400" dir="2700000" rotWithShape="0">
                    <a:srgbClr val="000000"/>
                  </a:outerShdw>
                </a:effectLst>
              </a:rPr>
              <a:t>1 inch of water = 600 gal./1,000 sq.  ft.</a:t>
            </a:r>
          </a:p>
        </p:txBody>
      </p:sp>
      <p:sp>
        <p:nvSpPr>
          <p:cNvPr id="1111" name="Shape 1111"/>
          <p:cNvSpPr/>
          <p:nvPr/>
        </p:nvSpPr>
        <p:spPr>
          <a:xfrm>
            <a:off x="-1" y="2057400"/>
            <a:ext cx="9144002" cy="20059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2100"/>
              </a:spcBef>
              <a:defRPr sz="1800">
                <a:solidFill>
                  <a:srgbClr val="000000"/>
                </a:solidFill>
              </a:defRPr>
            </a:pPr>
            <a:r>
              <a:rPr sz="36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High Water-use Zones:</a:t>
            </a:r>
          </a:p>
          <a:p>
            <a:pPr lvl="0" algn="ctr">
              <a:lnSpc>
                <a:spcPct val="80000"/>
              </a:lnSpc>
              <a:spcBef>
                <a:spcPts val="1900"/>
              </a:spcBef>
              <a:defRPr sz="1800">
                <a:solidFill>
                  <a:srgbClr val="000000"/>
                </a:solidFill>
              </a:defRPr>
            </a:pPr>
            <a:r>
              <a:rPr sz="3200" b="1">
                <a:solidFill>
                  <a:srgbClr val="00FFFF"/>
                </a:solidFill>
                <a:effectLst>
                  <a:outerShdw blurRad="12700" dist="25400" dir="2700000" rotWithShape="0">
                    <a:srgbClr val="000000"/>
                  </a:outerShdw>
                </a:effectLst>
                <a:latin typeface="Times New Roman"/>
                <a:ea typeface="Times New Roman"/>
                <a:cs typeface="Times New Roman"/>
                <a:sym typeface="Times New Roman"/>
              </a:rPr>
              <a:t> </a:t>
            </a:r>
            <a:r>
              <a:rPr sz="3200" b="1">
                <a:solidFill>
                  <a:srgbClr val="CCFFFF"/>
                </a:solidFill>
                <a:effectLst>
                  <a:outerShdw blurRad="12700" dist="25400" dir="2700000" rotWithShape="0">
                    <a:srgbClr val="000000"/>
                  </a:outerShdw>
                </a:effectLst>
                <a:latin typeface="Times New Roman"/>
                <a:ea typeface="Times New Roman"/>
                <a:cs typeface="Times New Roman"/>
                <a:sym typeface="Times New Roman"/>
              </a:rPr>
              <a:t>1 in. water 4 times/mo: Mar. -Oct., then 1 in.  water 1 time/mo: Nov. -Feb.</a:t>
            </a:r>
          </a:p>
        </p:txBody>
      </p:sp>
      <p:sp>
        <p:nvSpPr>
          <p:cNvPr id="1112" name="Shape 1112"/>
          <p:cNvSpPr/>
          <p:nvPr/>
        </p:nvSpPr>
        <p:spPr>
          <a:xfrm>
            <a:off x="-1" y="3581400"/>
            <a:ext cx="9144002" cy="17582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5000"/>
              </a:lnSpc>
              <a:spcBef>
                <a:spcPts val="2100"/>
              </a:spcBef>
              <a:defRPr sz="1800">
                <a:solidFill>
                  <a:srgbClr val="000000"/>
                </a:solidFill>
              </a:defRPr>
            </a:pPr>
            <a:r>
              <a:rPr sz="36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Moderate Water-use Zones:</a:t>
            </a:r>
          </a:p>
          <a:p>
            <a:pPr lvl="0" algn="ctr">
              <a:lnSpc>
                <a:spcPct val="45000"/>
              </a:lnSpc>
              <a:spcBef>
                <a:spcPts val="2100"/>
              </a:spcBef>
              <a:defRPr sz="1800">
                <a:solidFill>
                  <a:srgbClr val="000000"/>
                </a:solidFill>
              </a:defRPr>
            </a:pPr>
            <a:r>
              <a:rPr sz="3600" b="1">
                <a:solidFill>
                  <a:srgbClr val="CCFFFF"/>
                </a:solidFill>
                <a:effectLst>
                  <a:outerShdw blurRad="12700" dist="25400" dir="2700000" rotWithShape="0">
                    <a:srgbClr val="000000"/>
                  </a:outerShdw>
                </a:effectLst>
                <a:latin typeface="Times New Roman"/>
                <a:ea typeface="Times New Roman"/>
                <a:cs typeface="Times New Roman"/>
                <a:sym typeface="Times New Roman"/>
              </a:rPr>
              <a:t>1 in. water 2 times/mo: March - Oct;</a:t>
            </a:r>
          </a:p>
          <a:p>
            <a:pPr lvl="0" algn="ctr">
              <a:lnSpc>
                <a:spcPct val="45000"/>
              </a:lnSpc>
              <a:spcBef>
                <a:spcPts val="2100"/>
              </a:spcBef>
              <a:defRPr sz="1800">
                <a:solidFill>
                  <a:srgbClr val="000000"/>
                </a:solidFill>
              </a:defRPr>
            </a:pPr>
            <a:r>
              <a:rPr sz="3600" b="1">
                <a:solidFill>
                  <a:srgbClr val="CCFFFF"/>
                </a:solidFill>
                <a:effectLst>
                  <a:outerShdw blurRad="12700" dist="25400" dir="2700000" rotWithShape="0">
                    <a:srgbClr val="000000"/>
                  </a:outerShdw>
                </a:effectLst>
                <a:latin typeface="Times New Roman"/>
                <a:ea typeface="Times New Roman"/>
                <a:cs typeface="Times New Roman"/>
                <a:sym typeface="Times New Roman"/>
              </a:rPr>
              <a:t> then no water: Nov. -Feb.</a:t>
            </a:r>
          </a:p>
        </p:txBody>
      </p:sp>
      <p:sp>
        <p:nvSpPr>
          <p:cNvPr id="1113" name="Shape 1113"/>
          <p:cNvSpPr/>
          <p:nvPr/>
        </p:nvSpPr>
        <p:spPr>
          <a:xfrm>
            <a:off x="2057400" y="5257800"/>
            <a:ext cx="5105400" cy="15867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2100"/>
              </a:spcBef>
              <a:defRPr sz="1800">
                <a:solidFill>
                  <a:srgbClr val="000000"/>
                </a:solidFill>
              </a:defRPr>
            </a:pPr>
            <a:r>
              <a:rPr sz="36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Low Water-use Zones:</a:t>
            </a:r>
            <a:r>
              <a:rPr sz="3600" b="1">
                <a:solidFill>
                  <a:srgbClr val="00FFFF"/>
                </a:solidFill>
                <a:effectLst>
                  <a:outerShdw blurRad="12700" dist="25400" dir="2700000" rotWithShape="0">
                    <a:srgbClr val="000000"/>
                  </a:outerShdw>
                </a:effectLst>
                <a:latin typeface="Times New Roman"/>
                <a:ea typeface="Times New Roman"/>
                <a:cs typeface="Times New Roman"/>
                <a:sym typeface="Times New Roman"/>
              </a:rPr>
              <a:t> </a:t>
            </a:r>
          </a:p>
          <a:p>
            <a:pPr lvl="0" algn="ctr">
              <a:lnSpc>
                <a:spcPct val="70000"/>
              </a:lnSpc>
              <a:spcBef>
                <a:spcPts val="2100"/>
              </a:spcBef>
              <a:defRPr sz="1800">
                <a:solidFill>
                  <a:srgbClr val="000000"/>
                </a:solidFill>
              </a:defRPr>
            </a:pPr>
            <a:r>
              <a:rPr sz="3600" b="1">
                <a:solidFill>
                  <a:srgbClr val="CCFFFF"/>
                </a:solidFill>
                <a:effectLst>
                  <a:outerShdw blurRad="12700" dist="25400" dir="2700000" rotWithShape="0">
                    <a:srgbClr val="000000"/>
                  </a:outerShdw>
                </a:effectLst>
                <a:latin typeface="Times New Roman"/>
                <a:ea typeface="Times New Roman"/>
                <a:cs typeface="Times New Roman"/>
                <a:sym typeface="Times New Roman"/>
              </a:rPr>
              <a:t>No supplemental irrigation</a:t>
            </a:r>
          </a:p>
        </p:txBody>
      </p:sp>
      <p:sp>
        <p:nvSpPr>
          <p:cNvPr id="1114" name="Shape 1114"/>
          <p:cNvSpPr/>
          <p:nvPr/>
        </p:nvSpPr>
        <p:spPr>
          <a:xfrm>
            <a:off x="2286000" y="1143000"/>
            <a:ext cx="4343400" cy="0"/>
          </a:xfrm>
          <a:prstGeom prst="line">
            <a:avLst/>
          </a:prstGeom>
          <a:ln w="57150">
            <a:solidFill>
              <a:srgbClr val="CC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110"/>
                                        </p:tgtEl>
                                        <p:attrNameLst>
                                          <p:attrName>style.visibility</p:attrName>
                                        </p:attrNameLst>
                                      </p:cBhvr>
                                      <p:to>
                                        <p:strVal val="visible"/>
                                      </p:to>
                                    </p:set>
                                    <p:animEffect transition="in" filter="fade">
                                      <p:cBhvr>
                                        <p:cTn id="7" dur="500"/>
                                        <p:tgtEl>
                                          <p:spTgt spid="1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111"/>
                                        </p:tgtEl>
                                        <p:attrNameLst>
                                          <p:attrName>style.visibility</p:attrName>
                                        </p:attrNameLst>
                                      </p:cBhvr>
                                      <p:to>
                                        <p:strVal val="visible"/>
                                      </p:to>
                                    </p:set>
                                    <p:animEffect transition="in" filter="fade">
                                      <p:cBhvr>
                                        <p:cTn id="12" dur="500"/>
                                        <p:tgtEl>
                                          <p:spTgt spid="11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112"/>
                                        </p:tgtEl>
                                        <p:attrNameLst>
                                          <p:attrName>style.visibility</p:attrName>
                                        </p:attrNameLst>
                                      </p:cBhvr>
                                      <p:to>
                                        <p:strVal val="visible"/>
                                      </p:to>
                                    </p:set>
                                    <p:animEffect transition="in" filter="fade">
                                      <p:cBhvr>
                                        <p:cTn id="17" dur="500"/>
                                        <p:tgtEl>
                                          <p:spTgt spid="11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1113"/>
                                        </p:tgtEl>
                                        <p:attrNameLst>
                                          <p:attrName>style.visibility</p:attrName>
                                        </p:attrNameLst>
                                      </p:cBhvr>
                                      <p:to>
                                        <p:strVal val="visible"/>
                                      </p:to>
                                    </p:set>
                                    <p:animEffect transition="in" filter="fade">
                                      <p:cBhvr>
                                        <p:cTn id="22" dur="500"/>
                                        <p:tgtEl>
                                          <p:spTgt spid="1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 grpId="1" animBg="1" advAuto="0"/>
      <p:bldP spid="1111" grpId="2" animBg="1" advAuto="0"/>
      <p:bldP spid="1112" grpId="3" animBg="1" advAuto="0"/>
      <p:bldP spid="1113" grpId="4"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Projected Water Cost/1000 sq. ft.</a:t>
            </a:r>
          </a:p>
        </p:txBody>
      </p:sp>
      <p:graphicFrame>
        <p:nvGraphicFramePr>
          <p:cNvPr id="1119" name="Table 1119"/>
          <p:cNvGraphicFramePr/>
          <p:nvPr/>
        </p:nvGraphicFramePr>
        <p:xfrm>
          <a:off x="685800" y="1981200"/>
          <a:ext cx="7772400" cy="3859213"/>
        </p:xfrm>
        <a:graphic>
          <a:graphicData uri="http://schemas.openxmlformats.org/drawingml/2006/table">
            <a:tbl>
              <a:tblPr>
                <a:tableStyleId>{4C3C2611-4C71-4FC5-86AE-919BDF0F9419}</a:tableStyleId>
              </a:tblPr>
              <a:tblGrid>
                <a:gridCol w="2438400"/>
                <a:gridCol w="1752600"/>
                <a:gridCol w="1905000"/>
                <a:gridCol w="1676400"/>
              </a:tblGrid>
              <a:tr h="1030287">
                <a:tc>
                  <a:txBody>
                    <a:bodyPr/>
                    <a:lstStyle/>
                    <a:p>
                      <a:pPr lvl="0" algn="ctr">
                        <a:spcBef>
                          <a:spcPts val="600"/>
                        </a:spcBef>
                        <a:defRPr sz="1800" b="0" i="0">
                          <a:solidFill>
                            <a:srgbClr val="000000"/>
                          </a:solidFill>
                        </a:defRPr>
                      </a:pPr>
                      <a:endParaRPr sz="2800">
                        <a:solidFill>
                          <a:srgbClr val="FFFF00"/>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Water Zone</a:t>
                      </a:r>
                    </a:p>
                  </a:txBody>
                  <a:tcPr marL="45720" marR="45720" horzOverflow="overflow">
                    <a:lnL w="28575">
                      <a:solidFill>
                        <a:srgbClr val="FFFFFF"/>
                      </a:solidFill>
                      <a:round/>
                    </a:lnL>
                    <a:lnR w="12700">
                      <a:solidFill>
                        <a:srgbClr val="FFFFFF"/>
                      </a:solidFill>
                      <a:round/>
                    </a:lnR>
                    <a:lnT w="28575">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Water</a:t>
                      </a:r>
                    </a:p>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Cost</a:t>
                      </a:r>
                    </a:p>
                  </a:txBody>
                  <a:tcPr marL="45720" marR="45720" anchor="ctr" horzOverflow="overflow">
                    <a:lnL w="12700">
                      <a:solidFill>
                        <a:srgbClr val="FFFFFF"/>
                      </a:solidFill>
                      <a:round/>
                    </a:lnL>
                    <a:lnR w="12700">
                      <a:solidFill>
                        <a:srgbClr val="FFFFFF"/>
                      </a:solidFill>
                      <a:round/>
                    </a:lnR>
                    <a:lnT w="28575">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Sewage</a:t>
                      </a:r>
                    </a:p>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Cost</a:t>
                      </a:r>
                    </a:p>
                  </a:txBody>
                  <a:tcPr marL="45720" marR="45720" horzOverflow="overflow">
                    <a:lnL w="12700">
                      <a:solidFill>
                        <a:srgbClr val="FFFFFF"/>
                      </a:solidFill>
                      <a:round/>
                    </a:lnL>
                    <a:lnR w="12700">
                      <a:solidFill>
                        <a:srgbClr val="FFFFFF"/>
                      </a:solidFill>
                      <a:round/>
                    </a:lnR>
                    <a:lnT w="28575">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Total</a:t>
                      </a:r>
                    </a:p>
                    <a:p>
                      <a:pPr lvl="0" algn="ctr">
                        <a:spcBef>
                          <a:spcPts val="600"/>
                        </a:spcBef>
                        <a:defRPr sz="1800" b="0" i="0">
                          <a:solidFill>
                            <a:srgbClr val="000000"/>
                          </a:solidFill>
                        </a:defRPr>
                      </a:pPr>
                      <a:r>
                        <a:rPr sz="2800">
                          <a:solidFill>
                            <a:srgbClr val="FFFF00"/>
                          </a:solidFill>
                          <a:effectLst>
                            <a:outerShdw blurRad="12700" dist="25400" dir="2700000" rotWithShape="0">
                              <a:srgbClr val="000000"/>
                            </a:outerShdw>
                          </a:effectLst>
                          <a:sym typeface="Tahoma"/>
                        </a:rPr>
                        <a:t>Cost</a:t>
                      </a:r>
                    </a:p>
                  </a:txBody>
                  <a:tcPr marL="45720" marR="45720" horzOverflow="overflow">
                    <a:lnL w="12700">
                      <a:solidFill>
                        <a:srgbClr val="FFFFFF"/>
                      </a:solidFill>
                      <a:round/>
                    </a:lnL>
                    <a:lnR w="28575">
                      <a:solidFill>
                        <a:srgbClr val="FFFFFF"/>
                      </a:solidFill>
                      <a:round/>
                    </a:lnR>
                    <a:lnT w="28575">
                      <a:solidFill>
                        <a:srgbClr val="FFFFFF"/>
                      </a:solidFill>
                      <a:round/>
                    </a:lnT>
                    <a:lnB w="12700">
                      <a:solidFill>
                        <a:srgbClr val="FFFFFF"/>
                      </a:solidFill>
                      <a:round/>
                    </a:lnB>
                    <a:noFill/>
                  </a:tcPr>
                </a:tc>
              </a:tr>
              <a:tr h="1457325">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High Water-use Zone</a:t>
                      </a:r>
                    </a:p>
                  </a:txBody>
                  <a:tcPr marL="45720" marR="45720" horzOverflow="overflow">
                    <a:lnL w="28575">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$53.14</a:t>
                      </a:r>
                    </a:p>
                  </a:txBody>
                  <a:tcPr marL="45720" marR="4572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$40.82</a:t>
                      </a:r>
                    </a:p>
                  </a:txBody>
                  <a:tcPr marL="45720" marR="4572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$93.96</a:t>
                      </a:r>
                    </a:p>
                  </a:txBody>
                  <a:tcPr marL="45720" marR="45720" horzOverflow="overflow">
                    <a:lnL w="12700">
                      <a:solidFill>
                        <a:srgbClr val="FFFFFF"/>
                      </a:solidFill>
                      <a:round/>
                    </a:lnL>
                    <a:lnR w="28575">
                      <a:solidFill>
                        <a:srgbClr val="FFFFFF"/>
                      </a:solidFill>
                      <a:round/>
                    </a:lnR>
                    <a:lnT w="12700">
                      <a:solidFill>
                        <a:srgbClr val="FFFFFF"/>
                      </a:solidFill>
                      <a:round/>
                    </a:lnT>
                    <a:lnB w="12700">
                      <a:solidFill>
                        <a:srgbClr val="FFFFFF"/>
                      </a:solidFill>
                      <a:round/>
                    </a:lnB>
                    <a:noFill/>
                  </a:tcPr>
                </a:tc>
              </a:tr>
              <a:tr h="1371600">
                <a:tc>
                  <a:txBody>
                    <a:bodyPr/>
                    <a:lstStyle/>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Moderate Water-use Zone</a:t>
                      </a:r>
                    </a:p>
                  </a:txBody>
                  <a:tcPr marL="45720" marR="45720" horzOverflow="overflow">
                    <a:lnL w="28575">
                      <a:solidFill>
                        <a:srgbClr val="FFFFFF"/>
                      </a:solidFill>
                      <a:round/>
                    </a:lnL>
                    <a:lnR w="12700">
                      <a:solidFill>
                        <a:srgbClr val="FFFFFF"/>
                      </a:solidFill>
                      <a:round/>
                    </a:lnR>
                    <a:lnT w="12700">
                      <a:solidFill>
                        <a:srgbClr val="FFFFFF"/>
                      </a:solidFill>
                      <a:round/>
                    </a:lnT>
                    <a:lnB w="28575">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$23.62</a:t>
                      </a:r>
                    </a:p>
                  </a:txBody>
                  <a:tcPr marL="45720" marR="45720" horzOverflow="overflow">
                    <a:lnL w="12700">
                      <a:solidFill>
                        <a:srgbClr val="FFFFFF"/>
                      </a:solidFill>
                      <a:round/>
                    </a:lnL>
                    <a:lnR w="12700">
                      <a:solidFill>
                        <a:srgbClr val="FFFFFF"/>
                      </a:solidFill>
                      <a:round/>
                    </a:lnR>
                    <a:lnT w="12700">
                      <a:solidFill>
                        <a:srgbClr val="FFFFFF"/>
                      </a:solidFill>
                      <a:round/>
                    </a:lnT>
                    <a:lnB w="28575">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$18.14</a:t>
                      </a:r>
                    </a:p>
                  </a:txBody>
                  <a:tcPr marL="45720" marR="45720" horzOverflow="overflow">
                    <a:lnL w="12700">
                      <a:solidFill>
                        <a:srgbClr val="FFFFFF"/>
                      </a:solidFill>
                      <a:round/>
                    </a:lnL>
                    <a:lnR w="12700">
                      <a:solidFill>
                        <a:srgbClr val="FFFFFF"/>
                      </a:solidFill>
                      <a:round/>
                    </a:lnR>
                    <a:lnT w="12700">
                      <a:solidFill>
                        <a:srgbClr val="FFFFFF"/>
                      </a:solidFill>
                      <a:round/>
                    </a:lnT>
                    <a:lnB w="28575">
                      <a:solidFill>
                        <a:srgbClr val="FFFFFF"/>
                      </a:solidFill>
                      <a:round/>
                    </a:lnB>
                    <a:noFill/>
                  </a:tcPr>
                </a:tc>
                <a:tc>
                  <a:txBody>
                    <a:bodyPr/>
                    <a:lstStyle/>
                    <a:p>
                      <a:pPr lvl="0" algn="ctr">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$41.76</a:t>
                      </a:r>
                    </a:p>
                  </a:txBody>
                  <a:tcPr marL="45720" marR="45720" horzOverflow="overflow">
                    <a:lnL w="12700">
                      <a:solidFill>
                        <a:srgbClr val="FFFFFF"/>
                      </a:solidFill>
                      <a:round/>
                    </a:lnL>
                    <a:lnR w="28575">
                      <a:solidFill>
                        <a:srgbClr val="FFFFFF"/>
                      </a:solidFill>
                      <a:round/>
                    </a:lnR>
                    <a:lnT w="12700">
                      <a:solidFill>
                        <a:srgbClr val="FFFFFF"/>
                      </a:solidFill>
                      <a:round/>
                    </a:lnT>
                    <a:lnB w="28575">
                      <a:solidFill>
                        <a:srgbClr val="FFFFFF"/>
                      </a:solidFill>
                      <a:round/>
                    </a:lnB>
                    <a:noFill/>
                  </a:tcPr>
                </a:tc>
              </a:tr>
            </a:tbl>
          </a:graphicData>
        </a:graphic>
      </p:graphicFrame>
      <p:sp>
        <p:nvSpPr>
          <p:cNvPr id="1120" name="Shape 1120"/>
          <p:cNvSpPr/>
          <p:nvPr/>
        </p:nvSpPr>
        <p:spPr>
          <a:xfrm>
            <a:off x="5257800" y="5943600"/>
            <a:ext cx="3200400" cy="5440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b="1">
                <a:solidFill>
                  <a:srgbClr val="FF0066"/>
                </a:solidFill>
                <a:latin typeface="Times New Roman"/>
                <a:ea typeface="Times New Roman"/>
                <a:cs typeface="Times New Roman"/>
                <a:sym typeface="Times New Roman"/>
              </a:defRPr>
            </a:lvl1pPr>
          </a:lstStyle>
          <a:p>
            <a:pPr lvl="0">
              <a:defRPr sz="1800" b="0">
                <a:solidFill>
                  <a:srgbClr val="000000"/>
                </a:solidFill>
              </a:defRPr>
            </a:pPr>
            <a:r>
              <a:rPr sz="3200" b="1">
                <a:solidFill>
                  <a:srgbClr val="FF0066"/>
                </a:solidFill>
              </a:rPr>
              <a:t>Total :   $135. 72</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Shape 1124"/>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Potential Savings</a:t>
            </a:r>
          </a:p>
        </p:txBody>
      </p:sp>
      <p:sp>
        <p:nvSpPr>
          <p:cNvPr id="1125" name="Shape 1125"/>
          <p:cNvSpPr/>
          <p:nvPr/>
        </p:nvSpPr>
        <p:spPr>
          <a:xfrm>
            <a:off x="457200" y="2057400"/>
            <a:ext cx="8153400" cy="17582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rPr>
              <a:t>Convert 1/3 of a ½ acre lot from High to</a:t>
            </a:r>
          </a:p>
          <a:p>
            <a:pPr lvl="0" algn="ctr">
              <a:lnSpc>
                <a:spcPct val="55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rPr>
              <a:t>Low Water Use, </a:t>
            </a:r>
          </a:p>
          <a:p>
            <a:pPr lvl="0" algn="ctr">
              <a:lnSpc>
                <a:spcPct val="55000"/>
              </a:lnSpc>
              <a:spcBef>
                <a:spcPts val="2100"/>
              </a:spcBef>
              <a:defRPr sz="1800">
                <a:solidFill>
                  <a:srgbClr val="000000"/>
                </a:solidFill>
              </a:defRPr>
            </a:pPr>
            <a:r>
              <a:rPr sz="3600">
                <a:solidFill>
                  <a:srgbClr val="FFCC00"/>
                </a:solidFill>
                <a:effectLst>
                  <a:outerShdw blurRad="12700" dist="25400" dir="2700000" rotWithShape="0">
                    <a:srgbClr val="000000"/>
                  </a:outerShdw>
                </a:effectLst>
                <a:latin typeface="Times New Roman"/>
                <a:ea typeface="Times New Roman"/>
                <a:cs typeface="Times New Roman"/>
                <a:sym typeface="Times New Roman"/>
              </a:rPr>
              <a:t>SAVE $588.18/yr.</a:t>
            </a:r>
          </a:p>
        </p:txBody>
      </p:sp>
      <p:sp>
        <p:nvSpPr>
          <p:cNvPr id="1126" name="Shape 1126"/>
          <p:cNvSpPr/>
          <p:nvPr/>
        </p:nvSpPr>
        <p:spPr>
          <a:xfrm>
            <a:off x="457200" y="4114800"/>
            <a:ext cx="8153400" cy="17582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rPr>
              <a:t>Convert 1/3 of a ½ acre lot from Moderate</a:t>
            </a:r>
          </a:p>
          <a:p>
            <a:pPr lvl="0" algn="ctr">
              <a:lnSpc>
                <a:spcPct val="55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rPr>
              <a:t>to Low Water Use, </a:t>
            </a:r>
          </a:p>
          <a:p>
            <a:pPr lvl="0" algn="ctr">
              <a:lnSpc>
                <a:spcPct val="55000"/>
              </a:lnSpc>
              <a:spcBef>
                <a:spcPts val="2100"/>
              </a:spcBef>
              <a:defRPr sz="1800">
                <a:solidFill>
                  <a:srgbClr val="000000"/>
                </a:solidFill>
              </a:defRPr>
            </a:pPr>
            <a:r>
              <a:rPr sz="3600">
                <a:solidFill>
                  <a:srgbClr val="FF9966"/>
                </a:solidFill>
                <a:effectLst>
                  <a:outerShdw blurRad="12700" dist="25400" dir="2700000" rotWithShape="0">
                    <a:srgbClr val="000000"/>
                  </a:outerShdw>
                </a:effectLst>
                <a:latin typeface="Times New Roman"/>
                <a:ea typeface="Times New Roman"/>
                <a:cs typeface="Times New Roman"/>
                <a:sym typeface="Times New Roman"/>
              </a:rPr>
              <a:t>SAVE $266.42/yr</a:t>
            </a:r>
            <a:r>
              <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rPr>
              <a:t>.</a:t>
            </a:r>
          </a:p>
        </p:txBody>
      </p:sp>
      <p:sp>
        <p:nvSpPr>
          <p:cNvPr id="1127" name="Shape 1127"/>
          <p:cNvSpPr/>
          <p:nvPr/>
        </p:nvSpPr>
        <p:spPr>
          <a:xfrm>
            <a:off x="304800" y="5943600"/>
            <a:ext cx="88392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600"/>
              </a:spcBef>
              <a:defRPr sz="1800">
                <a:solidFill>
                  <a:srgbClr val="000000"/>
                </a:solidFill>
              </a:defRPr>
            </a:pPr>
            <a:r>
              <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rPr>
              <a:t>Total Potential Savings: </a:t>
            </a:r>
            <a:r>
              <a:rPr sz="2800">
                <a:solidFill>
                  <a:srgbClr val="FF0000"/>
                </a:solidFill>
                <a:effectLst>
                  <a:outerShdw blurRad="12700" dist="25400" dir="2700000" rotWithShape="0">
                    <a:srgbClr val="000000"/>
                  </a:outerShdw>
                </a:effectLst>
                <a:latin typeface="Times New Roman"/>
                <a:ea typeface="Times New Roman"/>
                <a:cs typeface="Times New Roman"/>
                <a:sym typeface="Times New Roman"/>
              </a:rPr>
              <a:t>$849.59/yr</a:t>
            </a:r>
            <a:r>
              <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rPr>
              <a:t>. on water and sewage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125"/>
                                        </p:tgtEl>
                                        <p:attrNameLst>
                                          <p:attrName>style.visibility</p:attrName>
                                        </p:attrNameLst>
                                      </p:cBhvr>
                                      <p:to>
                                        <p:strVal val="visible"/>
                                      </p:to>
                                    </p:set>
                                    <p:animEffect transition="in" filter="fade">
                                      <p:cBhvr>
                                        <p:cTn id="7" dur="500"/>
                                        <p:tgtEl>
                                          <p:spTgt spid="11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126"/>
                                        </p:tgtEl>
                                        <p:attrNameLst>
                                          <p:attrName>style.visibility</p:attrName>
                                        </p:attrNameLst>
                                      </p:cBhvr>
                                      <p:to>
                                        <p:strVal val="visible"/>
                                      </p:to>
                                    </p:set>
                                    <p:animEffect transition="in" filter="fade">
                                      <p:cBhvr>
                                        <p:cTn id="12" dur="500"/>
                                        <p:tgtEl>
                                          <p:spTgt spid="1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127"/>
                                        </p:tgtEl>
                                        <p:attrNameLst>
                                          <p:attrName>style.visibility</p:attrName>
                                        </p:attrNameLst>
                                      </p:cBhvr>
                                      <p:to>
                                        <p:strVal val="visible"/>
                                      </p:to>
                                    </p:set>
                                    <p:animEffect transition="in" filter="fade">
                                      <p:cBhvr>
                                        <p:cTn id="17"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1" animBg="1" advAuto="0"/>
      <p:bldP spid="1126" grpId="2" animBg="1" advAuto="0"/>
      <p:bldP spid="1127" grpId="3"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 name="Shape 1131"/>
          <p:cNvSpPr>
            <a:spLocks noGrp="1"/>
          </p:cNvSpPr>
          <p:nvPr>
            <p:ph type="title"/>
          </p:nvPr>
        </p:nvSpPr>
        <p:spPr>
          <a:xfrm>
            <a:off x="228600" y="457199"/>
            <a:ext cx="86868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3200"/>
            </a:lvl1pPr>
          </a:lstStyle>
          <a:p>
            <a:pPr lvl="0">
              <a:defRPr sz="1800">
                <a:solidFill>
                  <a:srgbClr val="000000"/>
                </a:solidFill>
                <a:effectLst/>
              </a:defRPr>
            </a:pPr>
            <a:r>
              <a:rPr sz="3200">
                <a:solidFill>
                  <a:srgbClr val="CCFFFF"/>
                </a:solidFill>
                <a:effectLst>
                  <a:outerShdw blurRad="12700" dist="25400" dir="2700000" rotWithShape="0">
                    <a:srgbClr val="000000"/>
                  </a:outerShdw>
                </a:effectLst>
              </a:rPr>
              <a:t>Comparative Cost of Converting 1000 sq. ft. of Irrigated Area to Mulch or Groundcover Plants</a:t>
            </a:r>
          </a:p>
        </p:txBody>
      </p:sp>
      <p:sp>
        <p:nvSpPr>
          <p:cNvPr id="1132" name="Shape 1132"/>
          <p:cNvSpPr/>
          <p:nvPr/>
        </p:nvSpPr>
        <p:spPr>
          <a:xfrm>
            <a:off x="381000" y="1905000"/>
            <a:ext cx="8305800" cy="16094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900"/>
              </a:spcBef>
              <a:defRPr sz="1800">
                <a:solidFill>
                  <a:srgbClr val="000000"/>
                </a:solidFill>
              </a:defRPr>
            </a:pPr>
            <a:r>
              <a:rPr sz="32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Pine Straw @ $3/bale</a:t>
            </a:r>
          </a:p>
          <a:p>
            <a:pPr lvl="0" algn="ctr">
              <a:lnSpc>
                <a:spcPct val="60000"/>
              </a:lnSpc>
              <a:spcBef>
                <a:spcPts val="1900"/>
              </a:spcBef>
              <a:defRPr sz="1800">
                <a:solidFill>
                  <a:srgbClr val="000000"/>
                </a:solidFill>
              </a:defRPr>
            </a:pPr>
            <a:r>
              <a:rPr sz="32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1 bale covers approx 50 sq. ft to a 3-inch depth</a:t>
            </a:r>
          </a:p>
          <a:p>
            <a:pPr lvl="0" algn="ctr">
              <a:lnSpc>
                <a:spcPct val="60000"/>
              </a:lnSpc>
              <a:spcBef>
                <a:spcPts val="1900"/>
              </a:spcBef>
              <a:defRPr sz="1800">
                <a:solidFill>
                  <a:srgbClr val="000000"/>
                </a:solidFill>
              </a:defRPr>
            </a:pPr>
            <a:r>
              <a:rPr sz="32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20 bales/1000 sq. ft. </a:t>
            </a:r>
            <a:r>
              <a:rPr sz="20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X</a:t>
            </a:r>
            <a:r>
              <a:rPr sz="32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 $3/bale = </a:t>
            </a:r>
            <a:r>
              <a:rPr sz="3200" b="1">
                <a:solidFill>
                  <a:srgbClr val="FF0066"/>
                </a:solidFill>
                <a:effectLst>
                  <a:outerShdw blurRad="12700" dist="25400" dir="2700000" rotWithShape="0">
                    <a:srgbClr val="000000"/>
                  </a:outerShdw>
                </a:effectLst>
                <a:latin typeface="Times New Roman"/>
                <a:ea typeface="Times New Roman"/>
                <a:cs typeface="Times New Roman"/>
                <a:sym typeface="Times New Roman"/>
              </a:rPr>
              <a:t>$60</a:t>
            </a:r>
          </a:p>
        </p:txBody>
      </p:sp>
      <p:sp>
        <p:nvSpPr>
          <p:cNvPr id="1133" name="Shape 1133"/>
          <p:cNvSpPr/>
          <p:nvPr/>
        </p:nvSpPr>
        <p:spPr>
          <a:xfrm>
            <a:off x="533400" y="3733800"/>
            <a:ext cx="8001001" cy="0"/>
          </a:xfrm>
          <a:prstGeom prst="line">
            <a:avLst/>
          </a:prstGeom>
          <a:ln w="5080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134" name="Shape 1134"/>
          <p:cNvSpPr/>
          <p:nvPr/>
        </p:nvSpPr>
        <p:spPr>
          <a:xfrm>
            <a:off x="228600" y="4191000"/>
            <a:ext cx="8686800" cy="22574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1600"/>
              </a:spcBef>
              <a:defRPr sz="1800">
                <a:solidFill>
                  <a:srgbClr val="000000"/>
                </a:solidFill>
              </a:defRPr>
            </a:pPr>
            <a:r>
              <a:rPr sz="28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Asiatic Jasmine Groundcover @ 24-inch centers</a:t>
            </a:r>
          </a:p>
          <a:p>
            <a:pPr lvl="0" algn="ctr">
              <a:lnSpc>
                <a:spcPct val="55000"/>
              </a:lnSpc>
              <a:spcBef>
                <a:spcPts val="1600"/>
              </a:spcBef>
              <a:defRPr sz="1800">
                <a:solidFill>
                  <a:srgbClr val="000000"/>
                </a:solidFill>
              </a:defRPr>
            </a:pPr>
            <a:r>
              <a:rPr sz="28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Liner plants (2 ¼-inch pots) @ $0.75/pot</a:t>
            </a:r>
          </a:p>
          <a:p>
            <a:pPr lvl="0" algn="ctr">
              <a:lnSpc>
                <a:spcPct val="55000"/>
              </a:lnSpc>
              <a:spcBef>
                <a:spcPts val="1600"/>
              </a:spcBef>
              <a:defRPr sz="1800">
                <a:solidFill>
                  <a:srgbClr val="000000"/>
                </a:solidFill>
              </a:defRPr>
            </a:pPr>
            <a:r>
              <a:rPr sz="28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250 plants/1000 sq. ft. x  $0.75/plant  = $187.50</a:t>
            </a:r>
          </a:p>
          <a:p>
            <a:pPr lvl="0" algn="ctr">
              <a:lnSpc>
                <a:spcPct val="55000"/>
              </a:lnSpc>
              <a:spcBef>
                <a:spcPts val="1600"/>
              </a:spcBef>
              <a:defRPr sz="1800">
                <a:solidFill>
                  <a:srgbClr val="000000"/>
                </a:solidFill>
              </a:defRPr>
            </a:pPr>
            <a:r>
              <a:rPr sz="28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+ 20 bales of pine straw (2-inch depth) @ $3/bale = $60</a:t>
            </a:r>
          </a:p>
          <a:p>
            <a:pPr lvl="0" algn="ctr">
              <a:lnSpc>
                <a:spcPct val="55000"/>
              </a:lnSpc>
              <a:spcBef>
                <a:spcPts val="1600"/>
              </a:spcBef>
              <a:defRPr sz="1800">
                <a:solidFill>
                  <a:srgbClr val="000000"/>
                </a:solidFill>
              </a:defRPr>
            </a:pPr>
            <a:r>
              <a:rPr sz="28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Total Cost = </a:t>
            </a:r>
            <a:r>
              <a:rPr sz="2800" b="1">
                <a:solidFill>
                  <a:srgbClr val="FF0066"/>
                </a:solidFill>
                <a:effectLst>
                  <a:outerShdw blurRad="12700" dist="25400" dir="2700000" rotWithShape="0">
                    <a:srgbClr val="000000"/>
                  </a:outerShdw>
                </a:effectLst>
                <a:latin typeface="Times New Roman"/>
                <a:ea typeface="Times New Roman"/>
                <a:cs typeface="Times New Roman"/>
                <a:sym typeface="Times New Roman"/>
              </a:rPr>
              <a:t>$247.50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132"/>
                                        </p:tgtEl>
                                        <p:attrNameLst>
                                          <p:attrName>style.visibility</p:attrName>
                                        </p:attrNameLst>
                                      </p:cBhvr>
                                      <p:to>
                                        <p:strVal val="visible"/>
                                      </p:to>
                                    </p:set>
                                    <p:animEffect transition="in" filter="fade">
                                      <p:cBhvr>
                                        <p:cTn id="7" dur="500"/>
                                        <p:tgtEl>
                                          <p:spTgt spid="1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1133"/>
                                        </p:tgtEl>
                                        <p:attrNameLst>
                                          <p:attrName>style.visibility</p:attrName>
                                        </p:attrNameLst>
                                      </p:cBhvr>
                                      <p:to>
                                        <p:strVal val="visible"/>
                                      </p:to>
                                    </p:set>
                                    <p:anim calcmode="lin" valueType="num">
                                      <p:cBhvr>
                                        <p:cTn id="12" dur="500" fill="hold"/>
                                        <p:tgtEl>
                                          <p:spTgt spid="1133"/>
                                        </p:tgtEl>
                                        <p:attrNameLst>
                                          <p:attrName>ppt_x</p:attrName>
                                        </p:attrNameLst>
                                      </p:cBhvr>
                                      <p:tavLst>
                                        <p:tav tm="0">
                                          <p:val>
                                            <p:strVal val="#ppt_x"/>
                                          </p:val>
                                        </p:tav>
                                        <p:tav tm="100000">
                                          <p:val>
                                            <p:strVal val="#ppt_x"/>
                                          </p:val>
                                        </p:tav>
                                      </p:tavLst>
                                    </p:anim>
                                    <p:anim calcmode="lin" valueType="num">
                                      <p:cBhvr>
                                        <p:cTn id="13" dur="500" fill="hold"/>
                                        <p:tgtEl>
                                          <p:spTgt spid="11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3" nodeType="clickEffect">
                                  <p:stCondLst>
                                    <p:cond delay="0"/>
                                  </p:stCondLst>
                                  <p:iterate>
                                    <p:tmAbs val="0"/>
                                  </p:iterate>
                                  <p:childTnLst>
                                    <p:set>
                                      <p:cBhvr>
                                        <p:cTn id="17" fill="hold"/>
                                        <p:tgtEl>
                                          <p:spTgt spid="1134"/>
                                        </p:tgtEl>
                                        <p:attrNameLst>
                                          <p:attrName>style.visibility</p:attrName>
                                        </p:attrNameLst>
                                      </p:cBhvr>
                                      <p:to>
                                        <p:strVal val="visible"/>
                                      </p:to>
                                    </p:set>
                                    <p:animEffect transition="in" filter="fade">
                                      <p:cBhvr>
                                        <p:cTn id="18" dur="500"/>
                                        <p:tgtEl>
                                          <p:spTgt spid="1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 grpId="1" animBg="1" advAuto="0"/>
      <p:bldP spid="1133" grpId="2" animBg="1" advAuto="0"/>
      <p:bldP spid="1134" grpId="3"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Shape 1138"/>
          <p:cNvSpPr>
            <a:spLocks noGrp="1"/>
          </p:cNvSpPr>
          <p:nvPr>
            <p:ph type="title"/>
          </p:nvPr>
        </p:nvSpPr>
        <p:spPr>
          <a:xfrm>
            <a:off x="228599" y="380999"/>
            <a:ext cx="9144002"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3200"/>
            </a:lvl1pPr>
          </a:lstStyle>
          <a:p>
            <a:pPr lvl="0">
              <a:defRPr sz="1800">
                <a:solidFill>
                  <a:srgbClr val="000000"/>
                </a:solidFill>
                <a:effectLst/>
              </a:defRPr>
            </a:pPr>
            <a:r>
              <a:rPr sz="3200">
                <a:solidFill>
                  <a:srgbClr val="CCFFFF"/>
                </a:solidFill>
                <a:effectLst>
                  <a:outerShdw blurRad="12700" dist="25400" dir="2700000" rotWithShape="0">
                    <a:srgbClr val="000000"/>
                  </a:outerShdw>
                </a:effectLst>
              </a:rPr>
              <a:t>Comparative Cost of Converting 1000 sq. ft. of Irrigated Area to Mulch or Groundcover Plants</a:t>
            </a:r>
          </a:p>
        </p:txBody>
      </p:sp>
      <p:sp>
        <p:nvSpPr>
          <p:cNvPr id="1139" name="Shape 1139"/>
          <p:cNvSpPr/>
          <p:nvPr/>
        </p:nvSpPr>
        <p:spPr>
          <a:xfrm>
            <a:off x="304800" y="2362200"/>
            <a:ext cx="8229600" cy="29111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2100"/>
              </a:spcBef>
              <a:defRPr sz="1800">
                <a:solidFill>
                  <a:srgbClr val="000000"/>
                </a:solidFill>
              </a:defRPr>
            </a:pPr>
            <a:r>
              <a:rPr sz="36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Juniper Groundcover @ 4 ft. centers = </a:t>
            </a:r>
          </a:p>
          <a:p>
            <a:pPr lvl="0" algn="ctr">
              <a:lnSpc>
                <a:spcPct val="55000"/>
              </a:lnSpc>
              <a:spcBef>
                <a:spcPts val="2100"/>
              </a:spcBef>
              <a:defRPr sz="1800">
                <a:solidFill>
                  <a:srgbClr val="000000"/>
                </a:solidFill>
              </a:defRPr>
            </a:pPr>
            <a:r>
              <a:rPr sz="36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63 plants/1000 sq. ft.</a:t>
            </a:r>
          </a:p>
          <a:p>
            <a:pPr lvl="0" algn="ctr">
              <a:lnSpc>
                <a:spcPct val="55000"/>
              </a:lnSpc>
              <a:spcBef>
                <a:spcPts val="2100"/>
              </a:spcBef>
              <a:defRPr sz="1800">
                <a:solidFill>
                  <a:srgbClr val="000000"/>
                </a:solidFill>
              </a:defRPr>
            </a:pPr>
            <a:r>
              <a:rPr sz="36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63 plants @ $4/plant = $252</a:t>
            </a:r>
          </a:p>
          <a:p>
            <a:pPr lvl="0" algn="ctr">
              <a:lnSpc>
                <a:spcPct val="55000"/>
              </a:lnSpc>
              <a:spcBef>
                <a:spcPts val="2100"/>
              </a:spcBef>
              <a:defRPr sz="1800">
                <a:solidFill>
                  <a:srgbClr val="000000"/>
                </a:solidFill>
              </a:defRPr>
            </a:pPr>
            <a:r>
              <a:rPr sz="36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+ 20 bales of pinestraw @ $3/bale = $60</a:t>
            </a:r>
          </a:p>
          <a:p>
            <a:pPr lvl="0" algn="ctr">
              <a:lnSpc>
                <a:spcPct val="55000"/>
              </a:lnSpc>
              <a:spcBef>
                <a:spcPts val="2100"/>
              </a:spcBef>
              <a:defRPr sz="1800">
                <a:solidFill>
                  <a:srgbClr val="000000"/>
                </a:solidFill>
              </a:defRPr>
            </a:pPr>
            <a:r>
              <a:rPr sz="36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Total Cost = </a:t>
            </a:r>
            <a:r>
              <a:rPr sz="3600" b="1">
                <a:solidFill>
                  <a:srgbClr val="FF0066"/>
                </a:solidFill>
                <a:effectLst>
                  <a:outerShdw blurRad="12700" dist="25400" dir="2700000" rotWithShape="0">
                    <a:srgbClr val="000000"/>
                  </a:outerShdw>
                </a:effectLst>
                <a:latin typeface="Times New Roman"/>
                <a:ea typeface="Times New Roman"/>
                <a:cs typeface="Times New Roman"/>
                <a:sym typeface="Times New Roman"/>
              </a:rPr>
              <a:t>$312</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Shape 1143"/>
          <p:cNvSpPr>
            <a:spLocks noGrp="1"/>
          </p:cNvSpPr>
          <p:nvPr>
            <p:ph type="title"/>
          </p:nvPr>
        </p:nvSpPr>
        <p:spPr>
          <a:xfrm>
            <a:off x="-1" y="457199"/>
            <a:ext cx="9144002"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defRPr sz="3200"/>
            </a:lvl1pPr>
          </a:lstStyle>
          <a:p>
            <a:pPr lvl="0">
              <a:defRPr sz="1800">
                <a:solidFill>
                  <a:srgbClr val="000000"/>
                </a:solidFill>
                <a:effectLst/>
              </a:defRPr>
            </a:pPr>
            <a:r>
              <a:rPr sz="3200">
                <a:solidFill>
                  <a:srgbClr val="CCFFFF"/>
                </a:solidFill>
                <a:effectLst>
                  <a:outerShdw blurRad="12700" dist="25400" dir="2700000" rotWithShape="0">
                    <a:srgbClr val="000000"/>
                  </a:outerShdw>
                </a:effectLst>
              </a:rPr>
              <a:t>Comparative Cost of Converting 1000 sq. ft. of Irrigated Area to Mulch or Groundcover Plants</a:t>
            </a:r>
          </a:p>
        </p:txBody>
      </p:sp>
      <p:graphicFrame>
        <p:nvGraphicFramePr>
          <p:cNvPr id="1144" name="Table 1144"/>
          <p:cNvGraphicFramePr/>
          <p:nvPr/>
        </p:nvGraphicFramePr>
        <p:xfrm>
          <a:off x="685800" y="2362200"/>
          <a:ext cx="7772400" cy="4114800"/>
        </p:xfrm>
        <a:graphic>
          <a:graphicData uri="http://schemas.openxmlformats.org/drawingml/2006/table">
            <a:tbl>
              <a:tblPr>
                <a:tableStyleId>{4C3C2611-4C71-4FC5-86AE-919BDF0F9419}</a:tableStyleId>
              </a:tblPr>
              <a:tblGrid>
                <a:gridCol w="3886200"/>
                <a:gridCol w="3886200"/>
              </a:tblGrid>
              <a:tr h="1028700">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Pine Straw</a:t>
                      </a:r>
                    </a:p>
                  </a:txBody>
                  <a:tcPr marL="45720" marR="45720" horzOverflow="overflow">
                    <a:lnL w="28575">
                      <a:solidFill>
                        <a:srgbClr val="FFFFFF"/>
                      </a:solidFill>
                      <a:round/>
                    </a:lnL>
                    <a:lnR w="12700">
                      <a:solidFill>
                        <a:srgbClr val="FFFFFF"/>
                      </a:solidFill>
                      <a:round/>
                    </a:lnR>
                    <a:lnT w="28575">
                      <a:solidFill>
                        <a:srgbClr val="FFFFFF"/>
                      </a:solidFill>
                      <a:round/>
                    </a:lnT>
                    <a:lnB w="12700">
                      <a:solidFill>
                        <a:srgbClr val="FFFFFF"/>
                      </a:solidFill>
                      <a:round/>
                    </a:lnB>
                    <a:noFill/>
                  </a:tcPr>
                </a:tc>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$60.00</a:t>
                      </a:r>
                    </a:p>
                  </a:txBody>
                  <a:tcPr marL="45720" marR="45720" horzOverflow="overflow">
                    <a:lnL w="12700">
                      <a:solidFill>
                        <a:srgbClr val="FFFFFF"/>
                      </a:solidFill>
                      <a:round/>
                    </a:lnL>
                    <a:lnR w="28575">
                      <a:solidFill>
                        <a:srgbClr val="FFFFFF"/>
                      </a:solidFill>
                      <a:round/>
                    </a:lnR>
                    <a:lnT w="28575">
                      <a:solidFill>
                        <a:srgbClr val="FFFFFF"/>
                      </a:solidFill>
                      <a:round/>
                    </a:lnT>
                    <a:lnB w="12700">
                      <a:solidFill>
                        <a:srgbClr val="FFFFFF"/>
                      </a:solidFill>
                      <a:round/>
                    </a:lnB>
                    <a:noFill/>
                  </a:tcPr>
                </a:tc>
              </a:tr>
              <a:tr h="1028700">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Asiatic Jasmine</a:t>
                      </a:r>
                    </a:p>
                  </a:txBody>
                  <a:tcPr marL="45720" marR="45720" horzOverflow="overflow">
                    <a:lnL w="28575">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$ 247.50</a:t>
                      </a:r>
                    </a:p>
                  </a:txBody>
                  <a:tcPr marL="45720" marR="45720" horzOverflow="overflow">
                    <a:lnL w="12700">
                      <a:solidFill>
                        <a:srgbClr val="FFFFFF"/>
                      </a:solidFill>
                      <a:round/>
                    </a:lnL>
                    <a:lnR w="28575">
                      <a:solidFill>
                        <a:srgbClr val="FFFFFF"/>
                      </a:solidFill>
                      <a:round/>
                    </a:lnR>
                    <a:lnT w="12700">
                      <a:solidFill>
                        <a:srgbClr val="FFFFFF"/>
                      </a:solidFill>
                      <a:round/>
                    </a:lnT>
                    <a:lnB w="12700">
                      <a:solidFill>
                        <a:srgbClr val="FFFFFF"/>
                      </a:solidFill>
                      <a:round/>
                    </a:lnB>
                    <a:noFill/>
                  </a:tcPr>
                </a:tc>
              </a:tr>
              <a:tr h="1028700">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Juniper </a:t>
                      </a:r>
                    </a:p>
                  </a:txBody>
                  <a:tcPr marL="45720" marR="45720" horzOverflow="overflow">
                    <a:lnL w="28575">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$312.00</a:t>
                      </a:r>
                    </a:p>
                  </a:txBody>
                  <a:tcPr marL="45720" marR="45720" horzOverflow="overflow">
                    <a:lnL w="12700">
                      <a:solidFill>
                        <a:srgbClr val="FFFFFF"/>
                      </a:solidFill>
                      <a:round/>
                    </a:lnL>
                    <a:lnR w="28575">
                      <a:solidFill>
                        <a:srgbClr val="FFFFFF"/>
                      </a:solidFill>
                      <a:round/>
                    </a:lnR>
                    <a:lnT w="12700">
                      <a:solidFill>
                        <a:srgbClr val="FFFFFF"/>
                      </a:solidFill>
                      <a:round/>
                    </a:lnT>
                    <a:lnB w="12700">
                      <a:solidFill>
                        <a:srgbClr val="FFFFFF"/>
                      </a:solidFill>
                      <a:round/>
                    </a:lnB>
                    <a:noFill/>
                  </a:tcPr>
                </a:tc>
              </a:tr>
              <a:tr h="1028700">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Water + Sewage</a:t>
                      </a:r>
                    </a:p>
                    <a:p>
                      <a:pPr lvl="0" algn="ctr">
                        <a:lnSpc>
                          <a:spcPct val="50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(high water-use zone)</a:t>
                      </a:r>
                    </a:p>
                  </a:txBody>
                  <a:tcPr marL="45720" marR="45720" horzOverflow="overflow">
                    <a:lnL w="28575">
                      <a:solidFill>
                        <a:srgbClr val="FFFFFF"/>
                      </a:solidFill>
                      <a:round/>
                    </a:lnL>
                    <a:lnR w="12700">
                      <a:solidFill>
                        <a:srgbClr val="FFFFFF"/>
                      </a:solidFill>
                      <a:round/>
                    </a:lnR>
                    <a:lnT w="12700">
                      <a:solidFill>
                        <a:srgbClr val="FFFFFF"/>
                      </a:solidFill>
                      <a:round/>
                    </a:lnT>
                    <a:lnB w="28575">
                      <a:solidFill>
                        <a:srgbClr val="FFFFFF"/>
                      </a:solidFill>
                      <a:round/>
                    </a:lnB>
                    <a:noFill/>
                  </a:tcPr>
                </a:tc>
                <a:tc>
                  <a:txBody>
                    <a:bodyPr/>
                    <a:lstStyle/>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endParaRPr sz="2800">
                        <a:solidFill>
                          <a:srgbClr val="FFFFFF"/>
                        </a:solidFill>
                        <a:effectLst>
                          <a:outerShdw blurRad="12700" dist="25400" dir="2700000" rotWithShape="0">
                            <a:srgbClr val="000000"/>
                          </a:outerShdw>
                        </a:effectLst>
                        <a:sym typeface="Tahoma"/>
                      </a:endParaRPr>
                    </a:p>
                    <a:p>
                      <a:pPr lvl="0" algn="ctr">
                        <a:lnSpc>
                          <a:spcPct val="35000"/>
                        </a:lnSpc>
                        <a:spcBef>
                          <a:spcPts val="600"/>
                        </a:spcBef>
                        <a:defRPr sz="1800" b="0" i="0">
                          <a:solidFill>
                            <a:srgbClr val="000000"/>
                          </a:solidFill>
                        </a:defRPr>
                      </a:pPr>
                      <a:r>
                        <a:rPr sz="2800">
                          <a:solidFill>
                            <a:srgbClr val="FFFFFF"/>
                          </a:solidFill>
                          <a:effectLst>
                            <a:outerShdw blurRad="12700" dist="25400" dir="2700000" rotWithShape="0">
                              <a:srgbClr val="000000"/>
                            </a:outerShdw>
                          </a:effectLst>
                          <a:sym typeface="Tahoma"/>
                        </a:rPr>
                        <a:t>$93.96</a:t>
                      </a:r>
                    </a:p>
                  </a:txBody>
                  <a:tcPr marL="45720" marR="45720" horzOverflow="overflow">
                    <a:lnL w="12700">
                      <a:solidFill>
                        <a:srgbClr val="FFFFFF"/>
                      </a:solidFill>
                      <a:round/>
                    </a:lnL>
                    <a:lnR w="28575">
                      <a:solidFill>
                        <a:srgbClr val="FFFFFF"/>
                      </a:solidFill>
                      <a:round/>
                    </a:lnR>
                    <a:lnT w="12700">
                      <a:solidFill>
                        <a:srgbClr val="FFFFFF"/>
                      </a:solidFill>
                      <a:round/>
                    </a:lnT>
                    <a:lnB w="28575">
                      <a:solidFill>
                        <a:srgbClr val="FFFFFF"/>
                      </a:solidFill>
                      <a:round/>
                    </a:lnB>
                    <a:noFill/>
                  </a:tcPr>
                </a:tc>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6" name="Shape 86"/>
          <p:cNvSpPr>
            <a:spLocks noGrp="1"/>
          </p:cNvSpPr>
          <p:nvPr>
            <p:ph type="body" idx="1"/>
          </p:nvPr>
        </p:nvSpPr>
        <p:spPr>
          <a:xfrm>
            <a:off x="762000" y="1219200"/>
            <a:ext cx="7772400" cy="1828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lnSpc>
                <a:spcPct val="90000"/>
              </a:lnSpc>
              <a:spcBef>
                <a:spcPts val="900"/>
              </a:spcBef>
              <a:buSzTx/>
              <a:buNone/>
              <a:defRPr sz="4000"/>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In the United States, over two-thirds of the population resides in metropolitan areas.</a:t>
            </a:r>
          </a:p>
        </p:txBody>
      </p:sp>
      <p:sp>
        <p:nvSpPr>
          <p:cNvPr id="87" name="Shape 87"/>
          <p:cNvSpPr/>
          <p:nvPr/>
        </p:nvSpPr>
        <p:spPr>
          <a:xfrm>
            <a:off x="762000" y="3810000"/>
            <a:ext cx="7772400" cy="192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In Georgia,  over half of our state’s population resides in just 24 of our 159 counties.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p:nvPr/>
        </p:nvSpPr>
        <p:spPr>
          <a:xfrm>
            <a:off x="-1" y="533399"/>
            <a:ext cx="9144002" cy="5595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80000"/>
              </a:lnSpc>
              <a:spcBef>
                <a:spcPts val="5700"/>
              </a:spcBef>
              <a:defRPr sz="1800">
                <a:solidFill>
                  <a:srgbClr val="000000"/>
                </a:solidFill>
              </a:defRPr>
            </a:pPr>
            <a:r>
              <a:rPr sz="9600">
                <a:solidFill>
                  <a:srgbClr val="FFFF00"/>
                </a:solidFill>
                <a:effectLst>
                  <a:outerShdw blurRad="12700" dist="63500" dir="2700000" rotWithShape="0">
                    <a:srgbClr val="000000"/>
                  </a:outerShdw>
                </a:effectLst>
                <a:latin typeface="Times New Roman"/>
                <a:ea typeface="Times New Roman"/>
                <a:cs typeface="Times New Roman"/>
                <a:sym typeface="Times New Roman"/>
              </a:rPr>
              <a:t>Xeriscape not only saves water…</a:t>
            </a:r>
          </a:p>
          <a:p>
            <a:pPr lvl="0" algn="ctr">
              <a:lnSpc>
                <a:spcPct val="80000"/>
              </a:lnSpc>
              <a:spcBef>
                <a:spcPts val="5700"/>
              </a:spcBef>
              <a:defRPr sz="1800">
                <a:solidFill>
                  <a:srgbClr val="000000"/>
                </a:solidFill>
              </a:defRPr>
            </a:pPr>
            <a:r>
              <a:rPr sz="9600">
                <a:solidFill>
                  <a:srgbClr val="FFFF00"/>
                </a:solidFill>
                <a:effectLst>
                  <a:outerShdw blurRad="12700" dist="63500" dir="2700000" rotWithShape="0">
                    <a:srgbClr val="000000"/>
                  </a:outerShdw>
                </a:effectLst>
                <a:latin typeface="Times New Roman"/>
                <a:ea typeface="Times New Roman"/>
                <a:cs typeface="Times New Roman"/>
                <a:sym typeface="Times New Roman"/>
              </a:rPr>
              <a:t>It Saves Money!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pdf"/>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66"/>
            </a:gs>
            <a:gs pos="100000">
              <a:srgbClr val="00002F"/>
            </a:gs>
          </a:gsLst>
          <a:lin ang="16200000" scaled="0"/>
        </a:gradFill>
        <a:effectLst/>
      </p:bgPr>
    </p:bg>
    <p:spTree>
      <p:nvGrpSpPr>
        <p:cNvPr id="1" name=""/>
        <p:cNvGrpSpPr/>
        <p:nvPr/>
      </p:nvGrpSpPr>
      <p:grpSpPr>
        <a:xfrm>
          <a:off x="0" y="0"/>
          <a:ext cx="0" cy="0"/>
          <a:chOff x="0" y="0"/>
          <a:chExt cx="0" cy="0"/>
        </a:xfrm>
      </p:grpSpPr>
      <p:sp>
        <p:nvSpPr>
          <p:cNvPr id="95" name="Shape 95"/>
          <p:cNvSpPr/>
          <p:nvPr/>
        </p:nvSpPr>
        <p:spPr>
          <a:xfrm>
            <a:off x="-1" y="381000"/>
            <a:ext cx="9906002" cy="523240"/>
          </a:xfrm>
          <a:prstGeom prst="rect">
            <a:avLst/>
          </a:prstGeom>
          <a:solidFill/>
          <a:ln w="12700">
            <a:miter lim="400000"/>
          </a:ln>
          <a:extLst>
            <a:ext uri="{C572A759-6A51-4108-AA02-DFA0A04FC94B}">
              <ma14:wrappingTextBoxFlag xmlns:ma14="http://schemas.microsoft.com/office/mac/drawingml/2011/main" val="1"/>
            </a:ext>
          </a:extLst>
        </p:spPr>
        <p:txBody>
          <a:bodyPr lIns="0" tIns="0" rIns="0" bIns="0">
            <a:spAutoFit/>
          </a:bodyPr>
          <a:lstStyle>
            <a:lvl1pPr>
              <a:spcBef>
                <a:spcPts val="1600"/>
              </a:spcBef>
              <a:defRPr sz="2800" b="1">
                <a:solidFill>
                  <a:srgbClr val="FFFFFF"/>
                </a:solidFill>
                <a:effectLst>
                  <a:outerShdw blurRad="12700" dist="25400" dir="2700000" rotWithShape="0">
                    <a:srgbClr val="000066"/>
                  </a:outerShdw>
                </a:effectLst>
              </a:defRPr>
            </a:lvl1pPr>
          </a:lstStyle>
          <a:p>
            <a:pPr lvl="0">
              <a:defRPr sz="1800" b="0">
                <a:solidFill>
                  <a:srgbClr val="000000"/>
                </a:solidFill>
                <a:effectLst/>
              </a:defRPr>
            </a:pPr>
            <a:r>
              <a:rPr sz="2800" b="1">
                <a:solidFill>
                  <a:srgbClr val="FFFFFF"/>
                </a:solidFill>
                <a:effectLst>
                  <a:outerShdw blurRad="12700" dist="25400" dir="2700000" rotWithShape="0">
                    <a:srgbClr val="000066"/>
                  </a:outerShdw>
                </a:effectLst>
              </a:rPr>
              <a:t>Water Demand for Cobb Marietta Water Authority</a:t>
            </a:r>
          </a:p>
        </p:txBody>
      </p:sp>
      <p:pic>
        <p:nvPicPr>
          <p:cNvPr id="96" name="xeri23.jpeg"/>
          <p:cNvPicPr/>
          <p:nvPr/>
        </p:nvPicPr>
        <p:blipFill>
          <a:blip r:embed="rId3">
            <a:extLst/>
          </a:blip>
          <a:stretch>
            <a:fillRect/>
          </a:stretch>
        </p:blipFill>
        <p:spPr>
          <a:xfrm>
            <a:off x="1143000" y="1600200"/>
            <a:ext cx="6934200" cy="4397375"/>
          </a:xfrm>
          <a:prstGeom prst="rect">
            <a:avLst/>
          </a:prstGeom>
          <a:ln w="57150">
            <a:solidFill>
              <a:srgbClr val="FFFFFF"/>
            </a:solidFill>
            <a:round/>
          </a:ln>
        </p:spPr>
      </p:pic>
      <p:sp>
        <p:nvSpPr>
          <p:cNvPr id="97" name="Shape 97"/>
          <p:cNvSpPr/>
          <p:nvPr/>
        </p:nvSpPr>
        <p:spPr>
          <a:xfrm>
            <a:off x="2286000" y="1905000"/>
            <a:ext cx="9906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2000</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1" name="Shape 101"/>
          <p:cNvSpPr>
            <a:spLocks noGrp="1"/>
          </p:cNvSpPr>
          <p:nvPr>
            <p:ph type="body" idx="1"/>
          </p:nvPr>
        </p:nvSpPr>
        <p:spPr>
          <a:xfrm>
            <a:off x="609600" y="1600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spcBef>
                <a:spcPts val="1000"/>
              </a:spcBef>
              <a:buSzTx/>
              <a:buNone/>
              <a:defRPr sz="4400"/>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Average residential water use increases 30% - 50% during the summer months when citizens turn on their outdoor irrigation systems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Water_097.png"/>
          <p:cNvPicPr/>
          <p:nvPr/>
        </p:nvPicPr>
        <p:blipFill>
          <a:blip r:embed="rId3">
            <a:extLst/>
          </a:blip>
          <a:stretch>
            <a:fillRect/>
          </a:stretch>
        </p:blipFill>
        <p:spPr>
          <a:xfrm>
            <a:off x="1219200" y="1143000"/>
            <a:ext cx="6400800" cy="4800600"/>
          </a:xfrm>
          <a:prstGeom prst="rect">
            <a:avLst/>
          </a:prstGeom>
          <a:ln w="57150">
            <a:solidFill>
              <a:srgbClr val="99CCFF"/>
            </a:solidFill>
            <a:round/>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body" idx="1"/>
          </p:nvPr>
        </p:nvSpPr>
        <p:spPr>
          <a:xfrm>
            <a:off x="685800" y="17526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gn="ctr">
              <a:lnSpc>
                <a:spcPct val="90000"/>
              </a:lnSpc>
              <a:buSzTx/>
              <a:buNone/>
              <a:defRPr sz="1800">
                <a:solidFill>
                  <a:srgbClr val="000000"/>
                </a:solidFill>
                <a:effectLst/>
              </a:defRPr>
            </a:pPr>
            <a:endParaRPr sz="3200">
              <a:solidFill>
                <a:srgbClr val="FFFFFF"/>
              </a:solidFill>
              <a:effectLst>
                <a:outerShdw blurRad="12700" dist="25400" dir="2700000" rotWithShape="0">
                  <a:srgbClr val="000000"/>
                </a:outerShdw>
              </a:effectLst>
            </a:endParaRPr>
          </a:p>
          <a:p>
            <a:pPr lvl="0" algn="ctr">
              <a:lnSpc>
                <a:spcPct val="90000"/>
              </a:lnSpc>
              <a:spcBef>
                <a:spcPts val="900"/>
              </a:spcBef>
              <a:buSzTx/>
              <a:buNone/>
              <a:defRPr sz="1800">
                <a:solidFill>
                  <a:srgbClr val="000000"/>
                </a:solidFill>
                <a:effectLst/>
              </a:defRPr>
            </a:pPr>
            <a:r>
              <a:rPr sz="4000">
                <a:solidFill>
                  <a:srgbClr val="FFFFFF"/>
                </a:solidFill>
                <a:effectLst>
                  <a:outerShdw blurRad="12700" dist="25400" dir="2700000" rotWithShape="0">
                    <a:srgbClr val="000000"/>
                  </a:outerShdw>
                </a:effectLst>
              </a:rPr>
              <a:t>This is equivalent to:</a:t>
            </a:r>
          </a:p>
          <a:p>
            <a:pPr lvl="0" algn="ctr">
              <a:lnSpc>
                <a:spcPct val="90000"/>
              </a:lnSpc>
              <a:spcBef>
                <a:spcPts val="900"/>
              </a:spcBef>
              <a:buSzTx/>
              <a:buNone/>
              <a:defRPr sz="1800">
                <a:solidFill>
                  <a:srgbClr val="000000"/>
                </a:solidFill>
                <a:effectLst/>
              </a:defRPr>
            </a:pPr>
            <a:r>
              <a:rPr sz="4000">
                <a:solidFill>
                  <a:srgbClr val="FFFFFF"/>
                </a:solidFill>
                <a:effectLst>
                  <a:outerShdw blurRad="12700" dist="25400" dir="2700000" rotWithShape="0">
                    <a:srgbClr val="000000"/>
                  </a:outerShdw>
                </a:effectLst>
              </a:rPr>
              <a:t>14 five-minute showers</a:t>
            </a:r>
          </a:p>
          <a:p>
            <a:pPr lvl="0" algn="ctr">
              <a:lnSpc>
                <a:spcPct val="90000"/>
              </a:lnSpc>
              <a:spcBef>
                <a:spcPts val="900"/>
              </a:spcBef>
              <a:buSzTx/>
              <a:buNone/>
              <a:defRPr sz="1800">
                <a:solidFill>
                  <a:srgbClr val="000000"/>
                </a:solidFill>
                <a:effectLst/>
              </a:defRPr>
            </a:pPr>
            <a:r>
              <a:rPr sz="4000">
                <a:solidFill>
                  <a:srgbClr val="FFFFFF"/>
                </a:solidFill>
                <a:effectLst>
                  <a:outerShdw blurRad="12700" dist="25400" dir="2700000" rotWithShape="0">
                    <a:srgbClr val="000000"/>
                  </a:outerShdw>
                </a:effectLst>
              </a:rPr>
              <a:t>26 runs of the dishwasher</a:t>
            </a:r>
          </a:p>
          <a:p>
            <a:pPr lvl="0" algn="ctr">
              <a:lnSpc>
                <a:spcPct val="90000"/>
              </a:lnSpc>
              <a:spcBef>
                <a:spcPts val="900"/>
              </a:spcBef>
              <a:buSzTx/>
              <a:buNone/>
              <a:defRPr sz="1800">
                <a:solidFill>
                  <a:srgbClr val="000000"/>
                </a:solidFill>
                <a:effectLst/>
              </a:defRPr>
            </a:pPr>
            <a:r>
              <a:rPr sz="4000">
                <a:solidFill>
                  <a:srgbClr val="FFFFFF"/>
                </a:solidFill>
                <a:effectLst>
                  <a:outerShdw blurRad="12700" dist="25400" dir="2700000" rotWithShape="0">
                    <a:srgbClr val="000000"/>
                  </a:outerShdw>
                </a:effectLst>
              </a:rPr>
              <a:t>72 flushes of the toilet</a:t>
            </a:r>
          </a:p>
          <a:p>
            <a:pPr lvl="0" algn="ctr">
              <a:lnSpc>
                <a:spcPct val="90000"/>
              </a:lnSpc>
              <a:spcBef>
                <a:spcPts val="900"/>
              </a:spcBef>
              <a:buSzTx/>
              <a:buNone/>
              <a:defRPr sz="1800">
                <a:solidFill>
                  <a:srgbClr val="000000"/>
                </a:solidFill>
                <a:effectLst/>
              </a:defRPr>
            </a:pPr>
            <a:r>
              <a:rPr sz="4000">
                <a:solidFill>
                  <a:srgbClr val="FFFFFF"/>
                </a:solidFill>
                <a:effectLst>
                  <a:outerShdw blurRad="12700" dist="25400" dir="2700000" rotWithShape="0">
                    <a:srgbClr val="000000"/>
                  </a:outerShdw>
                </a:effectLst>
              </a:rPr>
              <a:t>9 full loads of laundry</a:t>
            </a:r>
          </a:p>
        </p:txBody>
      </p:sp>
      <p:sp>
        <p:nvSpPr>
          <p:cNvPr id="110" name="Shape 110"/>
          <p:cNvSpPr>
            <a:spLocks noGrp="1"/>
          </p:cNvSpPr>
          <p:nvPr>
            <p:ph type="title"/>
          </p:nvPr>
        </p:nvSpPr>
        <p:spPr>
          <a:xfrm>
            <a:off x="304800" y="914399"/>
            <a:ext cx="88392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defTabSz="640079">
              <a:defRPr sz="1800">
                <a:solidFill>
                  <a:srgbClr val="000000"/>
                </a:solidFill>
                <a:effectLst/>
              </a:defRPr>
            </a:pPr>
            <a:r>
              <a:rPr sz="2240">
                <a:solidFill>
                  <a:srgbClr val="CCFFFF"/>
                </a:solidFill>
                <a:effectLst>
                  <a:outerShdw blurRad="8890" dist="17780" dir="2700000" rotWithShape="0">
                    <a:srgbClr val="000000"/>
                  </a:outerShdw>
                </a:effectLst>
              </a:rPr>
              <a:t>One portable lawn sprinkler operating 1 hour uses 360 gallons of water</a:t>
            </a:r>
            <a:br>
              <a:rPr sz="2240">
                <a:solidFill>
                  <a:srgbClr val="CCFFFF"/>
                </a:solidFill>
                <a:effectLst>
                  <a:outerShdw blurRad="8890" dist="17780" dir="2700000" rotWithShape="0">
                    <a:srgbClr val="000000"/>
                  </a:outerShdw>
                </a:effectLst>
              </a:rPr>
            </a:br>
            <a:endParaRPr sz="2240">
              <a:solidFill>
                <a:srgbClr val="CCFFFF"/>
              </a:solidFill>
              <a:effectLst>
                <a:outerShdw blurRad="8890" dist="17780" dir="2700000" rotWithShape="0">
                  <a:srgbClr val="000000"/>
                </a:outerShdw>
              </a:effectLs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9">
                                            <p:txEl>
                                              <p:pRg st="1" end="1"/>
                                            </p:txEl>
                                          </p:spTgt>
                                        </p:tgtEl>
                                        <p:attrNameLst>
                                          <p:attrName>style.visibility</p:attrName>
                                        </p:attrNameLst>
                                      </p:cBhvr>
                                      <p:to>
                                        <p:strVal val="visible"/>
                                      </p:to>
                                    </p:set>
                                    <p:animEffect transition="in" filter="fade">
                                      <p:cBhvr>
                                        <p:cTn id="7" dur="500"/>
                                        <p:tgtEl>
                                          <p:spTgt spid="1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iterate>
                                    <p:tmAbs val="0"/>
                                  </p:iterate>
                                  <p:childTnLst>
                                    <p:set>
                                      <p:cBhvr>
                                        <p:cTn id="11" fill="hold"/>
                                        <p:tgtEl>
                                          <p:spTgt spid="109">
                                            <p:txEl>
                                              <p:pRg st="2" end="2"/>
                                            </p:txEl>
                                          </p:spTgt>
                                        </p:tgtEl>
                                        <p:attrNameLst>
                                          <p:attrName>style.visibility</p:attrName>
                                        </p:attrNameLst>
                                      </p:cBhvr>
                                      <p:to>
                                        <p:strVal val="visible"/>
                                      </p:to>
                                    </p:set>
                                    <p:animEffect transition="in" filter="fade">
                                      <p:cBhvr>
                                        <p:cTn id="12" dur="500"/>
                                        <p:tgtEl>
                                          <p:spTgt spid="10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iterate>
                                    <p:tmAbs val="0"/>
                                  </p:iterate>
                                  <p:childTnLst>
                                    <p:set>
                                      <p:cBhvr>
                                        <p:cTn id="16" fill="hold"/>
                                        <p:tgtEl>
                                          <p:spTgt spid="109">
                                            <p:txEl>
                                              <p:pRg st="3" end="3"/>
                                            </p:txEl>
                                          </p:spTgt>
                                        </p:tgtEl>
                                        <p:attrNameLst>
                                          <p:attrName>style.visibility</p:attrName>
                                        </p:attrNameLst>
                                      </p:cBhvr>
                                      <p:to>
                                        <p:strVal val="visible"/>
                                      </p:to>
                                    </p:set>
                                    <p:animEffect transition="in" filter="fade">
                                      <p:cBhvr>
                                        <p:cTn id="17" dur="500"/>
                                        <p:tgtEl>
                                          <p:spTgt spid="10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iterate>
                                    <p:tmAbs val="0"/>
                                  </p:iterate>
                                  <p:childTnLst>
                                    <p:set>
                                      <p:cBhvr>
                                        <p:cTn id="21" fill="hold"/>
                                        <p:tgtEl>
                                          <p:spTgt spid="109">
                                            <p:txEl>
                                              <p:pRg st="4" end="4"/>
                                            </p:txEl>
                                          </p:spTgt>
                                        </p:tgtEl>
                                        <p:attrNameLst>
                                          <p:attrName>style.visibility</p:attrName>
                                        </p:attrNameLst>
                                      </p:cBhvr>
                                      <p:to>
                                        <p:strVal val="visible"/>
                                      </p:to>
                                    </p:set>
                                    <p:animEffect transition="in" filter="fade">
                                      <p:cBhvr>
                                        <p:cTn id="22" dur="500"/>
                                        <p:tgtEl>
                                          <p:spTgt spid="10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iterate>
                                    <p:tmAbs val="0"/>
                                  </p:iterate>
                                  <p:childTnLst>
                                    <p:set>
                                      <p:cBhvr>
                                        <p:cTn id="26" fill="hold"/>
                                        <p:tgtEl>
                                          <p:spTgt spid="109">
                                            <p:txEl>
                                              <p:pRg st="5" end="5"/>
                                            </p:txEl>
                                          </p:spTgt>
                                        </p:tgtEl>
                                        <p:attrNameLst>
                                          <p:attrName>style.visibility</p:attrName>
                                        </p:attrNameLst>
                                      </p:cBhvr>
                                      <p:to>
                                        <p:strVal val="visible"/>
                                      </p:to>
                                    </p:set>
                                    <p:animEffect transition="in" filter="fade">
                                      <p:cBhvr>
                                        <p:cTn id="27" dur="500"/>
                                        <p:tgtEl>
                                          <p:spTgt spid="1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Water Conservation Measures</a:t>
            </a:r>
          </a:p>
        </p:txBody>
      </p:sp>
      <p:sp>
        <p:nvSpPr>
          <p:cNvPr id="115" name="Shape 115"/>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3200">
                <a:solidFill>
                  <a:srgbClr val="FFFFFF"/>
                </a:solidFill>
                <a:effectLst>
                  <a:outerShdw blurRad="12700" dist="25400" dir="2700000" rotWithShape="0">
                    <a:srgbClr val="000000"/>
                  </a:outerShdw>
                </a:effectLst>
              </a:rPr>
              <a:t>Summer Surcharge: Rate increases 25% to 100% when use exceeds average winter consumption.</a:t>
            </a:r>
          </a:p>
          <a:p>
            <a:pPr lvl="0">
              <a:defRPr sz="1800">
                <a:solidFill>
                  <a:srgbClr val="000000"/>
                </a:solidFill>
                <a:effectLst/>
              </a:defRPr>
            </a:pPr>
            <a:r>
              <a:rPr sz="3200">
                <a:solidFill>
                  <a:srgbClr val="FFFFFF"/>
                </a:solidFill>
                <a:effectLst>
                  <a:outerShdw blurRad="12700" dist="25400" dir="2700000" rotWithShape="0">
                    <a:srgbClr val="000000"/>
                  </a:outerShdw>
                </a:effectLst>
              </a:rPr>
              <a:t>Rationing: Odd/Even outdoor watering</a:t>
            </a:r>
          </a:p>
          <a:p>
            <a:pPr lvl="0">
              <a:defRPr sz="1800">
                <a:solidFill>
                  <a:srgbClr val="000000"/>
                </a:solidFill>
                <a:effectLst/>
              </a:defRPr>
            </a:pPr>
            <a:r>
              <a:rPr sz="3200">
                <a:solidFill>
                  <a:srgbClr val="FFFFFF"/>
                </a:solidFill>
                <a:effectLst>
                  <a:outerShdw blurRad="12700" dist="25400" dir="2700000" rotWithShape="0">
                    <a:srgbClr val="000000"/>
                  </a:outerShdw>
                </a:effectLst>
              </a:rPr>
              <a:t>Bans on Outdoor Use</a:t>
            </a:r>
          </a:p>
          <a:p>
            <a:pPr lvl="0">
              <a:defRPr sz="1800">
                <a:solidFill>
                  <a:srgbClr val="000000"/>
                </a:solidFill>
                <a:effectLst/>
              </a:defRPr>
            </a:pPr>
            <a:r>
              <a:rPr sz="3200">
                <a:solidFill>
                  <a:srgbClr val="FFFFFF"/>
                </a:solidFill>
                <a:effectLst>
                  <a:outerShdw blurRad="12700" dist="25400" dir="2700000" rotWithShape="0">
                    <a:srgbClr val="000000"/>
                  </a:outerShdw>
                </a:effectLst>
              </a:rPr>
              <a:t>EDUCATION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15">
                                            <p:bg/>
                                          </p:spTgt>
                                        </p:tgtEl>
                                        <p:attrNameLst>
                                          <p:attrName>style.visibility</p:attrName>
                                        </p:attrNameLst>
                                      </p:cBhvr>
                                      <p:to>
                                        <p:strVal val="visible"/>
                                      </p:to>
                                    </p:set>
                                    <p:animEffect transition="in" filter="fade">
                                      <p:cBhvr>
                                        <p:cTn id="7" dur="500"/>
                                        <p:tgtEl>
                                          <p:spTgt spid="115">
                                            <p:bg/>
                                          </p:spTgt>
                                        </p:tgtEl>
                                      </p:cBhvr>
                                    </p:animEffect>
                                  </p:childTnLst>
                                </p:cTn>
                              </p:par>
                              <p:par>
                                <p:cTn id="8" presetID="10" presetClass="entr" presetSubtype="0" fill="hold" grpId="1">
                                  <p:stCondLst>
                                    <p:cond delay="0"/>
                                  </p:stCondLst>
                                  <p:iterate>
                                    <p:tmAbs val="0"/>
                                  </p:iterate>
                                  <p:childTnLst>
                                    <p:set>
                                      <p:cBhvr>
                                        <p:cTn id="9" fill="hold"/>
                                        <p:tgtEl>
                                          <p:spTgt spid="115">
                                            <p:txEl>
                                              <p:pRg st="0" end="0"/>
                                            </p:txEl>
                                          </p:spTgt>
                                        </p:tgtEl>
                                        <p:attrNameLst>
                                          <p:attrName>style.visibility</p:attrName>
                                        </p:attrNameLst>
                                      </p:cBhvr>
                                      <p:to>
                                        <p:strVal val="visible"/>
                                      </p:to>
                                    </p:set>
                                    <p:animEffect transition="in" filter="fade">
                                      <p:cBhvr>
                                        <p:cTn id="10" dur="500"/>
                                        <p:tgtEl>
                                          <p:spTgt spid="1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15">
                                            <p:txEl>
                                              <p:pRg st="1" end="1"/>
                                            </p:txEl>
                                          </p:spTgt>
                                        </p:tgtEl>
                                        <p:attrNameLst>
                                          <p:attrName>style.visibility</p:attrName>
                                        </p:attrNameLst>
                                      </p:cBhvr>
                                      <p:to>
                                        <p:strVal val="visible"/>
                                      </p:to>
                                    </p:set>
                                    <p:animEffect transition="in" filter="fade">
                                      <p:cBhvr>
                                        <p:cTn id="15" dur="500"/>
                                        <p:tgtEl>
                                          <p:spTgt spid="1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15">
                                            <p:txEl>
                                              <p:pRg st="2" end="2"/>
                                            </p:txEl>
                                          </p:spTgt>
                                        </p:tgtEl>
                                        <p:attrNameLst>
                                          <p:attrName>style.visibility</p:attrName>
                                        </p:attrNameLst>
                                      </p:cBhvr>
                                      <p:to>
                                        <p:strVal val="visible"/>
                                      </p:to>
                                    </p:set>
                                    <p:animEffect transition="in" filter="fade">
                                      <p:cBhvr>
                                        <p:cTn id="20" dur="500"/>
                                        <p:tgtEl>
                                          <p:spTgt spid="1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15">
                                            <p:txEl>
                                              <p:pRg st="3" end="3"/>
                                            </p:txEl>
                                          </p:spTgt>
                                        </p:tgtEl>
                                        <p:attrNameLst>
                                          <p:attrName>style.visibility</p:attrName>
                                        </p:attrNameLst>
                                      </p:cBhvr>
                                      <p:to>
                                        <p:strVal val="visible"/>
                                      </p:to>
                                    </p:set>
                                    <p:animEffect transition="in" filter="fade">
                                      <p:cBhvr>
                                        <p:cTn id="25" dur="500"/>
                                        <p:tgtEl>
                                          <p:spTgt spid="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1" build="p"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21"/>
          <p:cNvGrpSpPr/>
          <p:nvPr/>
        </p:nvGrpSpPr>
        <p:grpSpPr>
          <a:xfrm>
            <a:off x="0" y="0"/>
            <a:ext cx="3370263" cy="3257550"/>
            <a:chOff x="0" y="0"/>
            <a:chExt cx="3370262" cy="3257550"/>
          </a:xfrm>
        </p:grpSpPr>
        <p:sp>
          <p:nvSpPr>
            <p:cNvPr id="119" name="Shape 119"/>
            <p:cNvSpPr/>
            <p:nvPr/>
          </p:nvSpPr>
          <p:spPr>
            <a:xfrm>
              <a:off x="0" y="0"/>
              <a:ext cx="3370263" cy="3257550"/>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120" name="image.png"/>
            <p:cNvPicPr/>
            <p:nvPr/>
          </p:nvPicPr>
          <p:blipFill>
            <a:blip r:embed="rId3">
              <a:extLst/>
            </a:blip>
            <a:stretch>
              <a:fillRect/>
            </a:stretch>
          </p:blipFill>
          <p:spPr>
            <a:xfrm>
              <a:off x="0" y="0"/>
              <a:ext cx="3370263" cy="3257550"/>
            </a:xfrm>
            <a:prstGeom prst="rect">
              <a:avLst/>
            </a:prstGeom>
            <a:ln w="12700" cap="flat">
              <a:noFill/>
              <a:miter lim="400000"/>
            </a:ln>
            <a:effectLst/>
          </p:spPr>
        </p:pic>
      </p:grpSp>
      <p:sp>
        <p:nvSpPr>
          <p:cNvPr id="122" name="Shape 122"/>
          <p:cNvSpPr/>
          <p:nvPr/>
        </p:nvSpPr>
        <p:spPr>
          <a:xfrm>
            <a:off x="3276600" y="1447800"/>
            <a:ext cx="5867400" cy="38624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defRPr sz="1800">
                <a:solidFill>
                  <a:srgbClr val="000000"/>
                </a:solidFill>
              </a:defRPr>
            </a:pPr>
            <a:r>
              <a:rPr sz="44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Coined in Colorado </a:t>
            </a:r>
          </a:p>
          <a:p>
            <a:pPr lvl="0" algn="ctr">
              <a:defRPr sz="1800">
                <a:solidFill>
                  <a:srgbClr val="000000"/>
                </a:solidFill>
              </a:defRPr>
            </a:pPr>
            <a:r>
              <a:rPr sz="44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in 1981</a:t>
            </a:r>
          </a:p>
          <a:p>
            <a:pPr lvl="0" algn="ctr">
              <a:defRPr sz="1800">
                <a:solidFill>
                  <a:srgbClr val="000000"/>
                </a:solidFill>
              </a:defRPr>
            </a:pPr>
            <a:endParaRPr sz="4400" b="1">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gn="ctr">
              <a:defRPr sz="1800">
                <a:solidFill>
                  <a:srgbClr val="000000"/>
                </a:solidFill>
              </a:defRPr>
            </a:pPr>
            <a:r>
              <a:rPr sz="44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From the Greek Word “Xeros”, which</a:t>
            </a:r>
          </a:p>
          <a:p>
            <a:pPr lvl="0" algn="ctr">
              <a:defRPr sz="1800">
                <a:solidFill>
                  <a:srgbClr val="000000"/>
                </a:solidFill>
              </a:defRPr>
            </a:pPr>
            <a:r>
              <a:rPr sz="4400" b="1">
                <a:solidFill>
                  <a:srgbClr val="FFFF00"/>
                </a:solidFill>
                <a:effectLst>
                  <a:outerShdw blurRad="12700" dist="25400" dir="2700000" rotWithShape="0">
                    <a:srgbClr val="000000"/>
                  </a:outerShdw>
                </a:effectLst>
                <a:latin typeface="Times New Roman"/>
                <a:ea typeface="Times New Roman"/>
                <a:cs typeface="Times New Roman"/>
                <a:sym typeface="Times New Roman"/>
              </a:rPr>
              <a:t>means dry</a:t>
            </a:r>
          </a:p>
        </p:txBody>
      </p:sp>
      <p:sp>
        <p:nvSpPr>
          <p:cNvPr id="123" name="Shape 123"/>
          <p:cNvSpPr/>
          <p:nvPr/>
        </p:nvSpPr>
        <p:spPr>
          <a:xfrm>
            <a:off x="609600" y="3505200"/>
            <a:ext cx="4140200" cy="9225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defRPr>
            </a:pPr>
            <a:r>
              <a:rPr sz="3200" b="1">
                <a:solidFill>
                  <a:srgbClr val="00FFFF"/>
                </a:solidFill>
                <a:effectLst>
                  <a:outerShdw blurRad="12700" dist="25400" dir="2700000" rotWithShape="0">
                    <a:srgbClr val="000000"/>
                  </a:outerShdw>
                </a:effectLst>
                <a:latin typeface="Times New Roman"/>
                <a:ea typeface="Times New Roman"/>
                <a:cs typeface="Times New Roman"/>
                <a:sym typeface="Times New Roman"/>
              </a:rPr>
              <a:t>(Pronounced </a:t>
            </a:r>
          </a:p>
          <a:p>
            <a:pPr lvl="0">
              <a:defRPr sz="1800">
                <a:solidFill>
                  <a:srgbClr val="000000"/>
                </a:solidFill>
              </a:defRPr>
            </a:pPr>
            <a:r>
              <a:rPr sz="3200" b="1">
                <a:solidFill>
                  <a:srgbClr val="00FFFF"/>
                </a:solidFill>
                <a:effectLst>
                  <a:outerShdw blurRad="12700" dist="25400" dir="2700000" rotWithShape="0">
                    <a:srgbClr val="000000"/>
                  </a:outerShdw>
                </a:effectLst>
                <a:latin typeface="Times New Roman"/>
                <a:ea typeface="Times New Roman"/>
                <a:cs typeface="Times New Roman"/>
                <a:sym typeface="Times New Roman"/>
              </a:rPr>
              <a:t>Zera-scape)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128" name="Shape 128"/>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effectLst>
                  <a:outerShdw blurRad="12446" dist="24892" dir="2700000" rotWithShape="0">
                    <a:srgbClr val="000000"/>
                  </a:outerShdw>
                </a:effectLst>
              </a:rPr>
              <a:t> </a:t>
            </a:r>
            <a:r>
              <a:rPr sz="3136">
                <a:solidFill>
                  <a:srgbClr val="FFFF00"/>
                </a:solidFill>
                <a:effectLst>
                  <a:outerShdw blurRad="12446" dist="24892" dir="2700000" rotWithShape="0">
                    <a:srgbClr val="000000"/>
                  </a:outerShdw>
                </a:effectLst>
              </a:rPr>
              <a:t>Planning and Design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Soil Analysis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Plant Selection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Practical Turf Areas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Efficient Irrigation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Use of Mulches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Maintenance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28">
                                            <p:bg/>
                                          </p:spTgt>
                                        </p:tgtEl>
                                        <p:attrNameLst>
                                          <p:attrName>style.visibility</p:attrName>
                                        </p:attrNameLst>
                                      </p:cBhvr>
                                      <p:to>
                                        <p:strVal val="visible"/>
                                      </p:to>
                                    </p:set>
                                    <p:animEffect transition="in" filter="fade">
                                      <p:cBhvr>
                                        <p:cTn id="7" dur="500"/>
                                        <p:tgtEl>
                                          <p:spTgt spid="128">
                                            <p:bg/>
                                          </p:spTgt>
                                        </p:tgtEl>
                                      </p:cBhvr>
                                    </p:animEffect>
                                  </p:childTnLst>
                                </p:cTn>
                              </p:par>
                              <p:par>
                                <p:cTn id="8" presetID="10" presetClass="entr" presetSubtype="0" fill="hold" grpId="1">
                                  <p:stCondLst>
                                    <p:cond delay="0"/>
                                  </p:stCondLst>
                                  <p:iterate>
                                    <p:tmAbs val="0"/>
                                  </p:iterate>
                                  <p:childTnLst>
                                    <p:set>
                                      <p:cBhvr>
                                        <p:cTn id="9" fill="hold"/>
                                        <p:tgtEl>
                                          <p:spTgt spid="128">
                                            <p:txEl>
                                              <p:pRg st="0" end="0"/>
                                            </p:txEl>
                                          </p:spTgt>
                                        </p:tgtEl>
                                        <p:attrNameLst>
                                          <p:attrName>style.visibility</p:attrName>
                                        </p:attrNameLst>
                                      </p:cBhvr>
                                      <p:to>
                                        <p:strVal val="visible"/>
                                      </p:to>
                                    </p:set>
                                    <p:animEffect transition="in" filter="fade">
                                      <p:cBhvr>
                                        <p:cTn id="10" dur="500"/>
                                        <p:tgtEl>
                                          <p:spTgt spid="12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28">
                                            <p:txEl>
                                              <p:pRg st="1" end="1"/>
                                            </p:txEl>
                                          </p:spTgt>
                                        </p:tgtEl>
                                        <p:attrNameLst>
                                          <p:attrName>style.visibility</p:attrName>
                                        </p:attrNameLst>
                                      </p:cBhvr>
                                      <p:to>
                                        <p:strVal val="visible"/>
                                      </p:to>
                                    </p:set>
                                    <p:animEffect transition="in" filter="fade">
                                      <p:cBhvr>
                                        <p:cTn id="15" dur="500"/>
                                        <p:tgtEl>
                                          <p:spTgt spid="1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28">
                                            <p:txEl>
                                              <p:pRg st="2" end="2"/>
                                            </p:txEl>
                                          </p:spTgt>
                                        </p:tgtEl>
                                        <p:attrNameLst>
                                          <p:attrName>style.visibility</p:attrName>
                                        </p:attrNameLst>
                                      </p:cBhvr>
                                      <p:to>
                                        <p:strVal val="visible"/>
                                      </p:to>
                                    </p:set>
                                    <p:animEffect transition="in" filter="fade">
                                      <p:cBhvr>
                                        <p:cTn id="20" dur="500"/>
                                        <p:tgtEl>
                                          <p:spTgt spid="1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28">
                                            <p:txEl>
                                              <p:pRg st="3" end="3"/>
                                            </p:txEl>
                                          </p:spTgt>
                                        </p:tgtEl>
                                        <p:attrNameLst>
                                          <p:attrName>style.visibility</p:attrName>
                                        </p:attrNameLst>
                                      </p:cBhvr>
                                      <p:to>
                                        <p:strVal val="visible"/>
                                      </p:to>
                                    </p:set>
                                    <p:animEffect transition="in" filter="fade">
                                      <p:cBhvr>
                                        <p:cTn id="25" dur="500"/>
                                        <p:tgtEl>
                                          <p:spTgt spid="1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128">
                                            <p:txEl>
                                              <p:pRg st="4" end="4"/>
                                            </p:txEl>
                                          </p:spTgt>
                                        </p:tgtEl>
                                        <p:attrNameLst>
                                          <p:attrName>style.visibility</p:attrName>
                                        </p:attrNameLst>
                                      </p:cBhvr>
                                      <p:to>
                                        <p:strVal val="visible"/>
                                      </p:to>
                                    </p:set>
                                    <p:animEffect transition="in" filter="fade">
                                      <p:cBhvr>
                                        <p:cTn id="30" dur="500"/>
                                        <p:tgtEl>
                                          <p:spTgt spid="12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iterate>
                                    <p:tmAbs val="0"/>
                                  </p:iterate>
                                  <p:childTnLst>
                                    <p:set>
                                      <p:cBhvr>
                                        <p:cTn id="34" fill="hold"/>
                                        <p:tgtEl>
                                          <p:spTgt spid="128">
                                            <p:txEl>
                                              <p:pRg st="5" end="5"/>
                                            </p:txEl>
                                          </p:spTgt>
                                        </p:tgtEl>
                                        <p:attrNameLst>
                                          <p:attrName>style.visibility</p:attrName>
                                        </p:attrNameLst>
                                      </p:cBhvr>
                                      <p:to>
                                        <p:strVal val="visible"/>
                                      </p:to>
                                    </p:set>
                                    <p:animEffect transition="in" filter="fade">
                                      <p:cBhvr>
                                        <p:cTn id="35" dur="500"/>
                                        <p:tgtEl>
                                          <p:spTgt spid="12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1" nodeType="clickEffect">
                                  <p:stCondLst>
                                    <p:cond delay="0"/>
                                  </p:stCondLst>
                                  <p:iterate>
                                    <p:tmAbs val="0"/>
                                  </p:iterate>
                                  <p:childTnLst>
                                    <p:set>
                                      <p:cBhvr>
                                        <p:cTn id="39" fill="hold"/>
                                        <p:tgtEl>
                                          <p:spTgt spid="128">
                                            <p:txEl>
                                              <p:pRg st="6" end="6"/>
                                            </p:txEl>
                                          </p:spTgt>
                                        </p:tgtEl>
                                        <p:attrNameLst>
                                          <p:attrName>style.visibility</p:attrName>
                                        </p:attrNameLst>
                                      </p:cBhvr>
                                      <p:to>
                                        <p:strVal val="visible"/>
                                      </p:to>
                                    </p:set>
                                    <p:animEffect transition="in" filter="fade">
                                      <p:cBhvr>
                                        <p:cTn id="40" dur="500"/>
                                        <p:tgtEl>
                                          <p:spTgt spid="1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xeri34.jpe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xfrm>
            <a:off x="228600" y="457199"/>
            <a:ext cx="7772400" cy="1143002"/>
          </a:xfrm>
          <a:prstGeom prst="rect">
            <a:avLst/>
          </a:prstGeom>
        </p:spPr>
        <p:txBody>
          <a:bodyPr lIns="0" tIns="0" rIns="0" bIns="0">
            <a:normAutofit/>
          </a:bodyPr>
          <a:lstStyle/>
          <a:p>
            <a:pPr lvl="0"/>
            <a:endParaRPr/>
          </a:p>
        </p:txBody>
      </p:sp>
      <p:sp>
        <p:nvSpPr>
          <p:cNvPr id="133" name="Shape 133"/>
          <p:cNvSpPr>
            <a:spLocks noGrp="1"/>
          </p:cNvSpPr>
          <p:nvPr>
            <p:ph type="body" idx="1"/>
          </p:nvPr>
        </p:nvSpPr>
        <p:spPr>
          <a:xfrm>
            <a:off x="685800" y="1981200"/>
            <a:ext cx="7772400" cy="4114800"/>
          </a:xfrm>
          <a:prstGeom prst="rect">
            <a:avLst/>
          </a:prstGeom>
        </p:spPr>
        <p:txBody>
          <a:bodyPr lIns="0" tIns="0" rIns="0" bIns="0">
            <a:normAutofit/>
          </a:bodyPr>
          <a:lstStyle/>
          <a:p>
            <a:pPr lvl="0"/>
            <a:endParaRPr/>
          </a:p>
        </p:txBody>
      </p:sp>
      <p:pic>
        <p:nvPicPr>
          <p:cNvPr id="134" name="xeri21.jpeg"/>
          <p:cNvPicPr/>
          <p:nvPr/>
        </p:nvPicPr>
        <p:blipFill>
          <a:blip r:embed="rId3">
            <a:extLst/>
          </a:blip>
          <a:stretch>
            <a:fillRect/>
          </a:stretch>
        </p:blipFill>
        <p:spPr>
          <a:xfrm>
            <a:off x="0" y="0"/>
            <a:ext cx="9525000" cy="7239000"/>
          </a:xfrm>
          <a:prstGeom prst="rect">
            <a:avLst/>
          </a:prstGeom>
          <a:ln w="76200">
            <a:solidFill/>
            <a:round/>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xeri22.jpeg"/>
          <p:cNvPicPr/>
          <p:nvPr/>
        </p:nvPicPr>
        <p:blipFill>
          <a:blip r:embed="rId3">
            <a:extLst/>
          </a:blip>
          <a:stretch>
            <a:fillRect/>
          </a:stretch>
        </p:blipFill>
        <p:spPr>
          <a:xfrm>
            <a:off x="0" y="0"/>
            <a:ext cx="9753600" cy="7315200"/>
          </a:xfrm>
          <a:prstGeom prst="rect">
            <a:avLst/>
          </a:prstGeom>
          <a:ln w="76200">
            <a:solidFill/>
            <a:round/>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228600" y="457199"/>
            <a:ext cx="7772400" cy="1143002"/>
          </a:xfrm>
          <a:prstGeom prst="rect">
            <a:avLst/>
          </a:prstGeom>
        </p:spPr>
        <p:txBody>
          <a:bodyPr lIns="0" tIns="0" rIns="0" bIns="0">
            <a:normAutofit/>
          </a:bodyPr>
          <a:lstStyle/>
          <a:p>
            <a:pPr lvl="0">
              <a:defRPr>
                <a:effectLst>
                  <a:outerShdw blurRad="12700" dist="25400" dir="2700000" rotWithShape="0">
                    <a:srgbClr val="DDDDDD"/>
                  </a:outerShdw>
                </a:effectLst>
              </a:defRPr>
            </a:pPr>
            <a:endParaRPr/>
          </a:p>
        </p:txBody>
      </p:sp>
      <p:pic>
        <p:nvPicPr>
          <p:cNvPr id="143" name="Water_089.pn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148" name="Shape 148"/>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defRPr sz="1800">
                <a:solidFill>
                  <a:srgbClr val="000000"/>
                </a:solidFill>
                <a:effectLst/>
              </a:defRPr>
            </a:pPr>
            <a:r>
              <a:rPr sz="3200">
                <a:solidFill>
                  <a:srgbClr val="FFFFFF"/>
                </a:solidFill>
                <a:effectLst>
                  <a:outerShdw blurRad="12700" dist="25400" dir="2700000" rotWithShape="0">
                    <a:srgbClr val="000000"/>
                  </a:outerShdw>
                </a:effectLst>
              </a:rPr>
              <a:t> </a:t>
            </a:r>
            <a:r>
              <a:rPr sz="3600">
                <a:solidFill>
                  <a:srgbClr val="FFFF00"/>
                </a:solidFill>
                <a:effectLst>
                  <a:outerShdw blurRad="12700" dist="25400" dir="2700000" rotWithShape="0">
                    <a:srgbClr val="000000"/>
                  </a:outerShdw>
                </a:effectLst>
              </a:rPr>
              <a:t>Planning and Design</a:t>
            </a:r>
          </a:p>
        </p:txBody>
      </p:sp>
      <p:sp>
        <p:nvSpPr>
          <p:cNvPr id="149" name="Shape 149"/>
          <p:cNvSpPr/>
          <p:nvPr/>
        </p:nvSpPr>
        <p:spPr>
          <a:xfrm>
            <a:off x="685800" y="2619375"/>
            <a:ext cx="6629400" cy="428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900"/>
              </a:spcBef>
              <a:buClr>
                <a:srgbClr val="0066FF"/>
              </a:buClr>
              <a:buSzPct val="80000"/>
              <a:buFont typeface="Wingdings"/>
              <a:buChar char="■"/>
              <a:defRPr sz="1800">
                <a:solidFill>
                  <a:srgbClr val="000000"/>
                </a:solidFill>
              </a:defRPr>
            </a:pPr>
            <a:r>
              <a:rPr sz="3200">
                <a:solidFill>
                  <a:srgbClr val="FFFF00"/>
                </a:solidFill>
                <a:effectLst>
                  <a:outerShdw blurRad="12700" dist="25400" dir="2700000" rotWithShape="0">
                    <a:srgbClr val="000000"/>
                  </a:outerShdw>
                </a:effectLst>
              </a:rPr>
              <a:t> </a:t>
            </a:r>
            <a:r>
              <a:rPr sz="3200">
                <a:solidFill>
                  <a:srgbClr val="FFFF00"/>
                </a:solidFill>
              </a:rPr>
              <a:t>Soil Analysis</a:t>
            </a:r>
            <a:endParaRPr sz="3200">
              <a:solidFill>
                <a:srgbClr val="FFFF00"/>
              </a:solidFill>
              <a:latin typeface="Times New Roman"/>
              <a:ea typeface="Times New Roman"/>
              <a:cs typeface="Times New Roman"/>
              <a:sym typeface="Times New Roman"/>
            </a:endParaRPr>
          </a:p>
          <a:p>
            <a:pPr lvl="0">
              <a:spcBef>
                <a:spcPts val="1900"/>
              </a:spcBef>
              <a:buClr>
                <a:srgbClr val="0066FF"/>
              </a:buClr>
              <a:buSzPct val="80000"/>
              <a:buFont typeface="Wingdings"/>
              <a:buChar char="■"/>
              <a:defRPr sz="1800">
                <a:solidFill>
                  <a:srgbClr val="000000"/>
                </a:solidFill>
              </a:defRPr>
            </a:pPr>
            <a:r>
              <a:rPr sz="3200">
                <a:solidFill>
                  <a:srgbClr val="FFFF00"/>
                </a:solidFill>
              </a:rPr>
              <a:t> Appropriate Plant Selection</a:t>
            </a:r>
            <a:endParaRPr sz="3200">
              <a:solidFill>
                <a:srgbClr val="FFFF00"/>
              </a:solidFill>
              <a:latin typeface="Times New Roman"/>
              <a:ea typeface="Times New Roman"/>
              <a:cs typeface="Times New Roman"/>
              <a:sym typeface="Times New Roman"/>
            </a:endParaRPr>
          </a:p>
          <a:p>
            <a:pPr lvl="0">
              <a:spcBef>
                <a:spcPts val="1900"/>
              </a:spcBef>
              <a:buClr>
                <a:srgbClr val="0066FF"/>
              </a:buClr>
              <a:buSzPct val="80000"/>
              <a:buFont typeface="Wingdings"/>
              <a:buChar char="■"/>
              <a:defRPr sz="1800">
                <a:solidFill>
                  <a:srgbClr val="000000"/>
                </a:solidFill>
              </a:defRPr>
            </a:pPr>
            <a:r>
              <a:rPr sz="3200">
                <a:solidFill>
                  <a:srgbClr val="FFFF00"/>
                </a:solidFill>
              </a:rPr>
              <a:t> Practical Turf Areas</a:t>
            </a:r>
            <a:endParaRPr sz="3200">
              <a:solidFill>
                <a:srgbClr val="FFFF00"/>
              </a:solidFill>
              <a:latin typeface="Times New Roman"/>
              <a:ea typeface="Times New Roman"/>
              <a:cs typeface="Times New Roman"/>
              <a:sym typeface="Times New Roman"/>
            </a:endParaRPr>
          </a:p>
          <a:p>
            <a:pPr lvl="0">
              <a:spcBef>
                <a:spcPts val="1900"/>
              </a:spcBef>
              <a:buClr>
                <a:srgbClr val="0066FF"/>
              </a:buClr>
              <a:buSzPct val="80000"/>
              <a:buFont typeface="Wingdings"/>
              <a:buChar char="■"/>
              <a:defRPr sz="1800">
                <a:solidFill>
                  <a:srgbClr val="000000"/>
                </a:solidFill>
              </a:defRPr>
            </a:pPr>
            <a:r>
              <a:rPr sz="3200">
                <a:solidFill>
                  <a:srgbClr val="FFFF00"/>
                </a:solidFill>
              </a:rPr>
              <a:t> Efficient Irrigation</a:t>
            </a:r>
            <a:endParaRPr sz="3200">
              <a:solidFill>
                <a:srgbClr val="FFFF00"/>
              </a:solidFill>
              <a:latin typeface="Times New Roman"/>
              <a:ea typeface="Times New Roman"/>
              <a:cs typeface="Times New Roman"/>
              <a:sym typeface="Times New Roman"/>
            </a:endParaRPr>
          </a:p>
          <a:p>
            <a:pPr lvl="0">
              <a:spcBef>
                <a:spcPts val="1900"/>
              </a:spcBef>
              <a:buClr>
                <a:srgbClr val="0066FF"/>
              </a:buClr>
              <a:buSzPct val="80000"/>
              <a:buFont typeface="Wingdings"/>
              <a:buChar char="■"/>
              <a:defRPr sz="1800">
                <a:solidFill>
                  <a:srgbClr val="000000"/>
                </a:solidFill>
              </a:defRPr>
            </a:pPr>
            <a:r>
              <a:rPr sz="3200">
                <a:solidFill>
                  <a:srgbClr val="FFFF00"/>
                </a:solidFill>
              </a:rPr>
              <a:t> Use of Mulches</a:t>
            </a:r>
            <a:endParaRPr sz="3200">
              <a:solidFill>
                <a:srgbClr val="FFFF00"/>
              </a:solidFill>
              <a:latin typeface="Times New Roman"/>
              <a:ea typeface="Times New Roman"/>
              <a:cs typeface="Times New Roman"/>
              <a:sym typeface="Times New Roman"/>
            </a:endParaRPr>
          </a:p>
          <a:p>
            <a:pPr lvl="0">
              <a:spcBef>
                <a:spcPts val="1900"/>
              </a:spcBef>
              <a:buClr>
                <a:srgbClr val="0066FF"/>
              </a:buClr>
              <a:buSzPct val="80000"/>
              <a:buFont typeface="Wingdings"/>
              <a:buChar char="■"/>
              <a:defRPr sz="1800">
                <a:solidFill>
                  <a:srgbClr val="000000"/>
                </a:solidFill>
              </a:defRPr>
            </a:pPr>
            <a:r>
              <a:rPr sz="3200">
                <a:solidFill>
                  <a:srgbClr val="FFFF00"/>
                </a:solidFill>
              </a:rPr>
              <a:t> Appropriate Maintenance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xeri1.jpeg"/>
          <p:cNvPicPr/>
          <p:nvPr/>
        </p:nvPicPr>
        <p:blipFill>
          <a:blip r:embed="rId3">
            <a:extLst/>
          </a:blip>
          <a:stretch>
            <a:fillRect/>
          </a:stretch>
        </p:blipFill>
        <p:spPr>
          <a:xfrm>
            <a:off x="0" y="0"/>
            <a:ext cx="9144000" cy="7142163"/>
          </a:xfrm>
          <a:prstGeom prst="rect">
            <a:avLst/>
          </a:prstGeom>
          <a:ln w="76200">
            <a:solidFill/>
            <a:round/>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png"/>
          <p:cNvPicPr/>
          <p:nvPr/>
        </p:nvPicPr>
        <p:blipFill>
          <a:blip r:embed="rId3">
            <a:extLst/>
          </a:blip>
          <a:srcRect l="8139"/>
          <a:stretch>
            <a:fillRect/>
          </a:stretch>
        </p:blipFill>
        <p:spPr>
          <a:xfrm>
            <a:off x="1295399" y="838200"/>
            <a:ext cx="6477002" cy="5313363"/>
          </a:xfrm>
          <a:prstGeom prst="rect">
            <a:avLst/>
          </a:prstGeom>
          <a:ln w="76200">
            <a:solidFill>
              <a:srgbClr val="0066FF"/>
            </a:solidFill>
            <a:round/>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1" y="685800"/>
            <a:ext cx="9144002" cy="13864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2600"/>
              </a:spcBef>
              <a:defRPr sz="1800">
                <a:solidFill>
                  <a:srgbClr val="000000"/>
                </a:solidFill>
              </a:defRPr>
            </a:pPr>
            <a:r>
              <a:rPr sz="44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Divide the Landscape into Three </a:t>
            </a:r>
          </a:p>
          <a:p>
            <a:pPr lvl="0" algn="ctr">
              <a:lnSpc>
                <a:spcPct val="50000"/>
              </a:lnSpc>
              <a:spcBef>
                <a:spcPts val="2600"/>
              </a:spcBef>
              <a:defRPr sz="1800">
                <a:solidFill>
                  <a:srgbClr val="000000"/>
                </a:solidFill>
              </a:defRPr>
            </a:pPr>
            <a:r>
              <a:rPr sz="4400" b="1">
                <a:solidFill>
                  <a:srgbClr val="FFFFFF"/>
                </a:solidFill>
                <a:effectLst>
                  <a:outerShdw blurRad="12700" dist="25400" dir="2700000" rotWithShape="0">
                    <a:srgbClr val="000000"/>
                  </a:outerShdw>
                </a:effectLst>
                <a:latin typeface="Times New Roman"/>
                <a:ea typeface="Times New Roman"/>
                <a:cs typeface="Times New Roman"/>
                <a:sym typeface="Times New Roman"/>
              </a:rPr>
              <a:t>Water-use Zones</a:t>
            </a:r>
          </a:p>
        </p:txBody>
      </p:sp>
      <p:sp>
        <p:nvSpPr>
          <p:cNvPr id="162" name="Shape 162"/>
          <p:cNvSpPr>
            <a:spLocks noGrp="1"/>
          </p:cNvSpPr>
          <p:nvPr>
            <p:ph type="body" idx="4294967295"/>
          </p:nvPr>
        </p:nvSpPr>
        <p:spPr>
          <a:xfrm>
            <a:off x="457200" y="2362200"/>
            <a:ext cx="9601200" cy="19812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lnSpc>
                <a:spcPct val="90000"/>
              </a:lnSpc>
              <a:spcBef>
                <a:spcPts val="600"/>
              </a:spcBef>
              <a:defRPr sz="1800">
                <a:solidFill>
                  <a:srgbClr val="000000"/>
                </a:solidFill>
                <a:effectLst/>
              </a:defRPr>
            </a:pPr>
            <a:r>
              <a:rPr sz="2744">
                <a:solidFill>
                  <a:srgbClr val="FFFFFF"/>
                </a:solidFill>
                <a:effectLst>
                  <a:outerShdw blurRad="12446" dist="24892" dir="2700000" rotWithShape="0">
                    <a:srgbClr val="000000"/>
                  </a:outerShdw>
                </a:effectLst>
              </a:rPr>
              <a:t>  </a:t>
            </a:r>
            <a:r>
              <a:rPr sz="2744">
                <a:solidFill>
                  <a:srgbClr val="FFFF66"/>
                </a:solidFill>
                <a:effectLst>
                  <a:outerShdw blurRad="12446" dist="24892" dir="2700000" rotWithShape="0">
                    <a:srgbClr val="000000"/>
                  </a:outerShdw>
                </a:effectLst>
              </a:rPr>
              <a:t>High Water-use Zone (Oasis Zone)</a:t>
            </a:r>
          </a:p>
          <a:p>
            <a:pPr marL="294036" lvl="0" indent="-294036" defTabSz="896111">
              <a:lnSpc>
                <a:spcPct val="90000"/>
              </a:lnSpc>
              <a:spcBef>
                <a:spcPts val="600"/>
              </a:spcBef>
              <a:defRPr sz="1800">
                <a:solidFill>
                  <a:srgbClr val="000000"/>
                </a:solidFill>
                <a:effectLst/>
              </a:defRPr>
            </a:pPr>
            <a:r>
              <a:rPr sz="2744">
                <a:solidFill>
                  <a:srgbClr val="FFFF66"/>
                </a:solidFill>
                <a:effectLst>
                  <a:outerShdw blurRad="12446" dist="24892" dir="2700000" rotWithShape="0">
                    <a:srgbClr val="000000"/>
                  </a:outerShdw>
                </a:effectLst>
              </a:rPr>
              <a:t>  Moderate Water-use Zone (Transition Zone)</a:t>
            </a:r>
          </a:p>
          <a:p>
            <a:pPr marL="294036" lvl="0" indent="-294036" defTabSz="896111">
              <a:lnSpc>
                <a:spcPct val="90000"/>
              </a:lnSpc>
              <a:spcBef>
                <a:spcPts val="600"/>
              </a:spcBef>
              <a:defRPr sz="1800">
                <a:solidFill>
                  <a:srgbClr val="000000"/>
                </a:solidFill>
                <a:effectLst/>
              </a:defRPr>
            </a:pPr>
            <a:r>
              <a:rPr sz="2744">
                <a:solidFill>
                  <a:srgbClr val="FFFF66"/>
                </a:solidFill>
                <a:effectLst>
                  <a:outerShdw blurRad="12446" dist="24892" dir="2700000" rotWithShape="0">
                    <a:srgbClr val="000000"/>
                  </a:outerShdw>
                </a:effectLst>
              </a:rPr>
              <a:t>  Low Water-use Zone (Xeric Zone)</a:t>
            </a:r>
          </a:p>
          <a:p>
            <a:pPr marL="336042" lvl="0" indent="-336042" defTabSz="896111">
              <a:lnSpc>
                <a:spcPct val="90000"/>
              </a:lnSpc>
              <a:buSzTx/>
              <a:buNone/>
              <a:defRPr sz="1800">
                <a:solidFill>
                  <a:srgbClr val="000000"/>
                </a:solidFill>
                <a:effectLst/>
              </a:defRPr>
            </a:pPr>
            <a:r>
              <a:rPr sz="3136">
                <a:solidFill>
                  <a:srgbClr val="FFFF66"/>
                </a:solidFill>
                <a:effectLst>
                  <a:outerShdw blurRad="12446" dist="24892" dir="2700000" rotWithShape="0">
                    <a:srgbClr val="000000"/>
                  </a:outerShdw>
                </a:effectLst>
              </a:rPr>
              <a:t>	</a:t>
            </a:r>
          </a:p>
        </p:txBody>
      </p:sp>
      <p:sp>
        <p:nvSpPr>
          <p:cNvPr id="163" name="Shape 163"/>
          <p:cNvSpPr/>
          <p:nvPr/>
        </p:nvSpPr>
        <p:spPr>
          <a:xfrm>
            <a:off x="533400" y="1981200"/>
            <a:ext cx="74676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62">
                                            <p:bg/>
                                          </p:spTgt>
                                        </p:tgtEl>
                                        <p:attrNameLst>
                                          <p:attrName>style.visibility</p:attrName>
                                        </p:attrNameLst>
                                      </p:cBhvr>
                                      <p:to>
                                        <p:strVal val="visible"/>
                                      </p:to>
                                    </p:set>
                                    <p:animEffect transition="in" filter="fade">
                                      <p:cBhvr>
                                        <p:cTn id="7" dur="500"/>
                                        <p:tgtEl>
                                          <p:spTgt spid="162">
                                            <p:bg/>
                                          </p:spTgt>
                                        </p:tgtEl>
                                      </p:cBhvr>
                                    </p:animEffect>
                                  </p:childTnLst>
                                </p:cTn>
                              </p:par>
                              <p:par>
                                <p:cTn id="8" presetID="10" presetClass="entr" presetSubtype="0" fill="hold" grpId="1">
                                  <p:stCondLst>
                                    <p:cond delay="0"/>
                                  </p:stCondLst>
                                  <p:iterate>
                                    <p:tmAbs val="0"/>
                                  </p:iterate>
                                  <p:childTnLst>
                                    <p:set>
                                      <p:cBhvr>
                                        <p:cTn id="9" fill="hold"/>
                                        <p:tgtEl>
                                          <p:spTgt spid="162">
                                            <p:txEl>
                                              <p:pRg st="0" end="0"/>
                                            </p:txEl>
                                          </p:spTgt>
                                        </p:tgtEl>
                                        <p:attrNameLst>
                                          <p:attrName>style.visibility</p:attrName>
                                        </p:attrNameLst>
                                      </p:cBhvr>
                                      <p:to>
                                        <p:strVal val="visible"/>
                                      </p:to>
                                    </p:set>
                                    <p:animEffect transition="in" filter="fade">
                                      <p:cBhvr>
                                        <p:cTn id="10" dur="500"/>
                                        <p:tgtEl>
                                          <p:spTgt spid="1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62">
                                            <p:txEl>
                                              <p:pRg st="1" end="1"/>
                                            </p:txEl>
                                          </p:spTgt>
                                        </p:tgtEl>
                                        <p:attrNameLst>
                                          <p:attrName>style.visibility</p:attrName>
                                        </p:attrNameLst>
                                      </p:cBhvr>
                                      <p:to>
                                        <p:strVal val="visible"/>
                                      </p:to>
                                    </p:set>
                                    <p:animEffect transition="in" filter="fade">
                                      <p:cBhvr>
                                        <p:cTn id="15" dur="500"/>
                                        <p:tgtEl>
                                          <p:spTgt spid="1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62">
                                            <p:txEl>
                                              <p:pRg st="2" end="2"/>
                                            </p:txEl>
                                          </p:spTgt>
                                        </p:tgtEl>
                                        <p:attrNameLst>
                                          <p:attrName>style.visibility</p:attrName>
                                        </p:attrNameLst>
                                      </p:cBhvr>
                                      <p:to>
                                        <p:strVal val="visible"/>
                                      </p:to>
                                    </p:set>
                                    <p:animEffect transition="in" filter="fade">
                                      <p:cBhvr>
                                        <p:cTn id="20" dur="500"/>
                                        <p:tgtEl>
                                          <p:spTgt spid="16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62">
                                            <p:txEl>
                                              <p:pRg st="3" end="3"/>
                                            </p:txEl>
                                          </p:spTgt>
                                        </p:tgtEl>
                                        <p:attrNameLst>
                                          <p:attrName>style.visibility</p:attrName>
                                        </p:attrNameLst>
                                      </p:cBhvr>
                                      <p:to>
                                        <p:strVal val="visible"/>
                                      </p:to>
                                    </p:set>
                                    <p:animEffect transition="in" filter="fade">
                                      <p:cBhvr>
                                        <p:cTn id="25" dur="500"/>
                                        <p:tgtEl>
                                          <p:spTgt spid="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build="p"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p:nvPr/>
        </p:nvSpPr>
        <p:spPr>
          <a:xfrm>
            <a:off x="609600" y="457199"/>
            <a:ext cx="7822615" cy="701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spcBef>
                <a:spcPts val="9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High Water-use Zone (Oasis Zone)</a:t>
            </a:r>
          </a:p>
        </p:txBody>
      </p:sp>
      <p:sp>
        <p:nvSpPr>
          <p:cNvPr id="168" name="Shape 168"/>
          <p:cNvSpPr/>
          <p:nvPr/>
        </p:nvSpPr>
        <p:spPr>
          <a:xfrm>
            <a:off x="685800" y="1295400"/>
            <a:ext cx="7696201"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69" name="Shape 169"/>
          <p:cNvSpPr/>
          <p:nvPr/>
        </p:nvSpPr>
        <p:spPr>
          <a:xfrm>
            <a:off x="381000" y="1676400"/>
            <a:ext cx="8382000" cy="2529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66"/>
                </a:solidFill>
                <a:effectLst>
                  <a:outerShdw blurRad="12700" dist="25400" dir="2700000" rotWithShape="0">
                    <a:srgbClr val="000000"/>
                  </a:outerShdw>
                </a:effectLst>
              </a:rPr>
              <a:t>Small “high-impact” or high visibility area of the landscape where plants are provided their optimum water requirement at all time</a:t>
            </a:r>
          </a:p>
        </p:txBody>
      </p:sp>
      <p:sp>
        <p:nvSpPr>
          <p:cNvPr id="170" name="Shape 170"/>
          <p:cNvSpPr/>
          <p:nvPr/>
        </p:nvSpPr>
        <p:spPr>
          <a:xfrm>
            <a:off x="-1" y="4648200"/>
            <a:ext cx="9144002" cy="764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Entrance to the home or business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70"/>
                                        </p:tgtEl>
                                        <p:attrNameLst>
                                          <p:attrName>style.visibility</p:attrName>
                                        </p:attrNameLst>
                                      </p:cBhvr>
                                      <p:to>
                                        <p:strVal val="visible"/>
                                      </p:to>
                                    </p:set>
                                    <p:animEffect transition="in" filter="fade">
                                      <p:cBhvr>
                                        <p:cTn id="7" dur="5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846392" y="280987"/>
            <a:ext cx="6787640" cy="157175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spcBef>
                <a:spcPts val="1000"/>
              </a:spcBef>
              <a:defRPr sz="1800">
                <a:solidFill>
                  <a:srgbClr val="000000"/>
                </a:solidFill>
              </a:defRPr>
            </a:pPr>
            <a:r>
              <a:rPr sz="4400">
                <a:solidFill>
                  <a:srgbClr val="FFFFFF"/>
                </a:solidFill>
                <a:effectLst>
                  <a:outerShdw blurRad="12700" dist="25400" dir="2700000" rotWithShape="0">
                    <a:srgbClr val="000000"/>
                  </a:outerShdw>
                </a:effectLst>
              </a:rPr>
              <a:t>Moderate Water-use Zone </a:t>
            </a:r>
            <a:endParaRPr sz="44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000"/>
              </a:spcBef>
              <a:defRPr sz="1800">
                <a:solidFill>
                  <a:srgbClr val="000000"/>
                </a:solidFill>
              </a:defRPr>
            </a:pPr>
            <a:r>
              <a:rPr sz="4400">
                <a:solidFill>
                  <a:srgbClr val="FFFFFF"/>
                </a:solidFill>
                <a:effectLst>
                  <a:outerShdw blurRad="12700" dist="25400" dir="2700000" rotWithShape="0">
                    <a:srgbClr val="000000"/>
                  </a:outerShdw>
                </a:effectLst>
              </a:rPr>
              <a:t>(Transition Zone)</a:t>
            </a:r>
          </a:p>
        </p:txBody>
      </p:sp>
      <p:sp>
        <p:nvSpPr>
          <p:cNvPr id="175" name="Shape 175"/>
          <p:cNvSpPr/>
          <p:nvPr/>
        </p:nvSpPr>
        <p:spPr>
          <a:xfrm>
            <a:off x="1143000" y="1981200"/>
            <a:ext cx="63246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76" name="Shape 176"/>
          <p:cNvSpPr/>
          <p:nvPr/>
        </p:nvSpPr>
        <p:spPr>
          <a:xfrm>
            <a:off x="304800" y="2133600"/>
            <a:ext cx="8458200" cy="2275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3600">
                <a:solidFill>
                  <a:srgbClr val="FFFF66"/>
                </a:solidFill>
                <a:effectLst>
                  <a:outerShdw blurRad="12700" dist="25400" dir="2700000" rotWithShape="0">
                    <a:srgbClr val="000000"/>
                  </a:outerShdw>
                </a:effectLst>
              </a:rPr>
              <a:t>Plants are watered during establishment.  Then, once established, they are watered only when they show signs of water stress.</a:t>
            </a:r>
          </a:p>
        </p:txBody>
      </p:sp>
      <p:sp>
        <p:nvSpPr>
          <p:cNvPr id="177" name="Shape 177"/>
          <p:cNvSpPr/>
          <p:nvPr/>
        </p:nvSpPr>
        <p:spPr>
          <a:xfrm>
            <a:off x="-1" y="4953000"/>
            <a:ext cx="9144002" cy="11525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Azaleas, dogwoods, redbuds, </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herbaceous perennials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nvSpPr>
        <p:spPr>
          <a:xfrm>
            <a:off x="-1" y="685800"/>
            <a:ext cx="9144002" cy="764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 Low Water-use Zone  (Xeric Zone)</a:t>
            </a:r>
          </a:p>
        </p:txBody>
      </p:sp>
      <p:sp>
        <p:nvSpPr>
          <p:cNvPr id="182" name="Shape 182"/>
          <p:cNvSpPr/>
          <p:nvPr/>
        </p:nvSpPr>
        <p:spPr>
          <a:xfrm>
            <a:off x="381000" y="1600200"/>
            <a:ext cx="8382001"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83" name="Shape 183"/>
          <p:cNvSpPr/>
          <p:nvPr/>
        </p:nvSpPr>
        <p:spPr>
          <a:xfrm>
            <a:off x="-1" y="1752600"/>
            <a:ext cx="8763002" cy="192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66"/>
                </a:solidFill>
                <a:effectLst>
                  <a:outerShdw blurRad="12700" dist="25400" dir="2700000" rotWithShape="0">
                    <a:srgbClr val="000000"/>
                  </a:outerShdw>
                </a:effectLst>
              </a:rPr>
              <a:t>Once established, plants are provided no supplemental irrigation, except during periods of extreme drought</a:t>
            </a:r>
          </a:p>
        </p:txBody>
      </p:sp>
      <p:sp>
        <p:nvSpPr>
          <p:cNvPr id="184" name="Shape 184"/>
          <p:cNvSpPr/>
          <p:nvPr/>
        </p:nvSpPr>
        <p:spPr>
          <a:xfrm>
            <a:off x="-609600" y="3886200"/>
            <a:ext cx="9753600" cy="22796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0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rPr>
              <a:t>Juniper</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50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rPr>
              <a:t>Crape Myrtle</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50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rPr>
              <a:t>Yaupon Holly</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50000"/>
              </a:lnSpc>
              <a:spcBef>
                <a:spcPts val="2100"/>
              </a:spcBef>
              <a:defRPr sz="1800">
                <a:solidFill>
                  <a:srgbClr val="000000"/>
                </a:solidFill>
              </a:defRPr>
            </a:pPr>
            <a:r>
              <a:rPr sz="3600">
                <a:solidFill>
                  <a:srgbClr val="FFFFFF"/>
                </a:solidFill>
                <a:effectLst>
                  <a:outerShdw blurRad="12700" dist="25400" dir="2700000" rotWithShape="0">
                    <a:srgbClr val="000000"/>
                  </a:outerShdw>
                </a:effectLst>
              </a:rPr>
              <a:t>Oaks</a:t>
            </a:r>
          </a:p>
        </p:txBody>
      </p:sp>
      <p:sp>
        <p:nvSpPr>
          <p:cNvPr id="185" name="Shape 185"/>
          <p:cNvSpPr/>
          <p:nvPr/>
        </p:nvSpPr>
        <p:spPr>
          <a:xfrm>
            <a:off x="2971800" y="5867400"/>
            <a:ext cx="3124200" cy="63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100"/>
              </a:spcBef>
              <a:defRPr sz="36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600">
                <a:solidFill>
                  <a:srgbClr val="FFFFFF"/>
                </a:solidFill>
                <a:effectLst>
                  <a:outerShdw blurRad="12700" dist="25400" dir="2700000" rotWithShape="0">
                    <a:srgbClr val="000000"/>
                  </a:outerShdw>
                </a:effectLst>
              </a:rPr>
              <a:t>Native Areas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84"/>
                                        </p:tgtEl>
                                        <p:attrNameLst>
                                          <p:attrName>style.visibility</p:attrName>
                                        </p:attrNameLst>
                                      </p:cBhvr>
                                      <p:to>
                                        <p:strVal val="visible"/>
                                      </p:to>
                                    </p:set>
                                    <p:animEffect transition="in" filter="fade">
                                      <p:cBhvr>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85"/>
                                        </p:tgtEl>
                                        <p:attrNameLst>
                                          <p:attrName>style.visibility</p:attrName>
                                        </p:attrNameLst>
                                      </p:cBhvr>
                                      <p:to>
                                        <p:strVal val="visible"/>
                                      </p:to>
                                    </p:set>
                                    <p:animEffect transition="in" filter="fade">
                                      <p:cBhvr>
                                        <p:cTn id="1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P spid="185"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xeri1.jpeg"/>
          <p:cNvPicPr/>
          <p:nvPr/>
        </p:nvPicPr>
        <p:blipFill>
          <a:blip r:embed="rId3">
            <a:extLst/>
          </a:blip>
          <a:stretch>
            <a:fillRect/>
          </a:stretch>
        </p:blipFill>
        <p:spPr>
          <a:xfrm>
            <a:off x="990600" y="1219200"/>
            <a:ext cx="7239000" cy="4584700"/>
          </a:xfrm>
          <a:prstGeom prst="rect">
            <a:avLst/>
          </a:prstGeom>
          <a:ln w="57150">
            <a:solidFill>
              <a:srgbClr val="99CCFF"/>
            </a:solidFill>
            <a:rou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xeri24.jpeg"/>
          <p:cNvPicPr/>
          <p:nvPr/>
        </p:nvPicPr>
        <p:blipFill>
          <a:blip r:embed="rId3">
            <a:extLst/>
          </a:blip>
          <a:srcRect r="1052"/>
          <a:stretch>
            <a:fillRect/>
          </a:stretch>
        </p:blipFill>
        <p:spPr>
          <a:xfrm>
            <a:off x="1904999" y="533400"/>
            <a:ext cx="5029202" cy="3716338"/>
          </a:xfrm>
          <a:prstGeom prst="rect">
            <a:avLst/>
          </a:prstGeom>
          <a:ln w="76200">
            <a:solidFill>
              <a:srgbClr val="99CCFF"/>
            </a:solidFill>
            <a:round/>
          </a:ln>
        </p:spPr>
      </p:pic>
      <p:sp>
        <p:nvSpPr>
          <p:cNvPr id="190" name="Shape 190"/>
          <p:cNvSpPr/>
          <p:nvPr/>
        </p:nvSpPr>
        <p:spPr>
          <a:xfrm>
            <a:off x="533400" y="4495800"/>
            <a:ext cx="8153400"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b="1">
                <a:solidFill>
                  <a:srgbClr val="FFFF00"/>
                </a:solidFill>
              </a:defRPr>
            </a:lvl1pPr>
          </a:lstStyle>
          <a:p>
            <a:pPr lvl="0">
              <a:defRPr sz="1800" b="0">
                <a:solidFill>
                  <a:srgbClr val="000000"/>
                </a:solidFill>
              </a:defRPr>
            </a:pPr>
            <a:r>
              <a:rPr sz="2800" b="1">
                <a:solidFill>
                  <a:srgbClr val="FFFF00"/>
                </a:solidFill>
              </a:rPr>
              <a:t>10% of the landscape is irrigated regularly</a:t>
            </a:r>
          </a:p>
        </p:txBody>
      </p:sp>
      <p:sp>
        <p:nvSpPr>
          <p:cNvPr id="191" name="Shape 191"/>
          <p:cNvSpPr/>
          <p:nvPr/>
        </p:nvSpPr>
        <p:spPr>
          <a:xfrm>
            <a:off x="533400" y="5181600"/>
            <a:ext cx="8382000"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defRPr>
            </a:lvl1pPr>
          </a:lstStyle>
          <a:p>
            <a:pPr lvl="0">
              <a:defRPr sz="1800" b="0">
                <a:solidFill>
                  <a:srgbClr val="000000"/>
                </a:solidFill>
              </a:defRPr>
            </a:pPr>
            <a:r>
              <a:rPr sz="2800" b="1">
                <a:solidFill>
                  <a:srgbClr val="FFFF00"/>
                </a:solidFill>
              </a:rPr>
              <a:t>30% of the landscape is irrigated on demand</a:t>
            </a:r>
          </a:p>
        </p:txBody>
      </p:sp>
      <p:sp>
        <p:nvSpPr>
          <p:cNvPr id="192" name="Shape 192"/>
          <p:cNvSpPr/>
          <p:nvPr/>
        </p:nvSpPr>
        <p:spPr>
          <a:xfrm>
            <a:off x="1066800" y="5791200"/>
            <a:ext cx="7315200"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FFFF00"/>
                </a:solidFill>
              </a:defRPr>
            </a:lvl1pPr>
          </a:lstStyle>
          <a:p>
            <a:pPr lvl="0">
              <a:defRPr sz="1800" b="0">
                <a:solidFill>
                  <a:srgbClr val="000000"/>
                </a:solidFill>
              </a:defRPr>
            </a:pPr>
            <a:r>
              <a:rPr sz="2800" b="1">
                <a:solidFill>
                  <a:srgbClr val="FFFF00"/>
                </a:solidFill>
              </a:rPr>
              <a:t>60% of the landscape is not irrigated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92"/>
                                        </p:tgtEl>
                                        <p:attrNameLst>
                                          <p:attrName>style.visibility</p:attrName>
                                        </p:attrNameLst>
                                      </p:cBhvr>
                                      <p:to>
                                        <p:strVal val="visible"/>
                                      </p:to>
                                    </p:set>
                                    <p:animEffect transition="in" filter="fade">
                                      <p:cBhvr>
                                        <p:cTn id="17"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animBg="1" advAuto="0"/>
      <p:bldP spid="191" grpId="2" animBg="1" advAuto="0"/>
      <p:bldP spid="19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xfrm>
            <a:off x="228600" y="457199"/>
            <a:ext cx="7772400" cy="1143002"/>
          </a:xfrm>
          <a:prstGeom prst="rect">
            <a:avLst/>
          </a:prstGeom>
        </p:spPr>
        <p:txBody>
          <a:bodyPr lIns="0" tIns="0" rIns="0" bIns="0">
            <a:normAutofit/>
          </a:bodyPr>
          <a:lstStyle/>
          <a:p>
            <a:pPr lvl="0">
              <a:defRPr>
                <a:effectLst>
                  <a:outerShdw blurRad="12700" dist="25400" dir="2700000" rotWithShape="0">
                    <a:srgbClr val="DDDDDD"/>
                  </a:outerShdw>
                </a:effectLst>
              </a:defRPr>
            </a:pPr>
            <a:endParaRPr/>
          </a:p>
        </p:txBody>
      </p:sp>
      <p:pic>
        <p:nvPicPr>
          <p:cNvPr id="197" name="Water_077.png"/>
          <p:cNvPicPr/>
          <p:nvPr/>
        </p:nvPicPr>
        <p:blipFill>
          <a:blip r:embed="rId3">
            <a:extLst/>
          </a:blip>
          <a:srcRect l="2499"/>
          <a:stretch>
            <a:fillRect/>
          </a:stretch>
        </p:blipFill>
        <p:spPr>
          <a:xfrm>
            <a:off x="0" y="0"/>
            <a:ext cx="9144000" cy="6858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LifeA007.jpg"/>
          <p:cNvPicPr/>
          <p:nvPr/>
        </p:nvPicPr>
        <p:blipFill>
          <a:blip r:embed="rId3">
            <a:extLst/>
          </a:blip>
          <a:srcRect b="12280"/>
          <a:stretch>
            <a:fillRect/>
          </a:stretch>
        </p:blipFill>
        <p:spPr>
          <a:xfrm>
            <a:off x="1371600" y="1828799"/>
            <a:ext cx="6477000" cy="4260852"/>
          </a:xfrm>
          <a:prstGeom prst="rect">
            <a:avLst/>
          </a:prstGeom>
          <a:ln w="57150">
            <a:solidFill>
              <a:srgbClr val="99CCFF"/>
            </a:solidFill>
            <a:round/>
          </a:ln>
        </p:spPr>
      </p:pic>
      <p:sp>
        <p:nvSpPr>
          <p:cNvPr id="202" name="Shape 202"/>
          <p:cNvSpPr/>
          <p:nvPr/>
        </p:nvSpPr>
        <p:spPr>
          <a:xfrm>
            <a:off x="990600" y="381000"/>
            <a:ext cx="7239000"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Shade helps reduce water loss in the landscape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p:cNvSpPr>
          <p:nvPr>
            <p:ph type="title"/>
          </p:nvPr>
        </p:nvSpPr>
        <p:spPr>
          <a:xfrm>
            <a:off x="228600" y="457199"/>
            <a:ext cx="7772400" cy="1143002"/>
          </a:xfrm>
          <a:prstGeom prst="rect">
            <a:avLst/>
          </a:prstGeom>
        </p:spPr>
        <p:txBody>
          <a:bodyPr lIns="0" tIns="0" rIns="0" bIns="0">
            <a:normAutofit/>
          </a:bodyPr>
          <a:lstStyle/>
          <a:p>
            <a:pPr lvl="0">
              <a:defRPr>
                <a:effectLst>
                  <a:outerShdw blurRad="12700" dist="25400" dir="2700000" rotWithShape="0">
                    <a:srgbClr val="DDDDDD"/>
                  </a:outerShdw>
                </a:effectLst>
              </a:defRPr>
            </a:pPr>
            <a:endParaRPr/>
          </a:p>
        </p:txBody>
      </p:sp>
      <p:pic>
        <p:nvPicPr>
          <p:cNvPr id="207" name="Water_076.pn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228600" y="762000"/>
            <a:ext cx="8686800"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4800" b="1">
                <a:solidFill>
                  <a:srgbClr val="FFFFFF"/>
                </a:solidFill>
              </a:rPr>
              <a:t>Goal of Water Wise Landscapes</a:t>
            </a:r>
          </a:p>
        </p:txBody>
      </p:sp>
      <p:sp>
        <p:nvSpPr>
          <p:cNvPr id="212" name="Shape 212"/>
          <p:cNvSpPr/>
          <p:nvPr/>
        </p:nvSpPr>
        <p:spPr>
          <a:xfrm>
            <a:off x="457200" y="2514600"/>
            <a:ext cx="8153400" cy="27569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spcBef>
                <a:spcPts val="3200"/>
              </a:spcBef>
              <a:defRPr sz="5400" b="1">
                <a:solidFill>
                  <a:srgbClr val="FFFF00"/>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b="0">
                <a:solidFill>
                  <a:srgbClr val="000000"/>
                </a:solidFill>
                <a:effectLst/>
              </a:defRPr>
            </a:pPr>
            <a:r>
              <a:rPr sz="5400" b="1">
                <a:solidFill>
                  <a:srgbClr val="FFFF00"/>
                </a:solidFill>
                <a:effectLst>
                  <a:outerShdw blurRad="12700" dist="38100" dir="2700000" rotWithShape="0">
                    <a:srgbClr val="000000"/>
                  </a:outerShdw>
                </a:effectLst>
              </a:rPr>
              <a:t>Reduce and minimize the size of  the area irrigated and the frequency of irrigation</a:t>
            </a:r>
          </a:p>
        </p:txBody>
      </p:sp>
      <p:sp>
        <p:nvSpPr>
          <p:cNvPr id="213" name="Shape 213"/>
          <p:cNvSpPr/>
          <p:nvPr/>
        </p:nvSpPr>
        <p:spPr>
          <a:xfrm>
            <a:off x="457200" y="1676400"/>
            <a:ext cx="82296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217" name="Shape 217"/>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18" name="Shape 218"/>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19" name="Shape 219"/>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0" name="Shape 220"/>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1" name="Shape 221"/>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2" name="Shape 222"/>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3" name="Shape 223"/>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4" name="Shape 224"/>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5" name="Shape 225"/>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6" name="Shape 226"/>
          <p:cNvSpPr/>
          <p:nvPr/>
        </p:nvSpPr>
        <p:spPr>
          <a:xfrm>
            <a:off x="1600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7" name="Shape 227"/>
          <p:cNvSpPr/>
          <p:nvPr/>
        </p:nvSpPr>
        <p:spPr>
          <a:xfrm>
            <a:off x="1981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8" name="Shape 228"/>
          <p:cNvSpPr/>
          <p:nvPr/>
        </p:nvSpPr>
        <p:spPr>
          <a:xfrm>
            <a:off x="2362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29" name="Shape 229"/>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0" name="Shape 230"/>
          <p:cNvSpPr/>
          <p:nvPr/>
        </p:nvSpPr>
        <p:spPr>
          <a:xfrm>
            <a:off x="0" y="914400"/>
            <a:ext cx="5715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31" name="Shape 231"/>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32" name="Shape 232"/>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33" name="Shape 233"/>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234" name="Shape 234"/>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5" name="Shape 235"/>
          <p:cNvSpPr/>
          <p:nvPr/>
        </p:nvSpPr>
        <p:spPr>
          <a:xfrm>
            <a:off x="2743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6" name="Shape 236"/>
          <p:cNvSpPr/>
          <p:nvPr/>
        </p:nvSpPr>
        <p:spPr>
          <a:xfrm>
            <a:off x="3124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7" name="Shape 237"/>
          <p:cNvSpPr/>
          <p:nvPr/>
        </p:nvSpPr>
        <p:spPr>
          <a:xfrm>
            <a:off x="5105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8" name="Shape 238"/>
          <p:cNvSpPr/>
          <p:nvPr/>
        </p:nvSpPr>
        <p:spPr>
          <a:xfrm>
            <a:off x="4724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39" name="Shape 239"/>
          <p:cNvSpPr/>
          <p:nvPr/>
        </p:nvSpPr>
        <p:spPr>
          <a:xfrm>
            <a:off x="5486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0" name="Shape 240"/>
          <p:cNvSpPr/>
          <p:nvPr/>
        </p:nvSpPr>
        <p:spPr>
          <a:xfrm>
            <a:off x="35814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a:solidFill>
              <a:srgbClr val="FFFFFF"/>
            </a:solidFill>
            <a:round/>
          </a:ln>
        </p:spPr>
        <p:txBody>
          <a:bodyPr lIns="0" tIns="0" rIns="0" bIns="0" anchor="ctr"/>
          <a:lstStyle/>
          <a:p>
            <a:pPr lvl="0" algn="ctr">
              <a:defRPr>
                <a:solidFill>
                  <a:srgbClr val="00FF99"/>
                </a:solidFill>
                <a:latin typeface="Times New Roman"/>
                <a:ea typeface="Times New Roman"/>
                <a:cs typeface="Times New Roman"/>
                <a:sym typeface="Times New Roman"/>
              </a:defRPr>
            </a:pPr>
            <a:endParaRPr/>
          </a:p>
        </p:txBody>
      </p:sp>
      <p:sp>
        <p:nvSpPr>
          <p:cNvPr id="241" name="Shape 241"/>
          <p:cNvSpPr/>
          <p:nvPr/>
        </p:nvSpPr>
        <p:spPr>
          <a:xfrm>
            <a:off x="64008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2" name="Shape 242"/>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3" name="Shape 243"/>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4" name="Shape 244"/>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5" name="Shape 245"/>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6" name="Shape 246"/>
          <p:cNvSpPr/>
          <p:nvPr/>
        </p:nvSpPr>
        <p:spPr>
          <a:xfrm>
            <a:off x="6400800" y="381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7" name="Shape 247"/>
          <p:cNvSpPr/>
          <p:nvPr/>
        </p:nvSpPr>
        <p:spPr>
          <a:xfrm>
            <a:off x="6400800" y="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8" name="Shape 248"/>
          <p:cNvSpPr/>
          <p:nvPr/>
        </p:nvSpPr>
        <p:spPr>
          <a:xfrm>
            <a:off x="59436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49" name="Shape 249"/>
          <p:cNvSpPr/>
          <p:nvPr/>
        </p:nvSpPr>
        <p:spPr>
          <a:xfrm>
            <a:off x="6400800" y="1219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50" name="Shape 250"/>
          <p:cNvSpPr/>
          <p:nvPr/>
        </p:nvSpPr>
        <p:spPr>
          <a:xfrm>
            <a:off x="6400800" y="838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51" name="Shape 251"/>
          <p:cNvSpPr/>
          <p:nvPr/>
        </p:nvSpPr>
        <p:spPr>
          <a:xfrm flipH="1" flipV="1">
            <a:off x="-1"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52" name="Shape 252"/>
          <p:cNvSpPr/>
          <p:nvPr/>
        </p:nvSpPr>
        <p:spPr>
          <a:xfrm flipH="1">
            <a:off x="-1" y="914400"/>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53" name="Shape 253"/>
          <p:cNvSpPr/>
          <p:nvPr/>
        </p:nvSpPr>
        <p:spPr>
          <a:xfrm>
            <a:off x="2514600" y="304800"/>
            <a:ext cx="29718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000066"/>
                </a:solidFill>
                <a:latin typeface="Times New Roman"/>
                <a:ea typeface="Times New Roman"/>
                <a:cs typeface="Times New Roman"/>
                <a:sym typeface="Times New Roman"/>
              </a:defRPr>
            </a:lvl1pPr>
          </a:lstStyle>
          <a:p>
            <a:pPr lvl="0">
              <a:defRPr sz="1800" b="0">
                <a:solidFill>
                  <a:srgbClr val="000000"/>
                </a:solidFill>
              </a:defRPr>
            </a:pPr>
            <a:r>
              <a:rPr sz="2800" b="1">
                <a:solidFill>
                  <a:srgbClr val="000066"/>
                </a:solidFill>
              </a:rPr>
              <a:t>House</a:t>
            </a:r>
          </a:p>
        </p:txBody>
      </p:sp>
      <p:sp>
        <p:nvSpPr>
          <p:cNvPr id="254" name="Shape 254"/>
          <p:cNvSpPr/>
          <p:nvPr/>
        </p:nvSpPr>
        <p:spPr>
          <a:xfrm rot="16200000">
            <a:off x="-482534" y="3454333"/>
            <a:ext cx="2362201"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000066"/>
                </a:solidFill>
                <a:latin typeface="Times New Roman"/>
                <a:ea typeface="Times New Roman"/>
                <a:cs typeface="Times New Roman"/>
                <a:sym typeface="Times New Roman"/>
              </a:defRPr>
            </a:lvl1pPr>
          </a:lstStyle>
          <a:p>
            <a:pPr lvl="0">
              <a:defRPr sz="1800" b="0">
                <a:solidFill>
                  <a:srgbClr val="000000"/>
                </a:solidFill>
              </a:defRPr>
            </a:pPr>
            <a:r>
              <a:rPr sz="2800" b="1">
                <a:solidFill>
                  <a:srgbClr val="000066"/>
                </a:solidFill>
              </a:rPr>
              <a:t>Driveway</a:t>
            </a:r>
          </a:p>
        </p:txBody>
      </p:sp>
      <p:sp>
        <p:nvSpPr>
          <p:cNvPr id="255" name="Shape 255"/>
          <p:cNvSpPr/>
          <p:nvPr/>
        </p:nvSpPr>
        <p:spPr>
          <a:xfrm>
            <a:off x="3200400" y="6019800"/>
            <a:ext cx="41148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000066"/>
                </a:solidFill>
                <a:latin typeface="Times New Roman"/>
                <a:ea typeface="Times New Roman"/>
                <a:cs typeface="Times New Roman"/>
                <a:sym typeface="Times New Roman"/>
              </a:defRPr>
            </a:lvl1pPr>
          </a:lstStyle>
          <a:p>
            <a:pPr lvl="0">
              <a:defRPr sz="1800" b="0">
                <a:solidFill>
                  <a:srgbClr val="000000"/>
                </a:solidFill>
              </a:defRPr>
            </a:pPr>
            <a:r>
              <a:rPr sz="2800" b="1">
                <a:solidFill>
                  <a:srgbClr val="000066"/>
                </a:solidFill>
              </a:rPr>
              <a:t>Street</a:t>
            </a:r>
          </a:p>
        </p:txBody>
      </p:sp>
      <p:sp>
        <p:nvSpPr>
          <p:cNvPr id="256" name="Shape 256"/>
          <p:cNvSpPr/>
          <p:nvPr/>
        </p:nvSpPr>
        <p:spPr>
          <a:xfrm flipH="1" flipV="1">
            <a:off x="3809999" y="2285999"/>
            <a:ext cx="228601" cy="533402"/>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57" name="Shape 257"/>
          <p:cNvSpPr/>
          <p:nvPr/>
        </p:nvSpPr>
        <p:spPr>
          <a:xfrm>
            <a:off x="3962400" y="2895600"/>
            <a:ext cx="1371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Fatsia</a:t>
            </a:r>
          </a:p>
        </p:txBody>
      </p:sp>
      <p:sp>
        <p:nvSpPr>
          <p:cNvPr id="258" name="Shape 258"/>
          <p:cNvSpPr/>
          <p:nvPr/>
        </p:nvSpPr>
        <p:spPr>
          <a:xfrm flipV="1">
            <a:off x="2514600" y="2209799"/>
            <a:ext cx="0" cy="609601"/>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59" name="Shape 259"/>
          <p:cNvSpPr/>
          <p:nvPr/>
        </p:nvSpPr>
        <p:spPr>
          <a:xfrm>
            <a:off x="1905000" y="2819400"/>
            <a:ext cx="1219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Azaleas</a:t>
            </a:r>
          </a:p>
        </p:txBody>
      </p:sp>
      <p:sp>
        <p:nvSpPr>
          <p:cNvPr id="260" name="Shape 260"/>
          <p:cNvSpPr/>
          <p:nvPr/>
        </p:nvSpPr>
        <p:spPr>
          <a:xfrm flipH="1" flipV="1">
            <a:off x="6629399" y="2285999"/>
            <a:ext cx="152401" cy="381002"/>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1" name="Shape 261"/>
          <p:cNvSpPr/>
          <p:nvPr/>
        </p:nvSpPr>
        <p:spPr>
          <a:xfrm>
            <a:off x="6172200" y="2743200"/>
            <a:ext cx="2971800" cy="7187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65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Little Gem</a:t>
            </a:r>
          </a:p>
          <a:p>
            <a:pPr lvl="0">
              <a:lnSpc>
                <a:spcPct val="65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 Magnolia</a:t>
            </a:r>
          </a:p>
        </p:txBody>
      </p:sp>
      <p:sp>
        <p:nvSpPr>
          <p:cNvPr id="262" name="Shape 262"/>
          <p:cNvSpPr/>
          <p:nvPr/>
        </p:nvSpPr>
        <p:spPr>
          <a:xfrm flipH="1">
            <a:off x="6705600" y="914400"/>
            <a:ext cx="685800"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3" name="Shape 263"/>
          <p:cNvSpPr/>
          <p:nvPr/>
        </p:nvSpPr>
        <p:spPr>
          <a:xfrm>
            <a:off x="6781800" y="4572000"/>
            <a:ext cx="914401"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4" name="Shape 264"/>
          <p:cNvSpPr/>
          <p:nvPr/>
        </p:nvSpPr>
        <p:spPr>
          <a:xfrm flipV="1">
            <a:off x="6781800" y="2895600"/>
            <a:ext cx="1219201" cy="167640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5" name="Shape 265"/>
          <p:cNvSpPr/>
          <p:nvPr/>
        </p:nvSpPr>
        <p:spPr>
          <a:xfrm>
            <a:off x="5257800" y="4419600"/>
            <a:ext cx="1600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Native Trees</a:t>
            </a:r>
          </a:p>
        </p:txBody>
      </p:sp>
      <p:sp>
        <p:nvSpPr>
          <p:cNvPr id="266" name="Shape 266"/>
          <p:cNvSpPr/>
          <p:nvPr/>
        </p:nvSpPr>
        <p:spPr>
          <a:xfrm>
            <a:off x="7467600" y="6858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Spirea</a:t>
            </a:r>
          </a:p>
        </p:txBody>
      </p:sp>
      <p:sp>
        <p:nvSpPr>
          <p:cNvPr id="267" name="Shape 267"/>
          <p:cNvSpPr/>
          <p:nvPr/>
        </p:nvSpPr>
        <p:spPr>
          <a:xfrm flipV="1">
            <a:off x="5562600" y="2209799"/>
            <a:ext cx="0" cy="609601"/>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8" name="Shape 268"/>
          <p:cNvSpPr/>
          <p:nvPr/>
        </p:nvSpPr>
        <p:spPr>
          <a:xfrm flipV="1">
            <a:off x="2743200" y="4495799"/>
            <a:ext cx="0" cy="533401"/>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69" name="Shape 269"/>
          <p:cNvSpPr/>
          <p:nvPr/>
        </p:nvSpPr>
        <p:spPr>
          <a:xfrm>
            <a:off x="2057400" y="5105400"/>
            <a:ext cx="20574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Native Oak</a:t>
            </a:r>
          </a:p>
        </p:txBody>
      </p:sp>
      <p:sp>
        <p:nvSpPr>
          <p:cNvPr id="270" name="Shape 270"/>
          <p:cNvSpPr/>
          <p:nvPr/>
        </p:nvSpPr>
        <p:spPr>
          <a:xfrm>
            <a:off x="4953000" y="2819400"/>
            <a:ext cx="12954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Nandina</a:t>
            </a:r>
          </a:p>
        </p:txBody>
      </p:sp>
      <p:sp>
        <p:nvSpPr>
          <p:cNvPr id="271" name="Shape 271"/>
          <p:cNvSpPr/>
          <p:nvPr/>
        </p:nvSpPr>
        <p:spPr>
          <a:xfrm>
            <a:off x="3657600" y="38862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Turfgrass</a:t>
            </a:r>
          </a:p>
        </p:txBody>
      </p:sp>
      <p:sp>
        <p:nvSpPr>
          <p:cNvPr id="272" name="Shape 272"/>
          <p:cNvSpPr/>
          <p:nvPr/>
        </p:nvSpPr>
        <p:spPr>
          <a:xfrm>
            <a:off x="5486400" y="5486400"/>
            <a:ext cx="1371600" cy="0"/>
          </a:xfrm>
          <a:prstGeom prst="line">
            <a:avLst/>
          </a:prstGeom>
          <a:ln w="57150">
            <a:solidFill>
              <a:srgbClr val="000066"/>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73" name="Shape 273"/>
          <p:cNvSpPr/>
          <p:nvPr/>
        </p:nvSpPr>
        <p:spPr>
          <a:xfrm>
            <a:off x="6934200" y="5181600"/>
            <a:ext cx="3810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b="1">
                <a:solidFill>
                  <a:srgbClr val="000066"/>
                </a:solidFill>
                <a:latin typeface="Times New Roman"/>
                <a:ea typeface="Times New Roman"/>
                <a:cs typeface="Times New Roman"/>
                <a:sym typeface="Times New Roman"/>
              </a:defRPr>
            </a:lvl1pPr>
          </a:lstStyle>
          <a:p>
            <a:pPr lvl="0">
              <a:defRPr sz="1800" b="0">
                <a:solidFill>
                  <a:srgbClr val="000000"/>
                </a:solidFill>
              </a:defRPr>
            </a:pPr>
            <a:r>
              <a:rPr sz="2800" b="1">
                <a:solidFill>
                  <a:srgbClr val="000066"/>
                </a:solidFill>
              </a:rPr>
              <a:t>N</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277" name="Shape 277"/>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78" name="Shape 278"/>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79" name="Shape 279"/>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0" name="Shape 280"/>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1" name="Shape 281"/>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2" name="Shape 282"/>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3" name="Shape 283"/>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4" name="Shape 284"/>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5" name="Shape 285"/>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6" name="Shape 286"/>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87" name="Shape 287"/>
          <p:cNvSpPr/>
          <p:nvPr/>
        </p:nvSpPr>
        <p:spPr>
          <a:xfrm>
            <a:off x="0" y="914400"/>
            <a:ext cx="5715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88" name="Shape 288"/>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89" name="Shape 289"/>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90" name="Shape 290"/>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291" name="Shape 291"/>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92" name="Shape 292"/>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93" name="Shape 293"/>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94" name="Shape 294"/>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95" name="Shape 295"/>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296" name="Shape 296"/>
          <p:cNvSpPr/>
          <p:nvPr/>
        </p:nvSpPr>
        <p:spPr>
          <a:xfrm flipH="1" flipV="1">
            <a:off x="-1"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97" name="Shape 297"/>
          <p:cNvSpPr/>
          <p:nvPr/>
        </p:nvSpPr>
        <p:spPr>
          <a:xfrm flipH="1">
            <a:off x="-1" y="914400"/>
            <a:ext cx="533402" cy="9906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298" name="Shape 298"/>
          <p:cNvSpPr/>
          <p:nvPr/>
        </p:nvSpPr>
        <p:spPr>
          <a:xfrm>
            <a:off x="3352800" y="3733800"/>
            <a:ext cx="4038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 Water-use Zone</a:t>
            </a:r>
          </a:p>
        </p:txBody>
      </p:sp>
      <p:sp>
        <p:nvSpPr>
          <p:cNvPr id="299" name="Shape 299"/>
          <p:cNvSpPr/>
          <p:nvPr/>
        </p:nvSpPr>
        <p:spPr>
          <a:xfrm>
            <a:off x="1600199" y="1905000"/>
            <a:ext cx="2286002"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300" name="Shape 300"/>
          <p:cNvSpPr/>
          <p:nvPr/>
        </p:nvSpPr>
        <p:spPr>
          <a:xfrm>
            <a:off x="5105400" y="1905000"/>
            <a:ext cx="1828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301" name="Shape 301"/>
          <p:cNvSpPr/>
          <p:nvPr/>
        </p:nvSpPr>
        <p:spPr>
          <a:xfrm rot="16236482">
            <a:off x="5620896" y="246314"/>
            <a:ext cx="1828801"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99"/>
                                        </p:tgtEl>
                                        <p:attrNameLst>
                                          <p:attrName>style.visibility</p:attrName>
                                        </p:attrNameLst>
                                      </p:cBhvr>
                                      <p:to>
                                        <p:strVal val="visible"/>
                                      </p:to>
                                    </p:set>
                                    <p:animEffect transition="in" filter="fade">
                                      <p:cBhvr>
                                        <p:cTn id="7" dur="5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300"/>
                                        </p:tgtEl>
                                        <p:attrNameLst>
                                          <p:attrName>style.visibility</p:attrName>
                                        </p:attrNameLst>
                                      </p:cBhvr>
                                      <p:to>
                                        <p:strVal val="visible"/>
                                      </p:to>
                                    </p:set>
                                    <p:animEffect transition="in" filter="fade">
                                      <p:cBhvr>
                                        <p:cTn id="12" dur="500"/>
                                        <p:tgtEl>
                                          <p:spTgt spid="3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301"/>
                                        </p:tgtEl>
                                        <p:attrNameLst>
                                          <p:attrName>style.visibility</p:attrName>
                                        </p:attrNameLst>
                                      </p:cBhvr>
                                      <p:to>
                                        <p:strVal val="visible"/>
                                      </p:to>
                                    </p:set>
                                    <p:animEffect transition="in" filter="fade">
                                      <p:cBhvr>
                                        <p:cTn id="17" dur="5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298"/>
                                        </p:tgtEl>
                                        <p:attrNameLst>
                                          <p:attrName>style.visibility</p:attrName>
                                        </p:attrNameLst>
                                      </p:cBhvr>
                                      <p:to>
                                        <p:strVal val="visible"/>
                                      </p:to>
                                    </p:set>
                                    <p:animEffect transition="in" filter="fade">
                                      <p:cBhvr>
                                        <p:cTn id="2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4" animBg="1" advAuto="0"/>
      <p:bldP spid="299" grpId="1" animBg="1" advAuto="0"/>
      <p:bldP spid="300" grpId="2" animBg="1" advAuto="0"/>
      <p:bldP spid="301"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305" name="Shape 305"/>
          <p:cNvSpPr/>
          <p:nvPr/>
        </p:nvSpPr>
        <p:spPr>
          <a:xfrm>
            <a:off x="1447800" y="2514600"/>
            <a:ext cx="2895600" cy="35147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06" name="Shape 306"/>
          <p:cNvSpPr/>
          <p:nvPr/>
        </p:nvSpPr>
        <p:spPr>
          <a:xfrm>
            <a:off x="7239000" y="1447799"/>
            <a:ext cx="1905001" cy="4386218"/>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07" name="Shape 307"/>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08" name="Shape 308"/>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09" name="Shape 309"/>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0" name="Shape 310"/>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1" name="Shape 311"/>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2" name="Shape 312"/>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3" name="Shape 313"/>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4" name="Shape 314"/>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5" name="Shape 315"/>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6" name="Shape 316"/>
          <p:cNvSpPr/>
          <p:nvPr/>
        </p:nvSpPr>
        <p:spPr>
          <a:xfrm>
            <a:off x="1600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7" name="Shape 317"/>
          <p:cNvSpPr/>
          <p:nvPr/>
        </p:nvSpPr>
        <p:spPr>
          <a:xfrm>
            <a:off x="1981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8" name="Shape 318"/>
          <p:cNvSpPr/>
          <p:nvPr/>
        </p:nvSpPr>
        <p:spPr>
          <a:xfrm>
            <a:off x="2362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19" name="Shape 319"/>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20" name="Shape 320"/>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21" name="Shape 321"/>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22" name="Shape 322"/>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23" name="Shape 323"/>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24" name="Shape 324"/>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25" name="Shape 325"/>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326" name="Shape 326"/>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27" name="Shape 327"/>
          <p:cNvSpPr/>
          <p:nvPr/>
        </p:nvSpPr>
        <p:spPr>
          <a:xfrm>
            <a:off x="2743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28" name="Shape 328"/>
          <p:cNvSpPr/>
          <p:nvPr/>
        </p:nvSpPr>
        <p:spPr>
          <a:xfrm>
            <a:off x="3124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29" name="Shape 329"/>
          <p:cNvSpPr/>
          <p:nvPr/>
        </p:nvSpPr>
        <p:spPr>
          <a:xfrm>
            <a:off x="50292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0" name="Shape 330"/>
          <p:cNvSpPr/>
          <p:nvPr/>
        </p:nvSpPr>
        <p:spPr>
          <a:xfrm>
            <a:off x="4724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1" name="Shape 331"/>
          <p:cNvSpPr/>
          <p:nvPr/>
        </p:nvSpPr>
        <p:spPr>
          <a:xfrm>
            <a:off x="5334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2" name="Shape 332"/>
          <p:cNvSpPr/>
          <p:nvPr/>
        </p:nvSpPr>
        <p:spPr>
          <a:xfrm>
            <a:off x="35814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a:solidFill>
              <a:srgbClr val="FFFFFF"/>
            </a:solidFill>
            <a:round/>
          </a:ln>
        </p:spPr>
        <p:txBody>
          <a:bodyPr lIns="0" tIns="0" rIns="0" bIns="0" anchor="ctr"/>
          <a:lstStyle/>
          <a:p>
            <a:pPr lvl="0" algn="ctr">
              <a:defRPr>
                <a:solidFill>
                  <a:srgbClr val="00FF99"/>
                </a:solidFill>
                <a:latin typeface="Times New Roman"/>
                <a:ea typeface="Times New Roman"/>
                <a:cs typeface="Times New Roman"/>
                <a:sym typeface="Times New Roman"/>
              </a:defRPr>
            </a:pPr>
            <a:endParaRPr/>
          </a:p>
        </p:txBody>
      </p:sp>
      <p:sp>
        <p:nvSpPr>
          <p:cNvPr id="333" name="Shape 333"/>
          <p:cNvSpPr/>
          <p:nvPr/>
        </p:nvSpPr>
        <p:spPr>
          <a:xfrm>
            <a:off x="64008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4" name="Shape 334"/>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5" name="Shape 335"/>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6" name="Shape 336"/>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7" name="Shape 337"/>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8" name="Shape 338"/>
          <p:cNvSpPr/>
          <p:nvPr/>
        </p:nvSpPr>
        <p:spPr>
          <a:xfrm>
            <a:off x="6400800" y="381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39" name="Shape 339"/>
          <p:cNvSpPr/>
          <p:nvPr/>
        </p:nvSpPr>
        <p:spPr>
          <a:xfrm>
            <a:off x="6400800" y="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0" name="Shape 340"/>
          <p:cNvSpPr/>
          <p:nvPr/>
        </p:nvSpPr>
        <p:spPr>
          <a:xfrm>
            <a:off x="5715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1" name="Shape 341"/>
          <p:cNvSpPr/>
          <p:nvPr/>
        </p:nvSpPr>
        <p:spPr>
          <a:xfrm>
            <a:off x="6400800" y="1219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2" name="Shape 342"/>
          <p:cNvSpPr/>
          <p:nvPr/>
        </p:nvSpPr>
        <p:spPr>
          <a:xfrm>
            <a:off x="6400800" y="838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3" name="Shape 343"/>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44" name="Shape 344"/>
          <p:cNvSpPr/>
          <p:nvPr/>
        </p:nvSpPr>
        <p:spPr>
          <a:xfrm>
            <a:off x="2667000" y="5105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5" name="Shape 345"/>
          <p:cNvSpPr/>
          <p:nvPr/>
        </p:nvSpPr>
        <p:spPr>
          <a:xfrm>
            <a:off x="29718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6" name="Shape 346"/>
          <p:cNvSpPr/>
          <p:nvPr/>
        </p:nvSpPr>
        <p:spPr>
          <a:xfrm>
            <a:off x="24384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47" name="Shape 347"/>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48" name="Shape 348"/>
          <p:cNvSpPr/>
          <p:nvPr/>
        </p:nvSpPr>
        <p:spPr>
          <a:xfrm flipH="1">
            <a:off x="3962400" y="5410200"/>
            <a:ext cx="685800"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49" name="Shape 349"/>
          <p:cNvSpPr/>
          <p:nvPr/>
        </p:nvSpPr>
        <p:spPr>
          <a:xfrm>
            <a:off x="4724400" y="5181600"/>
            <a:ext cx="1371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Annuals</a:t>
            </a:r>
          </a:p>
        </p:txBody>
      </p:sp>
      <p:sp>
        <p:nvSpPr>
          <p:cNvPr id="350" name="Shape 350"/>
          <p:cNvSpPr/>
          <p:nvPr/>
        </p:nvSpPr>
        <p:spPr>
          <a:xfrm>
            <a:off x="1828800" y="4800600"/>
            <a:ext cx="533401"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51" name="Shape 351"/>
          <p:cNvSpPr/>
          <p:nvPr/>
        </p:nvSpPr>
        <p:spPr>
          <a:xfrm>
            <a:off x="0" y="4572000"/>
            <a:ext cx="1828800" cy="70472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Ornamental</a:t>
            </a:r>
          </a:p>
          <a:p>
            <a:pPr lvl="0" algn="ctr">
              <a:lnSpc>
                <a:spcPct val="60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 Grasses</a:t>
            </a:r>
          </a:p>
        </p:txBody>
      </p:sp>
      <p:sp>
        <p:nvSpPr>
          <p:cNvPr id="352" name="Shape 352"/>
          <p:cNvSpPr/>
          <p:nvPr/>
        </p:nvSpPr>
        <p:spPr>
          <a:xfrm flipH="1">
            <a:off x="1981199" y="3276600"/>
            <a:ext cx="914401"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53" name="Shape 353"/>
          <p:cNvSpPr/>
          <p:nvPr/>
        </p:nvSpPr>
        <p:spPr>
          <a:xfrm>
            <a:off x="3124200" y="3048000"/>
            <a:ext cx="48006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Daffodils/Siberian Iris/Daylilies</a:t>
            </a:r>
          </a:p>
        </p:txBody>
      </p:sp>
      <p:sp>
        <p:nvSpPr>
          <p:cNvPr id="354" name="Shape 354"/>
          <p:cNvSpPr/>
          <p:nvPr/>
        </p:nvSpPr>
        <p:spPr>
          <a:xfrm>
            <a:off x="3048000" y="3810000"/>
            <a:ext cx="1600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Pinestraw</a:t>
            </a:r>
          </a:p>
        </p:txBody>
      </p:sp>
      <p:sp>
        <p:nvSpPr>
          <p:cNvPr id="355" name="Shape 355"/>
          <p:cNvSpPr/>
          <p:nvPr/>
        </p:nvSpPr>
        <p:spPr>
          <a:xfrm>
            <a:off x="7772400" y="2971800"/>
            <a:ext cx="1981200" cy="8477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Pinestraw</a:t>
            </a:r>
          </a:p>
        </p:txBody>
      </p:sp>
      <p:sp>
        <p:nvSpPr>
          <p:cNvPr id="356" name="Shape 356"/>
          <p:cNvSpPr/>
          <p:nvPr/>
        </p:nvSpPr>
        <p:spPr>
          <a:xfrm>
            <a:off x="228600" y="6338887"/>
            <a:ext cx="2133600" cy="48273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05"/>
                                        </p:tgtEl>
                                        <p:attrNameLst>
                                          <p:attrName>style.visibility</p:attrName>
                                        </p:attrNameLst>
                                      </p:cBhvr>
                                      <p:to>
                                        <p:strVal val="visible"/>
                                      </p:to>
                                    </p:set>
                                    <p:animEffect transition="in" filter="fade">
                                      <p:cBhvr>
                                        <p:cTn id="7" dur="500"/>
                                        <p:tgtEl>
                                          <p:spTgt spid="3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306"/>
                                        </p:tgtEl>
                                        <p:attrNameLst>
                                          <p:attrName>style.visibility</p:attrName>
                                        </p:attrNameLst>
                                      </p:cBhvr>
                                      <p:to>
                                        <p:strVal val="visible"/>
                                      </p:to>
                                    </p:set>
                                    <p:animEffect transition="in" filter="fade">
                                      <p:cBhvr>
                                        <p:cTn id="12" dur="500"/>
                                        <p:tgtEl>
                                          <p:spTgt spid="3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355"/>
                                        </p:tgtEl>
                                        <p:attrNameLst>
                                          <p:attrName>style.visibility</p:attrName>
                                        </p:attrNameLst>
                                      </p:cBhvr>
                                      <p:to>
                                        <p:strVal val="visible"/>
                                      </p:to>
                                    </p:set>
                                    <p:animEffect transition="in" filter="fade">
                                      <p:cBhvr>
                                        <p:cTn id="17" dur="500"/>
                                        <p:tgtEl>
                                          <p:spTgt spid="3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343"/>
                                        </p:tgtEl>
                                        <p:attrNameLst>
                                          <p:attrName>style.visibility</p:attrName>
                                        </p:attrNameLst>
                                      </p:cBhvr>
                                      <p:to>
                                        <p:strVal val="visible"/>
                                      </p:to>
                                    </p:set>
                                    <p:animEffect transition="in" filter="fade">
                                      <p:cBhvr>
                                        <p:cTn id="22" dur="500"/>
                                        <p:tgtEl>
                                          <p:spTgt spid="3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p:tmAbs val="0"/>
                                  </p:iterate>
                                  <p:childTnLst>
                                    <p:set>
                                      <p:cBhvr>
                                        <p:cTn id="26" fill="hold"/>
                                        <p:tgtEl>
                                          <p:spTgt spid="348"/>
                                        </p:tgtEl>
                                        <p:attrNameLst>
                                          <p:attrName>style.visibility</p:attrName>
                                        </p:attrNameLst>
                                      </p:cBhvr>
                                      <p:to>
                                        <p:strVal val="visible"/>
                                      </p:to>
                                    </p:set>
                                    <p:animEffect transition="in" filter="fade">
                                      <p:cBhvr>
                                        <p:cTn id="27" dur="500"/>
                                        <p:tgtEl>
                                          <p:spTgt spid="348"/>
                                        </p:tgtEl>
                                      </p:cBhvr>
                                    </p:animEffect>
                                  </p:childTnLst>
                                </p:cTn>
                              </p:par>
                            </p:childTnLst>
                          </p:cTn>
                        </p:par>
                        <p:par>
                          <p:cTn id="28" fill="hold">
                            <p:stCondLst>
                              <p:cond delay="500"/>
                            </p:stCondLst>
                            <p:childTnLst>
                              <p:par>
                                <p:cTn id="29" presetID="10" presetClass="entr" presetSubtype="0" fill="hold" grpId="6" nodeType="afterEffect">
                                  <p:stCondLst>
                                    <p:cond delay="0"/>
                                  </p:stCondLst>
                                  <p:iterate>
                                    <p:tmAbs val="0"/>
                                  </p:iterate>
                                  <p:childTnLst>
                                    <p:set>
                                      <p:cBhvr>
                                        <p:cTn id="30" fill="hold"/>
                                        <p:tgtEl>
                                          <p:spTgt spid="349"/>
                                        </p:tgtEl>
                                        <p:attrNameLst>
                                          <p:attrName>style.visibility</p:attrName>
                                        </p:attrNameLst>
                                      </p:cBhvr>
                                      <p:to>
                                        <p:strVal val="visible"/>
                                      </p:to>
                                    </p:set>
                                    <p:animEffect transition="in" filter="fade">
                                      <p:cBhvr>
                                        <p:cTn id="31" dur="500"/>
                                        <p:tgtEl>
                                          <p:spTgt spid="3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7" nodeType="clickEffect">
                                  <p:stCondLst>
                                    <p:cond delay="0"/>
                                  </p:stCondLst>
                                  <p:iterate>
                                    <p:tmAbs val="0"/>
                                  </p:iterate>
                                  <p:childTnLst>
                                    <p:set>
                                      <p:cBhvr>
                                        <p:cTn id="35" fill="hold"/>
                                        <p:tgtEl>
                                          <p:spTgt spid="347"/>
                                        </p:tgtEl>
                                        <p:attrNameLst>
                                          <p:attrName>style.visibility</p:attrName>
                                        </p:attrNameLst>
                                      </p:cBhvr>
                                      <p:to>
                                        <p:strVal val="visible"/>
                                      </p:to>
                                    </p:set>
                                    <p:animEffect transition="in" filter="fade">
                                      <p:cBhvr>
                                        <p:cTn id="36" dur="500"/>
                                        <p:tgtEl>
                                          <p:spTgt spid="347"/>
                                        </p:tgtEl>
                                      </p:cBhvr>
                                    </p:animEffect>
                                  </p:childTnLst>
                                </p:cTn>
                              </p:par>
                            </p:childTnLst>
                          </p:cTn>
                        </p:par>
                        <p:par>
                          <p:cTn id="37" fill="hold">
                            <p:stCondLst>
                              <p:cond delay="500"/>
                            </p:stCondLst>
                            <p:childTnLst>
                              <p:par>
                                <p:cTn id="38" presetID="10" presetClass="entr" presetSubtype="0" fill="hold" grpId="8" nodeType="afterEffect">
                                  <p:stCondLst>
                                    <p:cond delay="0"/>
                                  </p:stCondLst>
                                  <p:iterate>
                                    <p:tmAbs val="0"/>
                                  </p:iterate>
                                  <p:childTnLst>
                                    <p:set>
                                      <p:cBhvr>
                                        <p:cTn id="39" fill="hold"/>
                                        <p:tgtEl>
                                          <p:spTgt spid="352"/>
                                        </p:tgtEl>
                                        <p:attrNameLst>
                                          <p:attrName>style.visibility</p:attrName>
                                        </p:attrNameLst>
                                      </p:cBhvr>
                                      <p:to>
                                        <p:strVal val="visible"/>
                                      </p:to>
                                    </p:set>
                                    <p:animEffect transition="in" filter="fade">
                                      <p:cBhvr>
                                        <p:cTn id="40" dur="500"/>
                                        <p:tgtEl>
                                          <p:spTgt spid="352"/>
                                        </p:tgtEl>
                                      </p:cBhvr>
                                    </p:animEffect>
                                  </p:childTnLst>
                                </p:cTn>
                              </p:par>
                            </p:childTnLst>
                          </p:cTn>
                        </p:par>
                        <p:par>
                          <p:cTn id="41" fill="hold">
                            <p:stCondLst>
                              <p:cond delay="1000"/>
                            </p:stCondLst>
                            <p:childTnLst>
                              <p:par>
                                <p:cTn id="42" presetID="10" presetClass="entr" presetSubtype="0" fill="hold" grpId="9" nodeType="afterEffect">
                                  <p:stCondLst>
                                    <p:cond delay="0"/>
                                  </p:stCondLst>
                                  <p:iterate>
                                    <p:tmAbs val="0"/>
                                  </p:iterate>
                                  <p:childTnLst>
                                    <p:set>
                                      <p:cBhvr>
                                        <p:cTn id="43" fill="hold"/>
                                        <p:tgtEl>
                                          <p:spTgt spid="353"/>
                                        </p:tgtEl>
                                        <p:attrNameLst>
                                          <p:attrName>style.visibility</p:attrName>
                                        </p:attrNameLst>
                                      </p:cBhvr>
                                      <p:to>
                                        <p:strVal val="visible"/>
                                      </p:to>
                                    </p:set>
                                    <p:animEffect transition="in" filter="fade">
                                      <p:cBhvr>
                                        <p:cTn id="44" dur="500"/>
                                        <p:tgtEl>
                                          <p:spTgt spid="35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0" nodeType="clickEffect">
                                  <p:stCondLst>
                                    <p:cond delay="0"/>
                                  </p:stCondLst>
                                  <p:iterate>
                                    <p:tmAbs val="0"/>
                                  </p:iterate>
                                  <p:childTnLst>
                                    <p:set>
                                      <p:cBhvr>
                                        <p:cTn id="48" fill="hold"/>
                                        <p:tgtEl>
                                          <p:spTgt spid="346"/>
                                        </p:tgtEl>
                                        <p:attrNameLst>
                                          <p:attrName>style.visibility</p:attrName>
                                        </p:attrNameLst>
                                      </p:cBhvr>
                                      <p:to>
                                        <p:strVal val="visible"/>
                                      </p:to>
                                    </p:set>
                                    <p:animEffect transition="in" filter="fade">
                                      <p:cBhvr>
                                        <p:cTn id="49" dur="500"/>
                                        <p:tgtEl>
                                          <p:spTgt spid="346"/>
                                        </p:tgtEl>
                                      </p:cBhvr>
                                    </p:animEffect>
                                  </p:childTnLst>
                                </p:cTn>
                              </p:par>
                            </p:childTnLst>
                          </p:cTn>
                        </p:par>
                        <p:par>
                          <p:cTn id="50" fill="hold">
                            <p:stCondLst>
                              <p:cond delay="500"/>
                            </p:stCondLst>
                            <p:childTnLst>
                              <p:par>
                                <p:cTn id="51" presetID="10" presetClass="entr" presetSubtype="0" fill="hold" grpId="11" nodeType="afterEffect">
                                  <p:stCondLst>
                                    <p:cond delay="0"/>
                                  </p:stCondLst>
                                  <p:iterate>
                                    <p:tmAbs val="0"/>
                                  </p:iterate>
                                  <p:childTnLst>
                                    <p:set>
                                      <p:cBhvr>
                                        <p:cTn id="52" fill="hold"/>
                                        <p:tgtEl>
                                          <p:spTgt spid="345"/>
                                        </p:tgtEl>
                                        <p:attrNameLst>
                                          <p:attrName>style.visibility</p:attrName>
                                        </p:attrNameLst>
                                      </p:cBhvr>
                                      <p:to>
                                        <p:strVal val="visible"/>
                                      </p:to>
                                    </p:set>
                                    <p:animEffect transition="in" filter="fade">
                                      <p:cBhvr>
                                        <p:cTn id="53" dur="500"/>
                                        <p:tgtEl>
                                          <p:spTgt spid="345"/>
                                        </p:tgtEl>
                                      </p:cBhvr>
                                    </p:animEffect>
                                  </p:childTnLst>
                                </p:cTn>
                              </p:par>
                            </p:childTnLst>
                          </p:cTn>
                        </p:par>
                        <p:par>
                          <p:cTn id="54" fill="hold">
                            <p:stCondLst>
                              <p:cond delay="1000"/>
                            </p:stCondLst>
                            <p:childTnLst>
                              <p:par>
                                <p:cTn id="55" presetID="10" presetClass="entr" presetSubtype="0" fill="hold" grpId="12" nodeType="afterEffect">
                                  <p:stCondLst>
                                    <p:cond delay="0"/>
                                  </p:stCondLst>
                                  <p:iterate>
                                    <p:tmAbs val="0"/>
                                  </p:iterate>
                                  <p:childTnLst>
                                    <p:set>
                                      <p:cBhvr>
                                        <p:cTn id="56" fill="hold"/>
                                        <p:tgtEl>
                                          <p:spTgt spid="344"/>
                                        </p:tgtEl>
                                        <p:attrNameLst>
                                          <p:attrName>style.visibility</p:attrName>
                                        </p:attrNameLst>
                                      </p:cBhvr>
                                      <p:to>
                                        <p:strVal val="visible"/>
                                      </p:to>
                                    </p:set>
                                    <p:animEffect transition="in" filter="fade">
                                      <p:cBhvr>
                                        <p:cTn id="57" dur="500"/>
                                        <p:tgtEl>
                                          <p:spTgt spid="344"/>
                                        </p:tgtEl>
                                      </p:cBhvr>
                                    </p:animEffect>
                                  </p:childTnLst>
                                </p:cTn>
                              </p:par>
                            </p:childTnLst>
                          </p:cTn>
                        </p:par>
                        <p:par>
                          <p:cTn id="58" fill="hold">
                            <p:stCondLst>
                              <p:cond delay="1500"/>
                            </p:stCondLst>
                            <p:childTnLst>
                              <p:par>
                                <p:cTn id="59" presetID="10" presetClass="entr" presetSubtype="0" fill="hold" grpId="13" nodeType="afterEffect">
                                  <p:stCondLst>
                                    <p:cond delay="0"/>
                                  </p:stCondLst>
                                  <p:iterate>
                                    <p:tmAbs val="0"/>
                                  </p:iterate>
                                  <p:childTnLst>
                                    <p:set>
                                      <p:cBhvr>
                                        <p:cTn id="60" fill="hold"/>
                                        <p:tgtEl>
                                          <p:spTgt spid="350"/>
                                        </p:tgtEl>
                                        <p:attrNameLst>
                                          <p:attrName>style.visibility</p:attrName>
                                        </p:attrNameLst>
                                      </p:cBhvr>
                                      <p:to>
                                        <p:strVal val="visible"/>
                                      </p:to>
                                    </p:set>
                                    <p:animEffect transition="in" filter="fade">
                                      <p:cBhvr>
                                        <p:cTn id="61" dur="500"/>
                                        <p:tgtEl>
                                          <p:spTgt spid="350"/>
                                        </p:tgtEl>
                                      </p:cBhvr>
                                    </p:animEffect>
                                  </p:childTnLst>
                                </p:cTn>
                              </p:par>
                            </p:childTnLst>
                          </p:cTn>
                        </p:par>
                        <p:par>
                          <p:cTn id="62" fill="hold">
                            <p:stCondLst>
                              <p:cond delay="2000"/>
                            </p:stCondLst>
                            <p:childTnLst>
                              <p:par>
                                <p:cTn id="63" presetID="10" presetClass="entr" presetSubtype="0" fill="hold" grpId="14" nodeType="afterEffect">
                                  <p:stCondLst>
                                    <p:cond delay="0"/>
                                  </p:stCondLst>
                                  <p:iterate>
                                    <p:tmAbs val="0"/>
                                  </p:iterate>
                                  <p:childTnLst>
                                    <p:set>
                                      <p:cBhvr>
                                        <p:cTn id="64" fill="hold"/>
                                        <p:tgtEl>
                                          <p:spTgt spid="351"/>
                                        </p:tgtEl>
                                        <p:attrNameLst>
                                          <p:attrName>style.visibility</p:attrName>
                                        </p:attrNameLst>
                                      </p:cBhvr>
                                      <p:to>
                                        <p:strVal val="visible"/>
                                      </p:to>
                                    </p:set>
                                    <p:animEffect transition="in" filter="fade">
                                      <p:cBhvr>
                                        <p:cTn id="65" dur="500"/>
                                        <p:tgtEl>
                                          <p:spTgt spid="35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15" nodeType="clickEffect">
                                  <p:stCondLst>
                                    <p:cond delay="0"/>
                                  </p:stCondLst>
                                  <p:iterate>
                                    <p:tmAbs val="0"/>
                                  </p:iterate>
                                  <p:childTnLst>
                                    <p:set>
                                      <p:cBhvr>
                                        <p:cTn id="69" fill="hold"/>
                                        <p:tgtEl>
                                          <p:spTgt spid="354"/>
                                        </p:tgtEl>
                                        <p:attrNameLst>
                                          <p:attrName>style.visibility</p:attrName>
                                        </p:attrNameLst>
                                      </p:cBhvr>
                                      <p:to>
                                        <p:strVal val="visible"/>
                                      </p:to>
                                    </p:set>
                                    <p:animEffect transition="in" filter="fade">
                                      <p:cBhvr>
                                        <p:cTn id="70"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P spid="306" grpId="2" animBg="1" advAuto="0"/>
      <p:bldP spid="343" grpId="4" animBg="1" advAuto="0"/>
      <p:bldP spid="344" grpId="12" animBg="1" advAuto="0"/>
      <p:bldP spid="345" grpId="11" animBg="1" advAuto="0"/>
      <p:bldP spid="346" grpId="10" animBg="1" advAuto="0"/>
      <p:bldP spid="347" grpId="7" animBg="1" advAuto="0"/>
      <p:bldP spid="348" grpId="5" animBg="1" advAuto="0"/>
      <p:bldP spid="349" grpId="6" animBg="1" advAuto="0"/>
      <p:bldP spid="350" grpId="13" animBg="1" advAuto="0"/>
      <p:bldP spid="351" grpId="14" animBg="1" advAuto="0"/>
      <p:bldP spid="352" grpId="8" animBg="1" advAuto="0"/>
      <p:bldP spid="353" grpId="9" animBg="1" advAuto="0"/>
      <p:bldP spid="354" grpId="15" animBg="1" advAuto="0"/>
      <p:bldP spid="355" grpId="3"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360" name="Shape 360"/>
          <p:cNvSpPr/>
          <p:nvPr/>
        </p:nvSpPr>
        <p:spPr>
          <a:xfrm>
            <a:off x="1447800" y="2514600"/>
            <a:ext cx="2895600" cy="35909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61" name="Shape 361"/>
          <p:cNvSpPr/>
          <p:nvPr/>
        </p:nvSpPr>
        <p:spPr>
          <a:xfrm>
            <a:off x="7400925" y="1600200"/>
            <a:ext cx="1743075" cy="4234039"/>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62" name="Shape 362"/>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3" name="Shape 363"/>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4" name="Shape 364"/>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5" name="Shape 365"/>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6" name="Shape 366"/>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7" name="Shape 367"/>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8" name="Shape 368"/>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69" name="Shape 369"/>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70" name="Shape 370"/>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71" name="Shape 371"/>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72" name="Shape 372"/>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73" name="Shape 373"/>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74" name="Shape 374"/>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375" name="Shape 375"/>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376" name="Shape 376"/>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77" name="Shape 377"/>
          <p:cNvSpPr/>
          <p:nvPr/>
        </p:nvSpPr>
        <p:spPr>
          <a:xfrm>
            <a:off x="144780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78" name="Shape 378"/>
          <p:cNvSpPr/>
          <p:nvPr/>
        </p:nvSpPr>
        <p:spPr>
          <a:xfrm>
            <a:off x="4724400" y="3657600"/>
            <a:ext cx="3276600" cy="9471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 Water-use Zone</a:t>
            </a:r>
          </a:p>
        </p:txBody>
      </p:sp>
      <p:sp>
        <p:nvSpPr>
          <p:cNvPr id="379" name="Shape 379"/>
          <p:cNvSpPr/>
          <p:nvPr/>
        </p:nvSpPr>
        <p:spPr>
          <a:xfrm>
            <a:off x="51054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380" name="Shape 380"/>
          <p:cNvSpPr/>
          <p:nvPr/>
        </p:nvSpPr>
        <p:spPr>
          <a:xfrm rot="16118040">
            <a:off x="6302894" y="555801"/>
            <a:ext cx="838201" cy="9471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381" name="Shape 381"/>
          <p:cNvSpPr/>
          <p:nvPr/>
        </p:nvSpPr>
        <p:spPr>
          <a:xfrm>
            <a:off x="8001000" y="25146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382" name="Shape 382"/>
          <p:cNvSpPr/>
          <p:nvPr/>
        </p:nvSpPr>
        <p:spPr>
          <a:xfrm>
            <a:off x="2438400" y="47244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383" name="Shape 383"/>
          <p:cNvSpPr/>
          <p:nvPr/>
        </p:nvSpPr>
        <p:spPr>
          <a:xfrm>
            <a:off x="17526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384" name="Shape 384"/>
          <p:cNvSpPr/>
          <p:nvPr/>
        </p:nvSpPr>
        <p:spPr>
          <a:xfrm rot="19677101">
            <a:off x="1362099" y="2517328"/>
            <a:ext cx="2438401"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385" name="Shape 385"/>
          <p:cNvSpPr/>
          <p:nvPr/>
        </p:nvSpPr>
        <p:spPr>
          <a:xfrm rot="18330840">
            <a:off x="3109626" y="5111316"/>
            <a:ext cx="1600201"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a:t>
            </a:r>
          </a:p>
        </p:txBody>
      </p:sp>
      <p:sp>
        <p:nvSpPr>
          <p:cNvPr id="386" name="Shape 386"/>
          <p:cNvSpPr/>
          <p:nvPr/>
        </p:nvSpPr>
        <p:spPr>
          <a:xfrm>
            <a:off x="0" y="6276975"/>
            <a:ext cx="16002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382"/>
                                        </p:tgtEl>
                                        <p:attrNameLst>
                                          <p:attrName>style.visibility</p:attrName>
                                        </p:attrNameLst>
                                      </p:cBhvr>
                                      <p:to>
                                        <p:strVal val="visible"/>
                                      </p:to>
                                    </p:set>
                                    <p:animEffect transition="in" filter="fade">
                                      <p:cBhvr>
                                        <p:cTn id="12" dur="5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384"/>
                                        </p:tgtEl>
                                        <p:attrNameLst>
                                          <p:attrName>style.visibility</p:attrName>
                                        </p:attrNameLst>
                                      </p:cBhvr>
                                      <p:to>
                                        <p:strVal val="visible"/>
                                      </p:to>
                                    </p:set>
                                    <p:animEffect transition="in" filter="fade">
                                      <p:cBhvr>
                                        <p:cTn id="17" dur="500"/>
                                        <p:tgtEl>
                                          <p:spTgt spid="3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385"/>
                                        </p:tgtEl>
                                        <p:attrNameLst>
                                          <p:attrName>style.visibility</p:attrName>
                                        </p:attrNameLst>
                                      </p:cBhvr>
                                      <p:to>
                                        <p:strVal val="visible"/>
                                      </p:to>
                                    </p:set>
                                    <p:animEffect transition="in" filter="fade">
                                      <p:cBhvr>
                                        <p:cTn id="22" dur="5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 grpId="1" animBg="1" advAuto="0"/>
      <p:bldP spid="382" grpId="2" animBg="1" advAuto="0"/>
      <p:bldP spid="384" grpId="3" animBg="1" advAuto="0"/>
      <p:bldP spid="385" grpId="4"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390" name="Shape 390"/>
          <p:cNvSpPr/>
          <p:nvPr/>
        </p:nvSpPr>
        <p:spPr>
          <a:xfrm>
            <a:off x="1447800" y="2590800"/>
            <a:ext cx="2895600" cy="34385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91" name="Shape 391"/>
          <p:cNvSpPr/>
          <p:nvPr/>
        </p:nvSpPr>
        <p:spPr>
          <a:xfrm>
            <a:off x="7162800" y="1371600"/>
            <a:ext cx="1981201" cy="4462307"/>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392" name="Shape 392"/>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3" name="Shape 393"/>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4" name="Shape 394"/>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5" name="Shape 395"/>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6" name="Shape 396"/>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7" name="Shape 397"/>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8" name="Shape 398"/>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399" name="Shape 399"/>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00" name="Shape 400"/>
          <p:cNvSpPr/>
          <p:nvPr/>
        </p:nvSpPr>
        <p:spPr>
          <a:xfrm>
            <a:off x="1600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01" name="Shape 401"/>
          <p:cNvSpPr/>
          <p:nvPr/>
        </p:nvSpPr>
        <p:spPr>
          <a:xfrm>
            <a:off x="1981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02" name="Shape 402"/>
          <p:cNvSpPr/>
          <p:nvPr/>
        </p:nvSpPr>
        <p:spPr>
          <a:xfrm>
            <a:off x="2362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03" name="Shape 403"/>
          <p:cNvSpPr/>
          <p:nvPr/>
        </p:nvSpPr>
        <p:spPr>
          <a:xfrm>
            <a:off x="1524000" y="2362200"/>
            <a:ext cx="24384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04" name="Shape 404"/>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05" name="Shape 405"/>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06" name="Shape 406"/>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07" name="Shape 407"/>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08" name="Shape 408"/>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09" name="Shape 409"/>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410" name="Shape 410"/>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1" name="Shape 411"/>
          <p:cNvSpPr/>
          <p:nvPr/>
        </p:nvSpPr>
        <p:spPr>
          <a:xfrm>
            <a:off x="2743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2" name="Shape 412"/>
          <p:cNvSpPr/>
          <p:nvPr/>
        </p:nvSpPr>
        <p:spPr>
          <a:xfrm>
            <a:off x="3124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3" name="Shape 413"/>
          <p:cNvSpPr/>
          <p:nvPr/>
        </p:nvSpPr>
        <p:spPr>
          <a:xfrm>
            <a:off x="50292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4" name="Shape 414"/>
          <p:cNvSpPr/>
          <p:nvPr/>
        </p:nvSpPr>
        <p:spPr>
          <a:xfrm>
            <a:off x="4724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5" name="Shape 415"/>
          <p:cNvSpPr/>
          <p:nvPr/>
        </p:nvSpPr>
        <p:spPr>
          <a:xfrm>
            <a:off x="5334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6" name="Shape 416"/>
          <p:cNvSpPr/>
          <p:nvPr/>
        </p:nvSpPr>
        <p:spPr>
          <a:xfrm>
            <a:off x="35814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a:solidFill>
              <a:srgbClr val="FFFFFF"/>
            </a:solidFill>
            <a:round/>
          </a:ln>
        </p:spPr>
        <p:txBody>
          <a:bodyPr lIns="0" tIns="0" rIns="0" bIns="0" anchor="ctr"/>
          <a:lstStyle/>
          <a:p>
            <a:pPr lvl="0" algn="ctr">
              <a:defRPr>
                <a:solidFill>
                  <a:srgbClr val="00FF99"/>
                </a:solidFill>
                <a:latin typeface="Times New Roman"/>
                <a:ea typeface="Times New Roman"/>
                <a:cs typeface="Times New Roman"/>
                <a:sym typeface="Times New Roman"/>
              </a:defRPr>
            </a:pPr>
            <a:endParaRPr/>
          </a:p>
        </p:txBody>
      </p:sp>
      <p:sp>
        <p:nvSpPr>
          <p:cNvPr id="417" name="Shape 417"/>
          <p:cNvSpPr/>
          <p:nvPr/>
        </p:nvSpPr>
        <p:spPr>
          <a:xfrm>
            <a:off x="64008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8" name="Shape 418"/>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19" name="Shape 419"/>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0" name="Shape 420"/>
          <p:cNvSpPr/>
          <p:nvPr/>
        </p:nvSpPr>
        <p:spPr>
          <a:xfrm>
            <a:off x="6400800" y="381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1" name="Shape 421"/>
          <p:cNvSpPr/>
          <p:nvPr/>
        </p:nvSpPr>
        <p:spPr>
          <a:xfrm>
            <a:off x="6400800" y="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2" name="Shape 422"/>
          <p:cNvSpPr/>
          <p:nvPr/>
        </p:nvSpPr>
        <p:spPr>
          <a:xfrm>
            <a:off x="5715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3" name="Shape 423"/>
          <p:cNvSpPr/>
          <p:nvPr/>
        </p:nvSpPr>
        <p:spPr>
          <a:xfrm>
            <a:off x="6400800" y="1219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4" name="Shape 424"/>
          <p:cNvSpPr/>
          <p:nvPr/>
        </p:nvSpPr>
        <p:spPr>
          <a:xfrm>
            <a:off x="6400800" y="838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5" name="Shape 425"/>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26" name="Shape 426"/>
          <p:cNvSpPr/>
          <p:nvPr/>
        </p:nvSpPr>
        <p:spPr>
          <a:xfrm>
            <a:off x="2667000" y="5105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7" name="Shape 427"/>
          <p:cNvSpPr/>
          <p:nvPr/>
        </p:nvSpPr>
        <p:spPr>
          <a:xfrm>
            <a:off x="29718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8" name="Shape 428"/>
          <p:cNvSpPr/>
          <p:nvPr/>
        </p:nvSpPr>
        <p:spPr>
          <a:xfrm>
            <a:off x="24384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29" name="Shape 429"/>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30" name="Shape 430"/>
          <p:cNvSpPr/>
          <p:nvPr/>
        </p:nvSpPr>
        <p:spPr>
          <a:xfrm>
            <a:off x="4343400" y="4038600"/>
            <a:ext cx="2514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Hybrid Bermuda</a:t>
            </a:r>
          </a:p>
        </p:txBody>
      </p:sp>
      <p:sp>
        <p:nvSpPr>
          <p:cNvPr id="431" name="Shape 431"/>
          <p:cNvSpPr/>
          <p:nvPr/>
        </p:nvSpPr>
        <p:spPr>
          <a:xfrm>
            <a:off x="7848600" y="30480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Liriope</a:t>
            </a:r>
          </a:p>
        </p:txBody>
      </p:sp>
      <p:sp>
        <p:nvSpPr>
          <p:cNvPr id="432" name="Shape 432"/>
          <p:cNvSpPr/>
          <p:nvPr/>
        </p:nvSpPr>
        <p:spPr>
          <a:xfrm>
            <a:off x="4549774" y="0"/>
            <a:ext cx="4573214" cy="6022975"/>
          </a:xfrm>
          <a:custGeom>
            <a:avLst/>
            <a:gdLst/>
            <a:ahLst/>
            <a:cxnLst>
              <a:cxn ang="0">
                <a:pos x="wd2" y="hd2"/>
              </a:cxn>
              <a:cxn ang="5400000">
                <a:pos x="wd2" y="hd2"/>
              </a:cxn>
              <a:cxn ang="10800000">
                <a:pos x="wd2" y="hd2"/>
              </a:cxn>
              <a:cxn ang="16200000">
                <a:pos x="wd2" y="hd2"/>
              </a:cxn>
            </a:cxnLst>
            <a:rect l="0" t="0" r="r" b="b"/>
            <a:pathLst>
              <a:path w="21501" h="21600" extrusionOk="0">
                <a:moveTo>
                  <a:pt x="67" y="9263"/>
                </a:moveTo>
                <a:cubicBezTo>
                  <a:pt x="799" y="9155"/>
                  <a:pt x="1538" y="9422"/>
                  <a:pt x="2254" y="9525"/>
                </a:cubicBezTo>
                <a:cubicBezTo>
                  <a:pt x="2679" y="9587"/>
                  <a:pt x="3112" y="9633"/>
                  <a:pt x="3545" y="9684"/>
                </a:cubicBezTo>
                <a:cubicBezTo>
                  <a:pt x="3680" y="9701"/>
                  <a:pt x="3956" y="9735"/>
                  <a:pt x="3956" y="9735"/>
                </a:cubicBezTo>
                <a:cubicBezTo>
                  <a:pt x="4045" y="9770"/>
                  <a:pt x="4142" y="9798"/>
                  <a:pt x="4232" y="9838"/>
                </a:cubicBezTo>
                <a:cubicBezTo>
                  <a:pt x="4299" y="9866"/>
                  <a:pt x="4359" y="9912"/>
                  <a:pt x="4433" y="9940"/>
                </a:cubicBezTo>
                <a:cubicBezTo>
                  <a:pt x="4710" y="10043"/>
                  <a:pt x="4620" y="9929"/>
                  <a:pt x="4911" y="10100"/>
                </a:cubicBezTo>
                <a:cubicBezTo>
                  <a:pt x="5225" y="10288"/>
                  <a:pt x="5254" y="10430"/>
                  <a:pt x="5598" y="10515"/>
                </a:cubicBezTo>
                <a:cubicBezTo>
                  <a:pt x="5732" y="10817"/>
                  <a:pt x="5605" y="10834"/>
                  <a:pt x="6008" y="10982"/>
                </a:cubicBezTo>
                <a:cubicBezTo>
                  <a:pt x="6180" y="11181"/>
                  <a:pt x="6404" y="11335"/>
                  <a:pt x="6620" y="11506"/>
                </a:cubicBezTo>
                <a:cubicBezTo>
                  <a:pt x="6732" y="11768"/>
                  <a:pt x="7016" y="11779"/>
                  <a:pt x="7232" y="12024"/>
                </a:cubicBezTo>
                <a:cubicBezTo>
                  <a:pt x="7404" y="12218"/>
                  <a:pt x="7307" y="12132"/>
                  <a:pt x="7509" y="12286"/>
                </a:cubicBezTo>
                <a:cubicBezTo>
                  <a:pt x="7628" y="12554"/>
                  <a:pt x="7904" y="12696"/>
                  <a:pt x="8188" y="12855"/>
                </a:cubicBezTo>
                <a:cubicBezTo>
                  <a:pt x="8277" y="12958"/>
                  <a:pt x="8404" y="13049"/>
                  <a:pt x="8464" y="13168"/>
                </a:cubicBezTo>
                <a:cubicBezTo>
                  <a:pt x="8509" y="13254"/>
                  <a:pt x="8538" y="13351"/>
                  <a:pt x="8598" y="13430"/>
                </a:cubicBezTo>
                <a:cubicBezTo>
                  <a:pt x="8740" y="13630"/>
                  <a:pt x="9031" y="13840"/>
                  <a:pt x="9143" y="14057"/>
                </a:cubicBezTo>
                <a:cubicBezTo>
                  <a:pt x="9188" y="14142"/>
                  <a:pt x="9218" y="14233"/>
                  <a:pt x="9277" y="14313"/>
                </a:cubicBezTo>
                <a:cubicBezTo>
                  <a:pt x="9360" y="14421"/>
                  <a:pt x="9554" y="14626"/>
                  <a:pt x="9554" y="14626"/>
                </a:cubicBezTo>
                <a:cubicBezTo>
                  <a:pt x="9688" y="14945"/>
                  <a:pt x="9897" y="15241"/>
                  <a:pt x="10031" y="15565"/>
                </a:cubicBezTo>
                <a:cubicBezTo>
                  <a:pt x="10106" y="15747"/>
                  <a:pt x="10158" y="16436"/>
                  <a:pt x="10166" y="16499"/>
                </a:cubicBezTo>
                <a:cubicBezTo>
                  <a:pt x="10270" y="17199"/>
                  <a:pt x="10419" y="17899"/>
                  <a:pt x="10643" y="18583"/>
                </a:cubicBezTo>
                <a:cubicBezTo>
                  <a:pt x="10710" y="18788"/>
                  <a:pt x="10770" y="19135"/>
                  <a:pt x="10919" y="19311"/>
                </a:cubicBezTo>
                <a:cubicBezTo>
                  <a:pt x="11143" y="19568"/>
                  <a:pt x="11382" y="19824"/>
                  <a:pt x="11666" y="20040"/>
                </a:cubicBezTo>
                <a:cubicBezTo>
                  <a:pt x="11800" y="20319"/>
                  <a:pt x="12129" y="20444"/>
                  <a:pt x="12352" y="20666"/>
                </a:cubicBezTo>
                <a:cubicBezTo>
                  <a:pt x="12405" y="20718"/>
                  <a:pt x="12427" y="20774"/>
                  <a:pt x="12487" y="20820"/>
                </a:cubicBezTo>
                <a:cubicBezTo>
                  <a:pt x="12547" y="20866"/>
                  <a:pt x="12629" y="20883"/>
                  <a:pt x="12696" y="20923"/>
                </a:cubicBezTo>
                <a:cubicBezTo>
                  <a:pt x="12748" y="20951"/>
                  <a:pt x="12785" y="20997"/>
                  <a:pt x="12830" y="21031"/>
                </a:cubicBezTo>
                <a:cubicBezTo>
                  <a:pt x="12853" y="21082"/>
                  <a:pt x="12853" y="21145"/>
                  <a:pt x="12897" y="21184"/>
                </a:cubicBezTo>
                <a:cubicBezTo>
                  <a:pt x="12942" y="21224"/>
                  <a:pt x="13375" y="21475"/>
                  <a:pt x="13442" y="21498"/>
                </a:cubicBezTo>
                <a:cubicBezTo>
                  <a:pt x="13577" y="21543"/>
                  <a:pt x="13853" y="21600"/>
                  <a:pt x="13853" y="21600"/>
                </a:cubicBezTo>
                <a:lnTo>
                  <a:pt x="21496" y="21589"/>
                </a:lnTo>
                <a:cubicBezTo>
                  <a:pt x="21451" y="21384"/>
                  <a:pt x="21600" y="21071"/>
                  <a:pt x="21361" y="20979"/>
                </a:cubicBezTo>
                <a:cubicBezTo>
                  <a:pt x="20854" y="20780"/>
                  <a:pt x="20212" y="21048"/>
                  <a:pt x="19652" y="20979"/>
                </a:cubicBezTo>
                <a:cubicBezTo>
                  <a:pt x="19585" y="20962"/>
                  <a:pt x="19518" y="20945"/>
                  <a:pt x="19450" y="20923"/>
                </a:cubicBezTo>
                <a:cubicBezTo>
                  <a:pt x="19376" y="20894"/>
                  <a:pt x="19316" y="20843"/>
                  <a:pt x="19241" y="20820"/>
                </a:cubicBezTo>
                <a:cubicBezTo>
                  <a:pt x="18831" y="20683"/>
                  <a:pt x="18853" y="20740"/>
                  <a:pt x="18428" y="20666"/>
                </a:cubicBezTo>
                <a:cubicBezTo>
                  <a:pt x="18219" y="20632"/>
                  <a:pt x="18010" y="20558"/>
                  <a:pt x="17808" y="20507"/>
                </a:cubicBezTo>
                <a:cubicBezTo>
                  <a:pt x="17741" y="20473"/>
                  <a:pt x="17682" y="20427"/>
                  <a:pt x="17607" y="20404"/>
                </a:cubicBezTo>
                <a:cubicBezTo>
                  <a:pt x="17473" y="20359"/>
                  <a:pt x="17196" y="20302"/>
                  <a:pt x="17196" y="20302"/>
                </a:cubicBezTo>
                <a:cubicBezTo>
                  <a:pt x="17032" y="20171"/>
                  <a:pt x="16950" y="20097"/>
                  <a:pt x="16719" y="20040"/>
                </a:cubicBezTo>
                <a:cubicBezTo>
                  <a:pt x="16637" y="19949"/>
                  <a:pt x="16510" y="19881"/>
                  <a:pt x="16443" y="19778"/>
                </a:cubicBezTo>
                <a:cubicBezTo>
                  <a:pt x="16375" y="19681"/>
                  <a:pt x="16308" y="19465"/>
                  <a:pt x="16308" y="19465"/>
                </a:cubicBezTo>
                <a:cubicBezTo>
                  <a:pt x="16360" y="18753"/>
                  <a:pt x="16338" y="18571"/>
                  <a:pt x="16241" y="17956"/>
                </a:cubicBezTo>
                <a:cubicBezTo>
                  <a:pt x="16316" y="17051"/>
                  <a:pt x="16219" y="17176"/>
                  <a:pt x="16719" y="16607"/>
                </a:cubicBezTo>
                <a:cubicBezTo>
                  <a:pt x="16995" y="15958"/>
                  <a:pt x="16831" y="14916"/>
                  <a:pt x="16786" y="14313"/>
                </a:cubicBezTo>
                <a:cubicBezTo>
                  <a:pt x="16764" y="13977"/>
                  <a:pt x="16704" y="13521"/>
                  <a:pt x="16375" y="13271"/>
                </a:cubicBezTo>
                <a:cubicBezTo>
                  <a:pt x="16122" y="12696"/>
                  <a:pt x="15510" y="12178"/>
                  <a:pt x="15010" y="11711"/>
                </a:cubicBezTo>
                <a:cubicBezTo>
                  <a:pt x="14681" y="11409"/>
                  <a:pt x="14427" y="11045"/>
                  <a:pt x="14054" y="10777"/>
                </a:cubicBezTo>
                <a:cubicBezTo>
                  <a:pt x="13980" y="10589"/>
                  <a:pt x="13711" y="10191"/>
                  <a:pt x="13509" y="10048"/>
                </a:cubicBezTo>
                <a:cubicBezTo>
                  <a:pt x="13465" y="9946"/>
                  <a:pt x="13420" y="9838"/>
                  <a:pt x="13375" y="9735"/>
                </a:cubicBezTo>
                <a:cubicBezTo>
                  <a:pt x="13285" y="9536"/>
                  <a:pt x="13241" y="9109"/>
                  <a:pt x="13241" y="9109"/>
                </a:cubicBezTo>
                <a:cubicBezTo>
                  <a:pt x="13293" y="8620"/>
                  <a:pt x="13293" y="7840"/>
                  <a:pt x="13785" y="7441"/>
                </a:cubicBezTo>
                <a:cubicBezTo>
                  <a:pt x="13950" y="7071"/>
                  <a:pt x="14390" y="6877"/>
                  <a:pt x="14808" y="6712"/>
                </a:cubicBezTo>
                <a:cubicBezTo>
                  <a:pt x="15024" y="6627"/>
                  <a:pt x="15114" y="6519"/>
                  <a:pt x="15353" y="6456"/>
                </a:cubicBezTo>
                <a:cubicBezTo>
                  <a:pt x="15786" y="6109"/>
                  <a:pt x="16472" y="6080"/>
                  <a:pt x="17062" y="6040"/>
                </a:cubicBezTo>
                <a:cubicBezTo>
                  <a:pt x="17413" y="5978"/>
                  <a:pt x="17719" y="5921"/>
                  <a:pt x="18085" y="5881"/>
                </a:cubicBezTo>
                <a:cubicBezTo>
                  <a:pt x="19197" y="5972"/>
                  <a:pt x="20309" y="5984"/>
                  <a:pt x="21428" y="5984"/>
                </a:cubicBezTo>
                <a:lnTo>
                  <a:pt x="21496" y="0"/>
                </a:lnTo>
                <a:lnTo>
                  <a:pt x="10748" y="0"/>
                </a:lnTo>
                <a:lnTo>
                  <a:pt x="10748" y="8471"/>
                </a:lnTo>
                <a:lnTo>
                  <a:pt x="0" y="8471"/>
                </a:lnTo>
                <a:lnTo>
                  <a:pt x="67" y="9263"/>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33" name="Shape 433"/>
          <p:cNvSpPr/>
          <p:nvPr/>
        </p:nvSpPr>
        <p:spPr>
          <a:xfrm>
            <a:off x="6781800" y="3733800"/>
            <a:ext cx="990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Mulch</a:t>
            </a:r>
          </a:p>
        </p:txBody>
      </p:sp>
      <p:sp>
        <p:nvSpPr>
          <p:cNvPr id="434" name="Shape 434"/>
          <p:cNvSpPr/>
          <p:nvPr/>
        </p:nvSpPr>
        <p:spPr>
          <a:xfrm>
            <a:off x="7848600" y="16002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35" name="Shape 435"/>
          <p:cNvSpPr/>
          <p:nvPr/>
        </p:nvSpPr>
        <p:spPr>
          <a:xfrm>
            <a:off x="8229600" y="3733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36" name="Shape 436"/>
          <p:cNvSpPr/>
          <p:nvPr/>
        </p:nvSpPr>
        <p:spPr>
          <a:xfrm>
            <a:off x="7924800" y="4191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37" name="Shape 437"/>
          <p:cNvSpPr/>
          <p:nvPr/>
        </p:nvSpPr>
        <p:spPr>
          <a:xfrm>
            <a:off x="0" y="6172200"/>
            <a:ext cx="15240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432"/>
                                        </p:tgtEl>
                                        <p:attrNameLst>
                                          <p:attrName>style.visibility</p:attrName>
                                        </p:attrNameLst>
                                      </p:cBhvr>
                                      <p:to>
                                        <p:strVal val="visible"/>
                                      </p:to>
                                    </p:set>
                                    <p:animEffect transition="in" filter="fade">
                                      <p:cBhvr>
                                        <p:cTn id="12" dur="500"/>
                                        <p:tgtEl>
                                          <p:spTgt spid="432"/>
                                        </p:tgtEl>
                                      </p:cBhvr>
                                    </p:animEffect>
                                  </p:childTnLst>
                                </p:cTn>
                              </p:par>
                            </p:childTnLst>
                          </p:cTn>
                        </p:par>
                        <p:par>
                          <p:cTn id="13" fill="hold">
                            <p:stCondLst>
                              <p:cond delay="500"/>
                            </p:stCondLst>
                            <p:childTnLst>
                              <p:par>
                                <p:cTn id="14" presetID="10" presetClass="entr" presetSubtype="0" fill="hold" grpId="3" nodeType="afterEffect">
                                  <p:stCondLst>
                                    <p:cond delay="0"/>
                                  </p:stCondLst>
                                  <p:iterate>
                                    <p:tmAbs val="0"/>
                                  </p:iterate>
                                  <p:childTnLst>
                                    <p:set>
                                      <p:cBhvr>
                                        <p:cTn id="15" fill="hold"/>
                                        <p:tgtEl>
                                          <p:spTgt spid="433"/>
                                        </p:tgtEl>
                                        <p:attrNameLst>
                                          <p:attrName>style.visibility</p:attrName>
                                        </p:attrNameLst>
                                      </p:cBhvr>
                                      <p:to>
                                        <p:strVal val="visible"/>
                                      </p:to>
                                    </p:set>
                                    <p:animEffect transition="in" filter="fade">
                                      <p:cBhvr>
                                        <p:cTn id="16" dur="500"/>
                                        <p:tgtEl>
                                          <p:spTgt spid="4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4" nodeType="clickEffect">
                                  <p:stCondLst>
                                    <p:cond delay="0"/>
                                  </p:stCondLst>
                                  <p:iterate>
                                    <p:tmAbs val="0"/>
                                  </p:iterate>
                                  <p:childTnLst>
                                    <p:set>
                                      <p:cBhvr>
                                        <p:cTn id="20" fill="hold"/>
                                        <p:tgtEl>
                                          <p:spTgt spid="430"/>
                                        </p:tgtEl>
                                        <p:attrNameLst>
                                          <p:attrName>style.visibility</p:attrName>
                                        </p:attrNameLst>
                                      </p:cBhvr>
                                      <p:to>
                                        <p:strVal val="visible"/>
                                      </p:to>
                                    </p:set>
                                    <p:animEffect transition="in" filter="fade">
                                      <p:cBhvr>
                                        <p:cTn id="21" dur="5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4" animBg="1" advAuto="0"/>
      <p:bldP spid="431" grpId="1" animBg="1" advAuto="0"/>
      <p:bldP spid="432" grpId="2" animBg="1" advAuto="0"/>
      <p:bldP spid="433"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title"/>
          </p:nvPr>
        </p:nvSpPr>
        <p:spPr>
          <a:xfrm>
            <a:off x="228600" y="457199"/>
            <a:ext cx="7772400" cy="1143002"/>
          </a:xfrm>
          <a:prstGeom prst="rect">
            <a:avLst/>
          </a:prstGeom>
        </p:spPr>
        <p:txBody>
          <a:bodyPr lIns="0" tIns="0" rIns="0" bIns="0">
            <a:normAutofit/>
          </a:bodyPr>
          <a:lstStyle/>
          <a:p>
            <a:pPr lvl="0">
              <a:defRPr>
                <a:effectLst>
                  <a:outerShdw blurRad="12700" dist="25400" dir="2700000" rotWithShape="0">
                    <a:srgbClr val="DDDDDD"/>
                  </a:outerShdw>
                </a:effectLst>
              </a:defRPr>
            </a:pPr>
            <a:endParaRPr/>
          </a:p>
        </p:txBody>
      </p:sp>
      <p:pic>
        <p:nvPicPr>
          <p:cNvPr id="49" name="Water_108.pn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441" name="Shape 441"/>
          <p:cNvSpPr/>
          <p:nvPr/>
        </p:nvSpPr>
        <p:spPr>
          <a:xfrm>
            <a:off x="3810000" y="3657600"/>
            <a:ext cx="3276600" cy="8481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70000"/>
              </a:lnSpc>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Moderate </a:t>
            </a:r>
          </a:p>
          <a:p>
            <a:pPr lvl="0" algn="ctr">
              <a:lnSpc>
                <a:spcPct val="70000"/>
              </a:lnSpc>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Water-use Zone</a:t>
            </a:r>
          </a:p>
        </p:txBody>
      </p:sp>
      <p:sp>
        <p:nvSpPr>
          <p:cNvPr id="442" name="Shape 442"/>
          <p:cNvSpPr/>
          <p:nvPr/>
        </p:nvSpPr>
        <p:spPr>
          <a:xfrm>
            <a:off x="1447800" y="2590800"/>
            <a:ext cx="2895600" cy="34385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43" name="Shape 443"/>
          <p:cNvSpPr/>
          <p:nvPr/>
        </p:nvSpPr>
        <p:spPr>
          <a:xfrm>
            <a:off x="7400925" y="1600200"/>
            <a:ext cx="1743075" cy="4234039"/>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44" name="Shape 444"/>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45" name="Shape 445"/>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46" name="Shape 446"/>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47" name="Shape 447"/>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48" name="Shape 448"/>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49" name="Shape 449"/>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50" name="Shape 450"/>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51" name="Shape 451"/>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52" name="Shape 452"/>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53" name="Shape 453"/>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54" name="Shape 454"/>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55" name="Shape 455"/>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56" name="Shape 456"/>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57" name="Shape 457"/>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458" name="Shape 458"/>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59" name="Shape 459"/>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60" name="Shape 460"/>
          <p:cNvSpPr/>
          <p:nvPr/>
        </p:nvSpPr>
        <p:spPr>
          <a:xfrm>
            <a:off x="51054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461" name="Shape 461"/>
          <p:cNvSpPr/>
          <p:nvPr/>
        </p:nvSpPr>
        <p:spPr>
          <a:xfrm rot="16118040">
            <a:off x="6302894" y="555801"/>
            <a:ext cx="838201" cy="9471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462" name="Shape 462"/>
          <p:cNvSpPr/>
          <p:nvPr/>
        </p:nvSpPr>
        <p:spPr>
          <a:xfrm>
            <a:off x="7620000" y="28956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463" name="Shape 463"/>
          <p:cNvSpPr/>
          <p:nvPr/>
        </p:nvSpPr>
        <p:spPr>
          <a:xfrm>
            <a:off x="2438400" y="47244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464" name="Shape 464"/>
          <p:cNvSpPr/>
          <p:nvPr/>
        </p:nvSpPr>
        <p:spPr>
          <a:xfrm>
            <a:off x="17526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465" name="Shape 465"/>
          <p:cNvSpPr/>
          <p:nvPr/>
        </p:nvSpPr>
        <p:spPr>
          <a:xfrm rot="19677101">
            <a:off x="1285899" y="2593528"/>
            <a:ext cx="2438401"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466" name="Shape 466"/>
          <p:cNvSpPr/>
          <p:nvPr/>
        </p:nvSpPr>
        <p:spPr>
          <a:xfrm rot="18330840">
            <a:off x="3109626" y="5111316"/>
            <a:ext cx="1600201"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a:t>
            </a:r>
          </a:p>
        </p:txBody>
      </p:sp>
      <p:sp>
        <p:nvSpPr>
          <p:cNvPr id="467" name="Shape 467"/>
          <p:cNvSpPr/>
          <p:nvPr/>
        </p:nvSpPr>
        <p:spPr>
          <a:xfrm>
            <a:off x="7315200" y="3810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468" name="Shape 468"/>
          <p:cNvSpPr/>
          <p:nvPr/>
        </p:nvSpPr>
        <p:spPr>
          <a:xfrm>
            <a:off x="6781800" y="3429000"/>
            <a:ext cx="1066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469" name="Shape 469"/>
          <p:cNvSpPr/>
          <p:nvPr/>
        </p:nvSpPr>
        <p:spPr>
          <a:xfrm>
            <a:off x="4571999" y="0"/>
            <a:ext cx="4573214" cy="6022975"/>
          </a:xfrm>
          <a:custGeom>
            <a:avLst/>
            <a:gdLst/>
            <a:ahLst/>
            <a:cxnLst>
              <a:cxn ang="0">
                <a:pos x="wd2" y="hd2"/>
              </a:cxn>
              <a:cxn ang="5400000">
                <a:pos x="wd2" y="hd2"/>
              </a:cxn>
              <a:cxn ang="10800000">
                <a:pos x="wd2" y="hd2"/>
              </a:cxn>
              <a:cxn ang="16200000">
                <a:pos x="wd2" y="hd2"/>
              </a:cxn>
            </a:cxnLst>
            <a:rect l="0" t="0" r="r" b="b"/>
            <a:pathLst>
              <a:path w="21501" h="21600" extrusionOk="0">
                <a:moveTo>
                  <a:pt x="67" y="9263"/>
                </a:moveTo>
                <a:cubicBezTo>
                  <a:pt x="799" y="9155"/>
                  <a:pt x="1538" y="9422"/>
                  <a:pt x="2254" y="9525"/>
                </a:cubicBezTo>
                <a:cubicBezTo>
                  <a:pt x="2679" y="9587"/>
                  <a:pt x="3112" y="9633"/>
                  <a:pt x="3545" y="9684"/>
                </a:cubicBezTo>
                <a:cubicBezTo>
                  <a:pt x="3680" y="9701"/>
                  <a:pt x="3956" y="9735"/>
                  <a:pt x="3956" y="9735"/>
                </a:cubicBezTo>
                <a:cubicBezTo>
                  <a:pt x="4045" y="9770"/>
                  <a:pt x="4142" y="9798"/>
                  <a:pt x="4232" y="9838"/>
                </a:cubicBezTo>
                <a:cubicBezTo>
                  <a:pt x="4299" y="9866"/>
                  <a:pt x="4359" y="9912"/>
                  <a:pt x="4433" y="9940"/>
                </a:cubicBezTo>
                <a:cubicBezTo>
                  <a:pt x="4710" y="10043"/>
                  <a:pt x="4620" y="9929"/>
                  <a:pt x="4911" y="10100"/>
                </a:cubicBezTo>
                <a:cubicBezTo>
                  <a:pt x="5225" y="10288"/>
                  <a:pt x="5254" y="10430"/>
                  <a:pt x="5598" y="10515"/>
                </a:cubicBezTo>
                <a:cubicBezTo>
                  <a:pt x="5732" y="10817"/>
                  <a:pt x="5605" y="10834"/>
                  <a:pt x="6008" y="10982"/>
                </a:cubicBezTo>
                <a:cubicBezTo>
                  <a:pt x="6180" y="11181"/>
                  <a:pt x="6404" y="11335"/>
                  <a:pt x="6620" y="11506"/>
                </a:cubicBezTo>
                <a:cubicBezTo>
                  <a:pt x="6732" y="11768"/>
                  <a:pt x="7016" y="11779"/>
                  <a:pt x="7232" y="12024"/>
                </a:cubicBezTo>
                <a:cubicBezTo>
                  <a:pt x="7404" y="12218"/>
                  <a:pt x="7307" y="12132"/>
                  <a:pt x="7509" y="12286"/>
                </a:cubicBezTo>
                <a:cubicBezTo>
                  <a:pt x="7628" y="12554"/>
                  <a:pt x="7904" y="12696"/>
                  <a:pt x="8188" y="12855"/>
                </a:cubicBezTo>
                <a:cubicBezTo>
                  <a:pt x="8277" y="12958"/>
                  <a:pt x="8404" y="13049"/>
                  <a:pt x="8464" y="13168"/>
                </a:cubicBezTo>
                <a:cubicBezTo>
                  <a:pt x="8509" y="13254"/>
                  <a:pt x="8538" y="13351"/>
                  <a:pt x="8598" y="13430"/>
                </a:cubicBezTo>
                <a:cubicBezTo>
                  <a:pt x="8740" y="13630"/>
                  <a:pt x="9031" y="13840"/>
                  <a:pt x="9143" y="14057"/>
                </a:cubicBezTo>
                <a:cubicBezTo>
                  <a:pt x="9188" y="14142"/>
                  <a:pt x="9218" y="14233"/>
                  <a:pt x="9277" y="14313"/>
                </a:cubicBezTo>
                <a:cubicBezTo>
                  <a:pt x="9360" y="14421"/>
                  <a:pt x="9554" y="14626"/>
                  <a:pt x="9554" y="14626"/>
                </a:cubicBezTo>
                <a:cubicBezTo>
                  <a:pt x="9688" y="14945"/>
                  <a:pt x="9897" y="15241"/>
                  <a:pt x="10031" y="15565"/>
                </a:cubicBezTo>
                <a:cubicBezTo>
                  <a:pt x="10106" y="15747"/>
                  <a:pt x="10158" y="16436"/>
                  <a:pt x="10166" y="16499"/>
                </a:cubicBezTo>
                <a:cubicBezTo>
                  <a:pt x="10270" y="17199"/>
                  <a:pt x="10419" y="17899"/>
                  <a:pt x="10643" y="18583"/>
                </a:cubicBezTo>
                <a:cubicBezTo>
                  <a:pt x="10710" y="18788"/>
                  <a:pt x="10770" y="19135"/>
                  <a:pt x="10919" y="19311"/>
                </a:cubicBezTo>
                <a:cubicBezTo>
                  <a:pt x="11143" y="19568"/>
                  <a:pt x="11382" y="19824"/>
                  <a:pt x="11666" y="20040"/>
                </a:cubicBezTo>
                <a:cubicBezTo>
                  <a:pt x="11800" y="20319"/>
                  <a:pt x="12129" y="20444"/>
                  <a:pt x="12352" y="20666"/>
                </a:cubicBezTo>
                <a:cubicBezTo>
                  <a:pt x="12405" y="20718"/>
                  <a:pt x="12427" y="20774"/>
                  <a:pt x="12487" y="20820"/>
                </a:cubicBezTo>
                <a:cubicBezTo>
                  <a:pt x="12547" y="20866"/>
                  <a:pt x="12629" y="20883"/>
                  <a:pt x="12696" y="20923"/>
                </a:cubicBezTo>
                <a:cubicBezTo>
                  <a:pt x="12748" y="20951"/>
                  <a:pt x="12785" y="20997"/>
                  <a:pt x="12830" y="21031"/>
                </a:cubicBezTo>
                <a:cubicBezTo>
                  <a:pt x="12853" y="21082"/>
                  <a:pt x="12853" y="21145"/>
                  <a:pt x="12897" y="21184"/>
                </a:cubicBezTo>
                <a:cubicBezTo>
                  <a:pt x="12942" y="21224"/>
                  <a:pt x="13375" y="21475"/>
                  <a:pt x="13442" y="21498"/>
                </a:cubicBezTo>
                <a:cubicBezTo>
                  <a:pt x="13577" y="21543"/>
                  <a:pt x="13853" y="21600"/>
                  <a:pt x="13853" y="21600"/>
                </a:cubicBezTo>
                <a:lnTo>
                  <a:pt x="21496" y="21589"/>
                </a:lnTo>
                <a:cubicBezTo>
                  <a:pt x="21451" y="21384"/>
                  <a:pt x="21600" y="21071"/>
                  <a:pt x="21361" y="20979"/>
                </a:cubicBezTo>
                <a:cubicBezTo>
                  <a:pt x="20854" y="20780"/>
                  <a:pt x="20212" y="21048"/>
                  <a:pt x="19652" y="20979"/>
                </a:cubicBezTo>
                <a:cubicBezTo>
                  <a:pt x="19585" y="20962"/>
                  <a:pt x="19518" y="20945"/>
                  <a:pt x="19450" y="20923"/>
                </a:cubicBezTo>
                <a:cubicBezTo>
                  <a:pt x="19376" y="20894"/>
                  <a:pt x="19316" y="20843"/>
                  <a:pt x="19241" y="20820"/>
                </a:cubicBezTo>
                <a:cubicBezTo>
                  <a:pt x="18831" y="20683"/>
                  <a:pt x="18853" y="20740"/>
                  <a:pt x="18428" y="20666"/>
                </a:cubicBezTo>
                <a:cubicBezTo>
                  <a:pt x="18219" y="20632"/>
                  <a:pt x="18010" y="20558"/>
                  <a:pt x="17808" y="20507"/>
                </a:cubicBezTo>
                <a:cubicBezTo>
                  <a:pt x="17741" y="20473"/>
                  <a:pt x="17682" y="20427"/>
                  <a:pt x="17607" y="20404"/>
                </a:cubicBezTo>
                <a:cubicBezTo>
                  <a:pt x="17473" y="20359"/>
                  <a:pt x="17196" y="20302"/>
                  <a:pt x="17196" y="20302"/>
                </a:cubicBezTo>
                <a:cubicBezTo>
                  <a:pt x="17032" y="20171"/>
                  <a:pt x="16950" y="20097"/>
                  <a:pt x="16719" y="20040"/>
                </a:cubicBezTo>
                <a:cubicBezTo>
                  <a:pt x="16637" y="19949"/>
                  <a:pt x="16510" y="19881"/>
                  <a:pt x="16443" y="19778"/>
                </a:cubicBezTo>
                <a:cubicBezTo>
                  <a:pt x="16375" y="19681"/>
                  <a:pt x="16308" y="19465"/>
                  <a:pt x="16308" y="19465"/>
                </a:cubicBezTo>
                <a:cubicBezTo>
                  <a:pt x="16360" y="18753"/>
                  <a:pt x="16338" y="18571"/>
                  <a:pt x="16241" y="17956"/>
                </a:cubicBezTo>
                <a:cubicBezTo>
                  <a:pt x="16316" y="17051"/>
                  <a:pt x="16219" y="17176"/>
                  <a:pt x="16719" y="16607"/>
                </a:cubicBezTo>
                <a:cubicBezTo>
                  <a:pt x="16995" y="15958"/>
                  <a:pt x="16831" y="14916"/>
                  <a:pt x="16786" y="14313"/>
                </a:cubicBezTo>
                <a:cubicBezTo>
                  <a:pt x="16764" y="13977"/>
                  <a:pt x="16704" y="13521"/>
                  <a:pt x="16375" y="13271"/>
                </a:cubicBezTo>
                <a:cubicBezTo>
                  <a:pt x="16122" y="12696"/>
                  <a:pt x="15510" y="12178"/>
                  <a:pt x="15010" y="11711"/>
                </a:cubicBezTo>
                <a:cubicBezTo>
                  <a:pt x="14681" y="11409"/>
                  <a:pt x="14427" y="11045"/>
                  <a:pt x="14054" y="10777"/>
                </a:cubicBezTo>
                <a:cubicBezTo>
                  <a:pt x="13980" y="10589"/>
                  <a:pt x="13711" y="10191"/>
                  <a:pt x="13509" y="10048"/>
                </a:cubicBezTo>
                <a:cubicBezTo>
                  <a:pt x="13465" y="9946"/>
                  <a:pt x="13420" y="9838"/>
                  <a:pt x="13375" y="9735"/>
                </a:cubicBezTo>
                <a:cubicBezTo>
                  <a:pt x="13285" y="9536"/>
                  <a:pt x="13241" y="9109"/>
                  <a:pt x="13241" y="9109"/>
                </a:cubicBezTo>
                <a:cubicBezTo>
                  <a:pt x="13293" y="8620"/>
                  <a:pt x="13293" y="7840"/>
                  <a:pt x="13785" y="7441"/>
                </a:cubicBezTo>
                <a:cubicBezTo>
                  <a:pt x="13950" y="7071"/>
                  <a:pt x="14390" y="6877"/>
                  <a:pt x="14808" y="6712"/>
                </a:cubicBezTo>
                <a:cubicBezTo>
                  <a:pt x="15024" y="6627"/>
                  <a:pt x="15114" y="6519"/>
                  <a:pt x="15353" y="6456"/>
                </a:cubicBezTo>
                <a:cubicBezTo>
                  <a:pt x="15786" y="6109"/>
                  <a:pt x="16472" y="6080"/>
                  <a:pt x="17062" y="6040"/>
                </a:cubicBezTo>
                <a:cubicBezTo>
                  <a:pt x="17413" y="5978"/>
                  <a:pt x="17719" y="5921"/>
                  <a:pt x="18085" y="5881"/>
                </a:cubicBezTo>
                <a:cubicBezTo>
                  <a:pt x="19197" y="5972"/>
                  <a:pt x="20309" y="5984"/>
                  <a:pt x="21428" y="5984"/>
                </a:cubicBezTo>
                <a:lnTo>
                  <a:pt x="21496" y="0"/>
                </a:lnTo>
                <a:lnTo>
                  <a:pt x="10748" y="0"/>
                </a:lnTo>
                <a:lnTo>
                  <a:pt x="10748" y="8471"/>
                </a:lnTo>
                <a:lnTo>
                  <a:pt x="0" y="8471"/>
                </a:lnTo>
                <a:lnTo>
                  <a:pt x="67" y="9263"/>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70" name="Shape 470"/>
          <p:cNvSpPr/>
          <p:nvPr/>
        </p:nvSpPr>
        <p:spPr>
          <a:xfrm>
            <a:off x="7239000" y="8382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471" name="Shape 471"/>
          <p:cNvSpPr/>
          <p:nvPr/>
        </p:nvSpPr>
        <p:spPr>
          <a:xfrm>
            <a:off x="6629400" y="3352800"/>
            <a:ext cx="1219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472" name="Shape 472"/>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3" name="Shape 473"/>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4" name="Shape 474"/>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5" name="Shape 475"/>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6" name="Shape 476"/>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7" name="Shape 477"/>
          <p:cNvSpPr/>
          <p:nvPr/>
        </p:nvSpPr>
        <p:spPr>
          <a:xfrm>
            <a:off x="7848600" y="16002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8" name="Shape 478"/>
          <p:cNvSpPr/>
          <p:nvPr/>
        </p:nvSpPr>
        <p:spPr>
          <a:xfrm>
            <a:off x="7924800" y="4191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79" name="Shape 479"/>
          <p:cNvSpPr/>
          <p:nvPr/>
        </p:nvSpPr>
        <p:spPr>
          <a:xfrm>
            <a:off x="0" y="6248400"/>
            <a:ext cx="16002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462"/>
                                        </p:tgtEl>
                                        <p:attrNameLst>
                                          <p:attrName>style.visibility</p:attrName>
                                        </p:attrNameLst>
                                      </p:cBhvr>
                                      <p:to>
                                        <p:strVal val="visible"/>
                                      </p:to>
                                    </p:set>
                                    <p:animEffect transition="in" filter="fade">
                                      <p:cBhvr>
                                        <p:cTn id="12"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1" animBg="1" advAuto="0"/>
      <p:bldP spid="462"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483" name="Shape 483"/>
          <p:cNvSpPr/>
          <p:nvPr/>
        </p:nvSpPr>
        <p:spPr>
          <a:xfrm>
            <a:off x="1447800" y="2514600"/>
            <a:ext cx="2895600" cy="34385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84" name="Shape 484"/>
          <p:cNvSpPr/>
          <p:nvPr/>
        </p:nvSpPr>
        <p:spPr>
          <a:xfrm>
            <a:off x="7315200" y="1523999"/>
            <a:ext cx="1828800" cy="4413167"/>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485" name="Shape 485"/>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86" name="Shape 486"/>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87" name="Shape 487"/>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88" name="Shape 488"/>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89" name="Shape 489"/>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0" name="Shape 490"/>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1" name="Shape 491"/>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2" name="Shape 492"/>
          <p:cNvSpPr/>
          <p:nvPr/>
        </p:nvSpPr>
        <p:spPr>
          <a:xfrm>
            <a:off x="1600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3" name="Shape 493"/>
          <p:cNvSpPr/>
          <p:nvPr/>
        </p:nvSpPr>
        <p:spPr>
          <a:xfrm>
            <a:off x="1981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4" name="Shape 494"/>
          <p:cNvSpPr/>
          <p:nvPr/>
        </p:nvSpPr>
        <p:spPr>
          <a:xfrm>
            <a:off x="2362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5" name="Shape 495"/>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496" name="Shape 496"/>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97" name="Shape 497"/>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98" name="Shape 498"/>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499" name="Shape 499"/>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00" name="Shape 500"/>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01" name="Shape 501"/>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502" name="Shape 502"/>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3" name="Shape 503"/>
          <p:cNvSpPr/>
          <p:nvPr/>
        </p:nvSpPr>
        <p:spPr>
          <a:xfrm>
            <a:off x="2743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4" name="Shape 504"/>
          <p:cNvSpPr/>
          <p:nvPr/>
        </p:nvSpPr>
        <p:spPr>
          <a:xfrm>
            <a:off x="3124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5" name="Shape 505"/>
          <p:cNvSpPr/>
          <p:nvPr/>
        </p:nvSpPr>
        <p:spPr>
          <a:xfrm>
            <a:off x="50292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6" name="Shape 506"/>
          <p:cNvSpPr/>
          <p:nvPr/>
        </p:nvSpPr>
        <p:spPr>
          <a:xfrm>
            <a:off x="4724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7" name="Shape 507"/>
          <p:cNvSpPr/>
          <p:nvPr/>
        </p:nvSpPr>
        <p:spPr>
          <a:xfrm>
            <a:off x="5334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08" name="Shape 508"/>
          <p:cNvSpPr/>
          <p:nvPr/>
        </p:nvSpPr>
        <p:spPr>
          <a:xfrm>
            <a:off x="35814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a:solidFill>
              <a:srgbClr val="FFFFFF"/>
            </a:solidFill>
            <a:round/>
          </a:ln>
        </p:spPr>
        <p:txBody>
          <a:bodyPr lIns="0" tIns="0" rIns="0" bIns="0" anchor="ctr"/>
          <a:lstStyle/>
          <a:p>
            <a:pPr lvl="0" algn="ctr">
              <a:defRPr>
                <a:solidFill>
                  <a:srgbClr val="00FF99"/>
                </a:solidFill>
                <a:latin typeface="Times New Roman"/>
                <a:ea typeface="Times New Roman"/>
                <a:cs typeface="Times New Roman"/>
                <a:sym typeface="Times New Roman"/>
              </a:defRPr>
            </a:pPr>
            <a:endParaRPr/>
          </a:p>
        </p:txBody>
      </p:sp>
      <p:sp>
        <p:nvSpPr>
          <p:cNvPr id="509" name="Shape 509"/>
          <p:cNvSpPr/>
          <p:nvPr/>
        </p:nvSpPr>
        <p:spPr>
          <a:xfrm>
            <a:off x="64008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0" name="Shape 510"/>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1" name="Shape 511"/>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2" name="Shape 512"/>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3" name="Shape 513"/>
          <p:cNvSpPr/>
          <p:nvPr/>
        </p:nvSpPr>
        <p:spPr>
          <a:xfrm>
            <a:off x="6400800" y="381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4" name="Shape 514"/>
          <p:cNvSpPr/>
          <p:nvPr/>
        </p:nvSpPr>
        <p:spPr>
          <a:xfrm>
            <a:off x="6400800" y="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5" name="Shape 515"/>
          <p:cNvSpPr/>
          <p:nvPr/>
        </p:nvSpPr>
        <p:spPr>
          <a:xfrm>
            <a:off x="5715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6" name="Shape 516"/>
          <p:cNvSpPr/>
          <p:nvPr/>
        </p:nvSpPr>
        <p:spPr>
          <a:xfrm>
            <a:off x="6400800" y="1219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7" name="Shape 517"/>
          <p:cNvSpPr/>
          <p:nvPr/>
        </p:nvSpPr>
        <p:spPr>
          <a:xfrm>
            <a:off x="6400800" y="838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18" name="Shape 518"/>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19" name="Shape 519"/>
          <p:cNvSpPr/>
          <p:nvPr/>
        </p:nvSpPr>
        <p:spPr>
          <a:xfrm>
            <a:off x="2667000" y="5105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0" name="Shape 520"/>
          <p:cNvSpPr/>
          <p:nvPr/>
        </p:nvSpPr>
        <p:spPr>
          <a:xfrm>
            <a:off x="29718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1" name="Shape 521"/>
          <p:cNvSpPr/>
          <p:nvPr/>
        </p:nvSpPr>
        <p:spPr>
          <a:xfrm>
            <a:off x="2438400" y="47244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2" name="Shape 522"/>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23" name="Shape 523"/>
          <p:cNvSpPr/>
          <p:nvPr/>
        </p:nvSpPr>
        <p:spPr>
          <a:xfrm>
            <a:off x="2590800" y="3200400"/>
            <a:ext cx="228600" cy="228600"/>
          </a:xfrm>
          <a:prstGeom prst="rect">
            <a:avLst/>
          </a:prstGeom>
          <a:solidFill>
            <a:srgbClr val="00CC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4" name="Shape 524"/>
          <p:cNvSpPr/>
          <p:nvPr/>
        </p:nvSpPr>
        <p:spPr>
          <a:xfrm>
            <a:off x="3276600" y="3048000"/>
            <a:ext cx="228600" cy="228600"/>
          </a:xfrm>
          <a:prstGeom prst="rect">
            <a:avLst/>
          </a:prstGeom>
          <a:solidFill>
            <a:srgbClr val="00CC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5" name="Shape 525"/>
          <p:cNvSpPr/>
          <p:nvPr/>
        </p:nvSpPr>
        <p:spPr>
          <a:xfrm>
            <a:off x="3048000" y="3581400"/>
            <a:ext cx="228600" cy="228600"/>
          </a:xfrm>
          <a:prstGeom prst="rect">
            <a:avLst/>
          </a:prstGeom>
          <a:solidFill>
            <a:srgbClr val="00CC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6" name="Shape 526"/>
          <p:cNvSpPr/>
          <p:nvPr/>
        </p:nvSpPr>
        <p:spPr>
          <a:xfrm>
            <a:off x="3657600" y="3886200"/>
            <a:ext cx="228600" cy="228600"/>
          </a:xfrm>
          <a:prstGeom prst="rect">
            <a:avLst/>
          </a:prstGeom>
          <a:solidFill>
            <a:srgbClr val="00CC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7" name="Shape 527"/>
          <p:cNvSpPr/>
          <p:nvPr/>
        </p:nvSpPr>
        <p:spPr>
          <a:xfrm>
            <a:off x="3200400" y="4267200"/>
            <a:ext cx="228600" cy="228600"/>
          </a:xfrm>
          <a:prstGeom prst="rect">
            <a:avLst/>
          </a:prstGeom>
          <a:solidFill>
            <a:srgbClr val="00CC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8" name="Shape 528"/>
          <p:cNvSpPr/>
          <p:nvPr/>
        </p:nvSpPr>
        <p:spPr>
          <a:xfrm>
            <a:off x="1981200" y="4191000"/>
            <a:ext cx="228601" cy="304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29" name="Shape 529"/>
          <p:cNvSpPr/>
          <p:nvPr/>
        </p:nvSpPr>
        <p:spPr>
          <a:xfrm>
            <a:off x="1676400" y="4572000"/>
            <a:ext cx="228601" cy="304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30" name="Shape 530"/>
          <p:cNvSpPr/>
          <p:nvPr/>
        </p:nvSpPr>
        <p:spPr>
          <a:xfrm>
            <a:off x="2057400" y="4876800"/>
            <a:ext cx="228601" cy="304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31" name="Shape 531"/>
          <p:cNvSpPr/>
          <p:nvPr/>
        </p:nvSpPr>
        <p:spPr>
          <a:xfrm>
            <a:off x="1524000" y="5181600"/>
            <a:ext cx="228601" cy="304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32" name="Shape 532"/>
          <p:cNvSpPr/>
          <p:nvPr/>
        </p:nvSpPr>
        <p:spPr>
          <a:xfrm>
            <a:off x="2057400" y="5334000"/>
            <a:ext cx="228601" cy="3048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33" name="Shape 533"/>
          <p:cNvSpPr/>
          <p:nvPr/>
        </p:nvSpPr>
        <p:spPr>
          <a:xfrm flipH="1">
            <a:off x="3581399" y="3200400"/>
            <a:ext cx="609601" cy="0"/>
          </a:xfrm>
          <a:prstGeom prst="line">
            <a:avLst/>
          </a:prstGeom>
          <a:ln w="19050">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34" name="Shape 534"/>
          <p:cNvSpPr/>
          <p:nvPr/>
        </p:nvSpPr>
        <p:spPr>
          <a:xfrm>
            <a:off x="3886199" y="3047999"/>
            <a:ext cx="2286002" cy="11797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80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Dwf Yaupon </a:t>
            </a:r>
          </a:p>
          <a:p>
            <a:pPr lvl="0" algn="ctr">
              <a:lnSpc>
                <a:spcPct val="80000"/>
              </a:lnSpc>
              <a:spcBef>
                <a:spcPts val="1200"/>
              </a:spcBef>
              <a:defRPr sz="1800">
                <a:solidFill>
                  <a:srgbClr val="000000"/>
                </a:solidFill>
              </a:defRPr>
            </a:pPr>
            <a:r>
              <a:rPr sz="2000" b="1">
                <a:solidFill>
                  <a:srgbClr val="FFFFFF"/>
                </a:solidFill>
                <a:latin typeface="Times New Roman"/>
                <a:ea typeface="Times New Roman"/>
                <a:cs typeface="Times New Roman"/>
                <a:sym typeface="Times New Roman"/>
              </a:rPr>
              <a:t>Holly</a:t>
            </a:r>
          </a:p>
        </p:txBody>
      </p:sp>
      <p:sp>
        <p:nvSpPr>
          <p:cNvPr id="535" name="Shape 535"/>
          <p:cNvSpPr/>
          <p:nvPr/>
        </p:nvSpPr>
        <p:spPr>
          <a:xfrm>
            <a:off x="1295400" y="5105400"/>
            <a:ext cx="685800" cy="0"/>
          </a:xfrm>
          <a:prstGeom prst="line">
            <a:avLst/>
          </a:prstGeom>
          <a:ln>
            <a:solidFill>
              <a:srgbClr val="FFFFFF"/>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36" name="Shape 536"/>
          <p:cNvSpPr/>
          <p:nvPr/>
        </p:nvSpPr>
        <p:spPr>
          <a:xfrm>
            <a:off x="381000" y="4876800"/>
            <a:ext cx="12954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Gaura</a:t>
            </a:r>
          </a:p>
        </p:txBody>
      </p:sp>
      <p:sp>
        <p:nvSpPr>
          <p:cNvPr id="537" name="Shape 537"/>
          <p:cNvSpPr/>
          <p:nvPr/>
        </p:nvSpPr>
        <p:spPr>
          <a:xfrm>
            <a:off x="4549774" y="0"/>
            <a:ext cx="4573214" cy="6022975"/>
          </a:xfrm>
          <a:custGeom>
            <a:avLst/>
            <a:gdLst/>
            <a:ahLst/>
            <a:cxnLst>
              <a:cxn ang="0">
                <a:pos x="wd2" y="hd2"/>
              </a:cxn>
              <a:cxn ang="5400000">
                <a:pos x="wd2" y="hd2"/>
              </a:cxn>
              <a:cxn ang="10800000">
                <a:pos x="wd2" y="hd2"/>
              </a:cxn>
              <a:cxn ang="16200000">
                <a:pos x="wd2" y="hd2"/>
              </a:cxn>
            </a:cxnLst>
            <a:rect l="0" t="0" r="r" b="b"/>
            <a:pathLst>
              <a:path w="21501" h="21600" extrusionOk="0">
                <a:moveTo>
                  <a:pt x="67" y="9263"/>
                </a:moveTo>
                <a:cubicBezTo>
                  <a:pt x="799" y="9155"/>
                  <a:pt x="1538" y="9422"/>
                  <a:pt x="2254" y="9525"/>
                </a:cubicBezTo>
                <a:cubicBezTo>
                  <a:pt x="2679" y="9587"/>
                  <a:pt x="3112" y="9633"/>
                  <a:pt x="3545" y="9684"/>
                </a:cubicBezTo>
                <a:cubicBezTo>
                  <a:pt x="3680" y="9701"/>
                  <a:pt x="3956" y="9735"/>
                  <a:pt x="3956" y="9735"/>
                </a:cubicBezTo>
                <a:cubicBezTo>
                  <a:pt x="4045" y="9770"/>
                  <a:pt x="4142" y="9798"/>
                  <a:pt x="4232" y="9838"/>
                </a:cubicBezTo>
                <a:cubicBezTo>
                  <a:pt x="4299" y="9866"/>
                  <a:pt x="4359" y="9912"/>
                  <a:pt x="4433" y="9940"/>
                </a:cubicBezTo>
                <a:cubicBezTo>
                  <a:pt x="4710" y="10043"/>
                  <a:pt x="4620" y="9929"/>
                  <a:pt x="4911" y="10100"/>
                </a:cubicBezTo>
                <a:cubicBezTo>
                  <a:pt x="5225" y="10288"/>
                  <a:pt x="5254" y="10430"/>
                  <a:pt x="5598" y="10515"/>
                </a:cubicBezTo>
                <a:cubicBezTo>
                  <a:pt x="5732" y="10817"/>
                  <a:pt x="5605" y="10834"/>
                  <a:pt x="6008" y="10982"/>
                </a:cubicBezTo>
                <a:cubicBezTo>
                  <a:pt x="6180" y="11181"/>
                  <a:pt x="6404" y="11335"/>
                  <a:pt x="6620" y="11506"/>
                </a:cubicBezTo>
                <a:cubicBezTo>
                  <a:pt x="6732" y="11768"/>
                  <a:pt x="7016" y="11779"/>
                  <a:pt x="7232" y="12024"/>
                </a:cubicBezTo>
                <a:cubicBezTo>
                  <a:pt x="7404" y="12218"/>
                  <a:pt x="7307" y="12132"/>
                  <a:pt x="7509" y="12286"/>
                </a:cubicBezTo>
                <a:cubicBezTo>
                  <a:pt x="7628" y="12554"/>
                  <a:pt x="7904" y="12696"/>
                  <a:pt x="8188" y="12855"/>
                </a:cubicBezTo>
                <a:cubicBezTo>
                  <a:pt x="8277" y="12958"/>
                  <a:pt x="8404" y="13049"/>
                  <a:pt x="8464" y="13168"/>
                </a:cubicBezTo>
                <a:cubicBezTo>
                  <a:pt x="8509" y="13254"/>
                  <a:pt x="8538" y="13351"/>
                  <a:pt x="8598" y="13430"/>
                </a:cubicBezTo>
                <a:cubicBezTo>
                  <a:pt x="8740" y="13630"/>
                  <a:pt x="9031" y="13840"/>
                  <a:pt x="9143" y="14057"/>
                </a:cubicBezTo>
                <a:cubicBezTo>
                  <a:pt x="9188" y="14142"/>
                  <a:pt x="9218" y="14233"/>
                  <a:pt x="9277" y="14313"/>
                </a:cubicBezTo>
                <a:cubicBezTo>
                  <a:pt x="9360" y="14421"/>
                  <a:pt x="9554" y="14626"/>
                  <a:pt x="9554" y="14626"/>
                </a:cubicBezTo>
                <a:cubicBezTo>
                  <a:pt x="9688" y="14945"/>
                  <a:pt x="9897" y="15241"/>
                  <a:pt x="10031" y="15565"/>
                </a:cubicBezTo>
                <a:cubicBezTo>
                  <a:pt x="10106" y="15747"/>
                  <a:pt x="10158" y="16436"/>
                  <a:pt x="10166" y="16499"/>
                </a:cubicBezTo>
                <a:cubicBezTo>
                  <a:pt x="10270" y="17199"/>
                  <a:pt x="10419" y="17899"/>
                  <a:pt x="10643" y="18583"/>
                </a:cubicBezTo>
                <a:cubicBezTo>
                  <a:pt x="10710" y="18788"/>
                  <a:pt x="10770" y="19135"/>
                  <a:pt x="10919" y="19311"/>
                </a:cubicBezTo>
                <a:cubicBezTo>
                  <a:pt x="11143" y="19568"/>
                  <a:pt x="11382" y="19824"/>
                  <a:pt x="11666" y="20040"/>
                </a:cubicBezTo>
                <a:cubicBezTo>
                  <a:pt x="11800" y="20319"/>
                  <a:pt x="12129" y="20444"/>
                  <a:pt x="12352" y="20666"/>
                </a:cubicBezTo>
                <a:cubicBezTo>
                  <a:pt x="12405" y="20718"/>
                  <a:pt x="12427" y="20774"/>
                  <a:pt x="12487" y="20820"/>
                </a:cubicBezTo>
                <a:cubicBezTo>
                  <a:pt x="12547" y="20866"/>
                  <a:pt x="12629" y="20883"/>
                  <a:pt x="12696" y="20923"/>
                </a:cubicBezTo>
                <a:cubicBezTo>
                  <a:pt x="12748" y="20951"/>
                  <a:pt x="12785" y="20997"/>
                  <a:pt x="12830" y="21031"/>
                </a:cubicBezTo>
                <a:cubicBezTo>
                  <a:pt x="12853" y="21082"/>
                  <a:pt x="12853" y="21145"/>
                  <a:pt x="12897" y="21184"/>
                </a:cubicBezTo>
                <a:cubicBezTo>
                  <a:pt x="12942" y="21224"/>
                  <a:pt x="13375" y="21475"/>
                  <a:pt x="13442" y="21498"/>
                </a:cubicBezTo>
                <a:cubicBezTo>
                  <a:pt x="13577" y="21543"/>
                  <a:pt x="13853" y="21600"/>
                  <a:pt x="13853" y="21600"/>
                </a:cubicBezTo>
                <a:lnTo>
                  <a:pt x="21496" y="21589"/>
                </a:lnTo>
                <a:cubicBezTo>
                  <a:pt x="21451" y="21384"/>
                  <a:pt x="21600" y="21071"/>
                  <a:pt x="21361" y="20979"/>
                </a:cubicBezTo>
                <a:cubicBezTo>
                  <a:pt x="20854" y="20780"/>
                  <a:pt x="20212" y="21048"/>
                  <a:pt x="19652" y="20979"/>
                </a:cubicBezTo>
                <a:cubicBezTo>
                  <a:pt x="19585" y="20962"/>
                  <a:pt x="19518" y="20945"/>
                  <a:pt x="19450" y="20923"/>
                </a:cubicBezTo>
                <a:cubicBezTo>
                  <a:pt x="19376" y="20894"/>
                  <a:pt x="19316" y="20843"/>
                  <a:pt x="19241" y="20820"/>
                </a:cubicBezTo>
                <a:cubicBezTo>
                  <a:pt x="18831" y="20683"/>
                  <a:pt x="18853" y="20740"/>
                  <a:pt x="18428" y="20666"/>
                </a:cubicBezTo>
                <a:cubicBezTo>
                  <a:pt x="18219" y="20632"/>
                  <a:pt x="18010" y="20558"/>
                  <a:pt x="17808" y="20507"/>
                </a:cubicBezTo>
                <a:cubicBezTo>
                  <a:pt x="17741" y="20473"/>
                  <a:pt x="17682" y="20427"/>
                  <a:pt x="17607" y="20404"/>
                </a:cubicBezTo>
                <a:cubicBezTo>
                  <a:pt x="17473" y="20359"/>
                  <a:pt x="17196" y="20302"/>
                  <a:pt x="17196" y="20302"/>
                </a:cubicBezTo>
                <a:cubicBezTo>
                  <a:pt x="17032" y="20171"/>
                  <a:pt x="16950" y="20097"/>
                  <a:pt x="16719" y="20040"/>
                </a:cubicBezTo>
                <a:cubicBezTo>
                  <a:pt x="16637" y="19949"/>
                  <a:pt x="16510" y="19881"/>
                  <a:pt x="16443" y="19778"/>
                </a:cubicBezTo>
                <a:cubicBezTo>
                  <a:pt x="16375" y="19681"/>
                  <a:pt x="16308" y="19465"/>
                  <a:pt x="16308" y="19465"/>
                </a:cubicBezTo>
                <a:cubicBezTo>
                  <a:pt x="16360" y="18753"/>
                  <a:pt x="16338" y="18571"/>
                  <a:pt x="16241" y="17956"/>
                </a:cubicBezTo>
                <a:cubicBezTo>
                  <a:pt x="16316" y="17051"/>
                  <a:pt x="16219" y="17176"/>
                  <a:pt x="16719" y="16607"/>
                </a:cubicBezTo>
                <a:cubicBezTo>
                  <a:pt x="16995" y="15958"/>
                  <a:pt x="16831" y="14916"/>
                  <a:pt x="16786" y="14313"/>
                </a:cubicBezTo>
                <a:cubicBezTo>
                  <a:pt x="16764" y="13977"/>
                  <a:pt x="16704" y="13521"/>
                  <a:pt x="16375" y="13271"/>
                </a:cubicBezTo>
                <a:cubicBezTo>
                  <a:pt x="16122" y="12696"/>
                  <a:pt x="15510" y="12178"/>
                  <a:pt x="15010" y="11711"/>
                </a:cubicBezTo>
                <a:cubicBezTo>
                  <a:pt x="14681" y="11409"/>
                  <a:pt x="14427" y="11045"/>
                  <a:pt x="14054" y="10777"/>
                </a:cubicBezTo>
                <a:cubicBezTo>
                  <a:pt x="13980" y="10589"/>
                  <a:pt x="13711" y="10191"/>
                  <a:pt x="13509" y="10048"/>
                </a:cubicBezTo>
                <a:cubicBezTo>
                  <a:pt x="13465" y="9946"/>
                  <a:pt x="13420" y="9838"/>
                  <a:pt x="13375" y="9735"/>
                </a:cubicBezTo>
                <a:cubicBezTo>
                  <a:pt x="13285" y="9536"/>
                  <a:pt x="13241" y="9109"/>
                  <a:pt x="13241" y="9109"/>
                </a:cubicBezTo>
                <a:cubicBezTo>
                  <a:pt x="13293" y="8620"/>
                  <a:pt x="13293" y="7840"/>
                  <a:pt x="13785" y="7441"/>
                </a:cubicBezTo>
                <a:cubicBezTo>
                  <a:pt x="13950" y="7071"/>
                  <a:pt x="14390" y="6877"/>
                  <a:pt x="14808" y="6712"/>
                </a:cubicBezTo>
                <a:cubicBezTo>
                  <a:pt x="15024" y="6627"/>
                  <a:pt x="15114" y="6519"/>
                  <a:pt x="15353" y="6456"/>
                </a:cubicBezTo>
                <a:cubicBezTo>
                  <a:pt x="15786" y="6109"/>
                  <a:pt x="16472" y="6080"/>
                  <a:pt x="17062" y="6040"/>
                </a:cubicBezTo>
                <a:cubicBezTo>
                  <a:pt x="17413" y="5978"/>
                  <a:pt x="17719" y="5921"/>
                  <a:pt x="18085" y="5881"/>
                </a:cubicBezTo>
                <a:cubicBezTo>
                  <a:pt x="19197" y="5972"/>
                  <a:pt x="20309" y="5984"/>
                  <a:pt x="21428" y="5984"/>
                </a:cubicBezTo>
                <a:lnTo>
                  <a:pt x="21496" y="0"/>
                </a:lnTo>
                <a:lnTo>
                  <a:pt x="10748" y="0"/>
                </a:lnTo>
                <a:lnTo>
                  <a:pt x="10748" y="8471"/>
                </a:lnTo>
                <a:lnTo>
                  <a:pt x="0" y="8471"/>
                </a:lnTo>
                <a:lnTo>
                  <a:pt x="67" y="9263"/>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38" name="Shape 538"/>
          <p:cNvSpPr/>
          <p:nvPr/>
        </p:nvSpPr>
        <p:spPr>
          <a:xfrm>
            <a:off x="7848600" y="16002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39" name="Shape 539"/>
          <p:cNvSpPr/>
          <p:nvPr/>
        </p:nvSpPr>
        <p:spPr>
          <a:xfrm>
            <a:off x="7924800" y="4191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40" name="Shape 540"/>
          <p:cNvSpPr/>
          <p:nvPr/>
        </p:nvSpPr>
        <p:spPr>
          <a:xfrm>
            <a:off x="0" y="6248400"/>
            <a:ext cx="16764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par>
                          <p:cTn id="8" fill="hold">
                            <p:stCondLst>
                              <p:cond delay="500"/>
                            </p:stCondLst>
                            <p:childTnLst>
                              <p:par>
                                <p:cTn id="9" presetID="10" presetClass="entr" presetSubtype="0" fill="hold" grpId="2" nodeType="afterEffect">
                                  <p:stCondLst>
                                    <p:cond delay="0"/>
                                  </p:stCondLst>
                                  <p:iterate>
                                    <p:tmAbs val="0"/>
                                  </p:iterate>
                                  <p:childTnLst>
                                    <p:set>
                                      <p:cBhvr>
                                        <p:cTn id="10" fill="hold"/>
                                        <p:tgtEl>
                                          <p:spTgt spid="524"/>
                                        </p:tgtEl>
                                        <p:attrNameLst>
                                          <p:attrName>style.visibility</p:attrName>
                                        </p:attrNameLst>
                                      </p:cBhvr>
                                      <p:to>
                                        <p:strVal val="visible"/>
                                      </p:to>
                                    </p:set>
                                    <p:animEffect transition="in" filter="fade">
                                      <p:cBhvr>
                                        <p:cTn id="11" dur="500"/>
                                        <p:tgtEl>
                                          <p:spTgt spid="524"/>
                                        </p:tgtEl>
                                      </p:cBhvr>
                                    </p:animEffect>
                                  </p:childTnLst>
                                </p:cTn>
                              </p:par>
                            </p:childTnLst>
                          </p:cTn>
                        </p:par>
                        <p:par>
                          <p:cTn id="12" fill="hold">
                            <p:stCondLst>
                              <p:cond delay="1000"/>
                            </p:stCondLst>
                            <p:childTnLst>
                              <p:par>
                                <p:cTn id="13" presetID="10" presetClass="entr" presetSubtype="0" fill="hold" grpId="3" nodeType="afterEffect">
                                  <p:stCondLst>
                                    <p:cond delay="0"/>
                                  </p:stCondLst>
                                  <p:iterate>
                                    <p:tmAbs val="0"/>
                                  </p:iterate>
                                  <p:childTnLst>
                                    <p:set>
                                      <p:cBhvr>
                                        <p:cTn id="14" fill="hold"/>
                                        <p:tgtEl>
                                          <p:spTgt spid="525"/>
                                        </p:tgtEl>
                                        <p:attrNameLst>
                                          <p:attrName>style.visibility</p:attrName>
                                        </p:attrNameLst>
                                      </p:cBhvr>
                                      <p:to>
                                        <p:strVal val="visible"/>
                                      </p:to>
                                    </p:set>
                                    <p:animEffect transition="in" filter="fade">
                                      <p:cBhvr>
                                        <p:cTn id="15" dur="500"/>
                                        <p:tgtEl>
                                          <p:spTgt spid="525"/>
                                        </p:tgtEl>
                                      </p:cBhvr>
                                    </p:animEffect>
                                  </p:childTnLst>
                                </p:cTn>
                              </p:par>
                            </p:childTnLst>
                          </p:cTn>
                        </p:par>
                        <p:par>
                          <p:cTn id="16" fill="hold">
                            <p:stCondLst>
                              <p:cond delay="1500"/>
                            </p:stCondLst>
                            <p:childTnLst>
                              <p:par>
                                <p:cTn id="17" presetID="10" presetClass="entr" presetSubtype="0" fill="hold" grpId="4" nodeType="afterEffect">
                                  <p:stCondLst>
                                    <p:cond delay="0"/>
                                  </p:stCondLst>
                                  <p:iterate>
                                    <p:tmAbs val="0"/>
                                  </p:iterate>
                                  <p:childTnLst>
                                    <p:set>
                                      <p:cBhvr>
                                        <p:cTn id="18" fill="hold"/>
                                        <p:tgtEl>
                                          <p:spTgt spid="526"/>
                                        </p:tgtEl>
                                        <p:attrNameLst>
                                          <p:attrName>style.visibility</p:attrName>
                                        </p:attrNameLst>
                                      </p:cBhvr>
                                      <p:to>
                                        <p:strVal val="visible"/>
                                      </p:to>
                                    </p:set>
                                    <p:animEffect transition="in" filter="fade">
                                      <p:cBhvr>
                                        <p:cTn id="19" dur="500"/>
                                        <p:tgtEl>
                                          <p:spTgt spid="526"/>
                                        </p:tgtEl>
                                      </p:cBhvr>
                                    </p:animEffect>
                                  </p:childTnLst>
                                </p:cTn>
                              </p:par>
                            </p:childTnLst>
                          </p:cTn>
                        </p:par>
                        <p:par>
                          <p:cTn id="20" fill="hold">
                            <p:stCondLst>
                              <p:cond delay="2000"/>
                            </p:stCondLst>
                            <p:childTnLst>
                              <p:par>
                                <p:cTn id="21" presetID="10" presetClass="entr" presetSubtype="0" fill="hold" grpId="5" nodeType="afterEffect">
                                  <p:stCondLst>
                                    <p:cond delay="0"/>
                                  </p:stCondLst>
                                  <p:iterate>
                                    <p:tmAbs val="0"/>
                                  </p:iterate>
                                  <p:childTnLst>
                                    <p:set>
                                      <p:cBhvr>
                                        <p:cTn id="22" fill="hold"/>
                                        <p:tgtEl>
                                          <p:spTgt spid="527"/>
                                        </p:tgtEl>
                                        <p:attrNameLst>
                                          <p:attrName>style.visibility</p:attrName>
                                        </p:attrNameLst>
                                      </p:cBhvr>
                                      <p:to>
                                        <p:strVal val="visible"/>
                                      </p:to>
                                    </p:set>
                                    <p:animEffect transition="in" filter="fade">
                                      <p:cBhvr>
                                        <p:cTn id="23" dur="500"/>
                                        <p:tgtEl>
                                          <p:spTgt spid="527"/>
                                        </p:tgtEl>
                                      </p:cBhvr>
                                    </p:animEffect>
                                  </p:childTnLst>
                                </p:cTn>
                              </p:par>
                            </p:childTnLst>
                          </p:cTn>
                        </p:par>
                        <p:par>
                          <p:cTn id="24" fill="hold">
                            <p:stCondLst>
                              <p:cond delay="2500"/>
                            </p:stCondLst>
                            <p:childTnLst>
                              <p:par>
                                <p:cTn id="25" presetID="10" presetClass="entr" presetSubtype="0" fill="hold" grpId="6" nodeType="afterEffect">
                                  <p:stCondLst>
                                    <p:cond delay="0"/>
                                  </p:stCondLst>
                                  <p:iterate>
                                    <p:tmAbs val="0"/>
                                  </p:iterate>
                                  <p:childTnLst>
                                    <p:set>
                                      <p:cBhvr>
                                        <p:cTn id="26" fill="hold"/>
                                        <p:tgtEl>
                                          <p:spTgt spid="533"/>
                                        </p:tgtEl>
                                        <p:attrNameLst>
                                          <p:attrName>style.visibility</p:attrName>
                                        </p:attrNameLst>
                                      </p:cBhvr>
                                      <p:to>
                                        <p:strVal val="visible"/>
                                      </p:to>
                                    </p:set>
                                    <p:animEffect transition="in" filter="fade">
                                      <p:cBhvr>
                                        <p:cTn id="27" dur="500"/>
                                        <p:tgtEl>
                                          <p:spTgt spid="533"/>
                                        </p:tgtEl>
                                      </p:cBhvr>
                                    </p:animEffect>
                                  </p:childTnLst>
                                </p:cTn>
                              </p:par>
                            </p:childTnLst>
                          </p:cTn>
                        </p:par>
                        <p:par>
                          <p:cTn id="28" fill="hold">
                            <p:stCondLst>
                              <p:cond delay="3000"/>
                            </p:stCondLst>
                            <p:childTnLst>
                              <p:par>
                                <p:cTn id="29" presetID="10" presetClass="entr" presetSubtype="0" fill="hold" grpId="7" nodeType="afterEffect">
                                  <p:stCondLst>
                                    <p:cond delay="0"/>
                                  </p:stCondLst>
                                  <p:iterate>
                                    <p:tmAbs val="0"/>
                                  </p:iterate>
                                  <p:childTnLst>
                                    <p:set>
                                      <p:cBhvr>
                                        <p:cTn id="30" fill="hold"/>
                                        <p:tgtEl>
                                          <p:spTgt spid="534"/>
                                        </p:tgtEl>
                                        <p:attrNameLst>
                                          <p:attrName>style.visibility</p:attrName>
                                        </p:attrNameLst>
                                      </p:cBhvr>
                                      <p:to>
                                        <p:strVal val="visible"/>
                                      </p:to>
                                    </p:set>
                                    <p:animEffect transition="in" filter="fade">
                                      <p:cBhvr>
                                        <p:cTn id="31" dur="500"/>
                                        <p:tgtEl>
                                          <p:spTgt spid="5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8" nodeType="clickEffect">
                                  <p:stCondLst>
                                    <p:cond delay="0"/>
                                  </p:stCondLst>
                                  <p:iterate>
                                    <p:tmAbs val="0"/>
                                  </p:iterate>
                                  <p:childTnLst>
                                    <p:set>
                                      <p:cBhvr>
                                        <p:cTn id="35" fill="hold"/>
                                        <p:tgtEl>
                                          <p:spTgt spid="528"/>
                                        </p:tgtEl>
                                        <p:attrNameLst>
                                          <p:attrName>style.visibility</p:attrName>
                                        </p:attrNameLst>
                                      </p:cBhvr>
                                      <p:to>
                                        <p:strVal val="visible"/>
                                      </p:to>
                                    </p:set>
                                    <p:animEffect transition="in" filter="fade">
                                      <p:cBhvr>
                                        <p:cTn id="36" dur="500"/>
                                        <p:tgtEl>
                                          <p:spTgt spid="528"/>
                                        </p:tgtEl>
                                      </p:cBhvr>
                                    </p:animEffect>
                                  </p:childTnLst>
                                </p:cTn>
                              </p:par>
                            </p:childTnLst>
                          </p:cTn>
                        </p:par>
                        <p:par>
                          <p:cTn id="37" fill="hold">
                            <p:stCondLst>
                              <p:cond delay="500"/>
                            </p:stCondLst>
                            <p:childTnLst>
                              <p:par>
                                <p:cTn id="38" presetID="10" presetClass="entr" presetSubtype="0" fill="hold" grpId="9" nodeType="afterEffect">
                                  <p:stCondLst>
                                    <p:cond delay="0"/>
                                  </p:stCondLst>
                                  <p:iterate>
                                    <p:tmAbs val="0"/>
                                  </p:iterate>
                                  <p:childTnLst>
                                    <p:set>
                                      <p:cBhvr>
                                        <p:cTn id="39" fill="hold"/>
                                        <p:tgtEl>
                                          <p:spTgt spid="529"/>
                                        </p:tgtEl>
                                        <p:attrNameLst>
                                          <p:attrName>style.visibility</p:attrName>
                                        </p:attrNameLst>
                                      </p:cBhvr>
                                      <p:to>
                                        <p:strVal val="visible"/>
                                      </p:to>
                                    </p:set>
                                    <p:animEffect transition="in" filter="fade">
                                      <p:cBhvr>
                                        <p:cTn id="40" dur="500"/>
                                        <p:tgtEl>
                                          <p:spTgt spid="529"/>
                                        </p:tgtEl>
                                      </p:cBhvr>
                                    </p:animEffect>
                                  </p:childTnLst>
                                </p:cTn>
                              </p:par>
                            </p:childTnLst>
                          </p:cTn>
                        </p:par>
                        <p:par>
                          <p:cTn id="41" fill="hold">
                            <p:stCondLst>
                              <p:cond delay="1000"/>
                            </p:stCondLst>
                            <p:childTnLst>
                              <p:par>
                                <p:cTn id="42" presetID="10" presetClass="entr" presetSubtype="0" fill="hold" grpId="10" nodeType="afterEffect">
                                  <p:stCondLst>
                                    <p:cond delay="0"/>
                                  </p:stCondLst>
                                  <p:iterate>
                                    <p:tmAbs val="0"/>
                                  </p:iterate>
                                  <p:childTnLst>
                                    <p:set>
                                      <p:cBhvr>
                                        <p:cTn id="43" fill="hold"/>
                                        <p:tgtEl>
                                          <p:spTgt spid="530"/>
                                        </p:tgtEl>
                                        <p:attrNameLst>
                                          <p:attrName>style.visibility</p:attrName>
                                        </p:attrNameLst>
                                      </p:cBhvr>
                                      <p:to>
                                        <p:strVal val="visible"/>
                                      </p:to>
                                    </p:set>
                                    <p:animEffect transition="in" filter="fade">
                                      <p:cBhvr>
                                        <p:cTn id="44" dur="500"/>
                                        <p:tgtEl>
                                          <p:spTgt spid="530"/>
                                        </p:tgtEl>
                                      </p:cBhvr>
                                    </p:animEffect>
                                  </p:childTnLst>
                                </p:cTn>
                              </p:par>
                            </p:childTnLst>
                          </p:cTn>
                        </p:par>
                        <p:par>
                          <p:cTn id="45" fill="hold">
                            <p:stCondLst>
                              <p:cond delay="1500"/>
                            </p:stCondLst>
                            <p:childTnLst>
                              <p:par>
                                <p:cTn id="46" presetID="10" presetClass="entr" presetSubtype="0" fill="hold" grpId="11" nodeType="afterEffect">
                                  <p:stCondLst>
                                    <p:cond delay="0"/>
                                  </p:stCondLst>
                                  <p:iterate>
                                    <p:tmAbs val="0"/>
                                  </p:iterate>
                                  <p:childTnLst>
                                    <p:set>
                                      <p:cBhvr>
                                        <p:cTn id="47" fill="hold"/>
                                        <p:tgtEl>
                                          <p:spTgt spid="531"/>
                                        </p:tgtEl>
                                        <p:attrNameLst>
                                          <p:attrName>style.visibility</p:attrName>
                                        </p:attrNameLst>
                                      </p:cBhvr>
                                      <p:to>
                                        <p:strVal val="visible"/>
                                      </p:to>
                                    </p:set>
                                    <p:animEffect transition="in" filter="fade">
                                      <p:cBhvr>
                                        <p:cTn id="48" dur="500"/>
                                        <p:tgtEl>
                                          <p:spTgt spid="531"/>
                                        </p:tgtEl>
                                      </p:cBhvr>
                                    </p:animEffect>
                                  </p:childTnLst>
                                </p:cTn>
                              </p:par>
                            </p:childTnLst>
                          </p:cTn>
                        </p:par>
                        <p:par>
                          <p:cTn id="49" fill="hold">
                            <p:stCondLst>
                              <p:cond delay="2000"/>
                            </p:stCondLst>
                            <p:childTnLst>
                              <p:par>
                                <p:cTn id="50" presetID="10" presetClass="entr" presetSubtype="0" fill="hold" grpId="12" nodeType="afterEffect">
                                  <p:stCondLst>
                                    <p:cond delay="0"/>
                                  </p:stCondLst>
                                  <p:iterate>
                                    <p:tmAbs val="0"/>
                                  </p:iterate>
                                  <p:childTnLst>
                                    <p:set>
                                      <p:cBhvr>
                                        <p:cTn id="51" fill="hold"/>
                                        <p:tgtEl>
                                          <p:spTgt spid="532"/>
                                        </p:tgtEl>
                                        <p:attrNameLst>
                                          <p:attrName>style.visibility</p:attrName>
                                        </p:attrNameLst>
                                      </p:cBhvr>
                                      <p:to>
                                        <p:strVal val="visible"/>
                                      </p:to>
                                    </p:set>
                                    <p:animEffect transition="in" filter="fade">
                                      <p:cBhvr>
                                        <p:cTn id="52" dur="500"/>
                                        <p:tgtEl>
                                          <p:spTgt spid="532"/>
                                        </p:tgtEl>
                                      </p:cBhvr>
                                    </p:animEffect>
                                  </p:childTnLst>
                                </p:cTn>
                              </p:par>
                            </p:childTnLst>
                          </p:cTn>
                        </p:par>
                        <p:par>
                          <p:cTn id="53" fill="hold">
                            <p:stCondLst>
                              <p:cond delay="2500"/>
                            </p:stCondLst>
                            <p:childTnLst>
                              <p:par>
                                <p:cTn id="54" presetID="10" presetClass="entr" presetSubtype="0" fill="hold" grpId="13" nodeType="afterEffect">
                                  <p:stCondLst>
                                    <p:cond delay="0"/>
                                  </p:stCondLst>
                                  <p:iterate>
                                    <p:tmAbs val="0"/>
                                  </p:iterate>
                                  <p:childTnLst>
                                    <p:set>
                                      <p:cBhvr>
                                        <p:cTn id="55" fill="hold"/>
                                        <p:tgtEl>
                                          <p:spTgt spid="535"/>
                                        </p:tgtEl>
                                        <p:attrNameLst>
                                          <p:attrName>style.visibility</p:attrName>
                                        </p:attrNameLst>
                                      </p:cBhvr>
                                      <p:to>
                                        <p:strVal val="visible"/>
                                      </p:to>
                                    </p:set>
                                    <p:animEffect transition="in" filter="fade">
                                      <p:cBhvr>
                                        <p:cTn id="56" dur="500"/>
                                        <p:tgtEl>
                                          <p:spTgt spid="535"/>
                                        </p:tgtEl>
                                      </p:cBhvr>
                                    </p:animEffect>
                                  </p:childTnLst>
                                </p:cTn>
                              </p:par>
                            </p:childTnLst>
                          </p:cTn>
                        </p:par>
                        <p:par>
                          <p:cTn id="57" fill="hold">
                            <p:stCondLst>
                              <p:cond delay="3000"/>
                            </p:stCondLst>
                            <p:childTnLst>
                              <p:par>
                                <p:cTn id="58" presetID="10" presetClass="entr" presetSubtype="0" fill="hold" grpId="14" nodeType="afterEffect">
                                  <p:stCondLst>
                                    <p:cond delay="0"/>
                                  </p:stCondLst>
                                  <p:iterate>
                                    <p:tmAbs val="0"/>
                                  </p:iterate>
                                  <p:childTnLst>
                                    <p:set>
                                      <p:cBhvr>
                                        <p:cTn id="59" fill="hold"/>
                                        <p:tgtEl>
                                          <p:spTgt spid="536"/>
                                        </p:tgtEl>
                                        <p:attrNameLst>
                                          <p:attrName>style.visibility</p:attrName>
                                        </p:attrNameLst>
                                      </p:cBhvr>
                                      <p:to>
                                        <p:strVal val="visible"/>
                                      </p:to>
                                    </p:set>
                                    <p:animEffect transition="in" filter="fade">
                                      <p:cBhvr>
                                        <p:cTn id="60"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1" animBg="1" advAuto="0"/>
      <p:bldP spid="524" grpId="2" animBg="1" advAuto="0"/>
      <p:bldP spid="525" grpId="3" animBg="1" advAuto="0"/>
      <p:bldP spid="526" grpId="4" animBg="1" advAuto="0"/>
      <p:bldP spid="527" grpId="5" animBg="1" advAuto="0"/>
      <p:bldP spid="528" grpId="8" animBg="1" advAuto="0"/>
      <p:bldP spid="529" grpId="9" animBg="1" advAuto="0"/>
      <p:bldP spid="530" grpId="10" animBg="1" advAuto="0"/>
      <p:bldP spid="531" grpId="11" animBg="1" advAuto="0"/>
      <p:bldP spid="532" grpId="12" animBg="1" advAuto="0"/>
      <p:bldP spid="533" grpId="6" animBg="1" advAuto="0"/>
      <p:bldP spid="534" grpId="7" animBg="1" advAuto="0"/>
      <p:bldP spid="535" grpId="13" animBg="1" advAuto="0"/>
      <p:bldP spid="536" grpId="14"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44" name="Shape 544"/>
          <p:cNvSpPr/>
          <p:nvPr/>
        </p:nvSpPr>
        <p:spPr>
          <a:xfrm>
            <a:off x="7239000" y="1600199"/>
            <a:ext cx="1905001" cy="4337078"/>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45" name="Shape 545"/>
          <p:cNvSpPr/>
          <p:nvPr/>
        </p:nvSpPr>
        <p:spPr>
          <a:xfrm>
            <a:off x="4419600" y="3657600"/>
            <a:ext cx="3276600" cy="9471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Moderate </a:t>
            </a:r>
          </a:p>
          <a:p>
            <a:pPr lvl="0">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Water-use Zone</a:t>
            </a:r>
          </a:p>
        </p:txBody>
      </p:sp>
      <p:sp>
        <p:nvSpPr>
          <p:cNvPr id="546" name="Shape 546"/>
          <p:cNvSpPr/>
          <p:nvPr/>
        </p:nvSpPr>
        <p:spPr>
          <a:xfrm>
            <a:off x="1447800" y="2590800"/>
            <a:ext cx="2895600" cy="34385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47" name="Shape 547"/>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48" name="Shape 548"/>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49" name="Shape 549"/>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0" name="Shape 550"/>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1" name="Shape 551"/>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2" name="Shape 552"/>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3" name="Shape 553"/>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4" name="Shape 554"/>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55" name="Shape 555"/>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56" name="Shape 556"/>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57" name="Shape 557"/>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58" name="Shape 558"/>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59" name="Shape 559"/>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60" name="Shape 560"/>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561" name="Shape 561"/>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62" name="Shape 562"/>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63" name="Shape 563"/>
          <p:cNvSpPr/>
          <p:nvPr/>
        </p:nvSpPr>
        <p:spPr>
          <a:xfrm>
            <a:off x="51054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564" name="Shape 564"/>
          <p:cNvSpPr/>
          <p:nvPr/>
        </p:nvSpPr>
        <p:spPr>
          <a:xfrm rot="16118040">
            <a:off x="6302894" y="555801"/>
            <a:ext cx="838201" cy="9471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565" name="Shape 565"/>
          <p:cNvSpPr/>
          <p:nvPr/>
        </p:nvSpPr>
        <p:spPr>
          <a:xfrm>
            <a:off x="7772400" y="29718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566" name="Shape 566"/>
          <p:cNvSpPr/>
          <p:nvPr/>
        </p:nvSpPr>
        <p:spPr>
          <a:xfrm>
            <a:off x="1828800" y="4724400"/>
            <a:ext cx="2057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567" name="Shape 567"/>
          <p:cNvSpPr/>
          <p:nvPr/>
        </p:nvSpPr>
        <p:spPr>
          <a:xfrm>
            <a:off x="17526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568" name="Shape 568"/>
          <p:cNvSpPr/>
          <p:nvPr/>
        </p:nvSpPr>
        <p:spPr>
          <a:xfrm rot="19677101">
            <a:off x="1285899" y="2593528"/>
            <a:ext cx="2438401"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569" name="Shape 569"/>
          <p:cNvSpPr/>
          <p:nvPr/>
        </p:nvSpPr>
        <p:spPr>
          <a:xfrm rot="18330840">
            <a:off x="3109626" y="5111316"/>
            <a:ext cx="1600201"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a:t>
            </a:r>
          </a:p>
        </p:txBody>
      </p:sp>
      <p:sp>
        <p:nvSpPr>
          <p:cNvPr id="570" name="Shape 570"/>
          <p:cNvSpPr/>
          <p:nvPr/>
        </p:nvSpPr>
        <p:spPr>
          <a:xfrm>
            <a:off x="7239000" y="3048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571" name="Shape 571"/>
          <p:cNvSpPr/>
          <p:nvPr/>
        </p:nvSpPr>
        <p:spPr>
          <a:xfrm>
            <a:off x="6781800" y="3429000"/>
            <a:ext cx="1066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572" name="Shape 572"/>
          <p:cNvSpPr/>
          <p:nvPr/>
        </p:nvSpPr>
        <p:spPr>
          <a:xfrm>
            <a:off x="4549774" y="0"/>
            <a:ext cx="4573214" cy="6022975"/>
          </a:xfrm>
          <a:custGeom>
            <a:avLst/>
            <a:gdLst/>
            <a:ahLst/>
            <a:cxnLst>
              <a:cxn ang="0">
                <a:pos x="wd2" y="hd2"/>
              </a:cxn>
              <a:cxn ang="5400000">
                <a:pos x="wd2" y="hd2"/>
              </a:cxn>
              <a:cxn ang="10800000">
                <a:pos x="wd2" y="hd2"/>
              </a:cxn>
              <a:cxn ang="16200000">
                <a:pos x="wd2" y="hd2"/>
              </a:cxn>
            </a:cxnLst>
            <a:rect l="0" t="0" r="r" b="b"/>
            <a:pathLst>
              <a:path w="21501" h="21600" extrusionOk="0">
                <a:moveTo>
                  <a:pt x="67" y="9263"/>
                </a:moveTo>
                <a:cubicBezTo>
                  <a:pt x="799" y="9155"/>
                  <a:pt x="1538" y="9422"/>
                  <a:pt x="2254" y="9525"/>
                </a:cubicBezTo>
                <a:cubicBezTo>
                  <a:pt x="2679" y="9587"/>
                  <a:pt x="3112" y="9633"/>
                  <a:pt x="3545" y="9684"/>
                </a:cubicBezTo>
                <a:cubicBezTo>
                  <a:pt x="3680" y="9701"/>
                  <a:pt x="3956" y="9735"/>
                  <a:pt x="3956" y="9735"/>
                </a:cubicBezTo>
                <a:cubicBezTo>
                  <a:pt x="4045" y="9770"/>
                  <a:pt x="4142" y="9798"/>
                  <a:pt x="4232" y="9838"/>
                </a:cubicBezTo>
                <a:cubicBezTo>
                  <a:pt x="4299" y="9866"/>
                  <a:pt x="4359" y="9912"/>
                  <a:pt x="4433" y="9940"/>
                </a:cubicBezTo>
                <a:cubicBezTo>
                  <a:pt x="4710" y="10043"/>
                  <a:pt x="4620" y="9929"/>
                  <a:pt x="4911" y="10100"/>
                </a:cubicBezTo>
                <a:cubicBezTo>
                  <a:pt x="5225" y="10288"/>
                  <a:pt x="5254" y="10430"/>
                  <a:pt x="5598" y="10515"/>
                </a:cubicBezTo>
                <a:cubicBezTo>
                  <a:pt x="5732" y="10817"/>
                  <a:pt x="5605" y="10834"/>
                  <a:pt x="6008" y="10982"/>
                </a:cubicBezTo>
                <a:cubicBezTo>
                  <a:pt x="6180" y="11181"/>
                  <a:pt x="6404" y="11335"/>
                  <a:pt x="6620" y="11506"/>
                </a:cubicBezTo>
                <a:cubicBezTo>
                  <a:pt x="6732" y="11768"/>
                  <a:pt x="7016" y="11779"/>
                  <a:pt x="7232" y="12024"/>
                </a:cubicBezTo>
                <a:cubicBezTo>
                  <a:pt x="7404" y="12218"/>
                  <a:pt x="7307" y="12132"/>
                  <a:pt x="7509" y="12286"/>
                </a:cubicBezTo>
                <a:cubicBezTo>
                  <a:pt x="7628" y="12554"/>
                  <a:pt x="7904" y="12696"/>
                  <a:pt x="8188" y="12855"/>
                </a:cubicBezTo>
                <a:cubicBezTo>
                  <a:pt x="8277" y="12958"/>
                  <a:pt x="8404" y="13049"/>
                  <a:pt x="8464" y="13168"/>
                </a:cubicBezTo>
                <a:cubicBezTo>
                  <a:pt x="8509" y="13254"/>
                  <a:pt x="8538" y="13351"/>
                  <a:pt x="8598" y="13430"/>
                </a:cubicBezTo>
                <a:cubicBezTo>
                  <a:pt x="8740" y="13630"/>
                  <a:pt x="9031" y="13840"/>
                  <a:pt x="9143" y="14057"/>
                </a:cubicBezTo>
                <a:cubicBezTo>
                  <a:pt x="9188" y="14142"/>
                  <a:pt x="9218" y="14233"/>
                  <a:pt x="9277" y="14313"/>
                </a:cubicBezTo>
                <a:cubicBezTo>
                  <a:pt x="9360" y="14421"/>
                  <a:pt x="9554" y="14626"/>
                  <a:pt x="9554" y="14626"/>
                </a:cubicBezTo>
                <a:cubicBezTo>
                  <a:pt x="9688" y="14945"/>
                  <a:pt x="9897" y="15241"/>
                  <a:pt x="10031" y="15565"/>
                </a:cubicBezTo>
                <a:cubicBezTo>
                  <a:pt x="10106" y="15747"/>
                  <a:pt x="10158" y="16436"/>
                  <a:pt x="10166" y="16499"/>
                </a:cubicBezTo>
                <a:cubicBezTo>
                  <a:pt x="10270" y="17199"/>
                  <a:pt x="10419" y="17899"/>
                  <a:pt x="10643" y="18583"/>
                </a:cubicBezTo>
                <a:cubicBezTo>
                  <a:pt x="10710" y="18788"/>
                  <a:pt x="10770" y="19135"/>
                  <a:pt x="10919" y="19311"/>
                </a:cubicBezTo>
                <a:cubicBezTo>
                  <a:pt x="11143" y="19568"/>
                  <a:pt x="11382" y="19824"/>
                  <a:pt x="11666" y="20040"/>
                </a:cubicBezTo>
                <a:cubicBezTo>
                  <a:pt x="11800" y="20319"/>
                  <a:pt x="12129" y="20444"/>
                  <a:pt x="12352" y="20666"/>
                </a:cubicBezTo>
                <a:cubicBezTo>
                  <a:pt x="12405" y="20718"/>
                  <a:pt x="12427" y="20774"/>
                  <a:pt x="12487" y="20820"/>
                </a:cubicBezTo>
                <a:cubicBezTo>
                  <a:pt x="12547" y="20866"/>
                  <a:pt x="12629" y="20883"/>
                  <a:pt x="12696" y="20923"/>
                </a:cubicBezTo>
                <a:cubicBezTo>
                  <a:pt x="12748" y="20951"/>
                  <a:pt x="12785" y="20997"/>
                  <a:pt x="12830" y="21031"/>
                </a:cubicBezTo>
                <a:cubicBezTo>
                  <a:pt x="12853" y="21082"/>
                  <a:pt x="12853" y="21145"/>
                  <a:pt x="12897" y="21184"/>
                </a:cubicBezTo>
                <a:cubicBezTo>
                  <a:pt x="12942" y="21224"/>
                  <a:pt x="13375" y="21475"/>
                  <a:pt x="13442" y="21498"/>
                </a:cubicBezTo>
                <a:cubicBezTo>
                  <a:pt x="13577" y="21543"/>
                  <a:pt x="13853" y="21600"/>
                  <a:pt x="13853" y="21600"/>
                </a:cubicBezTo>
                <a:lnTo>
                  <a:pt x="21496" y="21589"/>
                </a:lnTo>
                <a:cubicBezTo>
                  <a:pt x="21451" y="21384"/>
                  <a:pt x="21600" y="21071"/>
                  <a:pt x="21361" y="20979"/>
                </a:cubicBezTo>
                <a:cubicBezTo>
                  <a:pt x="20854" y="20780"/>
                  <a:pt x="20212" y="21048"/>
                  <a:pt x="19652" y="20979"/>
                </a:cubicBezTo>
                <a:cubicBezTo>
                  <a:pt x="19585" y="20962"/>
                  <a:pt x="19518" y="20945"/>
                  <a:pt x="19450" y="20923"/>
                </a:cubicBezTo>
                <a:cubicBezTo>
                  <a:pt x="19376" y="20894"/>
                  <a:pt x="19316" y="20843"/>
                  <a:pt x="19241" y="20820"/>
                </a:cubicBezTo>
                <a:cubicBezTo>
                  <a:pt x="18831" y="20683"/>
                  <a:pt x="18853" y="20740"/>
                  <a:pt x="18428" y="20666"/>
                </a:cubicBezTo>
                <a:cubicBezTo>
                  <a:pt x="18219" y="20632"/>
                  <a:pt x="18010" y="20558"/>
                  <a:pt x="17808" y="20507"/>
                </a:cubicBezTo>
                <a:cubicBezTo>
                  <a:pt x="17741" y="20473"/>
                  <a:pt x="17682" y="20427"/>
                  <a:pt x="17607" y="20404"/>
                </a:cubicBezTo>
                <a:cubicBezTo>
                  <a:pt x="17473" y="20359"/>
                  <a:pt x="17196" y="20302"/>
                  <a:pt x="17196" y="20302"/>
                </a:cubicBezTo>
                <a:cubicBezTo>
                  <a:pt x="17032" y="20171"/>
                  <a:pt x="16950" y="20097"/>
                  <a:pt x="16719" y="20040"/>
                </a:cubicBezTo>
                <a:cubicBezTo>
                  <a:pt x="16637" y="19949"/>
                  <a:pt x="16510" y="19881"/>
                  <a:pt x="16443" y="19778"/>
                </a:cubicBezTo>
                <a:cubicBezTo>
                  <a:pt x="16375" y="19681"/>
                  <a:pt x="16308" y="19465"/>
                  <a:pt x="16308" y="19465"/>
                </a:cubicBezTo>
                <a:cubicBezTo>
                  <a:pt x="16360" y="18753"/>
                  <a:pt x="16338" y="18571"/>
                  <a:pt x="16241" y="17956"/>
                </a:cubicBezTo>
                <a:cubicBezTo>
                  <a:pt x="16316" y="17051"/>
                  <a:pt x="16219" y="17176"/>
                  <a:pt x="16719" y="16607"/>
                </a:cubicBezTo>
                <a:cubicBezTo>
                  <a:pt x="16995" y="15958"/>
                  <a:pt x="16831" y="14916"/>
                  <a:pt x="16786" y="14313"/>
                </a:cubicBezTo>
                <a:cubicBezTo>
                  <a:pt x="16764" y="13977"/>
                  <a:pt x="16704" y="13521"/>
                  <a:pt x="16375" y="13271"/>
                </a:cubicBezTo>
                <a:cubicBezTo>
                  <a:pt x="16122" y="12696"/>
                  <a:pt x="15510" y="12178"/>
                  <a:pt x="15010" y="11711"/>
                </a:cubicBezTo>
                <a:cubicBezTo>
                  <a:pt x="14681" y="11409"/>
                  <a:pt x="14427" y="11045"/>
                  <a:pt x="14054" y="10777"/>
                </a:cubicBezTo>
                <a:cubicBezTo>
                  <a:pt x="13980" y="10589"/>
                  <a:pt x="13711" y="10191"/>
                  <a:pt x="13509" y="10048"/>
                </a:cubicBezTo>
                <a:cubicBezTo>
                  <a:pt x="13465" y="9946"/>
                  <a:pt x="13420" y="9838"/>
                  <a:pt x="13375" y="9735"/>
                </a:cubicBezTo>
                <a:cubicBezTo>
                  <a:pt x="13285" y="9536"/>
                  <a:pt x="13241" y="9109"/>
                  <a:pt x="13241" y="9109"/>
                </a:cubicBezTo>
                <a:cubicBezTo>
                  <a:pt x="13293" y="8620"/>
                  <a:pt x="13293" y="7840"/>
                  <a:pt x="13785" y="7441"/>
                </a:cubicBezTo>
                <a:cubicBezTo>
                  <a:pt x="13950" y="7071"/>
                  <a:pt x="14390" y="6877"/>
                  <a:pt x="14808" y="6712"/>
                </a:cubicBezTo>
                <a:cubicBezTo>
                  <a:pt x="15024" y="6627"/>
                  <a:pt x="15114" y="6519"/>
                  <a:pt x="15353" y="6456"/>
                </a:cubicBezTo>
                <a:cubicBezTo>
                  <a:pt x="15786" y="6109"/>
                  <a:pt x="16472" y="6080"/>
                  <a:pt x="17062" y="6040"/>
                </a:cubicBezTo>
                <a:cubicBezTo>
                  <a:pt x="17413" y="5978"/>
                  <a:pt x="17719" y="5921"/>
                  <a:pt x="18085" y="5881"/>
                </a:cubicBezTo>
                <a:cubicBezTo>
                  <a:pt x="19197" y="5972"/>
                  <a:pt x="20309" y="5984"/>
                  <a:pt x="21428" y="5984"/>
                </a:cubicBezTo>
                <a:lnTo>
                  <a:pt x="21496" y="0"/>
                </a:lnTo>
                <a:lnTo>
                  <a:pt x="10748" y="0"/>
                </a:lnTo>
                <a:lnTo>
                  <a:pt x="10748" y="8471"/>
                </a:lnTo>
                <a:lnTo>
                  <a:pt x="0" y="8471"/>
                </a:lnTo>
                <a:lnTo>
                  <a:pt x="67" y="9263"/>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73" name="Shape 573"/>
          <p:cNvSpPr/>
          <p:nvPr/>
        </p:nvSpPr>
        <p:spPr>
          <a:xfrm>
            <a:off x="7239000" y="685800"/>
            <a:ext cx="1219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574" name="Shape 574"/>
          <p:cNvSpPr/>
          <p:nvPr/>
        </p:nvSpPr>
        <p:spPr>
          <a:xfrm>
            <a:off x="6705600" y="3505200"/>
            <a:ext cx="990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575" name="Shape 575"/>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76" name="Shape 576"/>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77" name="Shape 577"/>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78" name="Shape 578"/>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79" name="Shape 579"/>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80" name="Shape 580"/>
          <p:cNvSpPr/>
          <p:nvPr/>
        </p:nvSpPr>
        <p:spPr>
          <a:xfrm>
            <a:off x="7848600" y="16002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81" name="Shape 581"/>
          <p:cNvSpPr/>
          <p:nvPr/>
        </p:nvSpPr>
        <p:spPr>
          <a:xfrm>
            <a:off x="7924800" y="4191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82" name="Shape 582"/>
          <p:cNvSpPr/>
          <p:nvPr/>
        </p:nvSpPr>
        <p:spPr>
          <a:xfrm>
            <a:off x="0" y="6248400"/>
            <a:ext cx="19050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65"/>
                                        </p:tgtEl>
                                        <p:attrNameLst>
                                          <p:attrName>style.visibility</p:attrName>
                                        </p:attrNameLst>
                                      </p:cBhvr>
                                      <p:to>
                                        <p:strVal val="visible"/>
                                      </p:to>
                                    </p:set>
                                    <p:animEffect transition="in" filter="fade">
                                      <p:cBhvr>
                                        <p:cTn id="7" dur="5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566"/>
                                        </p:tgtEl>
                                        <p:attrNameLst>
                                          <p:attrName>style.visibility</p:attrName>
                                        </p:attrNameLst>
                                      </p:cBhvr>
                                      <p:to>
                                        <p:strVal val="visible"/>
                                      </p:to>
                                    </p:set>
                                    <p:animEffect transition="in" filter="fade">
                                      <p:cBhvr>
                                        <p:cTn id="12"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1" animBg="1" advAuto="0"/>
      <p:bldP spid="566"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86" name="Shape 586"/>
          <p:cNvSpPr/>
          <p:nvPr/>
        </p:nvSpPr>
        <p:spPr>
          <a:xfrm>
            <a:off x="4419600" y="3657600"/>
            <a:ext cx="3276600" cy="9471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Moderate </a:t>
            </a:r>
          </a:p>
          <a:p>
            <a:pPr lvl="0">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Water-use Zone</a:t>
            </a:r>
          </a:p>
        </p:txBody>
      </p:sp>
      <p:sp>
        <p:nvSpPr>
          <p:cNvPr id="587" name="Shape 587"/>
          <p:cNvSpPr/>
          <p:nvPr/>
        </p:nvSpPr>
        <p:spPr>
          <a:xfrm>
            <a:off x="1447800" y="2590800"/>
            <a:ext cx="2895600" cy="3438525"/>
          </a:xfrm>
          <a:custGeom>
            <a:avLst/>
            <a:gdLst/>
            <a:ahLst/>
            <a:cxnLst>
              <a:cxn ang="0">
                <a:pos x="wd2" y="hd2"/>
              </a:cxn>
              <a:cxn ang="5400000">
                <a:pos x="wd2" y="hd2"/>
              </a:cxn>
              <a:cxn ang="10800000">
                <a:pos x="wd2" y="hd2"/>
              </a:cxn>
              <a:cxn ang="16200000">
                <a:pos x="wd2" y="hd2"/>
              </a:cxn>
            </a:cxnLst>
            <a:rect l="0" t="0" r="r" b="b"/>
            <a:pathLst>
              <a:path w="21600" h="21600" extrusionOk="0">
                <a:moveTo>
                  <a:pt x="14992" y="419"/>
                </a:moveTo>
                <a:cubicBezTo>
                  <a:pt x="15347" y="539"/>
                  <a:pt x="15762" y="568"/>
                  <a:pt x="16058" y="778"/>
                </a:cubicBezTo>
                <a:cubicBezTo>
                  <a:pt x="16295" y="947"/>
                  <a:pt x="16283" y="1286"/>
                  <a:pt x="16484" y="1496"/>
                </a:cubicBezTo>
                <a:cubicBezTo>
                  <a:pt x="16650" y="1665"/>
                  <a:pt x="16911" y="1735"/>
                  <a:pt x="17124" y="1855"/>
                </a:cubicBezTo>
                <a:cubicBezTo>
                  <a:pt x="17704" y="3331"/>
                  <a:pt x="16697" y="1047"/>
                  <a:pt x="18616" y="3470"/>
                </a:cubicBezTo>
                <a:cubicBezTo>
                  <a:pt x="18900" y="3829"/>
                  <a:pt x="19184" y="4188"/>
                  <a:pt x="19468" y="4547"/>
                </a:cubicBezTo>
                <a:cubicBezTo>
                  <a:pt x="19717" y="4866"/>
                  <a:pt x="19753" y="5265"/>
                  <a:pt x="19895" y="5624"/>
                </a:cubicBezTo>
                <a:cubicBezTo>
                  <a:pt x="19978" y="5834"/>
                  <a:pt x="20179" y="5983"/>
                  <a:pt x="20321" y="6163"/>
                </a:cubicBezTo>
                <a:cubicBezTo>
                  <a:pt x="20641" y="7250"/>
                  <a:pt x="21067" y="8307"/>
                  <a:pt x="21387" y="9394"/>
                </a:cubicBezTo>
                <a:cubicBezTo>
                  <a:pt x="21458" y="9633"/>
                  <a:pt x="21600" y="10112"/>
                  <a:pt x="21600" y="10112"/>
                </a:cubicBezTo>
                <a:cubicBezTo>
                  <a:pt x="21529" y="11787"/>
                  <a:pt x="21505" y="13463"/>
                  <a:pt x="21387" y="15138"/>
                </a:cubicBezTo>
                <a:cubicBezTo>
                  <a:pt x="21328" y="15876"/>
                  <a:pt x="21043" y="15896"/>
                  <a:pt x="20747" y="16574"/>
                </a:cubicBezTo>
                <a:cubicBezTo>
                  <a:pt x="20072" y="18090"/>
                  <a:pt x="19220" y="19945"/>
                  <a:pt x="17550" y="20882"/>
                </a:cubicBezTo>
                <a:cubicBezTo>
                  <a:pt x="17064" y="21490"/>
                  <a:pt x="17301" y="21271"/>
                  <a:pt x="16911" y="21600"/>
                </a:cubicBezTo>
                <a:lnTo>
                  <a:pt x="0" y="21540"/>
                </a:lnTo>
                <a:lnTo>
                  <a:pt x="0" y="0"/>
                </a:lnTo>
                <a:lnTo>
                  <a:pt x="14992" y="419"/>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88" name="Shape 588"/>
          <p:cNvSpPr/>
          <p:nvPr/>
        </p:nvSpPr>
        <p:spPr>
          <a:xfrm>
            <a:off x="7315200" y="1600200"/>
            <a:ext cx="1828800" cy="4234039"/>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589" name="Shape 589"/>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0" name="Shape 590"/>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1" name="Shape 591"/>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2" name="Shape 592"/>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3" name="Shape 593"/>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4" name="Shape 594"/>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5" name="Shape 595"/>
          <p:cNvSpPr/>
          <p:nvPr/>
        </p:nvSpPr>
        <p:spPr>
          <a:xfrm>
            <a:off x="2438400" y="3886200"/>
            <a:ext cx="533400" cy="5334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6" name="Shape 596"/>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597" name="Shape 597"/>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98" name="Shape 598"/>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599" name="Shape 599"/>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00" name="Shape 600"/>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01" name="Shape 601"/>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02" name="Shape 602"/>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603" name="Shape 603"/>
          <p:cNvSpPr/>
          <p:nvPr/>
        </p:nvSpPr>
        <p:spPr>
          <a:xfrm>
            <a:off x="2085975" y="4457700"/>
            <a:ext cx="2286000" cy="1571625"/>
          </a:xfrm>
          <a:custGeom>
            <a:avLst/>
            <a:gdLst/>
            <a:ahLst/>
            <a:cxnLst>
              <a:cxn ang="0">
                <a:pos x="wd2" y="hd2"/>
              </a:cxn>
              <a:cxn ang="5400000">
                <a:pos x="wd2" y="hd2"/>
              </a:cxn>
              <a:cxn ang="10800000">
                <a:pos x="wd2" y="hd2"/>
              </a:cxn>
              <a:cxn ang="16200000">
                <a:pos x="wd2" y="hd2"/>
              </a:cxn>
            </a:cxnLst>
            <a:rect l="0" t="0" r="r" b="b"/>
            <a:pathLst>
              <a:path w="21600" h="21600" extrusionOk="0">
                <a:moveTo>
                  <a:pt x="21330" y="393"/>
                </a:moveTo>
                <a:cubicBezTo>
                  <a:pt x="21060" y="262"/>
                  <a:pt x="20805" y="0"/>
                  <a:pt x="20520" y="0"/>
                </a:cubicBezTo>
                <a:cubicBezTo>
                  <a:pt x="19905" y="0"/>
                  <a:pt x="18795" y="1222"/>
                  <a:pt x="18090" y="1571"/>
                </a:cubicBezTo>
                <a:cubicBezTo>
                  <a:pt x="17520" y="2793"/>
                  <a:pt x="16620" y="3753"/>
                  <a:pt x="16200" y="5105"/>
                </a:cubicBezTo>
                <a:cubicBezTo>
                  <a:pt x="14910" y="9316"/>
                  <a:pt x="16335" y="5978"/>
                  <a:pt x="15120" y="8640"/>
                </a:cubicBezTo>
                <a:cubicBezTo>
                  <a:pt x="14790" y="10560"/>
                  <a:pt x="14550" y="10909"/>
                  <a:pt x="14040" y="12567"/>
                </a:cubicBezTo>
                <a:cubicBezTo>
                  <a:pt x="12795" y="16647"/>
                  <a:pt x="14325" y="13745"/>
                  <a:pt x="12690" y="15709"/>
                </a:cubicBezTo>
                <a:cubicBezTo>
                  <a:pt x="12390" y="16058"/>
                  <a:pt x="12210" y="16604"/>
                  <a:pt x="11880" y="16887"/>
                </a:cubicBezTo>
                <a:cubicBezTo>
                  <a:pt x="11310" y="17367"/>
                  <a:pt x="10575" y="17236"/>
                  <a:pt x="9990" y="17673"/>
                </a:cubicBezTo>
                <a:cubicBezTo>
                  <a:pt x="9705" y="17891"/>
                  <a:pt x="9510" y="18415"/>
                  <a:pt x="9180" y="18458"/>
                </a:cubicBezTo>
                <a:cubicBezTo>
                  <a:pt x="6765" y="18807"/>
                  <a:pt x="4320" y="18720"/>
                  <a:pt x="1890" y="18851"/>
                </a:cubicBezTo>
                <a:cubicBezTo>
                  <a:pt x="750" y="19396"/>
                  <a:pt x="525" y="20051"/>
                  <a:pt x="0" y="21600"/>
                </a:cubicBezTo>
                <a:lnTo>
                  <a:pt x="15570" y="21469"/>
                </a:lnTo>
                <a:cubicBezTo>
                  <a:pt x="15690" y="21120"/>
                  <a:pt x="15735" y="20684"/>
                  <a:pt x="15930" y="20422"/>
                </a:cubicBezTo>
                <a:cubicBezTo>
                  <a:pt x="16410" y="19789"/>
                  <a:pt x="17550" y="18851"/>
                  <a:pt x="17550" y="18851"/>
                </a:cubicBezTo>
                <a:cubicBezTo>
                  <a:pt x="18270" y="17280"/>
                  <a:pt x="18990" y="15709"/>
                  <a:pt x="19710" y="14138"/>
                </a:cubicBezTo>
                <a:cubicBezTo>
                  <a:pt x="20205" y="13069"/>
                  <a:pt x="20490" y="10735"/>
                  <a:pt x="20790" y="9425"/>
                </a:cubicBezTo>
                <a:cubicBezTo>
                  <a:pt x="20970" y="8662"/>
                  <a:pt x="20925" y="7833"/>
                  <a:pt x="21060" y="7069"/>
                </a:cubicBezTo>
                <a:cubicBezTo>
                  <a:pt x="21195" y="6262"/>
                  <a:pt x="21600" y="4713"/>
                  <a:pt x="21600" y="4713"/>
                </a:cubicBezTo>
                <a:cubicBezTo>
                  <a:pt x="21510" y="3927"/>
                  <a:pt x="21435" y="3142"/>
                  <a:pt x="21330" y="2356"/>
                </a:cubicBezTo>
                <a:cubicBezTo>
                  <a:pt x="21255" y="1833"/>
                  <a:pt x="21060" y="1331"/>
                  <a:pt x="21060" y="785"/>
                </a:cubicBezTo>
                <a:cubicBezTo>
                  <a:pt x="21060" y="611"/>
                  <a:pt x="21240" y="524"/>
                  <a:pt x="21330" y="393"/>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04" name="Shape 604"/>
          <p:cNvSpPr/>
          <p:nvPr/>
        </p:nvSpPr>
        <p:spPr>
          <a:xfrm>
            <a:off x="1428750" y="2590800"/>
            <a:ext cx="1943571" cy="1609725"/>
          </a:xfrm>
          <a:custGeom>
            <a:avLst/>
            <a:gdLst/>
            <a:ahLst/>
            <a:cxnLst>
              <a:cxn ang="0">
                <a:pos x="wd2" y="hd2"/>
              </a:cxn>
              <a:cxn ang="5400000">
                <a:pos x="wd2" y="hd2"/>
              </a:cxn>
              <a:cxn ang="10800000">
                <a:pos x="wd2" y="hd2"/>
              </a:cxn>
              <a:cxn ang="16200000">
                <a:pos x="wd2" y="hd2"/>
              </a:cxn>
            </a:cxnLst>
            <a:rect l="0" t="0" r="r" b="b"/>
            <a:pathLst>
              <a:path w="21500" h="21600" extrusionOk="0">
                <a:moveTo>
                  <a:pt x="0" y="21600"/>
                </a:moveTo>
                <a:cubicBezTo>
                  <a:pt x="1370" y="21344"/>
                  <a:pt x="2757" y="21238"/>
                  <a:pt x="4109" y="20833"/>
                </a:cubicBezTo>
                <a:cubicBezTo>
                  <a:pt x="5391" y="20450"/>
                  <a:pt x="6603" y="18043"/>
                  <a:pt x="7902" y="16999"/>
                </a:cubicBezTo>
                <a:cubicBezTo>
                  <a:pt x="8833" y="13591"/>
                  <a:pt x="9184" y="10054"/>
                  <a:pt x="10115" y="6646"/>
                </a:cubicBezTo>
                <a:cubicBezTo>
                  <a:pt x="10220" y="6263"/>
                  <a:pt x="10765" y="6433"/>
                  <a:pt x="11063" y="6263"/>
                </a:cubicBezTo>
                <a:cubicBezTo>
                  <a:pt x="12521" y="5389"/>
                  <a:pt x="13065" y="4921"/>
                  <a:pt x="14857" y="4729"/>
                </a:cubicBezTo>
                <a:cubicBezTo>
                  <a:pt x="16542" y="4537"/>
                  <a:pt x="18228" y="4473"/>
                  <a:pt x="19914" y="4346"/>
                </a:cubicBezTo>
                <a:cubicBezTo>
                  <a:pt x="20230" y="4090"/>
                  <a:pt x="20669" y="3962"/>
                  <a:pt x="20862" y="3579"/>
                </a:cubicBezTo>
                <a:cubicBezTo>
                  <a:pt x="21600" y="2151"/>
                  <a:pt x="21495" y="1491"/>
                  <a:pt x="21495" y="128"/>
                </a:cubicBezTo>
                <a:lnTo>
                  <a:pt x="211" y="0"/>
                </a:lnTo>
                <a:lnTo>
                  <a:pt x="0" y="21600"/>
                </a:lnTo>
                <a:close/>
              </a:path>
            </a:pathLst>
          </a:custGeom>
          <a:solidFill>
            <a:srgbClr val="3333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05" name="Shape 605"/>
          <p:cNvSpPr/>
          <p:nvPr/>
        </p:nvSpPr>
        <p:spPr>
          <a:xfrm>
            <a:off x="51054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06" name="Shape 606"/>
          <p:cNvSpPr/>
          <p:nvPr/>
        </p:nvSpPr>
        <p:spPr>
          <a:xfrm rot="16118040">
            <a:off x="6302894" y="555801"/>
            <a:ext cx="838201" cy="9471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07" name="Shape 607"/>
          <p:cNvSpPr/>
          <p:nvPr/>
        </p:nvSpPr>
        <p:spPr>
          <a:xfrm>
            <a:off x="7924800" y="30480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08" name="Shape 608"/>
          <p:cNvSpPr/>
          <p:nvPr/>
        </p:nvSpPr>
        <p:spPr>
          <a:xfrm>
            <a:off x="1828800" y="4724400"/>
            <a:ext cx="2057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09" name="Shape 609"/>
          <p:cNvSpPr/>
          <p:nvPr/>
        </p:nvSpPr>
        <p:spPr>
          <a:xfrm>
            <a:off x="1752600" y="1905000"/>
            <a:ext cx="1676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610" name="Shape 610"/>
          <p:cNvSpPr/>
          <p:nvPr/>
        </p:nvSpPr>
        <p:spPr>
          <a:xfrm rot="19677101">
            <a:off x="1285899" y="2593528"/>
            <a:ext cx="2438401" cy="421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611" name="Shape 611"/>
          <p:cNvSpPr/>
          <p:nvPr/>
        </p:nvSpPr>
        <p:spPr>
          <a:xfrm rot="18330840">
            <a:off x="3109626" y="5111316"/>
            <a:ext cx="1600201"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High</a:t>
            </a:r>
          </a:p>
        </p:txBody>
      </p:sp>
      <p:sp>
        <p:nvSpPr>
          <p:cNvPr id="612" name="Shape 612"/>
          <p:cNvSpPr/>
          <p:nvPr/>
        </p:nvSpPr>
        <p:spPr>
          <a:xfrm>
            <a:off x="7239000" y="3048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13" name="Shape 613"/>
          <p:cNvSpPr/>
          <p:nvPr/>
        </p:nvSpPr>
        <p:spPr>
          <a:xfrm>
            <a:off x="6781800" y="3429000"/>
            <a:ext cx="1066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a:t>
            </a:r>
          </a:p>
        </p:txBody>
      </p:sp>
      <p:sp>
        <p:nvSpPr>
          <p:cNvPr id="614" name="Shape 614"/>
          <p:cNvSpPr/>
          <p:nvPr/>
        </p:nvSpPr>
        <p:spPr>
          <a:xfrm>
            <a:off x="4549774" y="0"/>
            <a:ext cx="4649066" cy="6022975"/>
          </a:xfrm>
          <a:custGeom>
            <a:avLst/>
            <a:gdLst/>
            <a:ahLst/>
            <a:cxnLst>
              <a:cxn ang="0">
                <a:pos x="wd2" y="hd2"/>
              </a:cxn>
              <a:cxn ang="5400000">
                <a:pos x="wd2" y="hd2"/>
              </a:cxn>
              <a:cxn ang="10800000">
                <a:pos x="wd2" y="hd2"/>
              </a:cxn>
              <a:cxn ang="16200000">
                <a:pos x="wd2" y="hd2"/>
              </a:cxn>
            </a:cxnLst>
            <a:rect l="0" t="0" r="r" b="b"/>
            <a:pathLst>
              <a:path w="21501" h="21600" extrusionOk="0">
                <a:moveTo>
                  <a:pt x="67" y="9263"/>
                </a:moveTo>
                <a:cubicBezTo>
                  <a:pt x="799" y="9155"/>
                  <a:pt x="1538" y="9422"/>
                  <a:pt x="2254" y="9525"/>
                </a:cubicBezTo>
                <a:cubicBezTo>
                  <a:pt x="2679" y="9587"/>
                  <a:pt x="3112" y="9633"/>
                  <a:pt x="3545" y="9684"/>
                </a:cubicBezTo>
                <a:cubicBezTo>
                  <a:pt x="3680" y="9701"/>
                  <a:pt x="3956" y="9735"/>
                  <a:pt x="3956" y="9735"/>
                </a:cubicBezTo>
                <a:cubicBezTo>
                  <a:pt x="4045" y="9770"/>
                  <a:pt x="4142" y="9798"/>
                  <a:pt x="4232" y="9838"/>
                </a:cubicBezTo>
                <a:cubicBezTo>
                  <a:pt x="4299" y="9866"/>
                  <a:pt x="4359" y="9912"/>
                  <a:pt x="4433" y="9940"/>
                </a:cubicBezTo>
                <a:cubicBezTo>
                  <a:pt x="4710" y="10043"/>
                  <a:pt x="4620" y="9929"/>
                  <a:pt x="4911" y="10100"/>
                </a:cubicBezTo>
                <a:cubicBezTo>
                  <a:pt x="5225" y="10288"/>
                  <a:pt x="5254" y="10430"/>
                  <a:pt x="5598" y="10515"/>
                </a:cubicBezTo>
                <a:cubicBezTo>
                  <a:pt x="5732" y="10817"/>
                  <a:pt x="5605" y="10834"/>
                  <a:pt x="6008" y="10982"/>
                </a:cubicBezTo>
                <a:cubicBezTo>
                  <a:pt x="6180" y="11181"/>
                  <a:pt x="6404" y="11335"/>
                  <a:pt x="6620" y="11506"/>
                </a:cubicBezTo>
                <a:cubicBezTo>
                  <a:pt x="6732" y="11768"/>
                  <a:pt x="7016" y="11779"/>
                  <a:pt x="7232" y="12024"/>
                </a:cubicBezTo>
                <a:cubicBezTo>
                  <a:pt x="7404" y="12218"/>
                  <a:pt x="7307" y="12132"/>
                  <a:pt x="7509" y="12286"/>
                </a:cubicBezTo>
                <a:cubicBezTo>
                  <a:pt x="7628" y="12554"/>
                  <a:pt x="7904" y="12696"/>
                  <a:pt x="8188" y="12855"/>
                </a:cubicBezTo>
                <a:cubicBezTo>
                  <a:pt x="8277" y="12958"/>
                  <a:pt x="8404" y="13049"/>
                  <a:pt x="8464" y="13168"/>
                </a:cubicBezTo>
                <a:cubicBezTo>
                  <a:pt x="8509" y="13254"/>
                  <a:pt x="8538" y="13351"/>
                  <a:pt x="8598" y="13430"/>
                </a:cubicBezTo>
                <a:cubicBezTo>
                  <a:pt x="8740" y="13630"/>
                  <a:pt x="9031" y="13840"/>
                  <a:pt x="9143" y="14057"/>
                </a:cubicBezTo>
                <a:cubicBezTo>
                  <a:pt x="9188" y="14142"/>
                  <a:pt x="9218" y="14233"/>
                  <a:pt x="9277" y="14313"/>
                </a:cubicBezTo>
                <a:cubicBezTo>
                  <a:pt x="9360" y="14421"/>
                  <a:pt x="9554" y="14626"/>
                  <a:pt x="9554" y="14626"/>
                </a:cubicBezTo>
                <a:cubicBezTo>
                  <a:pt x="9688" y="14945"/>
                  <a:pt x="9897" y="15241"/>
                  <a:pt x="10031" y="15565"/>
                </a:cubicBezTo>
                <a:cubicBezTo>
                  <a:pt x="10106" y="15747"/>
                  <a:pt x="10158" y="16436"/>
                  <a:pt x="10166" y="16499"/>
                </a:cubicBezTo>
                <a:cubicBezTo>
                  <a:pt x="10270" y="17199"/>
                  <a:pt x="10419" y="17899"/>
                  <a:pt x="10643" y="18583"/>
                </a:cubicBezTo>
                <a:cubicBezTo>
                  <a:pt x="10710" y="18788"/>
                  <a:pt x="10770" y="19135"/>
                  <a:pt x="10919" y="19311"/>
                </a:cubicBezTo>
                <a:cubicBezTo>
                  <a:pt x="11143" y="19568"/>
                  <a:pt x="11382" y="19824"/>
                  <a:pt x="11666" y="20040"/>
                </a:cubicBezTo>
                <a:cubicBezTo>
                  <a:pt x="11800" y="20319"/>
                  <a:pt x="12129" y="20444"/>
                  <a:pt x="12352" y="20666"/>
                </a:cubicBezTo>
                <a:cubicBezTo>
                  <a:pt x="12405" y="20718"/>
                  <a:pt x="12427" y="20774"/>
                  <a:pt x="12487" y="20820"/>
                </a:cubicBezTo>
                <a:cubicBezTo>
                  <a:pt x="12547" y="20866"/>
                  <a:pt x="12629" y="20883"/>
                  <a:pt x="12696" y="20923"/>
                </a:cubicBezTo>
                <a:cubicBezTo>
                  <a:pt x="12748" y="20951"/>
                  <a:pt x="12785" y="20997"/>
                  <a:pt x="12830" y="21031"/>
                </a:cubicBezTo>
                <a:cubicBezTo>
                  <a:pt x="12853" y="21082"/>
                  <a:pt x="12853" y="21145"/>
                  <a:pt x="12897" y="21184"/>
                </a:cubicBezTo>
                <a:cubicBezTo>
                  <a:pt x="12942" y="21224"/>
                  <a:pt x="13375" y="21475"/>
                  <a:pt x="13442" y="21498"/>
                </a:cubicBezTo>
                <a:cubicBezTo>
                  <a:pt x="13577" y="21543"/>
                  <a:pt x="13853" y="21600"/>
                  <a:pt x="13853" y="21600"/>
                </a:cubicBezTo>
                <a:lnTo>
                  <a:pt x="21496" y="21589"/>
                </a:lnTo>
                <a:cubicBezTo>
                  <a:pt x="21451" y="21384"/>
                  <a:pt x="21600" y="21071"/>
                  <a:pt x="21361" y="20979"/>
                </a:cubicBezTo>
                <a:cubicBezTo>
                  <a:pt x="20854" y="20780"/>
                  <a:pt x="20212" y="21048"/>
                  <a:pt x="19652" y="20979"/>
                </a:cubicBezTo>
                <a:cubicBezTo>
                  <a:pt x="19585" y="20962"/>
                  <a:pt x="19518" y="20945"/>
                  <a:pt x="19450" y="20923"/>
                </a:cubicBezTo>
                <a:cubicBezTo>
                  <a:pt x="19376" y="20894"/>
                  <a:pt x="19316" y="20843"/>
                  <a:pt x="19241" y="20820"/>
                </a:cubicBezTo>
                <a:cubicBezTo>
                  <a:pt x="18831" y="20683"/>
                  <a:pt x="18853" y="20740"/>
                  <a:pt x="18428" y="20666"/>
                </a:cubicBezTo>
                <a:cubicBezTo>
                  <a:pt x="18219" y="20632"/>
                  <a:pt x="18010" y="20558"/>
                  <a:pt x="17808" y="20507"/>
                </a:cubicBezTo>
                <a:cubicBezTo>
                  <a:pt x="17741" y="20473"/>
                  <a:pt x="17682" y="20427"/>
                  <a:pt x="17607" y="20404"/>
                </a:cubicBezTo>
                <a:cubicBezTo>
                  <a:pt x="17473" y="20359"/>
                  <a:pt x="17196" y="20302"/>
                  <a:pt x="17196" y="20302"/>
                </a:cubicBezTo>
                <a:cubicBezTo>
                  <a:pt x="17032" y="20171"/>
                  <a:pt x="16950" y="20097"/>
                  <a:pt x="16719" y="20040"/>
                </a:cubicBezTo>
                <a:cubicBezTo>
                  <a:pt x="16637" y="19949"/>
                  <a:pt x="16510" y="19881"/>
                  <a:pt x="16443" y="19778"/>
                </a:cubicBezTo>
                <a:cubicBezTo>
                  <a:pt x="16375" y="19681"/>
                  <a:pt x="16308" y="19465"/>
                  <a:pt x="16308" y="19465"/>
                </a:cubicBezTo>
                <a:cubicBezTo>
                  <a:pt x="16360" y="18753"/>
                  <a:pt x="16338" y="18571"/>
                  <a:pt x="16241" y="17956"/>
                </a:cubicBezTo>
                <a:cubicBezTo>
                  <a:pt x="16316" y="17051"/>
                  <a:pt x="16219" y="17176"/>
                  <a:pt x="16719" y="16607"/>
                </a:cubicBezTo>
                <a:cubicBezTo>
                  <a:pt x="16995" y="15958"/>
                  <a:pt x="16831" y="14916"/>
                  <a:pt x="16786" y="14313"/>
                </a:cubicBezTo>
                <a:cubicBezTo>
                  <a:pt x="16764" y="13977"/>
                  <a:pt x="16704" y="13521"/>
                  <a:pt x="16375" y="13271"/>
                </a:cubicBezTo>
                <a:cubicBezTo>
                  <a:pt x="16122" y="12696"/>
                  <a:pt x="15510" y="12178"/>
                  <a:pt x="15010" y="11711"/>
                </a:cubicBezTo>
                <a:cubicBezTo>
                  <a:pt x="14681" y="11409"/>
                  <a:pt x="14427" y="11045"/>
                  <a:pt x="14054" y="10777"/>
                </a:cubicBezTo>
                <a:cubicBezTo>
                  <a:pt x="13980" y="10589"/>
                  <a:pt x="13711" y="10191"/>
                  <a:pt x="13509" y="10048"/>
                </a:cubicBezTo>
                <a:cubicBezTo>
                  <a:pt x="13465" y="9946"/>
                  <a:pt x="13420" y="9838"/>
                  <a:pt x="13375" y="9735"/>
                </a:cubicBezTo>
                <a:cubicBezTo>
                  <a:pt x="13285" y="9536"/>
                  <a:pt x="13241" y="9109"/>
                  <a:pt x="13241" y="9109"/>
                </a:cubicBezTo>
                <a:cubicBezTo>
                  <a:pt x="13293" y="8620"/>
                  <a:pt x="13293" y="7840"/>
                  <a:pt x="13785" y="7441"/>
                </a:cubicBezTo>
                <a:cubicBezTo>
                  <a:pt x="13950" y="7071"/>
                  <a:pt x="14390" y="6877"/>
                  <a:pt x="14808" y="6712"/>
                </a:cubicBezTo>
                <a:cubicBezTo>
                  <a:pt x="15024" y="6627"/>
                  <a:pt x="15114" y="6519"/>
                  <a:pt x="15353" y="6456"/>
                </a:cubicBezTo>
                <a:cubicBezTo>
                  <a:pt x="15786" y="6109"/>
                  <a:pt x="16472" y="6080"/>
                  <a:pt x="17062" y="6040"/>
                </a:cubicBezTo>
                <a:cubicBezTo>
                  <a:pt x="17413" y="5978"/>
                  <a:pt x="17719" y="5921"/>
                  <a:pt x="18085" y="5881"/>
                </a:cubicBezTo>
                <a:cubicBezTo>
                  <a:pt x="19197" y="5972"/>
                  <a:pt x="20309" y="5984"/>
                  <a:pt x="21428" y="5984"/>
                </a:cubicBezTo>
                <a:lnTo>
                  <a:pt x="21496" y="0"/>
                </a:lnTo>
                <a:lnTo>
                  <a:pt x="10748" y="0"/>
                </a:lnTo>
                <a:lnTo>
                  <a:pt x="10748" y="8471"/>
                </a:lnTo>
                <a:lnTo>
                  <a:pt x="0" y="8471"/>
                </a:lnTo>
                <a:lnTo>
                  <a:pt x="67" y="9263"/>
                </a:lnTo>
                <a:close/>
              </a:path>
            </a:pathLst>
          </a:custGeom>
          <a:solidFill>
            <a:srgbClr val="CC66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15" name="Shape 615"/>
          <p:cNvSpPr/>
          <p:nvPr/>
        </p:nvSpPr>
        <p:spPr>
          <a:xfrm>
            <a:off x="7391400" y="762000"/>
            <a:ext cx="990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616" name="Shape 616"/>
          <p:cNvSpPr/>
          <p:nvPr/>
        </p:nvSpPr>
        <p:spPr>
          <a:xfrm>
            <a:off x="6553200" y="3505200"/>
            <a:ext cx="1219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617" name="Shape 617"/>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18" name="Shape 618"/>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19" name="Shape 619"/>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20" name="Shape 620"/>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21" name="Shape 621"/>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22" name="Shape 622"/>
          <p:cNvSpPr/>
          <p:nvPr/>
        </p:nvSpPr>
        <p:spPr>
          <a:xfrm>
            <a:off x="7848600" y="16002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23" name="Shape 623"/>
          <p:cNvSpPr/>
          <p:nvPr/>
        </p:nvSpPr>
        <p:spPr>
          <a:xfrm>
            <a:off x="7924800" y="4191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24" name="Shape 624"/>
          <p:cNvSpPr/>
          <p:nvPr/>
        </p:nvSpPr>
        <p:spPr>
          <a:xfrm>
            <a:off x="0" y="6276975"/>
            <a:ext cx="1524000" cy="107201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000066"/>
                </a:solidFill>
                <a:latin typeface="Times New Roman"/>
                <a:ea typeface="Times New Roman"/>
                <a:cs typeface="Times New Roman"/>
                <a:sym typeface="Times New Roman"/>
              </a:defRPr>
            </a:lvl1pPr>
          </a:lstStyle>
          <a:p>
            <a:pPr lvl="0">
              <a:defRPr sz="1800">
                <a:solidFill>
                  <a:srgbClr val="000000"/>
                </a:solidFill>
              </a:defRPr>
            </a:pPr>
            <a:r>
              <a:rPr sz="2800">
                <a:solidFill>
                  <a:srgbClr val="000066"/>
                </a:solidFill>
              </a:rPr>
              <a:t>Year 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628" name="Shape 628"/>
          <p:cNvSpPr/>
          <p:nvPr/>
        </p:nvSpPr>
        <p:spPr>
          <a:xfrm>
            <a:off x="3257550" y="3143250"/>
            <a:ext cx="6115050" cy="2943225"/>
          </a:xfrm>
          <a:custGeom>
            <a:avLst/>
            <a:gdLst/>
            <a:ahLst/>
            <a:cxnLst>
              <a:cxn ang="0">
                <a:pos x="wd2" y="hd2"/>
              </a:cxn>
              <a:cxn ang="5400000">
                <a:pos x="wd2" y="hd2"/>
              </a:cxn>
              <a:cxn ang="10800000">
                <a:pos x="wd2" y="hd2"/>
              </a:cxn>
              <a:cxn ang="16200000">
                <a:pos x="wd2" y="hd2"/>
              </a:cxn>
            </a:cxnLst>
            <a:rect l="0" t="0" r="r" b="b"/>
            <a:pathLst>
              <a:path w="21600" h="21600" extrusionOk="0">
                <a:moveTo>
                  <a:pt x="15847" y="0"/>
                </a:moveTo>
                <a:cubicBezTo>
                  <a:pt x="15813" y="1188"/>
                  <a:pt x="15869" y="2400"/>
                  <a:pt x="15746" y="3565"/>
                </a:cubicBezTo>
                <a:cubicBezTo>
                  <a:pt x="15695" y="4054"/>
                  <a:pt x="15477" y="4404"/>
                  <a:pt x="15342" y="4823"/>
                </a:cubicBezTo>
                <a:cubicBezTo>
                  <a:pt x="14540" y="7317"/>
                  <a:pt x="12634" y="7969"/>
                  <a:pt x="11305" y="8179"/>
                </a:cubicBezTo>
                <a:cubicBezTo>
                  <a:pt x="10733" y="8272"/>
                  <a:pt x="10161" y="8318"/>
                  <a:pt x="9589" y="8388"/>
                </a:cubicBezTo>
                <a:cubicBezTo>
                  <a:pt x="8501" y="8948"/>
                  <a:pt x="7273" y="9052"/>
                  <a:pt x="6157" y="9227"/>
                </a:cubicBezTo>
                <a:cubicBezTo>
                  <a:pt x="4963" y="9845"/>
                  <a:pt x="6852" y="8901"/>
                  <a:pt x="5047" y="9647"/>
                </a:cubicBezTo>
                <a:cubicBezTo>
                  <a:pt x="4340" y="9938"/>
                  <a:pt x="3617" y="10427"/>
                  <a:pt x="2927" y="10905"/>
                </a:cubicBezTo>
                <a:cubicBezTo>
                  <a:pt x="1884" y="11627"/>
                  <a:pt x="3404" y="10206"/>
                  <a:pt x="1716" y="11953"/>
                </a:cubicBezTo>
                <a:cubicBezTo>
                  <a:pt x="1581" y="12093"/>
                  <a:pt x="1312" y="12373"/>
                  <a:pt x="1312" y="12373"/>
                </a:cubicBezTo>
                <a:cubicBezTo>
                  <a:pt x="841" y="13841"/>
                  <a:pt x="370" y="15099"/>
                  <a:pt x="101" y="16777"/>
                </a:cubicBezTo>
                <a:cubicBezTo>
                  <a:pt x="67" y="16986"/>
                  <a:pt x="0" y="17184"/>
                  <a:pt x="0" y="17406"/>
                </a:cubicBezTo>
                <a:cubicBezTo>
                  <a:pt x="0" y="18804"/>
                  <a:pt x="0" y="20202"/>
                  <a:pt x="0" y="21600"/>
                </a:cubicBezTo>
                <a:lnTo>
                  <a:pt x="21600" y="21111"/>
                </a:lnTo>
                <a:lnTo>
                  <a:pt x="21600" y="19433"/>
                </a:lnTo>
                <a:cubicBezTo>
                  <a:pt x="20809" y="21355"/>
                  <a:pt x="21297" y="20423"/>
                  <a:pt x="18572" y="19713"/>
                </a:cubicBezTo>
                <a:cubicBezTo>
                  <a:pt x="18146" y="19608"/>
                  <a:pt x="18207" y="18885"/>
                  <a:pt x="17966" y="18454"/>
                </a:cubicBezTo>
                <a:cubicBezTo>
                  <a:pt x="17781" y="18128"/>
                  <a:pt x="17361" y="17616"/>
                  <a:pt x="17361" y="17616"/>
                </a:cubicBezTo>
                <a:cubicBezTo>
                  <a:pt x="16935" y="15845"/>
                  <a:pt x="17103" y="14318"/>
                  <a:pt x="17260" y="12373"/>
                </a:cubicBezTo>
                <a:cubicBezTo>
                  <a:pt x="17624" y="7806"/>
                  <a:pt x="17153" y="12850"/>
                  <a:pt x="17462" y="9647"/>
                </a:cubicBezTo>
                <a:cubicBezTo>
                  <a:pt x="17428" y="8039"/>
                  <a:pt x="17445" y="6419"/>
                  <a:pt x="17361" y="4823"/>
                </a:cubicBezTo>
                <a:cubicBezTo>
                  <a:pt x="17344" y="4509"/>
                  <a:pt x="17237" y="4252"/>
                  <a:pt x="17159" y="3984"/>
                </a:cubicBezTo>
                <a:cubicBezTo>
                  <a:pt x="16778" y="2656"/>
                  <a:pt x="16368" y="1083"/>
                  <a:pt x="15847" y="0"/>
                </a:cubicBezTo>
                <a:close/>
              </a:path>
            </a:pathLst>
          </a:custGeom>
          <a:solidFill>
            <a:srgbClr val="0080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29" name="Shape 629"/>
          <p:cNvSpPr/>
          <p:nvPr/>
        </p:nvSpPr>
        <p:spPr>
          <a:xfrm>
            <a:off x="7486650" y="1600199"/>
            <a:ext cx="1743075" cy="4337078"/>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30" name="Shape 630"/>
          <p:cNvSpPr/>
          <p:nvPr/>
        </p:nvSpPr>
        <p:spPr>
          <a:xfrm>
            <a:off x="6248400" y="0"/>
            <a:ext cx="609600" cy="18288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1" name="Shape 631"/>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2" name="Shape 632"/>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3" name="Shape 633"/>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4" name="Shape 634"/>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5" name="Shape 635"/>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6" name="Shape 636"/>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7" name="Shape 637"/>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8" name="Shape 638"/>
          <p:cNvSpPr/>
          <p:nvPr/>
        </p:nvSpPr>
        <p:spPr>
          <a:xfrm>
            <a:off x="2514600" y="38100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CC33"/>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39" name="Shape 639"/>
          <p:cNvSpPr/>
          <p:nvPr/>
        </p:nvSpPr>
        <p:spPr>
          <a:xfrm>
            <a:off x="1600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40" name="Shape 640"/>
          <p:cNvSpPr/>
          <p:nvPr/>
        </p:nvSpPr>
        <p:spPr>
          <a:xfrm>
            <a:off x="1981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41" name="Shape 641"/>
          <p:cNvSpPr/>
          <p:nvPr/>
        </p:nvSpPr>
        <p:spPr>
          <a:xfrm>
            <a:off x="2362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42" name="Shape 642"/>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43" name="Shape 643"/>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44" name="Shape 644"/>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45" name="Shape 645"/>
          <p:cNvSpPr/>
          <p:nvPr/>
        </p:nvSpPr>
        <p:spPr>
          <a:xfrm>
            <a:off x="5715000" y="914399"/>
            <a:ext cx="533401" cy="914402"/>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46" name="Shape 646"/>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47" name="Shape 647"/>
          <p:cNvSpPr/>
          <p:nvPr/>
        </p:nvSpPr>
        <p:spPr>
          <a:xfrm flipH="1">
            <a:off x="-1" y="914400"/>
            <a:ext cx="381002" cy="7620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48" name="Shape 648"/>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649" name="Shape 649"/>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0" name="Shape 650"/>
          <p:cNvSpPr/>
          <p:nvPr/>
        </p:nvSpPr>
        <p:spPr>
          <a:xfrm>
            <a:off x="2743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1" name="Shape 651"/>
          <p:cNvSpPr/>
          <p:nvPr/>
        </p:nvSpPr>
        <p:spPr>
          <a:xfrm>
            <a:off x="3124200" y="1905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2" name="Shape 652"/>
          <p:cNvSpPr/>
          <p:nvPr/>
        </p:nvSpPr>
        <p:spPr>
          <a:xfrm>
            <a:off x="50292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3" name="Shape 653"/>
          <p:cNvSpPr/>
          <p:nvPr/>
        </p:nvSpPr>
        <p:spPr>
          <a:xfrm>
            <a:off x="47244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4" name="Shape 654"/>
          <p:cNvSpPr/>
          <p:nvPr/>
        </p:nvSpPr>
        <p:spPr>
          <a:xfrm>
            <a:off x="5334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5" name="Shape 655"/>
          <p:cNvSpPr/>
          <p:nvPr/>
        </p:nvSpPr>
        <p:spPr>
          <a:xfrm>
            <a:off x="35814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00"/>
          </a:solidFill>
          <a:ln>
            <a:solidFill>
              <a:srgbClr val="FFFFFF"/>
            </a:solidFill>
            <a:round/>
          </a:ln>
        </p:spPr>
        <p:txBody>
          <a:bodyPr lIns="0" tIns="0" rIns="0" bIns="0" anchor="ctr"/>
          <a:lstStyle/>
          <a:p>
            <a:pPr lvl="0" algn="ctr">
              <a:defRPr>
                <a:solidFill>
                  <a:srgbClr val="00FF99"/>
                </a:solidFill>
                <a:latin typeface="Times New Roman"/>
                <a:ea typeface="Times New Roman"/>
                <a:cs typeface="Times New Roman"/>
                <a:sym typeface="Times New Roman"/>
              </a:defRPr>
            </a:pPr>
            <a:endParaRPr/>
          </a:p>
        </p:txBody>
      </p:sp>
      <p:sp>
        <p:nvSpPr>
          <p:cNvPr id="656" name="Shape 656"/>
          <p:cNvSpPr/>
          <p:nvPr/>
        </p:nvSpPr>
        <p:spPr>
          <a:xfrm>
            <a:off x="6400800" y="1905000"/>
            <a:ext cx="304800" cy="381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7" name="Shape 657"/>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8" name="Shape 658"/>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59" name="Shape 659"/>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0" name="Shape 660"/>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1" name="Shape 661"/>
          <p:cNvSpPr/>
          <p:nvPr/>
        </p:nvSpPr>
        <p:spPr>
          <a:xfrm>
            <a:off x="6400800" y="3810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2" name="Shape 662"/>
          <p:cNvSpPr/>
          <p:nvPr/>
        </p:nvSpPr>
        <p:spPr>
          <a:xfrm>
            <a:off x="6400800" y="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3" name="Shape 663"/>
          <p:cNvSpPr/>
          <p:nvPr/>
        </p:nvSpPr>
        <p:spPr>
          <a:xfrm>
            <a:off x="5715000" y="1981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CC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4" name="Shape 664"/>
          <p:cNvSpPr/>
          <p:nvPr/>
        </p:nvSpPr>
        <p:spPr>
          <a:xfrm>
            <a:off x="6400800" y="1219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5" name="Shape 665"/>
          <p:cNvSpPr/>
          <p:nvPr/>
        </p:nvSpPr>
        <p:spPr>
          <a:xfrm>
            <a:off x="6400800" y="838200"/>
            <a:ext cx="228600" cy="228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66" name="Shape 666"/>
          <p:cNvSpPr/>
          <p:nvPr/>
        </p:nvSpPr>
        <p:spPr>
          <a:xfrm>
            <a:off x="1371600" y="2590800"/>
            <a:ext cx="3228632" cy="3467100"/>
          </a:xfrm>
          <a:custGeom>
            <a:avLst/>
            <a:gdLst/>
            <a:ahLst/>
            <a:cxnLst>
              <a:cxn ang="0">
                <a:pos x="wd2" y="hd2"/>
              </a:cxn>
              <a:cxn ang="5400000">
                <a:pos x="wd2" y="hd2"/>
              </a:cxn>
              <a:cxn ang="10800000">
                <a:pos x="wd2" y="hd2"/>
              </a:cxn>
              <a:cxn ang="16200000">
                <a:pos x="wd2" y="hd2"/>
              </a:cxn>
            </a:cxnLst>
            <a:rect l="0" t="0" r="r" b="b"/>
            <a:pathLst>
              <a:path w="21503" h="21600" extrusionOk="0">
                <a:moveTo>
                  <a:pt x="21503" y="237"/>
                </a:moveTo>
                <a:cubicBezTo>
                  <a:pt x="21416" y="959"/>
                  <a:pt x="21600" y="1800"/>
                  <a:pt x="21113" y="2374"/>
                </a:cubicBezTo>
                <a:cubicBezTo>
                  <a:pt x="20322" y="3303"/>
                  <a:pt x="19727" y="3630"/>
                  <a:pt x="18579" y="3976"/>
                </a:cubicBezTo>
                <a:cubicBezTo>
                  <a:pt x="16890" y="3916"/>
                  <a:pt x="15201" y="3907"/>
                  <a:pt x="13512" y="3798"/>
                </a:cubicBezTo>
                <a:cubicBezTo>
                  <a:pt x="12776" y="3748"/>
                  <a:pt x="12440" y="3115"/>
                  <a:pt x="11758" y="2908"/>
                </a:cubicBezTo>
                <a:cubicBezTo>
                  <a:pt x="10903" y="2651"/>
                  <a:pt x="11358" y="2809"/>
                  <a:pt x="10394" y="2374"/>
                </a:cubicBezTo>
                <a:cubicBezTo>
                  <a:pt x="9160" y="2433"/>
                  <a:pt x="7925" y="2453"/>
                  <a:pt x="6691" y="2552"/>
                </a:cubicBezTo>
                <a:cubicBezTo>
                  <a:pt x="6020" y="2611"/>
                  <a:pt x="4937" y="3442"/>
                  <a:pt x="4937" y="3442"/>
                </a:cubicBezTo>
                <a:cubicBezTo>
                  <a:pt x="4417" y="4154"/>
                  <a:pt x="3898" y="4866"/>
                  <a:pt x="3378" y="5578"/>
                </a:cubicBezTo>
                <a:cubicBezTo>
                  <a:pt x="3183" y="5835"/>
                  <a:pt x="2902" y="6963"/>
                  <a:pt x="2793" y="7358"/>
                </a:cubicBezTo>
                <a:cubicBezTo>
                  <a:pt x="2858" y="8901"/>
                  <a:pt x="2815" y="10454"/>
                  <a:pt x="2988" y="11987"/>
                </a:cubicBezTo>
                <a:cubicBezTo>
                  <a:pt x="3010" y="12204"/>
                  <a:pt x="3270" y="12333"/>
                  <a:pt x="3378" y="12521"/>
                </a:cubicBezTo>
                <a:cubicBezTo>
                  <a:pt x="3573" y="12877"/>
                  <a:pt x="3768" y="13233"/>
                  <a:pt x="3963" y="13589"/>
                </a:cubicBezTo>
                <a:cubicBezTo>
                  <a:pt x="4049" y="13757"/>
                  <a:pt x="4038" y="13965"/>
                  <a:pt x="4158" y="14123"/>
                </a:cubicBezTo>
                <a:cubicBezTo>
                  <a:pt x="4309" y="14331"/>
                  <a:pt x="4569" y="14459"/>
                  <a:pt x="4742" y="14657"/>
                </a:cubicBezTo>
                <a:cubicBezTo>
                  <a:pt x="5035" y="14993"/>
                  <a:pt x="5132" y="15488"/>
                  <a:pt x="5522" y="15725"/>
                </a:cubicBezTo>
                <a:cubicBezTo>
                  <a:pt x="8878" y="17763"/>
                  <a:pt x="4634" y="15320"/>
                  <a:pt x="7860" y="16793"/>
                </a:cubicBezTo>
                <a:cubicBezTo>
                  <a:pt x="8326" y="17011"/>
                  <a:pt x="8727" y="17367"/>
                  <a:pt x="9225" y="17505"/>
                </a:cubicBezTo>
                <a:cubicBezTo>
                  <a:pt x="9669" y="17624"/>
                  <a:pt x="10134" y="17624"/>
                  <a:pt x="10589" y="17684"/>
                </a:cubicBezTo>
                <a:cubicBezTo>
                  <a:pt x="10784" y="17802"/>
                  <a:pt x="10968" y="17941"/>
                  <a:pt x="11174" y="18040"/>
                </a:cubicBezTo>
                <a:cubicBezTo>
                  <a:pt x="11358" y="18119"/>
                  <a:pt x="11596" y="18099"/>
                  <a:pt x="11758" y="18218"/>
                </a:cubicBezTo>
                <a:cubicBezTo>
                  <a:pt x="11942" y="18356"/>
                  <a:pt x="11986" y="18603"/>
                  <a:pt x="12148" y="18752"/>
                </a:cubicBezTo>
                <a:cubicBezTo>
                  <a:pt x="12310" y="18900"/>
                  <a:pt x="12538" y="18989"/>
                  <a:pt x="12733" y="19108"/>
                </a:cubicBezTo>
                <a:cubicBezTo>
                  <a:pt x="12949" y="19691"/>
                  <a:pt x="13350" y="20116"/>
                  <a:pt x="13512" y="20710"/>
                </a:cubicBezTo>
                <a:cubicBezTo>
                  <a:pt x="13588" y="21007"/>
                  <a:pt x="13707" y="21600"/>
                  <a:pt x="13707" y="21600"/>
                </a:cubicBezTo>
                <a:lnTo>
                  <a:pt x="0" y="21363"/>
                </a:lnTo>
                <a:lnTo>
                  <a:pt x="520" y="0"/>
                </a:lnTo>
                <a:lnTo>
                  <a:pt x="21503" y="237"/>
                </a:lnTo>
                <a:close/>
              </a:path>
            </a:pathLst>
          </a:custGeom>
          <a:solidFill>
            <a:srgbClr val="00CC00"/>
          </a:solidFill>
          <a:ln w="12700">
            <a:miter lim="400000"/>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67" name="Shape 667"/>
          <p:cNvSpPr/>
          <p:nvPr/>
        </p:nvSpPr>
        <p:spPr>
          <a:xfrm>
            <a:off x="4038600" y="51054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Asiatic Jasmine/ Daffodils</a:t>
            </a:r>
          </a:p>
        </p:txBody>
      </p:sp>
      <p:sp>
        <p:nvSpPr>
          <p:cNvPr id="668" name="Shape 668"/>
          <p:cNvSpPr/>
          <p:nvPr/>
        </p:nvSpPr>
        <p:spPr>
          <a:xfrm rot="18828">
            <a:off x="1447578" y="5257799"/>
            <a:ext cx="3581401" cy="8316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65000"/>
              </a:lnSpc>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Hybrid </a:t>
            </a:r>
          </a:p>
          <a:p>
            <a:pPr lvl="0">
              <a:lnSpc>
                <a:spcPct val="65000"/>
              </a:lnSpc>
              <a:spcBef>
                <a:spcPts val="1400"/>
              </a:spcBef>
              <a:defRPr sz="1800">
                <a:solidFill>
                  <a:srgbClr val="000000"/>
                </a:solidFill>
              </a:defRPr>
            </a:pPr>
            <a:r>
              <a:rPr sz="2400" b="1">
                <a:solidFill>
                  <a:srgbClr val="FFFFFF"/>
                </a:solidFill>
                <a:latin typeface="Times New Roman"/>
                <a:ea typeface="Times New Roman"/>
                <a:cs typeface="Times New Roman"/>
                <a:sym typeface="Times New Roman"/>
              </a:rPr>
              <a:t>Bermuda</a:t>
            </a:r>
          </a:p>
        </p:txBody>
      </p:sp>
      <p:sp>
        <p:nvSpPr>
          <p:cNvPr id="669" name="Shape 669"/>
          <p:cNvSpPr/>
          <p:nvPr/>
        </p:nvSpPr>
        <p:spPr>
          <a:xfrm>
            <a:off x="3343275" y="2622142"/>
            <a:ext cx="4373822" cy="2178459"/>
          </a:xfrm>
          <a:custGeom>
            <a:avLst/>
            <a:gdLst/>
            <a:ahLst/>
            <a:cxnLst>
              <a:cxn ang="0">
                <a:pos x="wd2" y="hd2"/>
              </a:cxn>
              <a:cxn ang="5400000">
                <a:pos x="wd2" y="hd2"/>
              </a:cxn>
              <a:cxn ang="10800000">
                <a:pos x="wd2" y="hd2"/>
              </a:cxn>
              <a:cxn ang="16200000">
                <a:pos x="wd2" y="hd2"/>
              </a:cxn>
            </a:cxnLst>
            <a:rect l="0" t="0" r="r" b="b"/>
            <a:pathLst>
              <a:path w="21307" h="20456" extrusionOk="0">
                <a:moveTo>
                  <a:pt x="0" y="5162"/>
                </a:moveTo>
                <a:cubicBezTo>
                  <a:pt x="139" y="5341"/>
                  <a:pt x="325" y="5430"/>
                  <a:pt x="418" y="5698"/>
                </a:cubicBezTo>
                <a:cubicBezTo>
                  <a:pt x="526" y="6011"/>
                  <a:pt x="503" y="6414"/>
                  <a:pt x="557" y="6772"/>
                </a:cubicBezTo>
                <a:cubicBezTo>
                  <a:pt x="704" y="7741"/>
                  <a:pt x="673" y="7502"/>
                  <a:pt x="974" y="8382"/>
                </a:cubicBezTo>
                <a:cubicBezTo>
                  <a:pt x="1292" y="10796"/>
                  <a:pt x="1129" y="9828"/>
                  <a:pt x="1392" y="11333"/>
                </a:cubicBezTo>
                <a:cubicBezTo>
                  <a:pt x="1438" y="12943"/>
                  <a:pt x="1531" y="14553"/>
                  <a:pt x="1531" y="16163"/>
                </a:cubicBezTo>
                <a:cubicBezTo>
                  <a:pt x="1531" y="17505"/>
                  <a:pt x="1307" y="18846"/>
                  <a:pt x="1392" y="20188"/>
                </a:cubicBezTo>
                <a:cubicBezTo>
                  <a:pt x="1408" y="20471"/>
                  <a:pt x="1670" y="20367"/>
                  <a:pt x="1810" y="20456"/>
                </a:cubicBezTo>
                <a:cubicBezTo>
                  <a:pt x="3333" y="19472"/>
                  <a:pt x="1067" y="21112"/>
                  <a:pt x="2506" y="19383"/>
                </a:cubicBezTo>
                <a:cubicBezTo>
                  <a:pt x="2877" y="18936"/>
                  <a:pt x="3341" y="18846"/>
                  <a:pt x="3759" y="18578"/>
                </a:cubicBezTo>
                <a:cubicBezTo>
                  <a:pt x="5073" y="17728"/>
                  <a:pt x="6427" y="17341"/>
                  <a:pt x="7795" y="16968"/>
                </a:cubicBezTo>
                <a:cubicBezTo>
                  <a:pt x="9497" y="15880"/>
                  <a:pt x="12420" y="16252"/>
                  <a:pt x="13781" y="16163"/>
                </a:cubicBezTo>
                <a:cubicBezTo>
                  <a:pt x="15359" y="15731"/>
                  <a:pt x="16921" y="15164"/>
                  <a:pt x="18514" y="14821"/>
                </a:cubicBezTo>
                <a:cubicBezTo>
                  <a:pt x="19713" y="13286"/>
                  <a:pt x="18197" y="15134"/>
                  <a:pt x="19350" y="14016"/>
                </a:cubicBezTo>
                <a:cubicBezTo>
                  <a:pt x="19496" y="13867"/>
                  <a:pt x="19612" y="13614"/>
                  <a:pt x="19767" y="13480"/>
                </a:cubicBezTo>
                <a:cubicBezTo>
                  <a:pt x="20038" y="13256"/>
                  <a:pt x="20602" y="12943"/>
                  <a:pt x="20602" y="12943"/>
                </a:cubicBezTo>
                <a:cubicBezTo>
                  <a:pt x="21043" y="11661"/>
                  <a:pt x="20827" y="12451"/>
                  <a:pt x="21159" y="10528"/>
                </a:cubicBezTo>
                <a:cubicBezTo>
                  <a:pt x="21206" y="10260"/>
                  <a:pt x="21298" y="9723"/>
                  <a:pt x="21298" y="9723"/>
                </a:cubicBezTo>
                <a:cubicBezTo>
                  <a:pt x="21221" y="7264"/>
                  <a:pt x="21600" y="5370"/>
                  <a:pt x="20602" y="4088"/>
                </a:cubicBezTo>
                <a:cubicBezTo>
                  <a:pt x="20138" y="2747"/>
                  <a:pt x="19852" y="2851"/>
                  <a:pt x="19071" y="2210"/>
                </a:cubicBezTo>
                <a:cubicBezTo>
                  <a:pt x="18692" y="1897"/>
                  <a:pt x="18367" y="1196"/>
                  <a:pt x="17957" y="1137"/>
                </a:cubicBezTo>
                <a:cubicBezTo>
                  <a:pt x="15916" y="809"/>
                  <a:pt x="16844" y="1003"/>
                  <a:pt x="15173" y="600"/>
                </a:cubicBezTo>
                <a:cubicBezTo>
                  <a:pt x="13487" y="-488"/>
                  <a:pt x="11191" y="213"/>
                  <a:pt x="9605" y="332"/>
                </a:cubicBezTo>
                <a:cubicBezTo>
                  <a:pt x="8925" y="660"/>
                  <a:pt x="8368" y="943"/>
                  <a:pt x="7656" y="1137"/>
                </a:cubicBezTo>
                <a:cubicBezTo>
                  <a:pt x="7092" y="1852"/>
                  <a:pt x="6489" y="2598"/>
                  <a:pt x="5847" y="3015"/>
                </a:cubicBezTo>
                <a:cubicBezTo>
                  <a:pt x="5406" y="4700"/>
                  <a:pt x="5823" y="3656"/>
                  <a:pt x="5011" y="4625"/>
                </a:cubicBezTo>
                <a:cubicBezTo>
                  <a:pt x="4818" y="4864"/>
                  <a:pt x="4671" y="5251"/>
                  <a:pt x="4455" y="5430"/>
                </a:cubicBezTo>
                <a:cubicBezTo>
                  <a:pt x="2931" y="6652"/>
                  <a:pt x="1732" y="5579"/>
                  <a:pt x="0" y="5162"/>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70" name="Shape 670"/>
          <p:cNvSpPr/>
          <p:nvPr/>
        </p:nvSpPr>
        <p:spPr>
          <a:xfrm>
            <a:off x="3962400" y="3200400"/>
            <a:ext cx="36576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Prince of Wales or Sargent’s Juniper</a:t>
            </a:r>
          </a:p>
        </p:txBody>
      </p:sp>
      <p:sp>
        <p:nvSpPr>
          <p:cNvPr id="671" name="Shape 671"/>
          <p:cNvSpPr/>
          <p:nvPr/>
        </p:nvSpPr>
        <p:spPr>
          <a:xfrm>
            <a:off x="8077200" y="32004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Liriope</a:t>
            </a:r>
          </a:p>
        </p:txBody>
      </p:sp>
      <p:sp>
        <p:nvSpPr>
          <p:cNvPr id="672" name="Shape 672"/>
          <p:cNvSpPr/>
          <p:nvPr/>
        </p:nvSpPr>
        <p:spPr>
          <a:xfrm>
            <a:off x="7086600" y="609600"/>
            <a:ext cx="1600200" cy="7642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HardwoodMulch</a:t>
            </a:r>
          </a:p>
        </p:txBody>
      </p:sp>
      <p:sp>
        <p:nvSpPr>
          <p:cNvPr id="673" name="Shape 673"/>
          <p:cNvSpPr/>
          <p:nvPr/>
        </p:nvSpPr>
        <p:spPr>
          <a:xfrm>
            <a:off x="1981200" y="4572000"/>
            <a:ext cx="16002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Pinestraw</a:t>
            </a:r>
          </a:p>
        </p:txBody>
      </p:sp>
      <p:sp>
        <p:nvSpPr>
          <p:cNvPr id="674" name="Shape 674"/>
          <p:cNvSpPr/>
          <p:nvPr/>
        </p:nvSpPr>
        <p:spPr>
          <a:xfrm>
            <a:off x="4267200" y="2286000"/>
            <a:ext cx="304800" cy="304800"/>
          </a:xfrm>
          <a:prstGeom prst="rect">
            <a:avLst/>
          </a:prstGeom>
          <a:solidFill>
            <a:srgbClr val="FFFF99"/>
          </a:solidFill>
          <a:ln w="57150">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75" name="Shape 675"/>
          <p:cNvSpPr/>
          <p:nvPr/>
        </p:nvSpPr>
        <p:spPr>
          <a:xfrm>
            <a:off x="4419600" y="1524000"/>
            <a:ext cx="0" cy="685800"/>
          </a:xfrm>
          <a:prstGeom prst="line">
            <a:avLst/>
          </a:prstGeom>
          <a:ln>
            <a:solidFill>
              <a:srgbClr val="000066"/>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76" name="Shape 676"/>
          <p:cNvSpPr/>
          <p:nvPr/>
        </p:nvSpPr>
        <p:spPr>
          <a:xfrm>
            <a:off x="2743200" y="1143000"/>
            <a:ext cx="37338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000066"/>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000066"/>
                </a:solidFill>
              </a:rPr>
              <a:t>Seasonal Color in Container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671"/>
                                        </p:tgtEl>
                                        <p:attrNameLst>
                                          <p:attrName>style.visibility</p:attrName>
                                        </p:attrNameLst>
                                      </p:cBhvr>
                                      <p:to>
                                        <p:strVal val="visible"/>
                                      </p:to>
                                    </p:set>
                                    <p:animEffect transition="in" filter="fade">
                                      <p:cBhvr>
                                        <p:cTn id="7" dur="500"/>
                                        <p:tgtEl>
                                          <p:spTgt spid="6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666"/>
                                        </p:tgtEl>
                                        <p:attrNameLst>
                                          <p:attrName>style.visibility</p:attrName>
                                        </p:attrNameLst>
                                      </p:cBhvr>
                                      <p:to>
                                        <p:strVal val="visible"/>
                                      </p:to>
                                    </p:set>
                                    <p:animEffect transition="in" filter="fade">
                                      <p:cBhvr>
                                        <p:cTn id="12" dur="500"/>
                                        <p:tgtEl>
                                          <p:spTgt spid="666"/>
                                        </p:tgtEl>
                                      </p:cBhvr>
                                    </p:animEffect>
                                  </p:childTnLst>
                                </p:cTn>
                              </p:par>
                            </p:childTnLst>
                          </p:cTn>
                        </p:par>
                        <p:par>
                          <p:cTn id="13" fill="hold">
                            <p:stCondLst>
                              <p:cond delay="500"/>
                            </p:stCondLst>
                            <p:childTnLst>
                              <p:par>
                                <p:cTn id="14" presetID="10" presetClass="entr" presetSubtype="0" fill="hold" grpId="3" nodeType="afterEffect">
                                  <p:stCondLst>
                                    <p:cond delay="0"/>
                                  </p:stCondLst>
                                  <p:iterate>
                                    <p:tmAbs val="0"/>
                                  </p:iterate>
                                  <p:childTnLst>
                                    <p:set>
                                      <p:cBhvr>
                                        <p:cTn id="15" fill="hold"/>
                                        <p:tgtEl>
                                          <p:spTgt spid="668"/>
                                        </p:tgtEl>
                                        <p:attrNameLst>
                                          <p:attrName>style.visibility</p:attrName>
                                        </p:attrNameLst>
                                      </p:cBhvr>
                                      <p:to>
                                        <p:strVal val="visible"/>
                                      </p:to>
                                    </p:set>
                                    <p:animEffect transition="in" filter="fade">
                                      <p:cBhvr>
                                        <p:cTn id="16" dur="500"/>
                                        <p:tgtEl>
                                          <p:spTgt spid="6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4" nodeType="clickEffect">
                                  <p:stCondLst>
                                    <p:cond delay="0"/>
                                  </p:stCondLst>
                                  <p:iterate>
                                    <p:tmAbs val="0"/>
                                  </p:iterate>
                                  <p:childTnLst>
                                    <p:set>
                                      <p:cBhvr>
                                        <p:cTn id="20" fill="hold"/>
                                        <p:tgtEl>
                                          <p:spTgt spid="628"/>
                                        </p:tgtEl>
                                        <p:attrNameLst>
                                          <p:attrName>style.visibility</p:attrName>
                                        </p:attrNameLst>
                                      </p:cBhvr>
                                      <p:to>
                                        <p:strVal val="visible"/>
                                      </p:to>
                                    </p:set>
                                    <p:animEffect transition="in" filter="fade">
                                      <p:cBhvr>
                                        <p:cTn id="21" dur="500"/>
                                        <p:tgtEl>
                                          <p:spTgt spid="628"/>
                                        </p:tgtEl>
                                      </p:cBhvr>
                                    </p:animEffect>
                                  </p:childTnLst>
                                </p:cTn>
                              </p:par>
                            </p:childTnLst>
                          </p:cTn>
                        </p:par>
                        <p:par>
                          <p:cTn id="22" fill="hold">
                            <p:stCondLst>
                              <p:cond delay="500"/>
                            </p:stCondLst>
                            <p:childTnLst>
                              <p:par>
                                <p:cTn id="23" presetID="10" presetClass="entr" presetSubtype="0" fill="hold" grpId="5" nodeType="afterEffect">
                                  <p:stCondLst>
                                    <p:cond delay="0"/>
                                  </p:stCondLst>
                                  <p:iterate>
                                    <p:tmAbs val="0"/>
                                  </p:iterate>
                                  <p:childTnLst>
                                    <p:set>
                                      <p:cBhvr>
                                        <p:cTn id="24" fill="hold"/>
                                        <p:tgtEl>
                                          <p:spTgt spid="667"/>
                                        </p:tgtEl>
                                        <p:attrNameLst>
                                          <p:attrName>style.visibility</p:attrName>
                                        </p:attrNameLst>
                                      </p:cBhvr>
                                      <p:to>
                                        <p:strVal val="visible"/>
                                      </p:to>
                                    </p:set>
                                    <p:animEffect transition="in" filter="fade">
                                      <p:cBhvr>
                                        <p:cTn id="25" dur="500"/>
                                        <p:tgtEl>
                                          <p:spTgt spid="6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6" nodeType="clickEffect">
                                  <p:stCondLst>
                                    <p:cond delay="0"/>
                                  </p:stCondLst>
                                  <p:iterate>
                                    <p:tmAbs val="0"/>
                                  </p:iterate>
                                  <p:childTnLst>
                                    <p:set>
                                      <p:cBhvr>
                                        <p:cTn id="29" fill="hold"/>
                                        <p:tgtEl>
                                          <p:spTgt spid="669"/>
                                        </p:tgtEl>
                                        <p:attrNameLst>
                                          <p:attrName>style.visibility</p:attrName>
                                        </p:attrNameLst>
                                      </p:cBhvr>
                                      <p:to>
                                        <p:strVal val="visible"/>
                                      </p:to>
                                    </p:set>
                                    <p:animEffect transition="in" filter="fade">
                                      <p:cBhvr>
                                        <p:cTn id="30" dur="500"/>
                                        <p:tgtEl>
                                          <p:spTgt spid="669"/>
                                        </p:tgtEl>
                                      </p:cBhvr>
                                    </p:animEffect>
                                  </p:childTnLst>
                                </p:cTn>
                              </p:par>
                            </p:childTnLst>
                          </p:cTn>
                        </p:par>
                        <p:par>
                          <p:cTn id="31" fill="hold">
                            <p:stCondLst>
                              <p:cond delay="500"/>
                            </p:stCondLst>
                            <p:childTnLst>
                              <p:par>
                                <p:cTn id="32" presetID="10" presetClass="entr" presetSubtype="0" fill="hold" grpId="7" nodeType="afterEffect">
                                  <p:stCondLst>
                                    <p:cond delay="0"/>
                                  </p:stCondLst>
                                  <p:iterate>
                                    <p:tmAbs val="0"/>
                                  </p:iterate>
                                  <p:childTnLst>
                                    <p:set>
                                      <p:cBhvr>
                                        <p:cTn id="33" fill="hold"/>
                                        <p:tgtEl>
                                          <p:spTgt spid="670"/>
                                        </p:tgtEl>
                                        <p:attrNameLst>
                                          <p:attrName>style.visibility</p:attrName>
                                        </p:attrNameLst>
                                      </p:cBhvr>
                                      <p:to>
                                        <p:strVal val="visible"/>
                                      </p:to>
                                    </p:set>
                                    <p:animEffect transition="in" filter="fade">
                                      <p:cBhvr>
                                        <p:cTn id="34" dur="500"/>
                                        <p:tgtEl>
                                          <p:spTgt spid="6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8" nodeType="clickEffect">
                                  <p:stCondLst>
                                    <p:cond delay="0"/>
                                  </p:stCondLst>
                                  <p:iterate>
                                    <p:tmAbs val="0"/>
                                  </p:iterate>
                                  <p:childTnLst>
                                    <p:set>
                                      <p:cBhvr>
                                        <p:cTn id="38" fill="hold"/>
                                        <p:tgtEl>
                                          <p:spTgt spid="674"/>
                                        </p:tgtEl>
                                        <p:attrNameLst>
                                          <p:attrName>style.visibility</p:attrName>
                                        </p:attrNameLst>
                                      </p:cBhvr>
                                      <p:to>
                                        <p:strVal val="visible"/>
                                      </p:to>
                                    </p:set>
                                    <p:animEffect transition="in" filter="fade">
                                      <p:cBhvr>
                                        <p:cTn id="39" dur="500"/>
                                        <p:tgtEl>
                                          <p:spTgt spid="674"/>
                                        </p:tgtEl>
                                      </p:cBhvr>
                                    </p:animEffect>
                                  </p:childTnLst>
                                </p:cTn>
                              </p:par>
                            </p:childTnLst>
                          </p:cTn>
                        </p:par>
                        <p:par>
                          <p:cTn id="40" fill="hold">
                            <p:stCondLst>
                              <p:cond delay="500"/>
                            </p:stCondLst>
                            <p:childTnLst>
                              <p:par>
                                <p:cTn id="41" presetID="10" presetClass="entr" presetSubtype="0" fill="hold" grpId="9" nodeType="afterEffect">
                                  <p:stCondLst>
                                    <p:cond delay="0"/>
                                  </p:stCondLst>
                                  <p:iterate>
                                    <p:tmAbs val="0"/>
                                  </p:iterate>
                                  <p:childTnLst>
                                    <p:set>
                                      <p:cBhvr>
                                        <p:cTn id="42" fill="hold"/>
                                        <p:tgtEl>
                                          <p:spTgt spid="675"/>
                                        </p:tgtEl>
                                        <p:attrNameLst>
                                          <p:attrName>style.visibility</p:attrName>
                                        </p:attrNameLst>
                                      </p:cBhvr>
                                      <p:to>
                                        <p:strVal val="visible"/>
                                      </p:to>
                                    </p:set>
                                    <p:animEffect transition="in" filter="fade">
                                      <p:cBhvr>
                                        <p:cTn id="43" dur="500"/>
                                        <p:tgtEl>
                                          <p:spTgt spid="675"/>
                                        </p:tgtEl>
                                      </p:cBhvr>
                                    </p:animEffect>
                                  </p:childTnLst>
                                </p:cTn>
                              </p:par>
                            </p:childTnLst>
                          </p:cTn>
                        </p:par>
                        <p:par>
                          <p:cTn id="44" fill="hold">
                            <p:stCondLst>
                              <p:cond delay="1000"/>
                            </p:stCondLst>
                            <p:childTnLst>
                              <p:par>
                                <p:cTn id="45" presetID="10" presetClass="entr" presetSubtype="0" fill="hold" grpId="10" nodeType="afterEffect">
                                  <p:stCondLst>
                                    <p:cond delay="0"/>
                                  </p:stCondLst>
                                  <p:iterate>
                                    <p:tmAbs val="0"/>
                                  </p:iterate>
                                  <p:childTnLst>
                                    <p:set>
                                      <p:cBhvr>
                                        <p:cTn id="46" fill="hold"/>
                                        <p:tgtEl>
                                          <p:spTgt spid="676"/>
                                        </p:tgtEl>
                                        <p:attrNameLst>
                                          <p:attrName>style.visibility</p:attrName>
                                        </p:attrNameLst>
                                      </p:cBhvr>
                                      <p:to>
                                        <p:strVal val="visible"/>
                                      </p:to>
                                    </p:set>
                                    <p:animEffect transition="in" filter="fade">
                                      <p:cBhvr>
                                        <p:cTn id="47" dur="500"/>
                                        <p:tgtEl>
                                          <p:spTgt spid="67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1" nodeType="clickEffect">
                                  <p:stCondLst>
                                    <p:cond delay="0"/>
                                  </p:stCondLst>
                                  <p:iterate>
                                    <p:tmAbs val="0"/>
                                  </p:iterate>
                                  <p:childTnLst>
                                    <p:set>
                                      <p:cBhvr>
                                        <p:cTn id="51" fill="hold"/>
                                        <p:tgtEl>
                                          <p:spTgt spid="673"/>
                                        </p:tgtEl>
                                        <p:attrNameLst>
                                          <p:attrName>style.visibility</p:attrName>
                                        </p:attrNameLst>
                                      </p:cBhvr>
                                      <p:to>
                                        <p:strVal val="visible"/>
                                      </p:to>
                                    </p:set>
                                    <p:animEffect transition="in" filter="fade">
                                      <p:cBhvr>
                                        <p:cTn id="52" dur="500"/>
                                        <p:tgtEl>
                                          <p:spTgt spid="673"/>
                                        </p:tgtEl>
                                      </p:cBhvr>
                                    </p:animEffect>
                                  </p:childTnLst>
                                </p:cTn>
                              </p:par>
                            </p:childTnLst>
                          </p:cTn>
                        </p:par>
                        <p:par>
                          <p:cTn id="53" fill="hold">
                            <p:stCondLst>
                              <p:cond delay="500"/>
                            </p:stCondLst>
                            <p:childTnLst>
                              <p:par>
                                <p:cTn id="54" presetID="10" presetClass="entr" presetSubtype="0" fill="hold" grpId="12" nodeType="afterEffect">
                                  <p:stCondLst>
                                    <p:cond delay="0"/>
                                  </p:stCondLst>
                                  <p:iterate>
                                    <p:tmAbs val="0"/>
                                  </p:iterate>
                                  <p:childTnLst>
                                    <p:set>
                                      <p:cBhvr>
                                        <p:cTn id="55" fill="hold"/>
                                        <p:tgtEl>
                                          <p:spTgt spid="672"/>
                                        </p:tgtEl>
                                        <p:attrNameLst>
                                          <p:attrName>style.visibility</p:attrName>
                                        </p:attrNameLst>
                                      </p:cBhvr>
                                      <p:to>
                                        <p:strVal val="visible"/>
                                      </p:to>
                                    </p:set>
                                    <p:animEffect transition="in" filter="fade">
                                      <p:cBhvr>
                                        <p:cTn id="56" dur="5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 grpId="4" animBg="1" advAuto="0"/>
      <p:bldP spid="666" grpId="2" animBg="1" advAuto="0"/>
      <p:bldP spid="667" grpId="5" animBg="1" advAuto="0"/>
      <p:bldP spid="668" grpId="3" animBg="1" advAuto="0"/>
      <p:bldP spid="669" grpId="6" animBg="1" advAuto="0"/>
      <p:bldP spid="670" grpId="7" animBg="1" advAuto="0"/>
      <p:bldP spid="671" grpId="1" animBg="1" advAuto="0"/>
      <p:bldP spid="672" grpId="12" animBg="1" advAuto="0"/>
      <p:bldP spid="673" grpId="11" animBg="1" advAuto="0"/>
      <p:bldP spid="674" grpId="8" animBg="1" advAuto="0"/>
      <p:bldP spid="675" grpId="9" animBg="1" advAuto="0"/>
      <p:bldP spid="676" grpId="1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680" name="Shape 680"/>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1" name="Shape 681"/>
          <p:cNvSpPr/>
          <p:nvPr/>
        </p:nvSpPr>
        <p:spPr>
          <a:xfrm>
            <a:off x="3257550" y="3143250"/>
            <a:ext cx="6115050" cy="2943225"/>
          </a:xfrm>
          <a:custGeom>
            <a:avLst/>
            <a:gdLst/>
            <a:ahLst/>
            <a:cxnLst>
              <a:cxn ang="0">
                <a:pos x="wd2" y="hd2"/>
              </a:cxn>
              <a:cxn ang="5400000">
                <a:pos x="wd2" y="hd2"/>
              </a:cxn>
              <a:cxn ang="10800000">
                <a:pos x="wd2" y="hd2"/>
              </a:cxn>
              <a:cxn ang="16200000">
                <a:pos x="wd2" y="hd2"/>
              </a:cxn>
            </a:cxnLst>
            <a:rect l="0" t="0" r="r" b="b"/>
            <a:pathLst>
              <a:path w="21600" h="21600" extrusionOk="0">
                <a:moveTo>
                  <a:pt x="15847" y="0"/>
                </a:moveTo>
                <a:cubicBezTo>
                  <a:pt x="15813" y="1188"/>
                  <a:pt x="15869" y="2400"/>
                  <a:pt x="15746" y="3565"/>
                </a:cubicBezTo>
                <a:cubicBezTo>
                  <a:pt x="15695" y="4054"/>
                  <a:pt x="15477" y="4404"/>
                  <a:pt x="15342" y="4823"/>
                </a:cubicBezTo>
                <a:cubicBezTo>
                  <a:pt x="14540" y="7317"/>
                  <a:pt x="12634" y="7969"/>
                  <a:pt x="11305" y="8179"/>
                </a:cubicBezTo>
                <a:cubicBezTo>
                  <a:pt x="10733" y="8272"/>
                  <a:pt x="10161" y="8318"/>
                  <a:pt x="9589" y="8388"/>
                </a:cubicBezTo>
                <a:cubicBezTo>
                  <a:pt x="8501" y="8948"/>
                  <a:pt x="7273" y="9052"/>
                  <a:pt x="6157" y="9227"/>
                </a:cubicBezTo>
                <a:cubicBezTo>
                  <a:pt x="4963" y="9845"/>
                  <a:pt x="6852" y="8901"/>
                  <a:pt x="5047" y="9647"/>
                </a:cubicBezTo>
                <a:cubicBezTo>
                  <a:pt x="4340" y="9938"/>
                  <a:pt x="3617" y="10427"/>
                  <a:pt x="2927" y="10905"/>
                </a:cubicBezTo>
                <a:cubicBezTo>
                  <a:pt x="1884" y="11627"/>
                  <a:pt x="3404" y="10206"/>
                  <a:pt x="1716" y="11953"/>
                </a:cubicBezTo>
                <a:cubicBezTo>
                  <a:pt x="1581" y="12093"/>
                  <a:pt x="1312" y="12373"/>
                  <a:pt x="1312" y="12373"/>
                </a:cubicBezTo>
                <a:cubicBezTo>
                  <a:pt x="841" y="13841"/>
                  <a:pt x="370" y="15099"/>
                  <a:pt x="101" y="16777"/>
                </a:cubicBezTo>
                <a:cubicBezTo>
                  <a:pt x="67" y="16986"/>
                  <a:pt x="0" y="17184"/>
                  <a:pt x="0" y="17406"/>
                </a:cubicBezTo>
                <a:cubicBezTo>
                  <a:pt x="0" y="18804"/>
                  <a:pt x="0" y="20202"/>
                  <a:pt x="0" y="21600"/>
                </a:cubicBezTo>
                <a:lnTo>
                  <a:pt x="21600" y="21111"/>
                </a:lnTo>
                <a:lnTo>
                  <a:pt x="21600" y="19433"/>
                </a:lnTo>
                <a:cubicBezTo>
                  <a:pt x="20809" y="21355"/>
                  <a:pt x="21297" y="20423"/>
                  <a:pt x="18572" y="19713"/>
                </a:cubicBezTo>
                <a:cubicBezTo>
                  <a:pt x="18146" y="19608"/>
                  <a:pt x="18207" y="18885"/>
                  <a:pt x="17966" y="18454"/>
                </a:cubicBezTo>
                <a:cubicBezTo>
                  <a:pt x="17781" y="18128"/>
                  <a:pt x="17361" y="17616"/>
                  <a:pt x="17361" y="17616"/>
                </a:cubicBezTo>
                <a:cubicBezTo>
                  <a:pt x="16935" y="15845"/>
                  <a:pt x="17103" y="14318"/>
                  <a:pt x="17260" y="12373"/>
                </a:cubicBezTo>
                <a:cubicBezTo>
                  <a:pt x="17624" y="7806"/>
                  <a:pt x="17153" y="12850"/>
                  <a:pt x="17462" y="9647"/>
                </a:cubicBezTo>
                <a:cubicBezTo>
                  <a:pt x="17428" y="8039"/>
                  <a:pt x="17445" y="6419"/>
                  <a:pt x="17361" y="4823"/>
                </a:cubicBezTo>
                <a:cubicBezTo>
                  <a:pt x="17344" y="4509"/>
                  <a:pt x="17237" y="4252"/>
                  <a:pt x="17159" y="3984"/>
                </a:cubicBezTo>
                <a:cubicBezTo>
                  <a:pt x="16778" y="2656"/>
                  <a:pt x="16368" y="1083"/>
                  <a:pt x="15847" y="0"/>
                </a:cubicBezTo>
                <a:close/>
              </a:path>
            </a:pathLst>
          </a:custGeom>
          <a:solidFill>
            <a:srgbClr val="0080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82" name="Shape 682"/>
          <p:cNvSpPr/>
          <p:nvPr/>
        </p:nvSpPr>
        <p:spPr>
          <a:xfrm>
            <a:off x="7486650" y="1600199"/>
            <a:ext cx="1743075" cy="4337078"/>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83" name="Shape 683"/>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4" name="Shape 684"/>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5" name="Shape 685"/>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6" name="Shape 686"/>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7" name="Shape 687"/>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688" name="Shape 688"/>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89" name="Shape 689"/>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90" name="Shape 690"/>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91" name="Shape 691"/>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92" name="Shape 692"/>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693" name="Shape 693"/>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694" name="Shape 694"/>
          <p:cNvSpPr/>
          <p:nvPr/>
        </p:nvSpPr>
        <p:spPr>
          <a:xfrm>
            <a:off x="1371600" y="2590800"/>
            <a:ext cx="3228632" cy="3467100"/>
          </a:xfrm>
          <a:custGeom>
            <a:avLst/>
            <a:gdLst/>
            <a:ahLst/>
            <a:cxnLst>
              <a:cxn ang="0">
                <a:pos x="wd2" y="hd2"/>
              </a:cxn>
              <a:cxn ang="5400000">
                <a:pos x="wd2" y="hd2"/>
              </a:cxn>
              <a:cxn ang="10800000">
                <a:pos x="wd2" y="hd2"/>
              </a:cxn>
              <a:cxn ang="16200000">
                <a:pos x="wd2" y="hd2"/>
              </a:cxn>
            </a:cxnLst>
            <a:rect l="0" t="0" r="r" b="b"/>
            <a:pathLst>
              <a:path w="21503" h="21600" extrusionOk="0">
                <a:moveTo>
                  <a:pt x="21503" y="237"/>
                </a:moveTo>
                <a:cubicBezTo>
                  <a:pt x="21416" y="959"/>
                  <a:pt x="21600" y="1800"/>
                  <a:pt x="21113" y="2374"/>
                </a:cubicBezTo>
                <a:cubicBezTo>
                  <a:pt x="20322" y="3303"/>
                  <a:pt x="19727" y="3630"/>
                  <a:pt x="18579" y="3976"/>
                </a:cubicBezTo>
                <a:cubicBezTo>
                  <a:pt x="16890" y="3916"/>
                  <a:pt x="15201" y="3907"/>
                  <a:pt x="13512" y="3798"/>
                </a:cubicBezTo>
                <a:cubicBezTo>
                  <a:pt x="12776" y="3748"/>
                  <a:pt x="12440" y="3115"/>
                  <a:pt x="11758" y="2908"/>
                </a:cubicBezTo>
                <a:cubicBezTo>
                  <a:pt x="10903" y="2651"/>
                  <a:pt x="11358" y="2809"/>
                  <a:pt x="10394" y="2374"/>
                </a:cubicBezTo>
                <a:cubicBezTo>
                  <a:pt x="9160" y="2433"/>
                  <a:pt x="7925" y="2453"/>
                  <a:pt x="6691" y="2552"/>
                </a:cubicBezTo>
                <a:cubicBezTo>
                  <a:pt x="6020" y="2611"/>
                  <a:pt x="4937" y="3442"/>
                  <a:pt x="4937" y="3442"/>
                </a:cubicBezTo>
                <a:cubicBezTo>
                  <a:pt x="4417" y="4154"/>
                  <a:pt x="3898" y="4866"/>
                  <a:pt x="3378" y="5578"/>
                </a:cubicBezTo>
                <a:cubicBezTo>
                  <a:pt x="3183" y="5835"/>
                  <a:pt x="2902" y="6963"/>
                  <a:pt x="2793" y="7358"/>
                </a:cubicBezTo>
                <a:cubicBezTo>
                  <a:pt x="2858" y="8901"/>
                  <a:pt x="2815" y="10454"/>
                  <a:pt x="2988" y="11987"/>
                </a:cubicBezTo>
                <a:cubicBezTo>
                  <a:pt x="3010" y="12204"/>
                  <a:pt x="3270" y="12333"/>
                  <a:pt x="3378" y="12521"/>
                </a:cubicBezTo>
                <a:cubicBezTo>
                  <a:pt x="3573" y="12877"/>
                  <a:pt x="3768" y="13233"/>
                  <a:pt x="3963" y="13589"/>
                </a:cubicBezTo>
                <a:cubicBezTo>
                  <a:pt x="4049" y="13757"/>
                  <a:pt x="4038" y="13965"/>
                  <a:pt x="4158" y="14123"/>
                </a:cubicBezTo>
                <a:cubicBezTo>
                  <a:pt x="4309" y="14331"/>
                  <a:pt x="4569" y="14459"/>
                  <a:pt x="4742" y="14657"/>
                </a:cubicBezTo>
                <a:cubicBezTo>
                  <a:pt x="5035" y="14993"/>
                  <a:pt x="5132" y="15488"/>
                  <a:pt x="5522" y="15725"/>
                </a:cubicBezTo>
                <a:cubicBezTo>
                  <a:pt x="8878" y="17763"/>
                  <a:pt x="4634" y="15320"/>
                  <a:pt x="7860" y="16793"/>
                </a:cubicBezTo>
                <a:cubicBezTo>
                  <a:pt x="8326" y="17011"/>
                  <a:pt x="8727" y="17367"/>
                  <a:pt x="9225" y="17505"/>
                </a:cubicBezTo>
                <a:cubicBezTo>
                  <a:pt x="9669" y="17624"/>
                  <a:pt x="10134" y="17624"/>
                  <a:pt x="10589" y="17684"/>
                </a:cubicBezTo>
                <a:cubicBezTo>
                  <a:pt x="10784" y="17802"/>
                  <a:pt x="10968" y="17941"/>
                  <a:pt x="11174" y="18040"/>
                </a:cubicBezTo>
                <a:cubicBezTo>
                  <a:pt x="11358" y="18119"/>
                  <a:pt x="11596" y="18099"/>
                  <a:pt x="11758" y="18218"/>
                </a:cubicBezTo>
                <a:cubicBezTo>
                  <a:pt x="11942" y="18356"/>
                  <a:pt x="11986" y="18603"/>
                  <a:pt x="12148" y="18752"/>
                </a:cubicBezTo>
                <a:cubicBezTo>
                  <a:pt x="12310" y="18900"/>
                  <a:pt x="12538" y="18989"/>
                  <a:pt x="12733" y="19108"/>
                </a:cubicBezTo>
                <a:cubicBezTo>
                  <a:pt x="12949" y="19691"/>
                  <a:pt x="13350" y="20116"/>
                  <a:pt x="13512" y="20710"/>
                </a:cubicBezTo>
                <a:cubicBezTo>
                  <a:pt x="13588" y="21007"/>
                  <a:pt x="13707" y="21600"/>
                  <a:pt x="13707" y="21600"/>
                </a:cubicBezTo>
                <a:lnTo>
                  <a:pt x="0" y="21363"/>
                </a:lnTo>
                <a:lnTo>
                  <a:pt x="520" y="0"/>
                </a:lnTo>
                <a:lnTo>
                  <a:pt x="21503" y="237"/>
                </a:lnTo>
                <a:close/>
              </a:path>
            </a:pathLst>
          </a:custGeom>
          <a:solidFill>
            <a:srgbClr val="00CC00"/>
          </a:solidFill>
          <a:ln w="12700">
            <a:miter lim="400000"/>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95" name="Shape 695"/>
          <p:cNvSpPr/>
          <p:nvPr/>
        </p:nvSpPr>
        <p:spPr>
          <a:xfrm>
            <a:off x="4038600" y="51054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 Water Use</a:t>
            </a:r>
          </a:p>
        </p:txBody>
      </p:sp>
      <p:sp>
        <p:nvSpPr>
          <p:cNvPr id="696" name="Shape 696"/>
          <p:cNvSpPr/>
          <p:nvPr/>
        </p:nvSpPr>
        <p:spPr>
          <a:xfrm>
            <a:off x="3343275" y="2567835"/>
            <a:ext cx="4373822" cy="2231078"/>
          </a:xfrm>
          <a:custGeom>
            <a:avLst/>
            <a:gdLst/>
            <a:ahLst/>
            <a:cxnLst>
              <a:cxn ang="0">
                <a:pos x="wd2" y="hd2"/>
              </a:cxn>
              <a:cxn ang="5400000">
                <a:pos x="wd2" y="hd2"/>
              </a:cxn>
              <a:cxn ang="10800000">
                <a:pos x="wd2" y="hd2"/>
              </a:cxn>
              <a:cxn ang="16200000">
                <a:pos x="wd2" y="hd2"/>
              </a:cxn>
            </a:cxnLst>
            <a:rect l="0" t="0" r="r" b="b"/>
            <a:pathLst>
              <a:path w="21307" h="20456" extrusionOk="0">
                <a:moveTo>
                  <a:pt x="0" y="5162"/>
                </a:moveTo>
                <a:cubicBezTo>
                  <a:pt x="139" y="5341"/>
                  <a:pt x="325" y="5430"/>
                  <a:pt x="418" y="5698"/>
                </a:cubicBezTo>
                <a:cubicBezTo>
                  <a:pt x="526" y="6011"/>
                  <a:pt x="503" y="6414"/>
                  <a:pt x="557" y="6772"/>
                </a:cubicBezTo>
                <a:cubicBezTo>
                  <a:pt x="704" y="7741"/>
                  <a:pt x="673" y="7502"/>
                  <a:pt x="974" y="8382"/>
                </a:cubicBezTo>
                <a:cubicBezTo>
                  <a:pt x="1292" y="10796"/>
                  <a:pt x="1129" y="9828"/>
                  <a:pt x="1392" y="11333"/>
                </a:cubicBezTo>
                <a:cubicBezTo>
                  <a:pt x="1438" y="12943"/>
                  <a:pt x="1531" y="14553"/>
                  <a:pt x="1531" y="16163"/>
                </a:cubicBezTo>
                <a:cubicBezTo>
                  <a:pt x="1531" y="17505"/>
                  <a:pt x="1307" y="18846"/>
                  <a:pt x="1392" y="20188"/>
                </a:cubicBezTo>
                <a:cubicBezTo>
                  <a:pt x="1408" y="20471"/>
                  <a:pt x="1670" y="20367"/>
                  <a:pt x="1810" y="20456"/>
                </a:cubicBezTo>
                <a:cubicBezTo>
                  <a:pt x="3333" y="19472"/>
                  <a:pt x="1067" y="21112"/>
                  <a:pt x="2506" y="19383"/>
                </a:cubicBezTo>
                <a:cubicBezTo>
                  <a:pt x="2877" y="18936"/>
                  <a:pt x="3341" y="18846"/>
                  <a:pt x="3759" y="18578"/>
                </a:cubicBezTo>
                <a:cubicBezTo>
                  <a:pt x="5073" y="17728"/>
                  <a:pt x="6427" y="17341"/>
                  <a:pt x="7795" y="16968"/>
                </a:cubicBezTo>
                <a:cubicBezTo>
                  <a:pt x="9497" y="15880"/>
                  <a:pt x="12420" y="16252"/>
                  <a:pt x="13781" y="16163"/>
                </a:cubicBezTo>
                <a:cubicBezTo>
                  <a:pt x="15359" y="15731"/>
                  <a:pt x="16921" y="15164"/>
                  <a:pt x="18514" y="14821"/>
                </a:cubicBezTo>
                <a:cubicBezTo>
                  <a:pt x="19713" y="13286"/>
                  <a:pt x="18197" y="15134"/>
                  <a:pt x="19350" y="14016"/>
                </a:cubicBezTo>
                <a:cubicBezTo>
                  <a:pt x="19496" y="13867"/>
                  <a:pt x="19612" y="13614"/>
                  <a:pt x="19767" y="13480"/>
                </a:cubicBezTo>
                <a:cubicBezTo>
                  <a:pt x="20038" y="13256"/>
                  <a:pt x="20602" y="12943"/>
                  <a:pt x="20602" y="12943"/>
                </a:cubicBezTo>
                <a:cubicBezTo>
                  <a:pt x="21043" y="11661"/>
                  <a:pt x="20827" y="12451"/>
                  <a:pt x="21159" y="10528"/>
                </a:cubicBezTo>
                <a:cubicBezTo>
                  <a:pt x="21206" y="10260"/>
                  <a:pt x="21298" y="9723"/>
                  <a:pt x="21298" y="9723"/>
                </a:cubicBezTo>
                <a:cubicBezTo>
                  <a:pt x="21221" y="7264"/>
                  <a:pt x="21600" y="5370"/>
                  <a:pt x="20602" y="4088"/>
                </a:cubicBezTo>
                <a:cubicBezTo>
                  <a:pt x="20138" y="2747"/>
                  <a:pt x="19852" y="2851"/>
                  <a:pt x="19071" y="2210"/>
                </a:cubicBezTo>
                <a:cubicBezTo>
                  <a:pt x="18692" y="1897"/>
                  <a:pt x="18367" y="1196"/>
                  <a:pt x="17957" y="1137"/>
                </a:cubicBezTo>
                <a:cubicBezTo>
                  <a:pt x="15916" y="809"/>
                  <a:pt x="16844" y="1003"/>
                  <a:pt x="15173" y="600"/>
                </a:cubicBezTo>
                <a:cubicBezTo>
                  <a:pt x="13487" y="-488"/>
                  <a:pt x="11191" y="213"/>
                  <a:pt x="9605" y="332"/>
                </a:cubicBezTo>
                <a:cubicBezTo>
                  <a:pt x="8925" y="660"/>
                  <a:pt x="8368" y="943"/>
                  <a:pt x="7656" y="1137"/>
                </a:cubicBezTo>
                <a:cubicBezTo>
                  <a:pt x="7092" y="1852"/>
                  <a:pt x="6489" y="2598"/>
                  <a:pt x="5847" y="3015"/>
                </a:cubicBezTo>
                <a:cubicBezTo>
                  <a:pt x="5406" y="4700"/>
                  <a:pt x="5823" y="3656"/>
                  <a:pt x="5011" y="4625"/>
                </a:cubicBezTo>
                <a:cubicBezTo>
                  <a:pt x="4818" y="4864"/>
                  <a:pt x="4671" y="5251"/>
                  <a:pt x="4455" y="5430"/>
                </a:cubicBezTo>
                <a:cubicBezTo>
                  <a:pt x="2931" y="6652"/>
                  <a:pt x="1732" y="5579"/>
                  <a:pt x="0" y="5162"/>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697" name="Shape 697"/>
          <p:cNvSpPr/>
          <p:nvPr/>
        </p:nvSpPr>
        <p:spPr>
          <a:xfrm>
            <a:off x="4191000" y="34290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 Water Use</a:t>
            </a:r>
          </a:p>
        </p:txBody>
      </p:sp>
      <p:sp>
        <p:nvSpPr>
          <p:cNvPr id="698" name="Shape 698"/>
          <p:cNvSpPr/>
          <p:nvPr/>
        </p:nvSpPr>
        <p:spPr>
          <a:xfrm>
            <a:off x="6781800" y="762000"/>
            <a:ext cx="2209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 Water Use</a:t>
            </a:r>
          </a:p>
        </p:txBody>
      </p:sp>
      <p:sp>
        <p:nvSpPr>
          <p:cNvPr id="699" name="Shape 699"/>
          <p:cNvSpPr/>
          <p:nvPr/>
        </p:nvSpPr>
        <p:spPr>
          <a:xfrm>
            <a:off x="1447800" y="1905000"/>
            <a:ext cx="3124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000">
                <a:solidFill>
                  <a:srgbClr val="FFFFFF"/>
                </a:solidFill>
              </a:rPr>
              <a:t>Moderate Water Use</a:t>
            </a:r>
          </a:p>
        </p:txBody>
      </p:sp>
      <p:sp>
        <p:nvSpPr>
          <p:cNvPr id="700" name="Shape 700"/>
          <p:cNvSpPr/>
          <p:nvPr/>
        </p:nvSpPr>
        <p:spPr>
          <a:xfrm>
            <a:off x="2133600" y="34290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701" name="Shape 701"/>
          <p:cNvSpPr/>
          <p:nvPr/>
        </p:nvSpPr>
        <p:spPr>
          <a:xfrm>
            <a:off x="1524000" y="5486400"/>
            <a:ext cx="2209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702" name="Shape 702"/>
          <p:cNvSpPr/>
          <p:nvPr/>
        </p:nvSpPr>
        <p:spPr>
          <a:xfrm>
            <a:off x="7772400" y="29718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Moderate</a:t>
            </a:r>
          </a:p>
        </p:txBody>
      </p:sp>
      <p:sp>
        <p:nvSpPr>
          <p:cNvPr id="703" name="Shape 703"/>
          <p:cNvSpPr/>
          <p:nvPr/>
        </p:nvSpPr>
        <p:spPr>
          <a:xfrm>
            <a:off x="4419600" y="1600200"/>
            <a:ext cx="0" cy="533401"/>
          </a:xfrm>
          <a:prstGeom prst="line">
            <a:avLst/>
          </a:prstGeom>
          <a:ln>
            <a:solidFill>
              <a:srgbClr val="000066"/>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04" name="Shape 704"/>
          <p:cNvSpPr/>
          <p:nvPr/>
        </p:nvSpPr>
        <p:spPr>
          <a:xfrm>
            <a:off x="3352800" y="1143000"/>
            <a:ext cx="2438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000066"/>
                </a:solidFill>
                <a:latin typeface="Times New Roman"/>
                <a:ea typeface="Times New Roman"/>
                <a:cs typeface="Times New Roman"/>
                <a:sym typeface="Times New Roman"/>
              </a:defRPr>
            </a:lvl1pPr>
          </a:lstStyle>
          <a:p>
            <a:pPr lvl="0">
              <a:defRPr sz="1800">
                <a:solidFill>
                  <a:srgbClr val="000000"/>
                </a:solidFill>
              </a:defRPr>
            </a:pPr>
            <a:r>
              <a:rPr sz="2400">
                <a:solidFill>
                  <a:srgbClr val="000066"/>
                </a:solidFill>
              </a:rPr>
              <a:t>High Water Use</a:t>
            </a:r>
          </a:p>
        </p:txBody>
      </p:sp>
      <p:sp>
        <p:nvSpPr>
          <p:cNvPr id="705" name="Shape 705"/>
          <p:cNvSpPr/>
          <p:nvPr/>
        </p:nvSpPr>
        <p:spPr>
          <a:xfrm>
            <a:off x="4267200" y="2286000"/>
            <a:ext cx="304800" cy="304800"/>
          </a:xfrm>
          <a:prstGeom prst="rect">
            <a:avLst/>
          </a:prstGeom>
          <a:solidFill>
            <a:srgbClr val="FFFF99"/>
          </a:solidFill>
          <a:ln w="57150">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06" name="Shape 706"/>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07" name="Shape 707"/>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08" name="Shape 708"/>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09" name="Shape 709"/>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10" name="Shape 710"/>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11" name="Shape 711"/>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12" name="Shape 712"/>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13" name="Shape 713"/>
          <p:cNvSpPr/>
          <p:nvPr/>
        </p:nvSpPr>
        <p:spPr>
          <a:xfrm>
            <a:off x="2514600" y="38100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CC33"/>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01"/>
                                        </p:tgtEl>
                                        <p:attrNameLst>
                                          <p:attrName>style.visibility</p:attrName>
                                        </p:attrNameLst>
                                      </p:cBhvr>
                                      <p:to>
                                        <p:strVal val="visible"/>
                                      </p:to>
                                    </p:set>
                                    <p:animEffect transition="in" filter="fade">
                                      <p:cBhvr>
                                        <p:cTn id="7" dur="500"/>
                                        <p:tgtEl>
                                          <p:spTgt spid="7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697"/>
                                        </p:tgtEl>
                                        <p:attrNameLst>
                                          <p:attrName>style.visibility</p:attrName>
                                        </p:attrNameLst>
                                      </p:cBhvr>
                                      <p:to>
                                        <p:strVal val="visible"/>
                                      </p:to>
                                    </p:set>
                                    <p:animEffect transition="in" filter="fade">
                                      <p:cBhvr>
                                        <p:cTn id="12" dur="500"/>
                                        <p:tgtEl>
                                          <p:spTgt spid="6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695"/>
                                        </p:tgtEl>
                                        <p:attrNameLst>
                                          <p:attrName>style.visibility</p:attrName>
                                        </p:attrNameLst>
                                      </p:cBhvr>
                                      <p:to>
                                        <p:strVal val="visible"/>
                                      </p:to>
                                    </p:set>
                                    <p:animEffect transition="in" filter="fade">
                                      <p:cBhvr>
                                        <p:cTn id="17" dur="500"/>
                                        <p:tgtEl>
                                          <p:spTgt spid="6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702"/>
                                        </p:tgtEl>
                                        <p:attrNameLst>
                                          <p:attrName>style.visibility</p:attrName>
                                        </p:attrNameLst>
                                      </p:cBhvr>
                                      <p:to>
                                        <p:strVal val="visible"/>
                                      </p:to>
                                    </p:set>
                                    <p:animEffect transition="in" filter="fade">
                                      <p:cBhvr>
                                        <p:cTn id="22" dur="500"/>
                                        <p:tgtEl>
                                          <p:spTgt spid="7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p:tmAbs val="0"/>
                                  </p:iterate>
                                  <p:childTnLst>
                                    <p:set>
                                      <p:cBhvr>
                                        <p:cTn id="26" fill="hold"/>
                                        <p:tgtEl>
                                          <p:spTgt spid="703"/>
                                        </p:tgtEl>
                                        <p:attrNameLst>
                                          <p:attrName>style.visibility</p:attrName>
                                        </p:attrNameLst>
                                      </p:cBhvr>
                                      <p:to>
                                        <p:strVal val="visible"/>
                                      </p:to>
                                    </p:set>
                                    <p:animEffect transition="in" filter="fade">
                                      <p:cBhvr>
                                        <p:cTn id="27" dur="500"/>
                                        <p:tgtEl>
                                          <p:spTgt spid="703"/>
                                        </p:tgtEl>
                                      </p:cBhvr>
                                    </p:animEffect>
                                  </p:childTnLst>
                                </p:cTn>
                              </p:par>
                            </p:childTnLst>
                          </p:cTn>
                        </p:par>
                        <p:par>
                          <p:cTn id="28" fill="hold">
                            <p:stCondLst>
                              <p:cond delay="500"/>
                            </p:stCondLst>
                            <p:childTnLst>
                              <p:par>
                                <p:cTn id="29" presetID="10" presetClass="entr" presetSubtype="0" fill="hold" grpId="6" nodeType="afterEffect">
                                  <p:stCondLst>
                                    <p:cond delay="0"/>
                                  </p:stCondLst>
                                  <p:iterate>
                                    <p:tmAbs val="0"/>
                                  </p:iterate>
                                  <p:childTnLst>
                                    <p:set>
                                      <p:cBhvr>
                                        <p:cTn id="30" fill="hold"/>
                                        <p:tgtEl>
                                          <p:spTgt spid="704"/>
                                        </p:tgtEl>
                                        <p:attrNameLst>
                                          <p:attrName>style.visibility</p:attrName>
                                        </p:attrNameLst>
                                      </p:cBhvr>
                                      <p:to>
                                        <p:strVal val="visible"/>
                                      </p:to>
                                    </p:set>
                                    <p:animEffect transition="in" filter="fade">
                                      <p:cBhvr>
                                        <p:cTn id="31" dur="5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3" animBg="1" advAuto="0"/>
      <p:bldP spid="697" grpId="2" animBg="1" advAuto="0"/>
      <p:bldP spid="701" grpId="1" animBg="1" advAuto="0"/>
      <p:bldP spid="702" grpId="4" animBg="1" advAuto="0"/>
      <p:bldP spid="703" grpId="5" animBg="1" advAuto="0"/>
      <p:bldP spid="704" grpId="6"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6600"/>
        </a:solidFill>
        <a:effectLst/>
      </p:bgPr>
    </p:bg>
    <p:spTree>
      <p:nvGrpSpPr>
        <p:cNvPr id="1" name=""/>
        <p:cNvGrpSpPr/>
        <p:nvPr/>
      </p:nvGrpSpPr>
      <p:grpSpPr>
        <a:xfrm>
          <a:off x="0" y="0"/>
          <a:ext cx="0" cy="0"/>
          <a:chOff x="0" y="0"/>
          <a:chExt cx="0" cy="0"/>
        </a:xfrm>
      </p:grpSpPr>
      <p:sp>
        <p:nvSpPr>
          <p:cNvPr id="717" name="Shape 717"/>
          <p:cNvSpPr/>
          <p:nvPr/>
        </p:nvSpPr>
        <p:spPr>
          <a:xfrm>
            <a:off x="3257550" y="3143250"/>
            <a:ext cx="6115050" cy="2943225"/>
          </a:xfrm>
          <a:custGeom>
            <a:avLst/>
            <a:gdLst/>
            <a:ahLst/>
            <a:cxnLst>
              <a:cxn ang="0">
                <a:pos x="wd2" y="hd2"/>
              </a:cxn>
              <a:cxn ang="5400000">
                <a:pos x="wd2" y="hd2"/>
              </a:cxn>
              <a:cxn ang="10800000">
                <a:pos x="wd2" y="hd2"/>
              </a:cxn>
              <a:cxn ang="16200000">
                <a:pos x="wd2" y="hd2"/>
              </a:cxn>
            </a:cxnLst>
            <a:rect l="0" t="0" r="r" b="b"/>
            <a:pathLst>
              <a:path w="21600" h="21600" extrusionOk="0">
                <a:moveTo>
                  <a:pt x="15847" y="0"/>
                </a:moveTo>
                <a:cubicBezTo>
                  <a:pt x="15813" y="1188"/>
                  <a:pt x="15869" y="2400"/>
                  <a:pt x="15746" y="3565"/>
                </a:cubicBezTo>
                <a:cubicBezTo>
                  <a:pt x="15695" y="4054"/>
                  <a:pt x="15477" y="4404"/>
                  <a:pt x="15342" y="4823"/>
                </a:cubicBezTo>
                <a:cubicBezTo>
                  <a:pt x="14540" y="7317"/>
                  <a:pt x="12634" y="7969"/>
                  <a:pt x="11305" y="8179"/>
                </a:cubicBezTo>
                <a:cubicBezTo>
                  <a:pt x="10733" y="8272"/>
                  <a:pt x="10161" y="8318"/>
                  <a:pt x="9589" y="8388"/>
                </a:cubicBezTo>
                <a:cubicBezTo>
                  <a:pt x="8501" y="8948"/>
                  <a:pt x="7273" y="9052"/>
                  <a:pt x="6157" y="9227"/>
                </a:cubicBezTo>
                <a:cubicBezTo>
                  <a:pt x="4963" y="9845"/>
                  <a:pt x="6852" y="8901"/>
                  <a:pt x="5047" y="9647"/>
                </a:cubicBezTo>
                <a:cubicBezTo>
                  <a:pt x="4340" y="9938"/>
                  <a:pt x="3617" y="10427"/>
                  <a:pt x="2927" y="10905"/>
                </a:cubicBezTo>
                <a:cubicBezTo>
                  <a:pt x="1884" y="11627"/>
                  <a:pt x="3404" y="10206"/>
                  <a:pt x="1716" y="11953"/>
                </a:cubicBezTo>
                <a:cubicBezTo>
                  <a:pt x="1581" y="12093"/>
                  <a:pt x="1312" y="12373"/>
                  <a:pt x="1312" y="12373"/>
                </a:cubicBezTo>
                <a:cubicBezTo>
                  <a:pt x="841" y="13841"/>
                  <a:pt x="370" y="15099"/>
                  <a:pt x="101" y="16777"/>
                </a:cubicBezTo>
                <a:cubicBezTo>
                  <a:pt x="67" y="16986"/>
                  <a:pt x="0" y="17184"/>
                  <a:pt x="0" y="17406"/>
                </a:cubicBezTo>
                <a:cubicBezTo>
                  <a:pt x="0" y="18804"/>
                  <a:pt x="0" y="20202"/>
                  <a:pt x="0" y="21600"/>
                </a:cubicBezTo>
                <a:lnTo>
                  <a:pt x="21600" y="21111"/>
                </a:lnTo>
                <a:lnTo>
                  <a:pt x="21600" y="19433"/>
                </a:lnTo>
                <a:cubicBezTo>
                  <a:pt x="20809" y="21355"/>
                  <a:pt x="21297" y="20423"/>
                  <a:pt x="18572" y="19713"/>
                </a:cubicBezTo>
                <a:cubicBezTo>
                  <a:pt x="18146" y="19608"/>
                  <a:pt x="18207" y="18885"/>
                  <a:pt x="17966" y="18454"/>
                </a:cubicBezTo>
                <a:cubicBezTo>
                  <a:pt x="17781" y="18128"/>
                  <a:pt x="17361" y="17616"/>
                  <a:pt x="17361" y="17616"/>
                </a:cubicBezTo>
                <a:cubicBezTo>
                  <a:pt x="16935" y="15845"/>
                  <a:pt x="17103" y="14318"/>
                  <a:pt x="17260" y="12373"/>
                </a:cubicBezTo>
                <a:cubicBezTo>
                  <a:pt x="17624" y="7806"/>
                  <a:pt x="17153" y="12850"/>
                  <a:pt x="17462" y="9647"/>
                </a:cubicBezTo>
                <a:cubicBezTo>
                  <a:pt x="17428" y="8039"/>
                  <a:pt x="17445" y="6419"/>
                  <a:pt x="17361" y="4823"/>
                </a:cubicBezTo>
                <a:cubicBezTo>
                  <a:pt x="17344" y="4509"/>
                  <a:pt x="17237" y="4252"/>
                  <a:pt x="17159" y="3984"/>
                </a:cubicBezTo>
                <a:cubicBezTo>
                  <a:pt x="16778" y="2656"/>
                  <a:pt x="16368" y="1083"/>
                  <a:pt x="15847" y="0"/>
                </a:cubicBezTo>
                <a:close/>
              </a:path>
            </a:pathLst>
          </a:custGeom>
          <a:solidFill>
            <a:srgbClr val="008000"/>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718" name="Shape 718"/>
          <p:cNvSpPr/>
          <p:nvPr/>
        </p:nvSpPr>
        <p:spPr>
          <a:xfrm>
            <a:off x="7486650" y="1600199"/>
            <a:ext cx="1743075" cy="4337078"/>
          </a:xfrm>
          <a:custGeom>
            <a:avLst/>
            <a:gdLst/>
            <a:ahLst/>
            <a:cxnLst>
              <a:cxn ang="0">
                <a:pos x="wd2" y="hd2"/>
              </a:cxn>
              <a:cxn ang="5400000">
                <a:pos x="wd2" y="hd2"/>
              </a:cxn>
              <a:cxn ang="10800000">
                <a:pos x="wd2" y="hd2"/>
              </a:cxn>
              <a:cxn ang="16200000">
                <a:pos x="wd2" y="hd2"/>
              </a:cxn>
            </a:cxnLst>
            <a:rect l="0" t="0" r="r" b="b"/>
            <a:pathLst>
              <a:path w="21600" h="21569" extrusionOk="0">
                <a:moveTo>
                  <a:pt x="10269" y="146"/>
                </a:moveTo>
                <a:cubicBezTo>
                  <a:pt x="4131" y="461"/>
                  <a:pt x="9521" y="8"/>
                  <a:pt x="6374" y="582"/>
                </a:cubicBezTo>
                <a:cubicBezTo>
                  <a:pt x="5685" y="704"/>
                  <a:pt x="4879" y="704"/>
                  <a:pt x="4249" y="873"/>
                </a:cubicBezTo>
                <a:cubicBezTo>
                  <a:pt x="3541" y="1067"/>
                  <a:pt x="2125" y="1456"/>
                  <a:pt x="2125" y="1456"/>
                </a:cubicBezTo>
                <a:cubicBezTo>
                  <a:pt x="984" y="2159"/>
                  <a:pt x="492" y="2976"/>
                  <a:pt x="0" y="3785"/>
                </a:cubicBezTo>
                <a:cubicBezTo>
                  <a:pt x="118" y="4464"/>
                  <a:pt x="118" y="5151"/>
                  <a:pt x="354" y="5823"/>
                </a:cubicBezTo>
                <a:cubicBezTo>
                  <a:pt x="748" y="6874"/>
                  <a:pt x="2538" y="7731"/>
                  <a:pt x="4603" y="8297"/>
                </a:cubicBezTo>
                <a:cubicBezTo>
                  <a:pt x="5134" y="8960"/>
                  <a:pt x="5292" y="9211"/>
                  <a:pt x="6728" y="9607"/>
                </a:cubicBezTo>
                <a:cubicBezTo>
                  <a:pt x="8754" y="10861"/>
                  <a:pt x="6315" y="9276"/>
                  <a:pt x="7790" y="10481"/>
                </a:cubicBezTo>
                <a:cubicBezTo>
                  <a:pt x="7987" y="10634"/>
                  <a:pt x="8321" y="10756"/>
                  <a:pt x="8498" y="10917"/>
                </a:cubicBezTo>
                <a:cubicBezTo>
                  <a:pt x="8793" y="11200"/>
                  <a:pt x="9207" y="11791"/>
                  <a:pt x="9207" y="11791"/>
                </a:cubicBezTo>
                <a:cubicBezTo>
                  <a:pt x="9089" y="12810"/>
                  <a:pt x="9128" y="13837"/>
                  <a:pt x="8852" y="14847"/>
                </a:cubicBezTo>
                <a:cubicBezTo>
                  <a:pt x="8715" y="15349"/>
                  <a:pt x="8085" y="15810"/>
                  <a:pt x="7790" y="16303"/>
                </a:cubicBezTo>
                <a:cubicBezTo>
                  <a:pt x="7908" y="17419"/>
                  <a:pt x="7692" y="18551"/>
                  <a:pt x="8144" y="19651"/>
                </a:cubicBezTo>
                <a:cubicBezTo>
                  <a:pt x="8675" y="20929"/>
                  <a:pt x="13534" y="21010"/>
                  <a:pt x="15934" y="21252"/>
                </a:cubicBezTo>
                <a:cubicBezTo>
                  <a:pt x="16662" y="21325"/>
                  <a:pt x="17311" y="21503"/>
                  <a:pt x="18059" y="21543"/>
                </a:cubicBezTo>
                <a:cubicBezTo>
                  <a:pt x="19239" y="21600"/>
                  <a:pt x="20420" y="21543"/>
                  <a:pt x="21600" y="21543"/>
                </a:cubicBezTo>
                <a:lnTo>
                  <a:pt x="21482" y="0"/>
                </a:lnTo>
                <a:lnTo>
                  <a:pt x="7318" y="0"/>
                </a:lnTo>
              </a:path>
            </a:pathLst>
          </a:custGeom>
          <a:solidFill>
            <a:srgbClr val="FFCC66"/>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719" name="Shape 719"/>
          <p:cNvSpPr/>
          <p:nvPr/>
        </p:nvSpPr>
        <p:spPr>
          <a:xfrm>
            <a:off x="4571999" y="1828800"/>
            <a:ext cx="2286002" cy="533400"/>
          </a:xfrm>
          <a:prstGeom prst="rect">
            <a:avLst/>
          </a:prstGeom>
          <a:solidFill>
            <a:srgbClr val="CC6600"/>
          </a:solidFill>
          <a:ln w="12700">
            <a:miter lim="400000"/>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0" name="Shape 720"/>
          <p:cNvSpPr/>
          <p:nvPr/>
        </p:nvSpPr>
        <p:spPr>
          <a:xfrm>
            <a:off x="1447800" y="1828800"/>
            <a:ext cx="2514600" cy="533400"/>
          </a:xfrm>
          <a:prstGeom prst="rect">
            <a:avLst/>
          </a:prstGeom>
          <a:solidFill>
            <a:srgbClr val="CC6600"/>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1" name="Shape 721"/>
          <p:cNvSpPr/>
          <p:nvPr/>
        </p:nvSpPr>
        <p:spPr>
          <a:xfrm>
            <a:off x="0" y="0"/>
            <a:ext cx="6248400" cy="1828800"/>
          </a:xfrm>
          <a:prstGeom prst="rect">
            <a:avLst/>
          </a:prstGeom>
          <a:solidFill>
            <a:srgbClr val="CCFF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2" name="Shape 722"/>
          <p:cNvSpPr/>
          <p:nvPr/>
        </p:nvSpPr>
        <p:spPr>
          <a:xfrm>
            <a:off x="3962400" y="1828800"/>
            <a:ext cx="609600" cy="7620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3" name="Shape 723"/>
          <p:cNvSpPr/>
          <p:nvPr/>
        </p:nvSpPr>
        <p:spPr>
          <a:xfrm>
            <a:off x="0" y="1828800"/>
            <a:ext cx="1447800" cy="4191000"/>
          </a:xfrm>
          <a:prstGeom prst="rect">
            <a:avLst/>
          </a:prstGeom>
          <a:solidFill>
            <a:srgbClr val="FF9966"/>
          </a:solidFill>
          <a:ln>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4" name="Shape 724"/>
          <p:cNvSpPr/>
          <p:nvPr/>
        </p:nvSpPr>
        <p:spPr>
          <a:xfrm>
            <a:off x="1447800" y="2362200"/>
            <a:ext cx="2514600" cy="228600"/>
          </a:xfrm>
          <a:prstGeom prst="rect">
            <a:avLst/>
          </a:prstGeom>
          <a:solidFill>
            <a:srgbClr val="CC99FF"/>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25" name="Shape 725"/>
          <p:cNvSpPr/>
          <p:nvPr/>
        </p:nvSpPr>
        <p:spPr>
          <a:xfrm>
            <a:off x="381000" y="914400"/>
            <a:ext cx="5334001" cy="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26" name="Shape 726"/>
          <p:cNvSpPr/>
          <p:nvPr/>
        </p:nvSpPr>
        <p:spPr>
          <a:xfrm flipV="1">
            <a:off x="5715000" y="-1"/>
            <a:ext cx="5334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27" name="Shape 727"/>
          <p:cNvSpPr/>
          <p:nvPr/>
        </p:nvSpPr>
        <p:spPr>
          <a:xfrm>
            <a:off x="5715000" y="990599"/>
            <a:ext cx="533401" cy="8382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28" name="Shape 728"/>
          <p:cNvSpPr/>
          <p:nvPr/>
        </p:nvSpPr>
        <p:spPr>
          <a:xfrm flipH="1" flipV="1">
            <a:off x="-1" y="-1"/>
            <a:ext cx="381001" cy="914401"/>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29" name="Shape 729"/>
          <p:cNvSpPr/>
          <p:nvPr/>
        </p:nvSpPr>
        <p:spPr>
          <a:xfrm flipH="1">
            <a:off x="-1" y="990600"/>
            <a:ext cx="381002" cy="685800"/>
          </a:xfrm>
          <a:prstGeom prst="line">
            <a:avLst/>
          </a:prstGeom>
          <a:ln>
            <a:solidFill>
              <a:srgbClr val="000066"/>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30" name="Shape 730"/>
          <p:cNvSpPr/>
          <p:nvPr/>
        </p:nvSpPr>
        <p:spPr>
          <a:xfrm>
            <a:off x="-1" y="6019800"/>
            <a:ext cx="9144002" cy="838200"/>
          </a:xfrm>
          <a:prstGeom prst="rect">
            <a:avLst/>
          </a:prstGeom>
          <a:solidFill>
            <a:srgbClr val="FF9966"/>
          </a:solidFill>
          <a:ln>
            <a:solidFill>
              <a:srgbClr val="000066"/>
            </a:solidFill>
            <a:round/>
          </a:ln>
        </p:spPr>
        <p:txBody>
          <a:bodyPr lIns="0" tIns="0" rIns="0" bIns="0" anchor="ctr"/>
          <a:lstStyle/>
          <a:p>
            <a:pPr lvl="0" algn="ctr">
              <a:defRPr>
                <a:solidFill>
                  <a:srgbClr val="FF9966"/>
                </a:solidFill>
                <a:latin typeface="Times New Roman"/>
                <a:ea typeface="Times New Roman"/>
                <a:cs typeface="Times New Roman"/>
                <a:sym typeface="Times New Roman"/>
              </a:defRPr>
            </a:pPr>
            <a:endParaRPr/>
          </a:p>
        </p:txBody>
      </p:sp>
      <p:sp>
        <p:nvSpPr>
          <p:cNvPr id="731" name="Shape 731"/>
          <p:cNvSpPr/>
          <p:nvPr/>
        </p:nvSpPr>
        <p:spPr>
          <a:xfrm>
            <a:off x="1371600" y="2590800"/>
            <a:ext cx="3228632" cy="3467100"/>
          </a:xfrm>
          <a:custGeom>
            <a:avLst/>
            <a:gdLst/>
            <a:ahLst/>
            <a:cxnLst>
              <a:cxn ang="0">
                <a:pos x="wd2" y="hd2"/>
              </a:cxn>
              <a:cxn ang="5400000">
                <a:pos x="wd2" y="hd2"/>
              </a:cxn>
              <a:cxn ang="10800000">
                <a:pos x="wd2" y="hd2"/>
              </a:cxn>
              <a:cxn ang="16200000">
                <a:pos x="wd2" y="hd2"/>
              </a:cxn>
            </a:cxnLst>
            <a:rect l="0" t="0" r="r" b="b"/>
            <a:pathLst>
              <a:path w="21503" h="21600" extrusionOk="0">
                <a:moveTo>
                  <a:pt x="21503" y="237"/>
                </a:moveTo>
                <a:cubicBezTo>
                  <a:pt x="21416" y="959"/>
                  <a:pt x="21600" y="1800"/>
                  <a:pt x="21113" y="2374"/>
                </a:cubicBezTo>
                <a:cubicBezTo>
                  <a:pt x="20322" y="3303"/>
                  <a:pt x="19727" y="3630"/>
                  <a:pt x="18579" y="3976"/>
                </a:cubicBezTo>
                <a:cubicBezTo>
                  <a:pt x="16890" y="3916"/>
                  <a:pt x="15201" y="3907"/>
                  <a:pt x="13512" y="3798"/>
                </a:cubicBezTo>
                <a:cubicBezTo>
                  <a:pt x="12776" y="3748"/>
                  <a:pt x="12440" y="3115"/>
                  <a:pt x="11758" y="2908"/>
                </a:cubicBezTo>
                <a:cubicBezTo>
                  <a:pt x="10903" y="2651"/>
                  <a:pt x="11358" y="2809"/>
                  <a:pt x="10394" y="2374"/>
                </a:cubicBezTo>
                <a:cubicBezTo>
                  <a:pt x="9160" y="2433"/>
                  <a:pt x="7925" y="2453"/>
                  <a:pt x="6691" y="2552"/>
                </a:cubicBezTo>
                <a:cubicBezTo>
                  <a:pt x="6020" y="2611"/>
                  <a:pt x="4937" y="3442"/>
                  <a:pt x="4937" y="3442"/>
                </a:cubicBezTo>
                <a:cubicBezTo>
                  <a:pt x="4417" y="4154"/>
                  <a:pt x="3898" y="4866"/>
                  <a:pt x="3378" y="5578"/>
                </a:cubicBezTo>
                <a:cubicBezTo>
                  <a:pt x="3183" y="5835"/>
                  <a:pt x="2902" y="6963"/>
                  <a:pt x="2793" y="7358"/>
                </a:cubicBezTo>
                <a:cubicBezTo>
                  <a:pt x="2858" y="8901"/>
                  <a:pt x="2815" y="10454"/>
                  <a:pt x="2988" y="11987"/>
                </a:cubicBezTo>
                <a:cubicBezTo>
                  <a:pt x="3010" y="12204"/>
                  <a:pt x="3270" y="12333"/>
                  <a:pt x="3378" y="12521"/>
                </a:cubicBezTo>
                <a:cubicBezTo>
                  <a:pt x="3573" y="12877"/>
                  <a:pt x="3768" y="13233"/>
                  <a:pt x="3963" y="13589"/>
                </a:cubicBezTo>
                <a:cubicBezTo>
                  <a:pt x="4049" y="13757"/>
                  <a:pt x="4038" y="13965"/>
                  <a:pt x="4158" y="14123"/>
                </a:cubicBezTo>
                <a:cubicBezTo>
                  <a:pt x="4309" y="14331"/>
                  <a:pt x="4569" y="14459"/>
                  <a:pt x="4742" y="14657"/>
                </a:cubicBezTo>
                <a:cubicBezTo>
                  <a:pt x="5035" y="14993"/>
                  <a:pt x="5132" y="15488"/>
                  <a:pt x="5522" y="15725"/>
                </a:cubicBezTo>
                <a:cubicBezTo>
                  <a:pt x="8878" y="17763"/>
                  <a:pt x="4634" y="15320"/>
                  <a:pt x="7860" y="16793"/>
                </a:cubicBezTo>
                <a:cubicBezTo>
                  <a:pt x="8326" y="17011"/>
                  <a:pt x="8727" y="17367"/>
                  <a:pt x="9225" y="17505"/>
                </a:cubicBezTo>
                <a:cubicBezTo>
                  <a:pt x="9669" y="17624"/>
                  <a:pt x="10134" y="17624"/>
                  <a:pt x="10589" y="17684"/>
                </a:cubicBezTo>
                <a:cubicBezTo>
                  <a:pt x="10784" y="17802"/>
                  <a:pt x="10968" y="17941"/>
                  <a:pt x="11174" y="18040"/>
                </a:cubicBezTo>
                <a:cubicBezTo>
                  <a:pt x="11358" y="18119"/>
                  <a:pt x="11596" y="18099"/>
                  <a:pt x="11758" y="18218"/>
                </a:cubicBezTo>
                <a:cubicBezTo>
                  <a:pt x="11942" y="18356"/>
                  <a:pt x="11986" y="18603"/>
                  <a:pt x="12148" y="18752"/>
                </a:cubicBezTo>
                <a:cubicBezTo>
                  <a:pt x="12310" y="18900"/>
                  <a:pt x="12538" y="18989"/>
                  <a:pt x="12733" y="19108"/>
                </a:cubicBezTo>
                <a:cubicBezTo>
                  <a:pt x="12949" y="19691"/>
                  <a:pt x="13350" y="20116"/>
                  <a:pt x="13512" y="20710"/>
                </a:cubicBezTo>
                <a:cubicBezTo>
                  <a:pt x="13588" y="21007"/>
                  <a:pt x="13707" y="21600"/>
                  <a:pt x="13707" y="21600"/>
                </a:cubicBezTo>
                <a:lnTo>
                  <a:pt x="0" y="21363"/>
                </a:lnTo>
                <a:lnTo>
                  <a:pt x="520" y="0"/>
                </a:lnTo>
                <a:lnTo>
                  <a:pt x="21503" y="237"/>
                </a:lnTo>
                <a:close/>
              </a:path>
            </a:pathLst>
          </a:custGeom>
          <a:solidFill>
            <a:srgbClr val="00CC00"/>
          </a:solidFill>
          <a:ln w="12700">
            <a:miter lim="400000"/>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732" name="Shape 732"/>
          <p:cNvSpPr/>
          <p:nvPr/>
        </p:nvSpPr>
        <p:spPr>
          <a:xfrm>
            <a:off x="4038600" y="51054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 Water Use</a:t>
            </a:r>
          </a:p>
        </p:txBody>
      </p:sp>
      <p:sp>
        <p:nvSpPr>
          <p:cNvPr id="733" name="Shape 733"/>
          <p:cNvSpPr/>
          <p:nvPr/>
        </p:nvSpPr>
        <p:spPr>
          <a:xfrm>
            <a:off x="3343275" y="2567835"/>
            <a:ext cx="4373822" cy="2231078"/>
          </a:xfrm>
          <a:custGeom>
            <a:avLst/>
            <a:gdLst/>
            <a:ahLst/>
            <a:cxnLst>
              <a:cxn ang="0">
                <a:pos x="wd2" y="hd2"/>
              </a:cxn>
              <a:cxn ang="5400000">
                <a:pos x="wd2" y="hd2"/>
              </a:cxn>
              <a:cxn ang="10800000">
                <a:pos x="wd2" y="hd2"/>
              </a:cxn>
              <a:cxn ang="16200000">
                <a:pos x="wd2" y="hd2"/>
              </a:cxn>
            </a:cxnLst>
            <a:rect l="0" t="0" r="r" b="b"/>
            <a:pathLst>
              <a:path w="21307" h="20456" extrusionOk="0">
                <a:moveTo>
                  <a:pt x="0" y="5162"/>
                </a:moveTo>
                <a:cubicBezTo>
                  <a:pt x="139" y="5341"/>
                  <a:pt x="325" y="5430"/>
                  <a:pt x="418" y="5698"/>
                </a:cubicBezTo>
                <a:cubicBezTo>
                  <a:pt x="526" y="6011"/>
                  <a:pt x="503" y="6414"/>
                  <a:pt x="557" y="6772"/>
                </a:cubicBezTo>
                <a:cubicBezTo>
                  <a:pt x="704" y="7741"/>
                  <a:pt x="673" y="7502"/>
                  <a:pt x="974" y="8382"/>
                </a:cubicBezTo>
                <a:cubicBezTo>
                  <a:pt x="1292" y="10796"/>
                  <a:pt x="1129" y="9828"/>
                  <a:pt x="1392" y="11333"/>
                </a:cubicBezTo>
                <a:cubicBezTo>
                  <a:pt x="1438" y="12943"/>
                  <a:pt x="1531" y="14553"/>
                  <a:pt x="1531" y="16163"/>
                </a:cubicBezTo>
                <a:cubicBezTo>
                  <a:pt x="1531" y="17505"/>
                  <a:pt x="1307" y="18846"/>
                  <a:pt x="1392" y="20188"/>
                </a:cubicBezTo>
                <a:cubicBezTo>
                  <a:pt x="1408" y="20471"/>
                  <a:pt x="1670" y="20367"/>
                  <a:pt x="1810" y="20456"/>
                </a:cubicBezTo>
                <a:cubicBezTo>
                  <a:pt x="3333" y="19472"/>
                  <a:pt x="1067" y="21112"/>
                  <a:pt x="2506" y="19383"/>
                </a:cubicBezTo>
                <a:cubicBezTo>
                  <a:pt x="2877" y="18936"/>
                  <a:pt x="3341" y="18846"/>
                  <a:pt x="3759" y="18578"/>
                </a:cubicBezTo>
                <a:cubicBezTo>
                  <a:pt x="5073" y="17728"/>
                  <a:pt x="6427" y="17341"/>
                  <a:pt x="7795" y="16968"/>
                </a:cubicBezTo>
                <a:cubicBezTo>
                  <a:pt x="9497" y="15880"/>
                  <a:pt x="12420" y="16252"/>
                  <a:pt x="13781" y="16163"/>
                </a:cubicBezTo>
                <a:cubicBezTo>
                  <a:pt x="15359" y="15731"/>
                  <a:pt x="16921" y="15164"/>
                  <a:pt x="18514" y="14821"/>
                </a:cubicBezTo>
                <a:cubicBezTo>
                  <a:pt x="19713" y="13286"/>
                  <a:pt x="18197" y="15134"/>
                  <a:pt x="19350" y="14016"/>
                </a:cubicBezTo>
                <a:cubicBezTo>
                  <a:pt x="19496" y="13867"/>
                  <a:pt x="19612" y="13614"/>
                  <a:pt x="19767" y="13480"/>
                </a:cubicBezTo>
                <a:cubicBezTo>
                  <a:pt x="20038" y="13256"/>
                  <a:pt x="20602" y="12943"/>
                  <a:pt x="20602" y="12943"/>
                </a:cubicBezTo>
                <a:cubicBezTo>
                  <a:pt x="21043" y="11661"/>
                  <a:pt x="20827" y="12451"/>
                  <a:pt x="21159" y="10528"/>
                </a:cubicBezTo>
                <a:cubicBezTo>
                  <a:pt x="21206" y="10260"/>
                  <a:pt x="21298" y="9723"/>
                  <a:pt x="21298" y="9723"/>
                </a:cubicBezTo>
                <a:cubicBezTo>
                  <a:pt x="21221" y="7264"/>
                  <a:pt x="21600" y="5370"/>
                  <a:pt x="20602" y="4088"/>
                </a:cubicBezTo>
                <a:cubicBezTo>
                  <a:pt x="20138" y="2747"/>
                  <a:pt x="19852" y="2851"/>
                  <a:pt x="19071" y="2210"/>
                </a:cubicBezTo>
                <a:cubicBezTo>
                  <a:pt x="18692" y="1897"/>
                  <a:pt x="18367" y="1196"/>
                  <a:pt x="17957" y="1137"/>
                </a:cubicBezTo>
                <a:cubicBezTo>
                  <a:pt x="15916" y="809"/>
                  <a:pt x="16844" y="1003"/>
                  <a:pt x="15173" y="600"/>
                </a:cubicBezTo>
                <a:cubicBezTo>
                  <a:pt x="13487" y="-488"/>
                  <a:pt x="11191" y="213"/>
                  <a:pt x="9605" y="332"/>
                </a:cubicBezTo>
                <a:cubicBezTo>
                  <a:pt x="8925" y="660"/>
                  <a:pt x="8368" y="943"/>
                  <a:pt x="7656" y="1137"/>
                </a:cubicBezTo>
                <a:cubicBezTo>
                  <a:pt x="7092" y="1852"/>
                  <a:pt x="6489" y="2598"/>
                  <a:pt x="5847" y="3015"/>
                </a:cubicBezTo>
                <a:cubicBezTo>
                  <a:pt x="5406" y="4700"/>
                  <a:pt x="5823" y="3656"/>
                  <a:pt x="5011" y="4625"/>
                </a:cubicBezTo>
                <a:cubicBezTo>
                  <a:pt x="4818" y="4864"/>
                  <a:pt x="4671" y="5251"/>
                  <a:pt x="4455" y="5430"/>
                </a:cubicBezTo>
                <a:cubicBezTo>
                  <a:pt x="2931" y="6652"/>
                  <a:pt x="1732" y="5579"/>
                  <a:pt x="0" y="5162"/>
                </a:cubicBezTo>
                <a:close/>
              </a:path>
            </a:pathLst>
          </a:custGeom>
          <a:solidFill>
            <a:srgbClr val="FF00FF"/>
          </a:solidFill>
          <a:ln>
            <a:solidFill>
              <a:srgbClr val="FFFFFF"/>
            </a:solidFill>
            <a:round/>
          </a:ln>
        </p:spPr>
        <p:txBody>
          <a:bodyPr lIns="0" tIns="0" rIns="0" bIns="0"/>
          <a:lstStyle/>
          <a:p>
            <a:pPr lvl="0">
              <a:defRPr>
                <a:solidFill>
                  <a:srgbClr val="FFFFFF"/>
                </a:solidFill>
                <a:latin typeface="Times New Roman"/>
                <a:ea typeface="Times New Roman"/>
                <a:cs typeface="Times New Roman"/>
                <a:sym typeface="Times New Roman"/>
              </a:defRPr>
            </a:pPr>
            <a:endParaRPr/>
          </a:p>
        </p:txBody>
      </p:sp>
      <p:sp>
        <p:nvSpPr>
          <p:cNvPr id="734" name="Shape 734"/>
          <p:cNvSpPr/>
          <p:nvPr/>
        </p:nvSpPr>
        <p:spPr>
          <a:xfrm>
            <a:off x="4191000" y="3429000"/>
            <a:ext cx="3657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Low Water Use</a:t>
            </a:r>
          </a:p>
        </p:txBody>
      </p:sp>
      <p:sp>
        <p:nvSpPr>
          <p:cNvPr id="735" name="Shape 735"/>
          <p:cNvSpPr/>
          <p:nvPr/>
        </p:nvSpPr>
        <p:spPr>
          <a:xfrm>
            <a:off x="6781800" y="762000"/>
            <a:ext cx="2209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 Water Use</a:t>
            </a:r>
          </a:p>
        </p:txBody>
      </p:sp>
      <p:sp>
        <p:nvSpPr>
          <p:cNvPr id="736" name="Shape 736"/>
          <p:cNvSpPr/>
          <p:nvPr/>
        </p:nvSpPr>
        <p:spPr>
          <a:xfrm>
            <a:off x="1447800" y="1905000"/>
            <a:ext cx="31242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000">
                <a:solidFill>
                  <a:srgbClr val="FFFFFF"/>
                </a:solidFill>
              </a:rPr>
              <a:t>Moderate Water Use</a:t>
            </a:r>
          </a:p>
        </p:txBody>
      </p:sp>
      <p:sp>
        <p:nvSpPr>
          <p:cNvPr id="737" name="Shape 737"/>
          <p:cNvSpPr/>
          <p:nvPr/>
        </p:nvSpPr>
        <p:spPr>
          <a:xfrm>
            <a:off x="2209800" y="3200400"/>
            <a:ext cx="1295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738" name="Shape 738"/>
          <p:cNvSpPr/>
          <p:nvPr/>
        </p:nvSpPr>
        <p:spPr>
          <a:xfrm>
            <a:off x="1524000" y="5486400"/>
            <a:ext cx="22098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Moderate</a:t>
            </a:r>
          </a:p>
        </p:txBody>
      </p:sp>
      <p:sp>
        <p:nvSpPr>
          <p:cNvPr id="739" name="Shape 739"/>
          <p:cNvSpPr/>
          <p:nvPr/>
        </p:nvSpPr>
        <p:spPr>
          <a:xfrm>
            <a:off x="7924800" y="2971800"/>
            <a:ext cx="1752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Low</a:t>
            </a:r>
          </a:p>
        </p:txBody>
      </p:sp>
      <p:sp>
        <p:nvSpPr>
          <p:cNvPr id="740" name="Shape 740"/>
          <p:cNvSpPr>
            <a:spLocks noGrp="1"/>
          </p:cNvSpPr>
          <p:nvPr>
            <p:ph type="title" idx="4294967295"/>
          </p:nvPr>
        </p:nvSpPr>
        <p:spPr>
          <a:xfrm>
            <a:off x="3505200" y="380999"/>
            <a:ext cx="23622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spcBef>
                <a:spcPts val="1400"/>
              </a:spcBef>
              <a:defRPr sz="2400">
                <a:solidFill>
                  <a:srgbClr val="000066"/>
                </a:solidFill>
                <a:latin typeface="Times New Roman"/>
                <a:ea typeface="Times New Roman"/>
                <a:cs typeface="Times New Roman"/>
                <a:sym typeface="Times New Roman"/>
              </a:defRPr>
            </a:lvl1pPr>
          </a:lstStyle>
          <a:p>
            <a:pPr lvl="0">
              <a:defRPr sz="1800">
                <a:solidFill>
                  <a:srgbClr val="000000"/>
                </a:solidFill>
                <a:effectLst/>
              </a:defRPr>
            </a:pPr>
            <a:r>
              <a:rPr sz="2400">
                <a:solidFill>
                  <a:srgbClr val="000066"/>
                </a:solidFill>
              </a:rPr>
              <a:t>High Water Use</a:t>
            </a:r>
          </a:p>
        </p:txBody>
      </p:sp>
      <p:sp>
        <p:nvSpPr>
          <p:cNvPr id="741" name="Shape 741"/>
          <p:cNvSpPr/>
          <p:nvPr/>
        </p:nvSpPr>
        <p:spPr>
          <a:xfrm>
            <a:off x="4419600" y="1524000"/>
            <a:ext cx="0" cy="533401"/>
          </a:xfrm>
          <a:prstGeom prst="line">
            <a:avLst/>
          </a:prstGeom>
          <a:ln>
            <a:solidFill>
              <a:srgbClr val="000066"/>
            </a:solidFill>
            <a:round/>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742" name="Shape 742"/>
          <p:cNvSpPr/>
          <p:nvPr/>
        </p:nvSpPr>
        <p:spPr>
          <a:xfrm>
            <a:off x="4191000" y="2133600"/>
            <a:ext cx="381000" cy="381000"/>
          </a:xfrm>
          <a:prstGeom prst="rect">
            <a:avLst/>
          </a:prstGeom>
          <a:solidFill>
            <a:srgbClr val="FFFF99"/>
          </a:solidFill>
          <a:ln w="57150">
            <a:solidFill>
              <a:srgbClr val="000066"/>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3" name="Shape 743"/>
          <p:cNvSpPr/>
          <p:nvPr/>
        </p:nvSpPr>
        <p:spPr>
          <a:xfrm>
            <a:off x="7848600" y="16002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4" name="Shape 744"/>
          <p:cNvSpPr/>
          <p:nvPr/>
        </p:nvSpPr>
        <p:spPr>
          <a:xfrm>
            <a:off x="7543800" y="2057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5" name="Shape 745"/>
          <p:cNvSpPr/>
          <p:nvPr/>
        </p:nvSpPr>
        <p:spPr>
          <a:xfrm>
            <a:off x="8001000" y="22860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6" name="Shape 746"/>
          <p:cNvSpPr/>
          <p:nvPr/>
        </p:nvSpPr>
        <p:spPr>
          <a:xfrm>
            <a:off x="7848600" y="41148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7" name="Shape 747"/>
          <p:cNvSpPr/>
          <p:nvPr/>
        </p:nvSpPr>
        <p:spPr>
          <a:xfrm>
            <a:off x="8458200" y="4343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8" name="Shape 748"/>
          <p:cNvSpPr/>
          <p:nvPr/>
        </p:nvSpPr>
        <p:spPr>
          <a:xfrm>
            <a:off x="8001000" y="47244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49" name="Shape 749"/>
          <p:cNvSpPr/>
          <p:nvPr/>
        </p:nvSpPr>
        <p:spPr>
          <a:xfrm>
            <a:off x="8077200" y="3657600"/>
            <a:ext cx="6858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CC66"/>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
        <p:nvSpPr>
          <p:cNvPr id="750" name="Shape 750"/>
          <p:cNvSpPr/>
          <p:nvPr/>
        </p:nvSpPr>
        <p:spPr>
          <a:xfrm>
            <a:off x="2514600" y="3810000"/>
            <a:ext cx="609600" cy="6096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CC33"/>
          </a:solidFill>
          <a:ln>
            <a:solidFill>
              <a:srgbClr val="FFFFFF"/>
            </a:solidFill>
            <a:round/>
          </a:ln>
        </p:spPr>
        <p:txBody>
          <a:bodyPr lIns="0" tIns="0" rIns="0" bIns="0" anchor="ctr"/>
          <a:lstStyle/>
          <a:p>
            <a:pPr lvl="0">
              <a:defRPr>
                <a:solidFill>
                  <a:srgbClr val="FFFFFF"/>
                </a:solidFill>
                <a:latin typeface="Times New Roman"/>
                <a:ea typeface="Times New Roman"/>
                <a:cs typeface="Times New Roman"/>
                <a:sym typeface="Times New Roman"/>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38"/>
                                        </p:tgtEl>
                                        <p:attrNameLst>
                                          <p:attrName>style.visibility</p:attrName>
                                        </p:attrNameLst>
                                      </p:cBhvr>
                                      <p:to>
                                        <p:strVal val="visible"/>
                                      </p:to>
                                    </p:set>
                                    <p:animEffect transition="in" filter="fade">
                                      <p:cBhvr>
                                        <p:cTn id="7" dur="500"/>
                                        <p:tgtEl>
                                          <p:spTgt spid="7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734"/>
                                        </p:tgtEl>
                                        <p:attrNameLst>
                                          <p:attrName>style.visibility</p:attrName>
                                        </p:attrNameLst>
                                      </p:cBhvr>
                                      <p:to>
                                        <p:strVal val="visible"/>
                                      </p:to>
                                    </p:set>
                                    <p:animEffect transition="in" filter="fade">
                                      <p:cBhvr>
                                        <p:cTn id="12" dur="500"/>
                                        <p:tgtEl>
                                          <p:spTgt spid="734"/>
                                        </p:tgtEl>
                                      </p:cBhvr>
                                    </p:animEffect>
                                  </p:childTnLst>
                                </p:cTn>
                              </p:par>
                            </p:childTnLst>
                          </p:cTn>
                        </p:par>
                        <p:par>
                          <p:cTn id="13" fill="hold">
                            <p:stCondLst>
                              <p:cond delay="500"/>
                            </p:stCondLst>
                            <p:childTnLst>
                              <p:par>
                                <p:cTn id="14" presetID="10" presetClass="entr" presetSubtype="0" fill="hold" grpId="3" nodeType="afterEffect">
                                  <p:stCondLst>
                                    <p:cond delay="0"/>
                                  </p:stCondLst>
                                  <p:iterate>
                                    <p:tmAbs val="0"/>
                                  </p:iterate>
                                  <p:childTnLst>
                                    <p:set>
                                      <p:cBhvr>
                                        <p:cTn id="15" fill="hold"/>
                                        <p:tgtEl>
                                          <p:spTgt spid="732"/>
                                        </p:tgtEl>
                                        <p:attrNameLst>
                                          <p:attrName>style.visibility</p:attrName>
                                        </p:attrNameLst>
                                      </p:cBhvr>
                                      <p:to>
                                        <p:strVal val="visible"/>
                                      </p:to>
                                    </p:set>
                                    <p:animEffect transition="in" filter="fade">
                                      <p:cBhvr>
                                        <p:cTn id="16" dur="500"/>
                                        <p:tgtEl>
                                          <p:spTgt spid="7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4" nodeType="clickEffect">
                                  <p:stCondLst>
                                    <p:cond delay="0"/>
                                  </p:stCondLst>
                                  <p:iterate>
                                    <p:tmAbs val="0"/>
                                  </p:iterate>
                                  <p:childTnLst>
                                    <p:set>
                                      <p:cBhvr>
                                        <p:cTn id="20" fill="hold"/>
                                        <p:tgtEl>
                                          <p:spTgt spid="739"/>
                                        </p:tgtEl>
                                        <p:attrNameLst>
                                          <p:attrName>style.visibility</p:attrName>
                                        </p:attrNameLst>
                                      </p:cBhvr>
                                      <p:to>
                                        <p:strVal val="visible"/>
                                      </p:to>
                                    </p:set>
                                    <p:animEffect transition="in" filter="fade">
                                      <p:cBhvr>
                                        <p:cTn id="21" dur="5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 grpId="3" animBg="1" advAuto="0"/>
      <p:bldP spid="734" grpId="2" animBg="1" advAuto="0"/>
      <p:bldP spid="738" grpId="1" animBg="1" advAuto="0"/>
      <p:bldP spid="739"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755" name="Shape 755"/>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36042" lvl="0" indent="-336042" defTabSz="896111">
              <a:defRPr sz="1800">
                <a:solidFill>
                  <a:srgbClr val="000000"/>
                </a:solidFill>
                <a:effectLst/>
              </a:defRPr>
            </a:pPr>
            <a:r>
              <a:rPr sz="3136">
                <a:solidFill>
                  <a:srgbClr val="FFFFFF"/>
                </a:solidFill>
              </a:rPr>
              <a:t> </a:t>
            </a:r>
            <a:r>
              <a:rPr sz="3136">
                <a:solidFill>
                  <a:srgbClr val="FFFF00"/>
                </a:solidFill>
              </a:rPr>
              <a:t>Planning and Design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Soil Analysis</a:t>
            </a:r>
          </a:p>
          <a:p>
            <a:pPr marL="336042" lvl="0" indent="-336042" defTabSz="896111">
              <a:buClr>
                <a:srgbClr val="0066FF"/>
              </a:buClr>
              <a:defRPr sz="1800">
                <a:solidFill>
                  <a:srgbClr val="000000"/>
                </a:solidFill>
                <a:effectLst/>
              </a:defRPr>
            </a:pPr>
            <a:r>
              <a:rPr sz="3136">
                <a:solidFill>
                  <a:srgbClr val="FFFF00"/>
                </a:solidFill>
              </a:rPr>
              <a:t> Appropriate Plant Selection</a:t>
            </a:r>
          </a:p>
          <a:p>
            <a:pPr marL="336042" lvl="0" indent="-336042" defTabSz="896111">
              <a:buClr>
                <a:srgbClr val="0066FF"/>
              </a:buClr>
              <a:defRPr sz="1800">
                <a:solidFill>
                  <a:srgbClr val="000000"/>
                </a:solidFill>
                <a:effectLst/>
              </a:defRPr>
            </a:pPr>
            <a:r>
              <a:rPr sz="3136">
                <a:solidFill>
                  <a:srgbClr val="FFFF00"/>
                </a:solidFill>
              </a:rPr>
              <a:t> Practical Turf Areas</a:t>
            </a:r>
          </a:p>
          <a:p>
            <a:pPr marL="336042" lvl="0" indent="-336042" defTabSz="896111">
              <a:buClr>
                <a:srgbClr val="0066FF"/>
              </a:buClr>
              <a:defRPr sz="1800">
                <a:solidFill>
                  <a:srgbClr val="000000"/>
                </a:solidFill>
                <a:effectLst/>
              </a:defRPr>
            </a:pPr>
            <a:r>
              <a:rPr sz="3136">
                <a:solidFill>
                  <a:srgbClr val="FFFF00"/>
                </a:solidFill>
              </a:rPr>
              <a:t> Efficient Irrigation</a:t>
            </a:r>
          </a:p>
          <a:p>
            <a:pPr marL="336042" lvl="0" indent="-336042" defTabSz="896111">
              <a:buClr>
                <a:srgbClr val="0066FF"/>
              </a:buClr>
              <a:defRPr sz="1800">
                <a:solidFill>
                  <a:srgbClr val="000000"/>
                </a:solidFill>
                <a:effectLst/>
              </a:defRPr>
            </a:pPr>
            <a:r>
              <a:rPr sz="3136">
                <a:solidFill>
                  <a:srgbClr val="FFFF00"/>
                </a:solidFill>
              </a:rPr>
              <a:t> Use of Mulches</a:t>
            </a:r>
          </a:p>
          <a:p>
            <a:pPr marL="336042" lvl="0" indent="-336042" defTabSz="896111">
              <a:buClr>
                <a:srgbClr val="0066FF"/>
              </a:buClr>
              <a:defRPr sz="1800">
                <a:solidFill>
                  <a:srgbClr val="000000"/>
                </a:solidFill>
                <a:effectLst/>
              </a:defRPr>
            </a:pPr>
            <a:r>
              <a:rPr sz="3136">
                <a:solidFill>
                  <a:srgbClr val="FFFF00"/>
                </a:solidFill>
              </a:rPr>
              <a:t> Appropriate Maintenance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xeri25.jpeg"/>
          <p:cNvPicPr/>
          <p:nvPr/>
        </p:nvPicPr>
        <p:blipFill>
          <a:blip r:embed="rId3">
            <a:extLst/>
          </a:blip>
          <a:srcRect r="1176"/>
          <a:stretch>
            <a:fillRect/>
          </a:stretch>
        </p:blipFill>
        <p:spPr>
          <a:xfrm>
            <a:off x="1295399" y="1752600"/>
            <a:ext cx="6400802" cy="4179888"/>
          </a:xfrm>
          <a:prstGeom prst="rect">
            <a:avLst/>
          </a:prstGeom>
          <a:ln w="57150">
            <a:solidFill>
              <a:srgbClr val="99CCFF"/>
            </a:solidFill>
            <a:round/>
          </a:ln>
        </p:spPr>
      </p:pic>
      <p:sp>
        <p:nvSpPr>
          <p:cNvPr id="760" name="Shape 760"/>
          <p:cNvSpPr/>
          <p:nvPr/>
        </p:nvSpPr>
        <p:spPr>
          <a:xfrm>
            <a:off x="1066800" y="914400"/>
            <a:ext cx="66294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Don’t Guess…Soil Test!</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xeri26.jpeg"/>
          <p:cNvPicPr/>
          <p:nvPr/>
        </p:nvPicPr>
        <p:blipFill>
          <a:blip r:embed="rId3">
            <a:extLst/>
          </a:blip>
          <a:srcRect l="4275" r="1075" b="5555"/>
          <a:stretch>
            <a:fillRect/>
          </a:stretch>
        </p:blipFill>
        <p:spPr>
          <a:xfrm>
            <a:off x="1219199" y="990599"/>
            <a:ext cx="6705602" cy="4859339"/>
          </a:xfrm>
          <a:prstGeom prst="rect">
            <a:avLst/>
          </a:prstGeom>
          <a:ln w="57150">
            <a:solidFill>
              <a:srgbClr val="99CCFF"/>
            </a:solidFill>
            <a:rou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Facts About Water	</a:t>
            </a:r>
          </a:p>
        </p:txBody>
      </p:sp>
      <p:sp>
        <p:nvSpPr>
          <p:cNvPr id="54" name="Shape 54"/>
          <p:cNvSpPr>
            <a:spLocks noGrp="1"/>
          </p:cNvSpPr>
          <p:nvPr>
            <p:ph type="body" idx="1"/>
          </p:nvPr>
        </p:nvSpPr>
        <p:spPr>
          <a:xfrm>
            <a:off x="457200" y="1600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nSpc>
                <a:spcPct val="90000"/>
              </a:lnSpc>
              <a:defRPr sz="1800">
                <a:solidFill>
                  <a:srgbClr val="000000"/>
                </a:solidFill>
                <a:effectLst/>
              </a:defRPr>
            </a:pPr>
            <a:endParaRPr sz="2800">
              <a:solidFill>
                <a:srgbClr val="FFFFFF"/>
              </a:solidFill>
              <a:effectLst>
                <a:outerShdw blurRad="12700" dist="25400" dir="2700000" rotWithShape="0">
                  <a:srgbClr val="000000"/>
                </a:outerShdw>
              </a:effectLst>
            </a:endParaRPr>
          </a:p>
          <a:p>
            <a:pPr marL="300037" lvl="0" indent="-300037">
              <a:lnSpc>
                <a:spcPct val="90000"/>
              </a:lnSpc>
              <a:spcBef>
                <a:spcPts val="600"/>
              </a:spcBef>
              <a:defRPr sz="1800">
                <a:solidFill>
                  <a:srgbClr val="000000"/>
                </a:solidFill>
                <a:effectLst/>
              </a:defRPr>
            </a:pPr>
            <a:r>
              <a:rPr sz="2800">
                <a:solidFill>
                  <a:srgbClr val="FFFFFF"/>
                </a:solidFill>
                <a:effectLst>
                  <a:outerShdw blurRad="12700" dist="25400" dir="2700000" rotWithShape="0">
                    <a:srgbClr val="000000"/>
                  </a:outerShdw>
                </a:effectLst>
              </a:rPr>
              <a:t>We have the same amount of water on earth today as we did when the earth was created. </a:t>
            </a:r>
          </a:p>
          <a:p>
            <a:pPr marL="300037" lvl="0" indent="-300037">
              <a:lnSpc>
                <a:spcPct val="90000"/>
              </a:lnSpc>
              <a:spcBef>
                <a:spcPts val="600"/>
              </a:spcBef>
              <a:defRPr sz="1800">
                <a:solidFill>
                  <a:srgbClr val="000000"/>
                </a:solidFill>
                <a:effectLst/>
              </a:defRPr>
            </a:pPr>
            <a:r>
              <a:rPr sz="2800">
                <a:solidFill>
                  <a:srgbClr val="FFFFFF"/>
                </a:solidFill>
                <a:effectLst>
                  <a:outerShdw blurRad="12700" dist="25400" dir="2700000" rotWithShape="0">
                    <a:srgbClr val="000000"/>
                  </a:outerShdw>
                </a:effectLst>
              </a:rPr>
              <a:t>Of all the earth’s water,  97% is salt water located in the oceans and seas.</a:t>
            </a:r>
          </a:p>
          <a:p>
            <a:pPr marL="300037" lvl="0" indent="-300037">
              <a:lnSpc>
                <a:spcPct val="90000"/>
              </a:lnSpc>
              <a:spcBef>
                <a:spcPts val="600"/>
              </a:spcBef>
              <a:defRPr sz="1800">
                <a:solidFill>
                  <a:srgbClr val="000000"/>
                </a:solidFill>
                <a:effectLst/>
              </a:defRPr>
            </a:pPr>
            <a:r>
              <a:rPr sz="2800">
                <a:solidFill>
                  <a:srgbClr val="FFFFFF"/>
                </a:solidFill>
                <a:effectLst>
                  <a:outerShdw blurRad="12700" dist="25400" dir="2700000" rotWithShape="0">
                    <a:srgbClr val="000000"/>
                  </a:outerShdw>
                </a:effectLst>
              </a:rPr>
              <a:t>2% of the earth’s water is tied up in polar ice caps.</a:t>
            </a:r>
          </a:p>
          <a:p>
            <a:pPr marL="300037" lvl="0" indent="-300037">
              <a:lnSpc>
                <a:spcPct val="90000"/>
              </a:lnSpc>
              <a:spcBef>
                <a:spcPts val="600"/>
              </a:spcBef>
              <a:defRPr sz="1800">
                <a:solidFill>
                  <a:srgbClr val="000000"/>
                </a:solidFill>
                <a:effectLst/>
              </a:defRPr>
            </a:pPr>
            <a:r>
              <a:rPr sz="2800">
                <a:solidFill>
                  <a:srgbClr val="FFFFFF"/>
                </a:solidFill>
                <a:effectLst>
                  <a:outerShdw blurRad="12700" dist="25400" dir="2700000" rotWithShape="0">
                    <a:srgbClr val="000000"/>
                  </a:outerShdw>
                </a:effectLst>
              </a:rPr>
              <a:t>Only 1% of the earth’s water is fresh water available for drinking, bathing and cooking.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54">
                                            <p:txEl>
                                              <p:pRg st="1" end="1"/>
                                            </p:txEl>
                                          </p:spTgt>
                                        </p:tgtEl>
                                        <p:attrNameLst>
                                          <p:attrName>style.visibility</p:attrName>
                                        </p:attrNameLst>
                                      </p:cBhvr>
                                      <p:to>
                                        <p:strVal val="visible"/>
                                      </p:to>
                                    </p:set>
                                    <p:animEffect transition="in" filter="fade">
                                      <p:cBhvr>
                                        <p:cTn id="7" dur="500"/>
                                        <p:tgtEl>
                                          <p:spTgt spid="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iterate>
                                    <p:tmAbs val="0"/>
                                  </p:iterate>
                                  <p:childTnLst>
                                    <p:set>
                                      <p:cBhvr>
                                        <p:cTn id="11" fill="hold"/>
                                        <p:tgtEl>
                                          <p:spTgt spid="54">
                                            <p:txEl>
                                              <p:pRg st="2" end="2"/>
                                            </p:txEl>
                                          </p:spTgt>
                                        </p:tgtEl>
                                        <p:attrNameLst>
                                          <p:attrName>style.visibility</p:attrName>
                                        </p:attrNameLst>
                                      </p:cBhvr>
                                      <p:to>
                                        <p:strVal val="visible"/>
                                      </p:to>
                                    </p:set>
                                    <p:animEffect transition="in" filter="fade">
                                      <p:cBhvr>
                                        <p:cTn id="12" dur="500"/>
                                        <p:tgtEl>
                                          <p:spTgt spid="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iterate>
                                    <p:tmAbs val="0"/>
                                  </p:iterate>
                                  <p:childTnLst>
                                    <p:set>
                                      <p:cBhvr>
                                        <p:cTn id="16" fill="hold"/>
                                        <p:tgtEl>
                                          <p:spTgt spid="54">
                                            <p:txEl>
                                              <p:pRg st="3" end="3"/>
                                            </p:txEl>
                                          </p:spTgt>
                                        </p:tgtEl>
                                        <p:attrNameLst>
                                          <p:attrName>style.visibility</p:attrName>
                                        </p:attrNameLst>
                                      </p:cBhvr>
                                      <p:to>
                                        <p:strVal val="visible"/>
                                      </p:to>
                                    </p:set>
                                    <p:animEffect transition="in" filter="fade">
                                      <p:cBhvr>
                                        <p:cTn id="17" dur="500"/>
                                        <p:tgtEl>
                                          <p:spTgt spid="5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iterate>
                                    <p:tmAbs val="0"/>
                                  </p:iterate>
                                  <p:childTnLst>
                                    <p:set>
                                      <p:cBhvr>
                                        <p:cTn id="21" fill="hold"/>
                                        <p:tgtEl>
                                          <p:spTgt spid="54">
                                            <p:txEl>
                                              <p:pRg st="4" end="4"/>
                                            </p:txEl>
                                          </p:spTgt>
                                        </p:tgtEl>
                                        <p:attrNameLst>
                                          <p:attrName>style.visibility</p:attrName>
                                        </p:attrNameLst>
                                      </p:cBhvr>
                                      <p:to>
                                        <p:strVal val="visible"/>
                                      </p:to>
                                    </p:set>
                                    <p:animEffect transition="in" filter="fade">
                                      <p:cBhvr>
                                        <p:cTn id="22" dur="500"/>
                                        <p:tgtEl>
                                          <p:spTgt spid="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1"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Shape 768"/>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How Much Amendment to Use?`</a:t>
            </a:r>
          </a:p>
        </p:txBody>
      </p:sp>
      <p:sp>
        <p:nvSpPr>
          <p:cNvPr id="769" name="Shape 769"/>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SzTx/>
              <a:buNone/>
              <a:defRPr sz="1800">
                <a:solidFill>
                  <a:srgbClr val="000000"/>
                </a:solidFill>
                <a:effectLst/>
              </a:defRPr>
            </a:pPr>
            <a:r>
              <a:rPr sz="3200">
                <a:solidFill>
                  <a:srgbClr val="FFFFFF"/>
                </a:solidFill>
                <a:effectLst>
                  <a:outerShdw blurRad="12700" dist="25400" dir="2700000" rotWithShape="0">
                    <a:srgbClr val="000000"/>
                  </a:outerShdw>
                </a:effectLst>
              </a:rPr>
              <a:t>25% by Volume </a:t>
            </a:r>
          </a:p>
          <a:p>
            <a:pPr lvl="0">
              <a:buSzTx/>
              <a:buNone/>
              <a:defRPr sz="1800">
                <a:solidFill>
                  <a:srgbClr val="000000"/>
                </a:solidFill>
                <a:effectLst/>
              </a:defRPr>
            </a:pPr>
            <a:r>
              <a:rPr sz="3200">
                <a:solidFill>
                  <a:srgbClr val="FFFFFF"/>
                </a:solidFill>
                <a:effectLst>
                  <a:outerShdw blurRad="12700" dist="25400" dir="2700000" rotWithShape="0">
                    <a:srgbClr val="000000"/>
                  </a:outerShdw>
                </a:effectLst>
              </a:rPr>
              <a:t>3 inches incorporated to a 12 – inch depth</a:t>
            </a:r>
          </a:p>
          <a:p>
            <a:pPr lvl="0">
              <a:buSzTx/>
              <a:buNone/>
              <a:defRPr sz="1800">
                <a:solidFill>
                  <a:srgbClr val="000000"/>
                </a:solidFill>
                <a:effectLst/>
              </a:defRPr>
            </a:pPr>
            <a:r>
              <a:rPr sz="3200">
                <a:solidFill>
                  <a:srgbClr val="FFFFFF"/>
                </a:solidFill>
                <a:effectLst>
                  <a:outerShdw blurRad="12700" dist="25400" dir="2700000" rotWithShape="0">
                    <a:srgbClr val="000000"/>
                  </a:outerShdw>
                </a:effectLst>
              </a:rPr>
              <a:t>1 cu. yd. / 100 sq. ft. = 3 in. on soil surface</a:t>
            </a:r>
          </a:p>
          <a:p>
            <a:pPr lvl="0">
              <a:buSzTx/>
              <a:buNone/>
              <a:defRPr sz="1800">
                <a:solidFill>
                  <a:srgbClr val="000000"/>
                </a:solidFill>
                <a:effectLst/>
              </a:defRPr>
            </a:pPr>
            <a:r>
              <a:rPr sz="3200">
                <a:solidFill>
                  <a:srgbClr val="FFFFFF"/>
                </a:solidFill>
                <a:effectLst>
                  <a:outerShdw blurRad="12700" dist="25400" dir="2700000" rotWithShape="0">
                    <a:srgbClr val="000000"/>
                  </a:outerShdw>
                </a:effectLst>
              </a:rPr>
              <a:t>1 cu. yd. = 27 cu. ft. = Nine 3 cu. ft. bags or 13 – 2 cu. ft. bags / 100 sq. ft.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69">
                                            <p:bg/>
                                          </p:spTgt>
                                        </p:tgtEl>
                                        <p:attrNameLst>
                                          <p:attrName>style.visibility</p:attrName>
                                        </p:attrNameLst>
                                      </p:cBhvr>
                                      <p:to>
                                        <p:strVal val="visible"/>
                                      </p:to>
                                    </p:set>
                                    <p:animEffect transition="in" filter="fade">
                                      <p:cBhvr>
                                        <p:cTn id="7" dur="500"/>
                                        <p:tgtEl>
                                          <p:spTgt spid="769">
                                            <p:bg/>
                                          </p:spTgt>
                                        </p:tgtEl>
                                      </p:cBhvr>
                                    </p:animEffect>
                                  </p:childTnLst>
                                </p:cTn>
                              </p:par>
                              <p:par>
                                <p:cTn id="8" presetID="10" presetClass="entr" presetSubtype="0" fill="hold" grpId="1">
                                  <p:stCondLst>
                                    <p:cond delay="0"/>
                                  </p:stCondLst>
                                  <p:iterate>
                                    <p:tmAbs val="0"/>
                                  </p:iterate>
                                  <p:childTnLst>
                                    <p:set>
                                      <p:cBhvr>
                                        <p:cTn id="9" fill="hold"/>
                                        <p:tgtEl>
                                          <p:spTgt spid="769">
                                            <p:txEl>
                                              <p:pRg st="0" end="0"/>
                                            </p:txEl>
                                          </p:spTgt>
                                        </p:tgtEl>
                                        <p:attrNameLst>
                                          <p:attrName>style.visibility</p:attrName>
                                        </p:attrNameLst>
                                      </p:cBhvr>
                                      <p:to>
                                        <p:strVal val="visible"/>
                                      </p:to>
                                    </p:set>
                                    <p:animEffect transition="in" filter="fade">
                                      <p:cBhvr>
                                        <p:cTn id="10" dur="500"/>
                                        <p:tgtEl>
                                          <p:spTgt spid="7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769">
                                            <p:txEl>
                                              <p:pRg st="1" end="1"/>
                                            </p:txEl>
                                          </p:spTgt>
                                        </p:tgtEl>
                                        <p:attrNameLst>
                                          <p:attrName>style.visibility</p:attrName>
                                        </p:attrNameLst>
                                      </p:cBhvr>
                                      <p:to>
                                        <p:strVal val="visible"/>
                                      </p:to>
                                    </p:set>
                                    <p:animEffect transition="in" filter="fade">
                                      <p:cBhvr>
                                        <p:cTn id="15" dur="500"/>
                                        <p:tgtEl>
                                          <p:spTgt spid="7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769">
                                            <p:txEl>
                                              <p:pRg st="2" end="2"/>
                                            </p:txEl>
                                          </p:spTgt>
                                        </p:tgtEl>
                                        <p:attrNameLst>
                                          <p:attrName>style.visibility</p:attrName>
                                        </p:attrNameLst>
                                      </p:cBhvr>
                                      <p:to>
                                        <p:strVal val="visible"/>
                                      </p:to>
                                    </p:set>
                                    <p:animEffect transition="in" filter="fade">
                                      <p:cBhvr>
                                        <p:cTn id="20" dur="500"/>
                                        <p:tgtEl>
                                          <p:spTgt spid="76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769">
                                            <p:txEl>
                                              <p:pRg st="3" end="3"/>
                                            </p:txEl>
                                          </p:spTgt>
                                        </p:tgtEl>
                                        <p:attrNameLst>
                                          <p:attrName>style.visibility</p:attrName>
                                        </p:attrNameLst>
                                      </p:cBhvr>
                                      <p:to>
                                        <p:strVal val="visible"/>
                                      </p:to>
                                    </p:set>
                                    <p:animEffect transition="in" filter="fade">
                                      <p:cBhvr>
                                        <p:cTn id="25" dur="500"/>
                                        <p:tgtEl>
                                          <p:spTgt spid="7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1" build="p"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 name="xeri6.jpeg"/>
          <p:cNvPicPr/>
          <p:nvPr/>
        </p:nvPicPr>
        <p:blipFill>
          <a:blip r:embed="rId3">
            <a:extLst/>
          </a:blip>
          <a:stretch>
            <a:fillRect/>
          </a:stretch>
        </p:blipFill>
        <p:spPr>
          <a:xfrm>
            <a:off x="1219200" y="1524000"/>
            <a:ext cx="6553200" cy="4927600"/>
          </a:xfrm>
          <a:prstGeom prst="rect">
            <a:avLst/>
          </a:prstGeom>
          <a:ln w="76200">
            <a:solidFill>
              <a:srgbClr val="99CCFF"/>
            </a:solidFill>
            <a:round/>
          </a:ln>
        </p:spPr>
      </p:pic>
      <p:sp>
        <p:nvSpPr>
          <p:cNvPr id="774" name="Shape 774"/>
          <p:cNvSpPr/>
          <p:nvPr/>
        </p:nvSpPr>
        <p:spPr>
          <a:xfrm>
            <a:off x="-1" y="0"/>
            <a:ext cx="9144002" cy="12636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Use only decomposed organic material (right) as a soil amendment</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p:nvPr/>
        </p:nvSpPr>
        <p:spPr>
          <a:xfrm>
            <a:off x="304800" y="4572000"/>
            <a:ext cx="3276600" cy="1818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Incorporate organic matter uniformly into the top 12 inches</a:t>
            </a:r>
          </a:p>
        </p:txBody>
      </p:sp>
      <p:pic>
        <p:nvPicPr>
          <p:cNvPr id="779" name="xeri7.jpeg"/>
          <p:cNvPicPr/>
          <p:nvPr/>
        </p:nvPicPr>
        <p:blipFill>
          <a:blip r:embed="rId3">
            <a:extLst/>
          </a:blip>
          <a:srcRect r="2272"/>
          <a:stretch>
            <a:fillRect/>
          </a:stretch>
        </p:blipFill>
        <p:spPr>
          <a:xfrm>
            <a:off x="457199" y="457200"/>
            <a:ext cx="4648202" cy="3662363"/>
          </a:xfrm>
          <a:prstGeom prst="rect">
            <a:avLst/>
          </a:prstGeom>
          <a:ln w="76200">
            <a:solidFill>
              <a:srgbClr val="99CCFF"/>
            </a:solidFill>
            <a:round/>
          </a:ln>
        </p:spPr>
      </p:pic>
      <p:pic>
        <p:nvPicPr>
          <p:cNvPr id="780" name="xeri27.jpeg"/>
          <p:cNvPicPr/>
          <p:nvPr/>
        </p:nvPicPr>
        <p:blipFill>
          <a:blip r:embed="rId4">
            <a:extLst/>
          </a:blip>
          <a:stretch>
            <a:fillRect/>
          </a:stretch>
        </p:blipFill>
        <p:spPr>
          <a:xfrm>
            <a:off x="3733800" y="2667000"/>
            <a:ext cx="5029200" cy="3771900"/>
          </a:xfrm>
          <a:prstGeom prst="rect">
            <a:avLst/>
          </a:prstGeom>
          <a:ln w="76200">
            <a:solidFill>
              <a:srgbClr val="99CC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80"/>
                                        </p:tgtEl>
                                        <p:attrNameLst>
                                          <p:attrName>style.visibility</p:attrName>
                                        </p:attrNameLst>
                                      </p:cBhvr>
                                      <p:to>
                                        <p:strVal val="visible"/>
                                      </p:to>
                                    </p:set>
                                    <p:animEffect transition="in" filter="fade">
                                      <p:cBhvr>
                                        <p:cTn id="7" dur="500"/>
                                        <p:tgtEl>
                                          <p:spTgt spid="7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778"/>
                                        </p:tgtEl>
                                        <p:attrNameLst>
                                          <p:attrName>style.visibility</p:attrName>
                                        </p:attrNameLst>
                                      </p:cBhvr>
                                      <p:to>
                                        <p:strVal val="visible"/>
                                      </p:to>
                                    </p:set>
                                    <p:animEffect transition="in" filter="fade">
                                      <p:cBhvr>
                                        <p:cTn id="12" dur="5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2" animBg="1" advAuto="0"/>
      <p:bldP spid="780"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xeri28.jpeg"/>
          <p:cNvPicPr/>
          <p:nvPr/>
        </p:nvPicPr>
        <p:blipFill>
          <a:blip r:embed="rId3">
            <a:extLst/>
          </a:blip>
          <a:stretch>
            <a:fillRect/>
          </a:stretch>
        </p:blipFill>
        <p:spPr>
          <a:xfrm>
            <a:off x="0" y="0"/>
            <a:ext cx="9525000" cy="7315200"/>
          </a:xfrm>
          <a:prstGeom prst="rect">
            <a:avLst/>
          </a:prstGeom>
          <a:ln w="76200">
            <a:solidFill/>
            <a:round/>
          </a:ln>
        </p:spPr>
      </p:pic>
      <p:sp>
        <p:nvSpPr>
          <p:cNvPr id="785" name="Shape 785"/>
          <p:cNvSpPr/>
          <p:nvPr/>
        </p:nvSpPr>
        <p:spPr>
          <a:xfrm>
            <a:off x="1295400" y="2667000"/>
            <a:ext cx="7162800" cy="172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b="1">
                <a:solidFill>
                  <a:srgbClr val="FFFFFF"/>
                </a:solidFill>
                <a:effectLst>
                  <a:outerShdw blurRad="12700" dist="25400" dir="2700000" rotWithShape="0">
                    <a:srgbClr val="000000"/>
                  </a:outerShdw>
                </a:effectLst>
              </a:defRPr>
            </a:lvl1pPr>
          </a:lstStyle>
          <a:p>
            <a:pPr lvl="0">
              <a:defRPr sz="1800" b="0">
                <a:solidFill>
                  <a:srgbClr val="000000"/>
                </a:solidFill>
                <a:effectLst/>
              </a:defRPr>
            </a:pPr>
            <a:r>
              <a:rPr sz="3600" b="1">
                <a:solidFill>
                  <a:srgbClr val="FFFFFF"/>
                </a:solidFill>
                <a:effectLst>
                  <a:outerShdw blurRad="12700" dist="25400" dir="2700000" rotWithShape="0">
                    <a:srgbClr val="000000"/>
                  </a:outerShdw>
                </a:effectLst>
              </a:rPr>
              <a:t>More plants are killed in Georgia from over-watering than from drought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85"/>
                                        </p:tgtEl>
                                        <p:attrNameLst>
                                          <p:attrName>style.visibility</p:attrName>
                                        </p:attrNameLst>
                                      </p:cBhvr>
                                      <p:to>
                                        <p:strVal val="visible"/>
                                      </p:to>
                                    </p:set>
                                    <p:animEffect transition="in" filter="fade">
                                      <p:cBhvr>
                                        <p:cTn id="7" dur="5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xeri2.jpeg"/>
          <p:cNvPicPr/>
          <p:nvPr/>
        </p:nvPicPr>
        <p:blipFill>
          <a:blip r:embed="rId3">
            <a:extLst/>
          </a:blip>
          <a:stretch>
            <a:fillRect/>
          </a:stretch>
        </p:blipFill>
        <p:spPr>
          <a:xfrm>
            <a:off x="0" y="0"/>
            <a:ext cx="9601200" cy="7283450"/>
          </a:xfrm>
          <a:prstGeom prst="rect">
            <a:avLst/>
          </a:prstGeom>
          <a:ln w="76200">
            <a:solidFill/>
            <a:round/>
          </a:ln>
        </p:spPr>
      </p:pic>
      <p:sp>
        <p:nvSpPr>
          <p:cNvPr id="790" name="Shape 790"/>
          <p:cNvSpPr>
            <a:spLocks noGrp="1"/>
          </p:cNvSpPr>
          <p:nvPr>
            <p:ph type="title"/>
          </p:nvPr>
        </p:nvSpPr>
        <p:spPr>
          <a:xfrm>
            <a:off x="0" y="914399"/>
            <a:ext cx="96012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lgn="ctr" defTabSz="713231">
              <a:defRPr sz="1800">
                <a:solidFill>
                  <a:srgbClr val="000000"/>
                </a:solidFill>
                <a:effectLst/>
              </a:defRPr>
            </a:pPr>
            <a:r>
              <a:rPr sz="3432" b="1">
                <a:solidFill>
                  <a:srgbClr val="FFFF00"/>
                </a:solidFill>
                <a:effectLst>
                  <a:outerShdw blurRad="9906" dist="19812" dir="2700000" rotWithShape="0">
                    <a:srgbClr val="000000"/>
                  </a:outerShdw>
                </a:effectLst>
              </a:rPr>
              <a:t>Possible Solutions </a:t>
            </a:r>
            <a:br>
              <a:rPr sz="3432" b="1">
                <a:solidFill>
                  <a:srgbClr val="FFFF00"/>
                </a:solidFill>
                <a:effectLst>
                  <a:outerShdw blurRad="9906" dist="19812" dir="2700000" rotWithShape="0">
                    <a:srgbClr val="000000"/>
                  </a:outerShdw>
                </a:effectLst>
              </a:rPr>
            </a:br>
            <a:r>
              <a:rPr sz="3432" b="1">
                <a:solidFill>
                  <a:srgbClr val="FFFF00"/>
                </a:solidFill>
                <a:effectLst>
                  <a:outerShdw blurRad="9906" dist="19812" dir="2700000" rotWithShape="0">
                    <a:srgbClr val="000000"/>
                  </a:outerShdw>
                </a:effectLst>
              </a:rPr>
              <a:t>to Poorly-drained Soils</a:t>
            </a:r>
          </a:p>
        </p:txBody>
      </p:sp>
      <p:sp>
        <p:nvSpPr>
          <p:cNvPr id="791" name="Shape 791"/>
          <p:cNvSpPr>
            <a:spLocks noGrp="1"/>
          </p:cNvSpPr>
          <p:nvPr>
            <p:ph type="body" idx="1"/>
          </p:nvPr>
        </p:nvSpPr>
        <p:spPr>
          <a:xfrm>
            <a:off x="990600" y="2286000"/>
            <a:ext cx="8458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buSzTx/>
              <a:buNone/>
              <a:defRPr sz="1800">
                <a:solidFill>
                  <a:srgbClr val="000000"/>
                </a:solidFill>
                <a:effectLst/>
              </a:defRPr>
            </a:pPr>
            <a:endParaRPr sz="4000" b="1">
              <a:solidFill>
                <a:srgbClr val="FFFFFF"/>
              </a:solidFill>
              <a:effectLst>
                <a:outerShdw blurRad="12700" dist="25400" dir="2700000" rotWithShape="0">
                  <a:srgbClr val="000000"/>
                </a:outerShdw>
              </a:effectLst>
            </a:endParaRPr>
          </a:p>
          <a:p>
            <a:pPr marL="428625" lvl="0" indent="-428625">
              <a:spcBef>
                <a:spcPts val="900"/>
              </a:spcBef>
              <a:buSzPct val="125000"/>
              <a:buChar char="▪"/>
              <a:defRPr sz="1800">
                <a:solidFill>
                  <a:srgbClr val="000000"/>
                </a:solidFill>
                <a:effectLst/>
              </a:defRPr>
            </a:pPr>
            <a:r>
              <a:rPr sz="4000" b="1">
                <a:solidFill>
                  <a:srgbClr val="FFFFFF"/>
                </a:solidFill>
                <a:effectLst>
                  <a:outerShdw blurRad="12700" dist="25400" dir="2700000" rotWithShape="0">
                    <a:srgbClr val="000000"/>
                  </a:outerShdw>
                </a:effectLst>
              </a:rPr>
              <a:t> </a:t>
            </a:r>
            <a:r>
              <a:rPr sz="4000">
                <a:solidFill>
                  <a:srgbClr val="FFFFFF"/>
                </a:solidFill>
                <a:effectLst>
                  <a:outerShdw blurRad="12700" dist="25400" dir="2700000" rotWithShape="0">
                    <a:srgbClr val="000000"/>
                  </a:outerShdw>
                </a:effectLst>
              </a:rPr>
              <a:t>Plant on raised beds</a:t>
            </a:r>
          </a:p>
          <a:p>
            <a:pPr marL="428625" lvl="0" indent="-428625">
              <a:spcBef>
                <a:spcPts val="900"/>
              </a:spcBef>
              <a:buSzPct val="125000"/>
              <a:buChar char="▪"/>
              <a:defRPr sz="1800">
                <a:solidFill>
                  <a:srgbClr val="000000"/>
                </a:solidFill>
                <a:effectLst/>
              </a:defRPr>
            </a:pPr>
            <a:r>
              <a:rPr sz="4000">
                <a:solidFill>
                  <a:srgbClr val="FFFFFF"/>
                </a:solidFill>
                <a:effectLst>
                  <a:outerShdw blurRad="12700" dist="25400" dir="2700000" rotWithShape="0">
                    <a:srgbClr val="000000"/>
                  </a:outerShdw>
                </a:effectLst>
              </a:rPr>
              <a:t> Deep cultivation</a:t>
            </a:r>
          </a:p>
          <a:p>
            <a:pPr marL="428625" lvl="0" indent="-428625">
              <a:spcBef>
                <a:spcPts val="900"/>
              </a:spcBef>
              <a:buSzPct val="125000"/>
              <a:buChar char="▪"/>
              <a:defRPr sz="1800">
                <a:solidFill>
                  <a:srgbClr val="000000"/>
                </a:solidFill>
                <a:effectLst/>
              </a:defRPr>
            </a:pPr>
            <a:r>
              <a:rPr sz="4000">
                <a:solidFill>
                  <a:srgbClr val="FFFFFF"/>
                </a:solidFill>
                <a:effectLst>
                  <a:outerShdw blurRad="12700" dist="25400" dir="2700000" rotWithShape="0">
                    <a:srgbClr val="000000"/>
                  </a:outerShdw>
                </a:effectLst>
              </a:rPr>
              <a:t> Install sub-surface drainage</a:t>
            </a:r>
          </a:p>
          <a:p>
            <a:pPr marL="428625" lvl="0" indent="-428625">
              <a:spcBef>
                <a:spcPts val="900"/>
              </a:spcBef>
              <a:buSzPct val="125000"/>
              <a:buChar char="▪"/>
              <a:defRPr sz="1800">
                <a:solidFill>
                  <a:srgbClr val="000000"/>
                </a:solidFill>
                <a:effectLst/>
              </a:defRPr>
            </a:pPr>
            <a:r>
              <a:rPr sz="4000">
                <a:solidFill>
                  <a:srgbClr val="FFFFFF"/>
                </a:solidFill>
                <a:effectLst>
                  <a:outerShdw blurRad="12700" dist="25400" dir="2700000" rotWithShape="0">
                    <a:srgbClr val="000000"/>
                  </a:outerShdw>
                </a:effectLst>
              </a:rPr>
              <a:t> Select appropriate plants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91">
                                            <p:txEl>
                                              <p:pRg st="1" end="1"/>
                                            </p:txEl>
                                          </p:spTgt>
                                        </p:tgtEl>
                                        <p:attrNameLst>
                                          <p:attrName>style.visibility</p:attrName>
                                        </p:attrNameLst>
                                      </p:cBhvr>
                                      <p:to>
                                        <p:strVal val="visible"/>
                                      </p:to>
                                    </p:set>
                                    <p:animEffect transition="in" filter="fade">
                                      <p:cBhvr>
                                        <p:cTn id="7" dur="500"/>
                                        <p:tgtEl>
                                          <p:spTgt spid="7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iterate>
                                    <p:tmAbs val="0"/>
                                  </p:iterate>
                                  <p:childTnLst>
                                    <p:set>
                                      <p:cBhvr>
                                        <p:cTn id="11" fill="hold"/>
                                        <p:tgtEl>
                                          <p:spTgt spid="791">
                                            <p:txEl>
                                              <p:pRg st="2" end="2"/>
                                            </p:txEl>
                                          </p:spTgt>
                                        </p:tgtEl>
                                        <p:attrNameLst>
                                          <p:attrName>style.visibility</p:attrName>
                                        </p:attrNameLst>
                                      </p:cBhvr>
                                      <p:to>
                                        <p:strVal val="visible"/>
                                      </p:to>
                                    </p:set>
                                    <p:animEffect transition="in" filter="fade">
                                      <p:cBhvr>
                                        <p:cTn id="12" dur="500"/>
                                        <p:tgtEl>
                                          <p:spTgt spid="7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iterate>
                                    <p:tmAbs val="0"/>
                                  </p:iterate>
                                  <p:childTnLst>
                                    <p:set>
                                      <p:cBhvr>
                                        <p:cTn id="16" fill="hold"/>
                                        <p:tgtEl>
                                          <p:spTgt spid="791">
                                            <p:txEl>
                                              <p:pRg st="3" end="3"/>
                                            </p:txEl>
                                          </p:spTgt>
                                        </p:tgtEl>
                                        <p:attrNameLst>
                                          <p:attrName>style.visibility</p:attrName>
                                        </p:attrNameLst>
                                      </p:cBhvr>
                                      <p:to>
                                        <p:strVal val="visible"/>
                                      </p:to>
                                    </p:set>
                                    <p:animEffect transition="in" filter="fade">
                                      <p:cBhvr>
                                        <p:cTn id="17" dur="500"/>
                                        <p:tgtEl>
                                          <p:spTgt spid="7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iterate>
                                    <p:tmAbs val="0"/>
                                  </p:iterate>
                                  <p:childTnLst>
                                    <p:set>
                                      <p:cBhvr>
                                        <p:cTn id="21" fill="hold"/>
                                        <p:tgtEl>
                                          <p:spTgt spid="791">
                                            <p:txEl>
                                              <p:pRg st="4" end="4"/>
                                            </p:txEl>
                                          </p:spTgt>
                                        </p:tgtEl>
                                        <p:attrNameLst>
                                          <p:attrName>style.visibility</p:attrName>
                                        </p:attrNameLst>
                                      </p:cBhvr>
                                      <p:to>
                                        <p:strVal val="visible"/>
                                      </p:to>
                                    </p:set>
                                    <p:animEffect transition="in" filter="fade">
                                      <p:cBhvr>
                                        <p:cTn id="22" dur="500"/>
                                        <p:tgtEl>
                                          <p:spTgt spid="7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 grpId="1" build="p"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796" name="Shape 796"/>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36042" lvl="0" indent="-336042" defTabSz="896111">
              <a:defRPr sz="1800">
                <a:solidFill>
                  <a:srgbClr val="000000"/>
                </a:solidFill>
                <a:effectLst/>
              </a:defRPr>
            </a:pPr>
            <a:r>
              <a:rPr sz="3136">
                <a:solidFill>
                  <a:srgbClr val="FFFF00"/>
                </a:solidFill>
              </a:rPr>
              <a:t> Planning and Design</a:t>
            </a:r>
          </a:p>
          <a:p>
            <a:pPr marL="336042" lvl="0" indent="-336042" defTabSz="896111">
              <a:defRPr sz="1800">
                <a:solidFill>
                  <a:srgbClr val="000000"/>
                </a:solidFill>
                <a:effectLst/>
              </a:defRPr>
            </a:pPr>
            <a:r>
              <a:rPr sz="3136">
                <a:solidFill>
                  <a:srgbClr val="FFFF00"/>
                </a:solidFill>
              </a:rPr>
              <a:t> Soil Analysis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Plant Selection</a:t>
            </a:r>
          </a:p>
          <a:p>
            <a:pPr marL="336042" lvl="0" indent="-336042" defTabSz="896111">
              <a:defRPr sz="1800">
                <a:solidFill>
                  <a:srgbClr val="000000"/>
                </a:solidFill>
                <a:effectLst/>
              </a:defRPr>
            </a:pPr>
            <a:r>
              <a:rPr sz="3136">
                <a:solidFill>
                  <a:srgbClr val="FFFF00"/>
                </a:solidFill>
              </a:rPr>
              <a:t> Practical Turf Areas</a:t>
            </a:r>
          </a:p>
          <a:p>
            <a:pPr marL="336042" lvl="0" indent="-336042" defTabSz="896111">
              <a:defRPr sz="1800">
                <a:solidFill>
                  <a:srgbClr val="000000"/>
                </a:solidFill>
                <a:effectLst/>
              </a:defRPr>
            </a:pPr>
            <a:r>
              <a:rPr sz="3136">
                <a:solidFill>
                  <a:srgbClr val="FFFF00"/>
                </a:solidFill>
              </a:rPr>
              <a:t> Efficient Irrigation</a:t>
            </a:r>
          </a:p>
          <a:p>
            <a:pPr marL="336042" lvl="0" indent="-336042" defTabSz="896111">
              <a:defRPr sz="1800">
                <a:solidFill>
                  <a:srgbClr val="000000"/>
                </a:solidFill>
                <a:effectLst/>
              </a:defRPr>
            </a:pPr>
            <a:r>
              <a:rPr sz="3136">
                <a:solidFill>
                  <a:srgbClr val="FFFF00"/>
                </a:solidFill>
              </a:rPr>
              <a:t> Use of Mulches</a:t>
            </a:r>
          </a:p>
          <a:p>
            <a:pPr marL="336042" lvl="0" indent="-336042" defTabSz="896111">
              <a:defRPr sz="1800">
                <a:solidFill>
                  <a:srgbClr val="000000"/>
                </a:solidFill>
                <a:effectLst/>
              </a:defRPr>
            </a:pPr>
            <a:r>
              <a:rPr sz="3136">
                <a:solidFill>
                  <a:srgbClr val="FFFF00"/>
                </a:solidFill>
              </a:rPr>
              <a:t> Appropriate Maintenance</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p:nvPr/>
        </p:nvSpPr>
        <p:spPr>
          <a:xfrm>
            <a:off x="-1" y="304800"/>
            <a:ext cx="9144002" cy="283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Select Plants Adapted to the Site and the Stresses of the Environment</a:t>
            </a:r>
          </a:p>
        </p:txBody>
      </p:sp>
      <p:sp>
        <p:nvSpPr>
          <p:cNvPr id="801" name="Shape 801"/>
          <p:cNvSpPr/>
          <p:nvPr/>
        </p:nvSpPr>
        <p:spPr>
          <a:xfrm>
            <a:off x="-1" y="3505200"/>
            <a:ext cx="9144002" cy="2529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00"/>
                </a:solidFill>
                <a:effectLst>
                  <a:outerShdw blurRad="12700" dist="25400" dir="2700000" rotWithShape="0">
                    <a:srgbClr val="000000"/>
                  </a:outerShdw>
                </a:effectLst>
              </a:rPr>
              <a:t>Drought tolerance is important, but also consider potential insect and disease problems, sunlight and soil requirements.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01"/>
                                        </p:tgtEl>
                                        <p:attrNameLst>
                                          <p:attrName>style.visibility</p:attrName>
                                        </p:attrNameLst>
                                      </p:cBhvr>
                                      <p:to>
                                        <p:strVal val="visible"/>
                                      </p:to>
                                    </p:set>
                                    <p:animEffect transition="in" filter="fade">
                                      <p:cBhvr>
                                        <p:cTn id="7" dur="500"/>
                                        <p:tgtEl>
                                          <p:spTgt spid="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1"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 name="image.png"/>
          <p:cNvPicPr/>
          <p:nvPr/>
        </p:nvPicPr>
        <p:blipFill>
          <a:blip r:embed="rId3">
            <a:extLst/>
          </a:blip>
          <a:srcRect t="5587"/>
          <a:stretch>
            <a:fillRect/>
          </a:stretch>
        </p:blipFill>
        <p:spPr>
          <a:xfrm>
            <a:off x="762000" y="609600"/>
            <a:ext cx="4953000" cy="3486150"/>
          </a:xfrm>
          <a:prstGeom prst="rect">
            <a:avLst/>
          </a:prstGeom>
          <a:ln w="57150">
            <a:solidFill>
              <a:srgbClr val="99CCFF"/>
            </a:solidFill>
            <a:round/>
          </a:ln>
        </p:spPr>
      </p:pic>
      <p:pic>
        <p:nvPicPr>
          <p:cNvPr id="806" name="image.png"/>
          <p:cNvPicPr/>
          <p:nvPr/>
        </p:nvPicPr>
        <p:blipFill>
          <a:blip r:embed="rId4">
            <a:extLst/>
          </a:blip>
          <a:stretch>
            <a:fillRect/>
          </a:stretch>
        </p:blipFill>
        <p:spPr>
          <a:xfrm>
            <a:off x="3886200" y="2990850"/>
            <a:ext cx="4648200" cy="3449638"/>
          </a:xfrm>
          <a:prstGeom prst="rect">
            <a:avLst/>
          </a:prstGeom>
          <a:ln w="57150">
            <a:solidFill>
              <a:srgbClr val="99CCFF"/>
            </a:solidFill>
            <a:round/>
          </a:ln>
        </p:spPr>
      </p:pic>
      <p:sp>
        <p:nvSpPr>
          <p:cNvPr id="807" name="Shape 807"/>
          <p:cNvSpPr/>
          <p:nvPr/>
        </p:nvSpPr>
        <p:spPr>
          <a:xfrm>
            <a:off x="1371600" y="2286000"/>
            <a:ext cx="3429000" cy="482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800" b="1">
                <a:solidFill>
                  <a:srgbClr val="FFFFFF"/>
                </a:solidFill>
              </a:rPr>
              <a:t>Red-tip Photinia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06"/>
                                        </p:tgtEl>
                                        <p:attrNameLst>
                                          <p:attrName>style.visibility</p:attrName>
                                        </p:attrNameLst>
                                      </p:cBhvr>
                                      <p:to>
                                        <p:strVal val="visible"/>
                                      </p:to>
                                    </p:set>
                                    <p:animEffect transition="in" filter="fade">
                                      <p:cBhvr>
                                        <p:cTn id="7" dur="500"/>
                                        <p:tgtEl>
                                          <p:spTgt spid="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xeri8.jpeg"/>
          <p:cNvPicPr/>
          <p:nvPr/>
        </p:nvPicPr>
        <p:blipFill>
          <a:blip r:embed="rId3">
            <a:extLst/>
          </a:blip>
          <a:stretch>
            <a:fillRect/>
          </a:stretch>
        </p:blipFill>
        <p:spPr>
          <a:xfrm>
            <a:off x="609600" y="609600"/>
            <a:ext cx="4572000" cy="3429000"/>
          </a:xfrm>
          <a:prstGeom prst="rect">
            <a:avLst/>
          </a:prstGeom>
          <a:ln w="76200">
            <a:solidFill>
              <a:srgbClr val="99CCFF"/>
            </a:solidFill>
            <a:round/>
          </a:ln>
        </p:spPr>
      </p:pic>
      <p:sp>
        <p:nvSpPr>
          <p:cNvPr id="812" name="Shape 812"/>
          <p:cNvSpPr/>
          <p:nvPr/>
        </p:nvSpPr>
        <p:spPr>
          <a:xfrm>
            <a:off x="1371600" y="1905000"/>
            <a:ext cx="1676400"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defRPr>
            </a:lvl1pPr>
          </a:lstStyle>
          <a:p>
            <a:pPr lvl="0">
              <a:defRPr sz="1800">
                <a:solidFill>
                  <a:srgbClr val="000000"/>
                </a:solidFill>
              </a:defRPr>
            </a:pPr>
            <a:r>
              <a:rPr sz="2400">
                <a:solidFill>
                  <a:srgbClr val="FFFFFF"/>
                </a:solidFill>
              </a:rPr>
              <a:t>Hosta</a:t>
            </a:r>
          </a:p>
        </p:txBody>
      </p:sp>
      <p:sp>
        <p:nvSpPr>
          <p:cNvPr id="813" name="Shape 813"/>
          <p:cNvSpPr/>
          <p:nvPr/>
        </p:nvSpPr>
        <p:spPr>
          <a:xfrm>
            <a:off x="990600" y="3124199"/>
            <a:ext cx="220980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sz="2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000">
                <a:solidFill>
                  <a:srgbClr val="FFFFFF"/>
                </a:solidFill>
                <a:effectLst>
                  <a:outerShdw blurRad="12700" dist="25400" dir="2700000" rotWithShape="0">
                    <a:srgbClr val="000000"/>
                  </a:outerShdw>
                </a:effectLst>
              </a:rPr>
              <a:t>Japanese Pachysandra</a:t>
            </a:r>
          </a:p>
        </p:txBody>
      </p:sp>
      <p:sp>
        <p:nvSpPr>
          <p:cNvPr id="814" name="Shape 814"/>
          <p:cNvSpPr/>
          <p:nvPr/>
        </p:nvSpPr>
        <p:spPr>
          <a:xfrm>
            <a:off x="990599" y="1066800"/>
            <a:ext cx="1143002"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defRPr>
            </a:lvl1pPr>
          </a:lstStyle>
          <a:p>
            <a:pPr lvl="0">
              <a:defRPr sz="1800">
                <a:solidFill>
                  <a:srgbClr val="000000"/>
                </a:solidFill>
              </a:defRPr>
            </a:pPr>
            <a:r>
              <a:rPr sz="2400">
                <a:solidFill>
                  <a:srgbClr val="FFFFFF"/>
                </a:solidFill>
              </a:rPr>
              <a:t>Azalea</a:t>
            </a:r>
          </a:p>
        </p:txBody>
      </p:sp>
      <p:sp>
        <p:nvSpPr>
          <p:cNvPr id="815" name="Shape 815"/>
          <p:cNvSpPr/>
          <p:nvPr/>
        </p:nvSpPr>
        <p:spPr>
          <a:xfrm>
            <a:off x="3352800" y="3352800"/>
            <a:ext cx="1905000"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solidFill>
                  <a:srgbClr val="FFFFFF"/>
                </a:solidFill>
              </a:defRPr>
            </a:lvl1pPr>
          </a:lstStyle>
          <a:p>
            <a:pPr lvl="0">
              <a:defRPr sz="1800">
                <a:solidFill>
                  <a:srgbClr val="000000"/>
                </a:solidFill>
              </a:defRPr>
            </a:pPr>
            <a:r>
              <a:rPr sz="2000">
                <a:solidFill>
                  <a:srgbClr val="FFFFFF"/>
                </a:solidFill>
              </a:rPr>
              <a:t>Lenten Rose</a:t>
            </a:r>
          </a:p>
        </p:txBody>
      </p:sp>
      <p:pic>
        <p:nvPicPr>
          <p:cNvPr id="816" name="xeri9.jpeg"/>
          <p:cNvPicPr/>
          <p:nvPr/>
        </p:nvPicPr>
        <p:blipFill>
          <a:blip r:embed="rId4">
            <a:extLst/>
          </a:blip>
          <a:stretch>
            <a:fillRect/>
          </a:stretch>
        </p:blipFill>
        <p:spPr>
          <a:xfrm>
            <a:off x="3505200" y="2819400"/>
            <a:ext cx="4800600" cy="3600450"/>
          </a:xfrm>
          <a:prstGeom prst="rect">
            <a:avLst/>
          </a:prstGeom>
          <a:ln w="57150">
            <a:solidFill>
              <a:srgbClr val="99CCFF"/>
            </a:solidFill>
            <a:round/>
          </a:ln>
        </p:spPr>
      </p:pic>
      <p:sp>
        <p:nvSpPr>
          <p:cNvPr id="817" name="Shape 817"/>
          <p:cNvSpPr/>
          <p:nvPr/>
        </p:nvSpPr>
        <p:spPr>
          <a:xfrm>
            <a:off x="4191000" y="4953000"/>
            <a:ext cx="2209800"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400">
                <a:solidFill>
                  <a:srgbClr val="FFFFFF"/>
                </a:solidFill>
                <a:effectLst>
                  <a:outerShdw blurRad="12700" dist="25400" dir="2700000" rotWithShape="0">
                    <a:srgbClr val="000000"/>
                  </a:outerShdw>
                </a:effectLst>
              </a:rPr>
              <a:t>Mondograss</a:t>
            </a:r>
          </a:p>
        </p:txBody>
      </p:sp>
      <p:sp>
        <p:nvSpPr>
          <p:cNvPr id="818" name="Shape 818"/>
          <p:cNvSpPr/>
          <p:nvPr/>
        </p:nvSpPr>
        <p:spPr>
          <a:xfrm>
            <a:off x="5181600" y="3657600"/>
            <a:ext cx="1981200"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a:solidFill>
                  <a:srgbClr val="FFFFFF"/>
                </a:solidFill>
              </a:defRPr>
            </a:lvl1pPr>
          </a:lstStyle>
          <a:p>
            <a:pPr lvl="0">
              <a:defRPr sz="1800">
                <a:solidFill>
                  <a:srgbClr val="000000"/>
                </a:solidFill>
              </a:defRPr>
            </a:pPr>
            <a:r>
              <a:rPr sz="2400">
                <a:solidFill>
                  <a:srgbClr val="FFFFFF"/>
                </a:solidFill>
              </a:rPr>
              <a:t>Liriope</a:t>
            </a:r>
          </a:p>
        </p:txBody>
      </p:sp>
      <p:sp>
        <p:nvSpPr>
          <p:cNvPr id="819" name="Shape 819"/>
          <p:cNvSpPr/>
          <p:nvPr/>
        </p:nvSpPr>
        <p:spPr>
          <a:xfrm>
            <a:off x="5486400" y="1371600"/>
            <a:ext cx="2514600" cy="715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b="1">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b="0">
                <a:solidFill>
                  <a:srgbClr val="000000"/>
                </a:solidFill>
                <a:effectLst/>
              </a:defRPr>
            </a:pPr>
            <a:r>
              <a:rPr sz="4400" b="1">
                <a:solidFill>
                  <a:srgbClr val="FFFFFF"/>
                </a:solidFill>
                <a:effectLst>
                  <a:outerShdw blurRad="12700" dist="25400" dir="2700000" rotWithShape="0">
                    <a:srgbClr val="000000"/>
                  </a:outerShdw>
                </a:effectLst>
              </a:rPr>
              <a:t>Shade</a:t>
            </a:r>
          </a:p>
        </p:txBody>
      </p:sp>
      <p:sp>
        <p:nvSpPr>
          <p:cNvPr id="820" name="Shape 820"/>
          <p:cNvSpPr>
            <a:spLocks noGrp="1"/>
          </p:cNvSpPr>
          <p:nvPr>
            <p:ph type="title" idx="4294967295"/>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16"/>
                                        </p:tgtEl>
                                        <p:attrNameLst>
                                          <p:attrName>style.visibility</p:attrName>
                                        </p:attrNameLst>
                                      </p:cBhvr>
                                      <p:to>
                                        <p:strVal val="visible"/>
                                      </p:to>
                                    </p:set>
                                    <p:animEffect transition="in" filter="fade">
                                      <p:cBhvr>
                                        <p:cTn id="7" dur="500"/>
                                        <p:tgtEl>
                                          <p:spTgt spid="8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818"/>
                                        </p:tgtEl>
                                        <p:attrNameLst>
                                          <p:attrName>style.visibility</p:attrName>
                                        </p:attrNameLst>
                                      </p:cBhvr>
                                      <p:to>
                                        <p:strVal val="visible"/>
                                      </p:to>
                                    </p:set>
                                    <p:animEffect transition="in" filter="fade">
                                      <p:cBhvr>
                                        <p:cTn id="12" dur="500"/>
                                        <p:tgtEl>
                                          <p:spTgt spid="8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817"/>
                                        </p:tgtEl>
                                        <p:attrNameLst>
                                          <p:attrName>style.visibility</p:attrName>
                                        </p:attrNameLst>
                                      </p:cBhvr>
                                      <p:to>
                                        <p:strVal val="visible"/>
                                      </p:to>
                                    </p:set>
                                    <p:animEffect transition="in" filter="fade">
                                      <p:cBhvr>
                                        <p:cTn id="17" dur="500"/>
                                        <p:tgtEl>
                                          <p:spTgt spid="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 grpId="1" animBg="1" advAuto="0"/>
      <p:bldP spid="817" grpId="3" animBg="1" advAuto="0"/>
      <p:bldP spid="818"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 name="xeri11.jpeg"/>
          <p:cNvPicPr/>
          <p:nvPr/>
        </p:nvPicPr>
        <p:blipFill>
          <a:blip r:embed="rId3">
            <a:extLst/>
          </a:blip>
          <a:stretch>
            <a:fillRect/>
          </a:stretch>
        </p:blipFill>
        <p:spPr>
          <a:xfrm>
            <a:off x="1219200" y="1219200"/>
            <a:ext cx="6781800" cy="4883150"/>
          </a:xfrm>
          <a:prstGeom prst="rect">
            <a:avLst/>
          </a:prstGeom>
          <a:ln w="76200">
            <a:solidFill>
              <a:srgbClr val="99CCFF"/>
            </a:solidFill>
            <a:round/>
          </a:ln>
        </p:spPr>
      </p:pic>
      <p:sp>
        <p:nvSpPr>
          <p:cNvPr id="825" name="Shape 825"/>
          <p:cNvSpPr/>
          <p:nvPr/>
        </p:nvSpPr>
        <p:spPr>
          <a:xfrm>
            <a:off x="2590800" y="2743200"/>
            <a:ext cx="3200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Zebra Grass</a:t>
            </a:r>
          </a:p>
        </p:txBody>
      </p:sp>
      <p:sp>
        <p:nvSpPr>
          <p:cNvPr id="826" name="Shape 826"/>
          <p:cNvSpPr/>
          <p:nvPr/>
        </p:nvSpPr>
        <p:spPr>
          <a:xfrm>
            <a:off x="3429000" y="3581400"/>
            <a:ext cx="24384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Sun Coleus</a:t>
            </a:r>
          </a:p>
        </p:txBody>
      </p:sp>
      <p:sp>
        <p:nvSpPr>
          <p:cNvPr id="827" name="Shape 827"/>
          <p:cNvSpPr/>
          <p:nvPr/>
        </p:nvSpPr>
        <p:spPr>
          <a:xfrm>
            <a:off x="2057400" y="4572000"/>
            <a:ext cx="2895600" cy="421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Purple Passion</a:t>
            </a:r>
          </a:p>
        </p:txBody>
      </p:sp>
      <p:sp>
        <p:nvSpPr>
          <p:cNvPr id="828" name="Shape 828"/>
          <p:cNvSpPr/>
          <p:nvPr/>
        </p:nvSpPr>
        <p:spPr>
          <a:xfrm>
            <a:off x="3124200" y="4038600"/>
            <a:ext cx="3429000" cy="3727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000" b="1">
                <a:solidFill>
                  <a:srgbClr val="FFFFFF"/>
                </a:solidFill>
              </a:rPr>
              <a:t>Mexican Heather</a:t>
            </a:r>
          </a:p>
        </p:txBody>
      </p:sp>
      <p:sp>
        <p:nvSpPr>
          <p:cNvPr id="829" name="Shape 829"/>
          <p:cNvSpPr/>
          <p:nvPr/>
        </p:nvSpPr>
        <p:spPr>
          <a:xfrm>
            <a:off x="3810000" y="304799"/>
            <a:ext cx="1447800" cy="666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4000" b="1">
                <a:solidFill>
                  <a:srgbClr val="FFFFFF"/>
                </a:solidFill>
              </a:rPr>
              <a:t>Sun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Facts About Water</a:t>
            </a:r>
          </a:p>
        </p:txBody>
      </p:sp>
      <p:sp>
        <p:nvSpPr>
          <p:cNvPr id="59" name="Shape 59"/>
          <p:cNvSpPr>
            <a:spLocks noGrp="1"/>
          </p:cNvSpPr>
          <p:nvPr>
            <p:ph type="body" idx="1"/>
          </p:nvPr>
        </p:nvSpPr>
        <p:spPr>
          <a:xfrm>
            <a:off x="685800" y="1981200"/>
            <a:ext cx="7772400" cy="2590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3200">
                <a:solidFill>
                  <a:srgbClr val="FFFFFF"/>
                </a:solidFill>
                <a:effectLst>
                  <a:outerShdw blurRad="12700" dist="25400" dir="2700000" rotWithShape="0">
                    <a:srgbClr val="000000"/>
                  </a:outerShdw>
                </a:effectLst>
              </a:rPr>
              <a:t>61% of our drinking water in the U.S. comes from surface water supplies (streams, lakes, rivers) while 39% comes from groundwater (underground aquifers).  </a:t>
            </a:r>
          </a:p>
        </p:txBody>
      </p:sp>
      <p:sp>
        <p:nvSpPr>
          <p:cNvPr id="60" name="Shape 60"/>
          <p:cNvSpPr/>
          <p:nvPr/>
        </p:nvSpPr>
        <p:spPr>
          <a:xfrm>
            <a:off x="685800" y="4648200"/>
            <a:ext cx="7848600" cy="22593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90000"/>
              </a:lnSpc>
              <a:spcBef>
                <a:spcPts val="700"/>
              </a:spcBef>
              <a:buClr>
                <a:srgbClr val="CC99FF"/>
              </a:buClr>
              <a:buSzPct val="80000"/>
              <a:buFont typeface="Wingdings"/>
              <a:buChar char="■"/>
              <a:defRPr sz="1800">
                <a:solidFill>
                  <a:srgbClr val="000000"/>
                </a:solidFill>
              </a:defRPr>
            </a:pPr>
            <a:r>
              <a:rPr sz="3200">
                <a:solidFill>
                  <a:srgbClr val="FFFFFF"/>
                </a:solidFill>
                <a:effectLst>
                  <a:outerShdw blurRad="12700" dist="25400" dir="2700000" rotWithShape="0">
                    <a:srgbClr val="000000"/>
                  </a:outerShdw>
                </a:effectLst>
              </a:rPr>
              <a:t> In Georgia, 75% of our drinking water </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nSpc>
                <a:spcPct val="90000"/>
              </a:lnSpc>
              <a:spcBef>
                <a:spcPts val="700"/>
              </a:spcBef>
              <a:defRPr sz="1800">
                <a:solidFill>
                  <a:srgbClr val="000000"/>
                </a:solidFill>
              </a:defRPr>
            </a:pPr>
            <a:r>
              <a:rPr sz="3200">
                <a:solidFill>
                  <a:srgbClr val="FFFFFF"/>
                </a:solidFill>
                <a:effectLst>
                  <a:outerShdw blurRad="12700" dist="25400" dir="2700000" rotWithShape="0">
                    <a:srgbClr val="000000"/>
                  </a:outerShdw>
                </a:effectLst>
              </a:rPr>
              <a:t>   comes from surface water, while 25%</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nSpc>
                <a:spcPct val="90000"/>
              </a:lnSpc>
              <a:spcBef>
                <a:spcPts val="700"/>
              </a:spcBef>
              <a:defRPr sz="1800">
                <a:solidFill>
                  <a:srgbClr val="000000"/>
                </a:solidFill>
              </a:defRPr>
            </a:pPr>
            <a:r>
              <a:rPr sz="3200">
                <a:solidFill>
                  <a:srgbClr val="FFFFFF"/>
                </a:solidFill>
                <a:effectLst>
                  <a:outerShdw blurRad="12700" dist="25400" dir="2700000" rotWithShape="0">
                    <a:srgbClr val="000000"/>
                  </a:outerShdw>
                </a:effectLst>
              </a:rPr>
              <a:t>   comes from ground water.</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 name="goldmedal2001i.png"/>
          <p:cNvPicPr/>
          <p:nvPr/>
        </p:nvPicPr>
        <p:blipFill>
          <a:blip r:embed="rId3">
            <a:extLst/>
          </a:blip>
          <a:stretch>
            <a:fillRect/>
          </a:stretch>
        </p:blipFill>
        <p:spPr>
          <a:xfrm>
            <a:off x="457200" y="685800"/>
            <a:ext cx="4343400" cy="2844800"/>
          </a:xfrm>
          <a:prstGeom prst="rect">
            <a:avLst/>
          </a:prstGeom>
          <a:ln w="57150">
            <a:solidFill>
              <a:srgbClr val="99CCFF"/>
            </a:solidFill>
            <a:round/>
          </a:ln>
        </p:spPr>
      </p:pic>
      <p:pic>
        <p:nvPicPr>
          <p:cNvPr id="834" name="gold32.jpeg"/>
          <p:cNvPicPr/>
          <p:nvPr/>
        </p:nvPicPr>
        <p:blipFill>
          <a:blip r:embed="rId4">
            <a:extLst/>
          </a:blip>
          <a:stretch>
            <a:fillRect/>
          </a:stretch>
        </p:blipFill>
        <p:spPr>
          <a:xfrm>
            <a:off x="3810000" y="3276600"/>
            <a:ext cx="4648200" cy="3079750"/>
          </a:xfrm>
          <a:prstGeom prst="rect">
            <a:avLst/>
          </a:prstGeom>
          <a:ln w="57150">
            <a:solidFill>
              <a:srgbClr val="99CCFF"/>
            </a:solidFill>
            <a:round/>
          </a:ln>
        </p:spPr>
      </p:pic>
      <p:sp>
        <p:nvSpPr>
          <p:cNvPr id="835" name="Shape 835"/>
          <p:cNvSpPr/>
          <p:nvPr/>
        </p:nvSpPr>
        <p:spPr>
          <a:xfrm>
            <a:off x="2133600" y="4495800"/>
            <a:ext cx="8001000" cy="15487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Little Gem Magnolia</a:t>
            </a: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(Magnolia grandiflora ‘Little Gem’)</a:t>
            </a: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spcBef>
                <a:spcPts val="1400"/>
              </a:spcBef>
              <a:defRPr sz="1800">
                <a:solidFill>
                  <a:srgbClr val="000000"/>
                </a:solidFill>
              </a:defRPr>
            </a:pP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p:txBody>
      </p:sp>
      <p:sp>
        <p:nvSpPr>
          <p:cNvPr id="836" name="Shape 836"/>
          <p:cNvSpPr/>
          <p:nvPr/>
        </p:nvSpPr>
        <p:spPr>
          <a:xfrm>
            <a:off x="-1066800" y="1905000"/>
            <a:ext cx="6934200" cy="10737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Chastetree</a:t>
            </a: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(Vitex agnus-castus)</a:t>
            </a: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p:txBody>
      </p:sp>
      <p:sp>
        <p:nvSpPr>
          <p:cNvPr id="837" name="Shape 837"/>
          <p:cNvSpPr/>
          <p:nvPr/>
        </p:nvSpPr>
        <p:spPr>
          <a:xfrm>
            <a:off x="5029200" y="762000"/>
            <a:ext cx="3581400" cy="1813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Chinese Pistache</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Hollies</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Japanese Zelkova</a:t>
            </a:r>
          </a:p>
        </p:txBody>
      </p:sp>
      <p:sp>
        <p:nvSpPr>
          <p:cNvPr id="838" name="Shape 838"/>
          <p:cNvSpPr/>
          <p:nvPr/>
        </p:nvSpPr>
        <p:spPr>
          <a:xfrm>
            <a:off x="304800" y="4038600"/>
            <a:ext cx="3352800" cy="1813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Lacebark Elm</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Trident Maple</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Crape Myrtle</a:t>
            </a:r>
          </a:p>
        </p:txBody>
      </p:sp>
      <p:sp>
        <p:nvSpPr>
          <p:cNvPr id="839" name="Shape 839"/>
          <p:cNvSpPr/>
          <p:nvPr/>
        </p:nvSpPr>
        <p:spPr>
          <a:xfrm>
            <a:off x="4876800" y="2667000"/>
            <a:ext cx="2667000" cy="586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00"/>
                </a:solidFill>
                <a:effectLst>
                  <a:outerShdw blurRad="12700" dist="25400" dir="2700000" rotWithShape="0">
                    <a:srgbClr val="000000"/>
                  </a:outerShdw>
                </a:effectLst>
              </a:rPr>
              <a:t>Trees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37"/>
                                        </p:tgtEl>
                                        <p:attrNameLst>
                                          <p:attrName>style.visibility</p:attrName>
                                        </p:attrNameLst>
                                      </p:cBhvr>
                                      <p:to>
                                        <p:strVal val="visible"/>
                                      </p:to>
                                    </p:set>
                                    <p:anim calcmode="lin" valueType="num">
                                      <p:cBhvr>
                                        <p:cTn id="7" dur="500" fill="hold"/>
                                        <p:tgtEl>
                                          <p:spTgt spid="837"/>
                                        </p:tgtEl>
                                        <p:attrNameLst>
                                          <p:attrName>ppt_x</p:attrName>
                                        </p:attrNameLst>
                                      </p:cBhvr>
                                      <p:tavLst>
                                        <p:tav tm="0">
                                          <p:val>
                                            <p:strVal val="#ppt_x"/>
                                          </p:val>
                                        </p:tav>
                                        <p:tav tm="100000">
                                          <p:val>
                                            <p:strVal val="#ppt_x"/>
                                          </p:val>
                                        </p:tav>
                                      </p:tavLst>
                                    </p:anim>
                                    <p:anim calcmode="lin" valueType="num">
                                      <p:cBhvr>
                                        <p:cTn id="8" dur="500" fill="hold"/>
                                        <p:tgtEl>
                                          <p:spTgt spid="8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38"/>
                                        </p:tgtEl>
                                        <p:attrNameLst>
                                          <p:attrName>style.visibility</p:attrName>
                                        </p:attrNameLst>
                                      </p:cBhvr>
                                      <p:to>
                                        <p:strVal val="visible"/>
                                      </p:to>
                                    </p:set>
                                    <p:anim calcmode="lin" valueType="num">
                                      <p:cBhvr>
                                        <p:cTn id="13" dur="500" fill="hold"/>
                                        <p:tgtEl>
                                          <p:spTgt spid="838"/>
                                        </p:tgtEl>
                                        <p:attrNameLst>
                                          <p:attrName>ppt_x</p:attrName>
                                        </p:attrNameLst>
                                      </p:cBhvr>
                                      <p:tavLst>
                                        <p:tav tm="0">
                                          <p:val>
                                            <p:strVal val="#ppt_x"/>
                                          </p:val>
                                        </p:tav>
                                        <p:tav tm="100000">
                                          <p:val>
                                            <p:strVal val="#ppt_x"/>
                                          </p:val>
                                        </p:tav>
                                      </p:tavLst>
                                    </p:anim>
                                    <p:anim calcmode="lin" valueType="num">
                                      <p:cBhvr>
                                        <p:cTn id="14" dur="500" fill="hold"/>
                                        <p:tgtEl>
                                          <p:spTgt spid="8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1" animBg="1" advAuto="0"/>
      <p:bldP spid="838" grpId="2"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Shape 843"/>
          <p:cNvSpPr/>
          <p:nvPr/>
        </p:nvSpPr>
        <p:spPr>
          <a:xfrm>
            <a:off x="4648200" y="533400"/>
            <a:ext cx="4267200" cy="20650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Spirea</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Mahonia</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Dwarf Yaupon Holly</a:t>
            </a:r>
          </a:p>
        </p:txBody>
      </p:sp>
      <p:sp>
        <p:nvSpPr>
          <p:cNvPr id="844" name="Shape 844"/>
          <p:cNvSpPr/>
          <p:nvPr/>
        </p:nvSpPr>
        <p:spPr>
          <a:xfrm>
            <a:off x="304800" y="3810000"/>
            <a:ext cx="3886200" cy="27005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Aucuba</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Barberry</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900"/>
              </a:spcBef>
              <a:defRPr sz="1800">
                <a:solidFill>
                  <a:srgbClr val="000000"/>
                </a:solidFill>
              </a:defRPr>
            </a:pPr>
            <a:r>
              <a:rPr sz="3200">
                <a:solidFill>
                  <a:srgbClr val="FFFFFF"/>
                </a:solidFill>
                <a:effectLst>
                  <a:outerShdw blurRad="12700" dist="25400" dir="2700000" rotWithShape="0">
                    <a:srgbClr val="000000"/>
                  </a:outerShdw>
                </a:effectLst>
              </a:rPr>
              <a:t>Chinese Holly</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pic>
        <p:nvPicPr>
          <p:cNvPr id="845" name="xeri3.jpeg"/>
          <p:cNvPicPr/>
          <p:nvPr/>
        </p:nvPicPr>
        <p:blipFill>
          <a:blip r:embed="rId3">
            <a:extLst/>
          </a:blip>
          <a:stretch>
            <a:fillRect/>
          </a:stretch>
        </p:blipFill>
        <p:spPr>
          <a:xfrm>
            <a:off x="381000" y="304800"/>
            <a:ext cx="4038600" cy="2387600"/>
          </a:xfrm>
          <a:prstGeom prst="rect">
            <a:avLst/>
          </a:prstGeom>
          <a:ln w="57150">
            <a:solidFill>
              <a:srgbClr val="99CCFF"/>
            </a:solidFill>
            <a:round/>
          </a:ln>
        </p:spPr>
      </p:pic>
      <p:sp>
        <p:nvSpPr>
          <p:cNvPr id="846" name="Shape 846"/>
          <p:cNvSpPr/>
          <p:nvPr/>
        </p:nvSpPr>
        <p:spPr>
          <a:xfrm>
            <a:off x="0" y="1600200"/>
            <a:ext cx="4267200" cy="13176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Forsythia </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(Forsythia intermedia)</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pic>
        <p:nvPicPr>
          <p:cNvPr id="847" name="xeri6.jpeg"/>
          <p:cNvPicPr/>
          <p:nvPr/>
        </p:nvPicPr>
        <p:blipFill>
          <a:blip r:embed="rId4">
            <a:extLst/>
          </a:blip>
          <a:stretch>
            <a:fillRect/>
          </a:stretch>
        </p:blipFill>
        <p:spPr>
          <a:xfrm>
            <a:off x="3962400" y="3581400"/>
            <a:ext cx="4373563" cy="2835275"/>
          </a:xfrm>
          <a:prstGeom prst="rect">
            <a:avLst/>
          </a:prstGeom>
          <a:ln w="57150">
            <a:solidFill>
              <a:srgbClr val="99CCFF"/>
            </a:solidFill>
            <a:round/>
          </a:ln>
        </p:spPr>
      </p:pic>
      <p:sp>
        <p:nvSpPr>
          <p:cNvPr id="848" name="Shape 848"/>
          <p:cNvSpPr/>
          <p:nvPr/>
        </p:nvSpPr>
        <p:spPr>
          <a:xfrm>
            <a:off x="4572000" y="4876800"/>
            <a:ext cx="3276600"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Maidengrass</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(Miscanthus sinensis)</a:t>
            </a:r>
          </a:p>
        </p:txBody>
      </p:sp>
      <p:sp>
        <p:nvSpPr>
          <p:cNvPr id="849" name="Shape 849"/>
          <p:cNvSpPr/>
          <p:nvPr/>
        </p:nvSpPr>
        <p:spPr>
          <a:xfrm>
            <a:off x="3352800" y="2895600"/>
            <a:ext cx="6934200" cy="586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70000"/>
              </a:lnSpc>
              <a:spcBef>
                <a:spcPts val="1900"/>
              </a:spcBef>
              <a:defRPr sz="32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00"/>
                </a:solidFill>
                <a:effectLst>
                  <a:outerShdw blurRad="12700" dist="25400" dir="2700000" rotWithShape="0">
                    <a:srgbClr val="000000"/>
                  </a:outerShdw>
                </a:effectLst>
              </a:rPr>
              <a:t>Shrubs / Ornamental Grasses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43"/>
                                        </p:tgtEl>
                                        <p:attrNameLst>
                                          <p:attrName>style.visibility</p:attrName>
                                        </p:attrNameLst>
                                      </p:cBhvr>
                                      <p:to>
                                        <p:strVal val="visible"/>
                                      </p:to>
                                    </p:set>
                                    <p:anim calcmode="lin" valueType="num">
                                      <p:cBhvr>
                                        <p:cTn id="7" dur="500" fill="hold"/>
                                        <p:tgtEl>
                                          <p:spTgt spid="843"/>
                                        </p:tgtEl>
                                        <p:attrNameLst>
                                          <p:attrName>ppt_x</p:attrName>
                                        </p:attrNameLst>
                                      </p:cBhvr>
                                      <p:tavLst>
                                        <p:tav tm="0">
                                          <p:val>
                                            <p:strVal val="#ppt_x"/>
                                          </p:val>
                                        </p:tav>
                                        <p:tav tm="100000">
                                          <p:val>
                                            <p:strVal val="#ppt_x"/>
                                          </p:val>
                                        </p:tav>
                                      </p:tavLst>
                                    </p:anim>
                                    <p:anim calcmode="lin" valueType="num">
                                      <p:cBhvr>
                                        <p:cTn id="8" dur="500" fill="hold"/>
                                        <p:tgtEl>
                                          <p:spTgt spid="8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44"/>
                                        </p:tgtEl>
                                        <p:attrNameLst>
                                          <p:attrName>style.visibility</p:attrName>
                                        </p:attrNameLst>
                                      </p:cBhvr>
                                      <p:to>
                                        <p:strVal val="visible"/>
                                      </p:to>
                                    </p:set>
                                    <p:anim calcmode="lin" valueType="num">
                                      <p:cBhvr>
                                        <p:cTn id="13" dur="500" fill="hold"/>
                                        <p:tgtEl>
                                          <p:spTgt spid="844"/>
                                        </p:tgtEl>
                                        <p:attrNameLst>
                                          <p:attrName>ppt_x</p:attrName>
                                        </p:attrNameLst>
                                      </p:cBhvr>
                                      <p:tavLst>
                                        <p:tav tm="0">
                                          <p:val>
                                            <p:strVal val="#ppt_x"/>
                                          </p:val>
                                        </p:tav>
                                        <p:tav tm="100000">
                                          <p:val>
                                            <p:strVal val="#ppt_x"/>
                                          </p:val>
                                        </p:tav>
                                      </p:tavLst>
                                    </p:anim>
                                    <p:anim calcmode="lin" valueType="num">
                                      <p:cBhvr>
                                        <p:cTn id="14" dur="500" fill="hold"/>
                                        <p:tgtEl>
                                          <p:spTgt spid="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1" animBg="1" advAuto="0"/>
      <p:bldP spid="844"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Shape 853"/>
          <p:cNvSpPr/>
          <p:nvPr/>
        </p:nvSpPr>
        <p:spPr>
          <a:xfrm>
            <a:off x="5181600" y="685800"/>
            <a:ext cx="3505200" cy="1813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Asiatic Jasmine</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Daylily</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St. John’s Wort</a:t>
            </a:r>
          </a:p>
        </p:txBody>
      </p:sp>
      <p:sp>
        <p:nvSpPr>
          <p:cNvPr id="854" name="Shape 854"/>
          <p:cNvSpPr/>
          <p:nvPr/>
        </p:nvSpPr>
        <p:spPr>
          <a:xfrm>
            <a:off x="-304800" y="3962400"/>
            <a:ext cx="4876800" cy="20749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400"/>
              </a:spcBef>
              <a:defRPr sz="1800">
                <a:solidFill>
                  <a:srgbClr val="000000"/>
                </a:solidFill>
              </a:defRPr>
            </a:pPr>
            <a:r>
              <a:rPr sz="2400">
                <a:solidFill>
                  <a:srgbClr val="FFFFFF"/>
                </a:solidFill>
                <a:effectLst>
                  <a:outerShdw blurRad="12700" dist="25400" dir="2700000" rotWithShape="0">
                    <a:srgbClr val="000000"/>
                  </a:outerShdw>
                </a:effectLst>
              </a:rPr>
              <a:t>Honeysuckle</a:t>
            </a:r>
            <a:endParaRPr sz="24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400"/>
              </a:spcBef>
              <a:defRPr sz="1800">
                <a:solidFill>
                  <a:srgbClr val="000000"/>
                </a:solidFill>
              </a:defRPr>
            </a:pPr>
            <a:r>
              <a:rPr sz="2400">
                <a:solidFill>
                  <a:srgbClr val="FFFFFF"/>
                </a:solidFill>
                <a:effectLst>
                  <a:outerShdw blurRad="12700" dist="25400" dir="2700000" rotWithShape="0">
                    <a:srgbClr val="000000"/>
                  </a:outerShdw>
                </a:effectLst>
              </a:rPr>
              <a:t>Carolina Jessamine</a:t>
            </a:r>
            <a:endParaRPr sz="24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400"/>
              </a:spcBef>
              <a:defRPr sz="1800">
                <a:solidFill>
                  <a:srgbClr val="000000"/>
                </a:solidFill>
              </a:defRPr>
            </a:pPr>
            <a:r>
              <a:rPr sz="2400">
                <a:solidFill>
                  <a:srgbClr val="FFFFFF"/>
                </a:solidFill>
                <a:effectLst>
                  <a:outerShdw blurRad="12700" dist="25400" dir="2700000" rotWithShape="0">
                    <a:srgbClr val="000000"/>
                  </a:outerShdw>
                </a:effectLst>
              </a:rPr>
              <a:t>Wintercreeper Euonymus</a:t>
            </a:r>
            <a:endParaRPr sz="24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pic>
        <p:nvPicPr>
          <p:cNvPr id="855" name="xeri9.jpeg"/>
          <p:cNvPicPr/>
          <p:nvPr/>
        </p:nvPicPr>
        <p:blipFill>
          <a:blip r:embed="rId3">
            <a:extLst/>
          </a:blip>
          <a:stretch>
            <a:fillRect/>
          </a:stretch>
        </p:blipFill>
        <p:spPr>
          <a:xfrm>
            <a:off x="457200" y="685800"/>
            <a:ext cx="4602163" cy="2871788"/>
          </a:xfrm>
          <a:prstGeom prst="rect">
            <a:avLst/>
          </a:prstGeom>
          <a:ln w="57150">
            <a:solidFill>
              <a:srgbClr val="99CCFF"/>
            </a:solidFill>
            <a:round/>
          </a:ln>
        </p:spPr>
      </p:pic>
      <p:sp>
        <p:nvSpPr>
          <p:cNvPr id="856" name="Shape 856"/>
          <p:cNvSpPr/>
          <p:nvPr/>
        </p:nvSpPr>
        <p:spPr>
          <a:xfrm>
            <a:off x="609600" y="2057400"/>
            <a:ext cx="4191000"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Blue Rug Juniper</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(Juniperus horizontalis ‘Blue Rug’)</a:t>
            </a:r>
          </a:p>
        </p:txBody>
      </p:sp>
      <p:pic>
        <p:nvPicPr>
          <p:cNvPr id="857" name="xeri10.jpeg"/>
          <p:cNvPicPr/>
          <p:nvPr/>
        </p:nvPicPr>
        <p:blipFill>
          <a:blip r:embed="rId4">
            <a:extLst/>
          </a:blip>
          <a:stretch>
            <a:fillRect/>
          </a:stretch>
        </p:blipFill>
        <p:spPr>
          <a:xfrm>
            <a:off x="4267200" y="3276600"/>
            <a:ext cx="4449763" cy="3051175"/>
          </a:xfrm>
          <a:prstGeom prst="rect">
            <a:avLst/>
          </a:prstGeom>
          <a:ln w="57150">
            <a:solidFill>
              <a:srgbClr val="99CCFF"/>
            </a:solidFill>
            <a:round/>
          </a:ln>
        </p:spPr>
      </p:pic>
      <p:sp>
        <p:nvSpPr>
          <p:cNvPr id="858" name="Shape 858"/>
          <p:cNvSpPr/>
          <p:nvPr/>
        </p:nvSpPr>
        <p:spPr>
          <a:xfrm>
            <a:off x="5105400" y="5181600"/>
            <a:ext cx="2667000"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Liriope</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(Liriope muscari)</a:t>
            </a:r>
          </a:p>
        </p:txBody>
      </p:sp>
      <p:sp>
        <p:nvSpPr>
          <p:cNvPr id="859" name="Shape 859"/>
          <p:cNvSpPr/>
          <p:nvPr/>
        </p:nvSpPr>
        <p:spPr>
          <a:xfrm>
            <a:off x="5105400" y="2667000"/>
            <a:ext cx="3505200"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00"/>
                </a:solidFill>
                <a:effectLst>
                  <a:outerShdw blurRad="12700" dist="25400" dir="2700000" rotWithShape="0">
                    <a:srgbClr val="000000"/>
                  </a:outerShdw>
                </a:effectLst>
              </a:rPr>
              <a:t>Ground Covers/Vines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53"/>
                                        </p:tgtEl>
                                        <p:attrNameLst>
                                          <p:attrName>style.visibility</p:attrName>
                                        </p:attrNameLst>
                                      </p:cBhvr>
                                      <p:to>
                                        <p:strVal val="visible"/>
                                      </p:to>
                                    </p:set>
                                    <p:anim calcmode="lin" valueType="num">
                                      <p:cBhvr>
                                        <p:cTn id="7" dur="500" fill="hold"/>
                                        <p:tgtEl>
                                          <p:spTgt spid="853"/>
                                        </p:tgtEl>
                                        <p:attrNameLst>
                                          <p:attrName>ppt_x</p:attrName>
                                        </p:attrNameLst>
                                      </p:cBhvr>
                                      <p:tavLst>
                                        <p:tav tm="0">
                                          <p:val>
                                            <p:strVal val="#ppt_x"/>
                                          </p:val>
                                        </p:tav>
                                        <p:tav tm="100000">
                                          <p:val>
                                            <p:strVal val="#ppt_x"/>
                                          </p:val>
                                        </p:tav>
                                      </p:tavLst>
                                    </p:anim>
                                    <p:anim calcmode="lin" valueType="num">
                                      <p:cBhvr>
                                        <p:cTn id="8" dur="500" fill="hold"/>
                                        <p:tgtEl>
                                          <p:spTgt spid="85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54"/>
                                        </p:tgtEl>
                                        <p:attrNameLst>
                                          <p:attrName>style.visibility</p:attrName>
                                        </p:attrNameLst>
                                      </p:cBhvr>
                                      <p:to>
                                        <p:strVal val="visible"/>
                                      </p:to>
                                    </p:set>
                                    <p:anim calcmode="lin" valueType="num">
                                      <p:cBhvr>
                                        <p:cTn id="13" dur="500" fill="hold"/>
                                        <p:tgtEl>
                                          <p:spTgt spid="854"/>
                                        </p:tgtEl>
                                        <p:attrNameLst>
                                          <p:attrName>ppt_x</p:attrName>
                                        </p:attrNameLst>
                                      </p:cBhvr>
                                      <p:tavLst>
                                        <p:tav tm="0">
                                          <p:val>
                                            <p:strVal val="#ppt_x"/>
                                          </p:val>
                                        </p:tav>
                                        <p:tav tm="100000">
                                          <p:val>
                                            <p:strVal val="#ppt_x"/>
                                          </p:val>
                                        </p:tav>
                                      </p:tavLst>
                                    </p:anim>
                                    <p:anim calcmode="lin" valueType="num">
                                      <p:cBhvr>
                                        <p:cTn id="14" dur="500" fill="hold"/>
                                        <p:tgtEl>
                                          <p:spTgt spid="8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3" grpId="1" animBg="1" advAuto="0"/>
      <p:bldP spid="854" grpId="2"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MVC-003F.jpg"/>
          <p:cNvPicPr/>
          <p:nvPr/>
        </p:nvPicPr>
        <p:blipFill>
          <a:blip r:embed="rId3">
            <a:extLst/>
          </a:blip>
          <a:stretch>
            <a:fillRect/>
          </a:stretch>
        </p:blipFill>
        <p:spPr>
          <a:xfrm>
            <a:off x="381000" y="381000"/>
            <a:ext cx="4572000" cy="3429000"/>
          </a:xfrm>
          <a:prstGeom prst="rect">
            <a:avLst/>
          </a:prstGeom>
          <a:ln w="76200">
            <a:solidFill>
              <a:srgbClr val="99CCFF"/>
            </a:solidFill>
            <a:round/>
          </a:ln>
        </p:spPr>
      </p:pic>
      <p:sp>
        <p:nvSpPr>
          <p:cNvPr id="864" name="Shape 864"/>
          <p:cNvSpPr/>
          <p:nvPr/>
        </p:nvSpPr>
        <p:spPr>
          <a:xfrm>
            <a:off x="838200" y="2286000"/>
            <a:ext cx="3505200" cy="792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8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Wormwood</a:t>
            </a:r>
            <a:endParaRPr sz="20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80000"/>
              </a:lnSpc>
              <a:spcBef>
                <a:spcPts val="1200"/>
              </a:spcBef>
              <a:defRPr sz="1800">
                <a:solidFill>
                  <a:srgbClr val="000000"/>
                </a:solidFill>
              </a:defRPr>
            </a:pPr>
            <a:r>
              <a:rPr sz="2000">
                <a:solidFill>
                  <a:srgbClr val="FFFF00"/>
                </a:solidFill>
                <a:effectLst>
                  <a:outerShdw blurRad="12700" dist="25400" dir="2700000" rotWithShape="0">
                    <a:srgbClr val="000000"/>
                  </a:outerShdw>
                </a:effectLst>
              </a:rPr>
              <a:t>Artemisia “Powis Castle”</a:t>
            </a:r>
          </a:p>
        </p:txBody>
      </p:sp>
      <p:sp>
        <p:nvSpPr>
          <p:cNvPr id="865" name="Shape 865"/>
          <p:cNvSpPr/>
          <p:nvPr/>
        </p:nvSpPr>
        <p:spPr>
          <a:xfrm>
            <a:off x="5181600" y="457200"/>
            <a:ext cx="3505200" cy="23877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Gaura</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Black-eyed Susan</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Russian Sage</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sp>
        <p:nvSpPr>
          <p:cNvPr id="866" name="Shape 866"/>
          <p:cNvSpPr/>
          <p:nvPr/>
        </p:nvSpPr>
        <p:spPr>
          <a:xfrm>
            <a:off x="304800" y="4267200"/>
            <a:ext cx="3505200" cy="181356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Red Hot Poker</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Rosemary</a:t>
            </a:r>
            <a:endParaRPr sz="28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600"/>
              </a:spcBef>
              <a:defRPr sz="1800">
                <a:solidFill>
                  <a:srgbClr val="000000"/>
                </a:solidFill>
              </a:defRPr>
            </a:pPr>
            <a:r>
              <a:rPr sz="2800">
                <a:solidFill>
                  <a:srgbClr val="FFFFFF"/>
                </a:solidFill>
                <a:effectLst>
                  <a:outerShdw blurRad="12700" dist="25400" dir="2700000" rotWithShape="0">
                    <a:srgbClr val="000000"/>
                  </a:outerShdw>
                </a:effectLst>
              </a:rPr>
              <a:t>Agave</a:t>
            </a:r>
          </a:p>
        </p:txBody>
      </p:sp>
      <p:sp>
        <p:nvSpPr>
          <p:cNvPr id="867" name="Shape 867"/>
          <p:cNvSpPr/>
          <p:nvPr/>
        </p:nvSpPr>
        <p:spPr>
          <a:xfrm>
            <a:off x="5029199" y="2590800"/>
            <a:ext cx="4953002"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00"/>
                </a:solidFill>
                <a:effectLst>
                  <a:outerShdw blurRad="12700" dist="25400" dir="2700000" rotWithShape="0">
                    <a:srgbClr val="000000"/>
                  </a:outerShdw>
                </a:effectLst>
              </a:rPr>
              <a:t>Herbaceous Perennials</a:t>
            </a:r>
          </a:p>
        </p:txBody>
      </p:sp>
      <p:pic>
        <p:nvPicPr>
          <p:cNvPr id="868" name="Xeri7.jpeg"/>
          <p:cNvPicPr/>
          <p:nvPr/>
        </p:nvPicPr>
        <p:blipFill>
          <a:blip r:embed="rId4">
            <a:extLst/>
          </a:blip>
          <a:stretch>
            <a:fillRect/>
          </a:stretch>
        </p:blipFill>
        <p:spPr>
          <a:xfrm>
            <a:off x="3581400" y="3200400"/>
            <a:ext cx="4953000" cy="3219450"/>
          </a:xfrm>
          <a:prstGeom prst="rect">
            <a:avLst/>
          </a:prstGeom>
          <a:ln w="57150">
            <a:solidFill>
              <a:srgbClr val="99CCFF"/>
            </a:solidFill>
            <a:round/>
          </a:ln>
        </p:spPr>
      </p:pic>
      <p:sp>
        <p:nvSpPr>
          <p:cNvPr id="869" name="Shape 869"/>
          <p:cNvSpPr/>
          <p:nvPr/>
        </p:nvSpPr>
        <p:spPr>
          <a:xfrm>
            <a:off x="5791200" y="5562600"/>
            <a:ext cx="3810000"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2000">
                <a:solidFill>
                  <a:srgbClr val="FFFF00"/>
                </a:solidFill>
                <a:effectLst>
                  <a:outerShdw blurRad="12700" dist="25400" dir="2700000" rotWithShape="0">
                    <a:srgbClr val="000000"/>
                  </a:outerShdw>
                </a:effectLst>
              </a:rPr>
              <a:t>Sedum ‘Autumn Joy’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65"/>
                                        </p:tgtEl>
                                        <p:attrNameLst>
                                          <p:attrName>style.visibility</p:attrName>
                                        </p:attrNameLst>
                                      </p:cBhvr>
                                      <p:to>
                                        <p:strVal val="visible"/>
                                      </p:to>
                                    </p:set>
                                    <p:anim calcmode="lin" valueType="num">
                                      <p:cBhvr>
                                        <p:cTn id="7" dur="500" fill="hold"/>
                                        <p:tgtEl>
                                          <p:spTgt spid="865"/>
                                        </p:tgtEl>
                                        <p:attrNameLst>
                                          <p:attrName>ppt_x</p:attrName>
                                        </p:attrNameLst>
                                      </p:cBhvr>
                                      <p:tavLst>
                                        <p:tav tm="0">
                                          <p:val>
                                            <p:strVal val="#ppt_x"/>
                                          </p:val>
                                        </p:tav>
                                        <p:tav tm="100000">
                                          <p:val>
                                            <p:strVal val="#ppt_x"/>
                                          </p:val>
                                        </p:tav>
                                      </p:tavLst>
                                    </p:anim>
                                    <p:anim calcmode="lin" valueType="num">
                                      <p:cBhvr>
                                        <p:cTn id="8" dur="500" fill="hold"/>
                                        <p:tgtEl>
                                          <p:spTgt spid="8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66"/>
                                        </p:tgtEl>
                                        <p:attrNameLst>
                                          <p:attrName>style.visibility</p:attrName>
                                        </p:attrNameLst>
                                      </p:cBhvr>
                                      <p:to>
                                        <p:strVal val="visible"/>
                                      </p:to>
                                    </p:set>
                                    <p:anim calcmode="lin" valueType="num">
                                      <p:cBhvr>
                                        <p:cTn id="13" dur="500" fill="hold"/>
                                        <p:tgtEl>
                                          <p:spTgt spid="866"/>
                                        </p:tgtEl>
                                        <p:attrNameLst>
                                          <p:attrName>ppt_x</p:attrName>
                                        </p:attrNameLst>
                                      </p:cBhvr>
                                      <p:tavLst>
                                        <p:tav tm="0">
                                          <p:val>
                                            <p:strVal val="#ppt_x"/>
                                          </p:val>
                                        </p:tav>
                                        <p:tav tm="100000">
                                          <p:val>
                                            <p:strVal val="#ppt_x"/>
                                          </p:val>
                                        </p:tav>
                                      </p:tavLst>
                                    </p:anim>
                                    <p:anim calcmode="lin" valueType="num">
                                      <p:cBhvr>
                                        <p:cTn id="14" dur="500" fill="hold"/>
                                        <p:tgtEl>
                                          <p:spTgt spid="8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 grpId="1" animBg="1" advAuto="0"/>
      <p:bldP spid="866"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73" name="Shape 873"/>
          <p:cNvSpPr>
            <a:spLocks noGrp="1"/>
          </p:cNvSpPr>
          <p:nvPr>
            <p:ph type="title"/>
          </p:nvPr>
        </p:nvSpPr>
        <p:spPr>
          <a:xfrm>
            <a:off x="762000" y="-1143001"/>
            <a:ext cx="7772400" cy="1143002"/>
          </a:xfrm>
          <a:prstGeom prst="rect">
            <a:avLst/>
          </a:prstGeom>
        </p:spPr>
        <p:txBody>
          <a:bodyPr lIns="0" tIns="0" rIns="0" bIns="0">
            <a:normAutofit/>
          </a:bodyPr>
          <a:lstStyle/>
          <a:p>
            <a:pPr lvl="0">
              <a:spcBef>
                <a:spcPts val="2600"/>
              </a:spcBef>
              <a:defRPr sz="2000" b="1">
                <a:solidFill>
                  <a:srgbClr val="FFFF00"/>
                </a:solidFill>
                <a:latin typeface="Script MT Bold"/>
                <a:ea typeface="Script MT Bold"/>
                <a:cs typeface="Script MT Bold"/>
                <a:sym typeface="Script MT Bold"/>
              </a:defRPr>
            </a:pPr>
            <a:endParaRPr/>
          </a:p>
        </p:txBody>
      </p:sp>
      <p:sp>
        <p:nvSpPr>
          <p:cNvPr id="874" name="Shape 874"/>
          <p:cNvSpPr/>
          <p:nvPr/>
        </p:nvSpPr>
        <p:spPr>
          <a:xfrm>
            <a:off x="655955" y="4071937"/>
            <a:ext cx="2304416" cy="2720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defRPr sz="1800">
                <a:solidFill>
                  <a:srgbClr val="000000"/>
                </a:solidFill>
              </a:defRPr>
            </a:pPr>
            <a:r>
              <a:rPr sz="3200">
                <a:solidFill>
                  <a:srgbClr val="FFFFFF"/>
                </a:solidFill>
                <a:effectLst>
                  <a:outerShdw blurRad="12700" dist="25400" dir="2700000" rotWithShape="0">
                    <a:srgbClr val="000000"/>
                  </a:outerShdw>
                </a:effectLst>
              </a:rPr>
              <a:t>Dusty Miller</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defRPr sz="1800">
                <a:solidFill>
                  <a:srgbClr val="000000"/>
                </a:solidFill>
              </a:defRPr>
            </a:pPr>
            <a:r>
              <a:rPr sz="3200">
                <a:solidFill>
                  <a:srgbClr val="FFFFFF"/>
                </a:solidFill>
                <a:effectLst>
                  <a:outerShdw blurRad="12700" dist="25400" dir="2700000" rotWithShape="0">
                    <a:srgbClr val="000000"/>
                  </a:outerShdw>
                </a:effectLst>
              </a:rPr>
              <a:t>Gazania</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defRPr sz="1800">
                <a:solidFill>
                  <a:srgbClr val="000000"/>
                </a:solidFill>
              </a:defRPr>
            </a:pPr>
            <a:r>
              <a:rPr sz="3200">
                <a:solidFill>
                  <a:srgbClr val="FFFFFF"/>
                </a:solidFill>
                <a:effectLst>
                  <a:outerShdw blurRad="12700" dist="25400" dir="2700000" rotWithShape="0">
                    <a:srgbClr val="000000"/>
                  </a:outerShdw>
                </a:effectLst>
              </a:rPr>
              <a:t>Portulaca</a:t>
            </a:r>
            <a:r>
              <a:rPr sz="3600">
                <a:solidFill>
                  <a:srgbClr val="FFFFFF"/>
                </a:solidFill>
                <a:effectLst>
                  <a:outerShdw blurRad="12700" dist="25400" dir="2700000" rotWithShape="0">
                    <a:srgbClr val="000000"/>
                  </a:outerShdw>
                </a:effectLst>
              </a:rPr>
              <a:t> </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defRPr sz="1800">
                <a:solidFill>
                  <a:srgbClr val="000000"/>
                </a:solidFill>
              </a:defRPr>
            </a:pPr>
            <a:r>
              <a:rPr sz="3600">
                <a:solidFill>
                  <a:srgbClr val="FFFFFF"/>
                </a:solidFill>
                <a:effectLst>
                  <a:outerShdw blurRad="12700" dist="25400" dir="2700000" rotWithShape="0">
                    <a:srgbClr val="000000"/>
                  </a:outerShdw>
                </a:effectLst>
              </a:rPr>
              <a:t>	</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defRPr sz="1800">
                <a:solidFill>
                  <a:srgbClr val="000000"/>
                </a:solidFill>
              </a:defRPr>
            </a:pPr>
            <a:r>
              <a:rPr sz="3600">
                <a:solidFill>
                  <a:srgbClr val="FFFFFF"/>
                </a:solidFill>
                <a:effectLst>
                  <a:outerShdw blurRad="12700" dist="25400" dir="2700000" rotWithShape="0">
                    <a:srgbClr val="000000"/>
                  </a:outerShdw>
                </a:effectLst>
              </a:rPr>
              <a:t>	</a:t>
            </a:r>
          </a:p>
        </p:txBody>
      </p:sp>
      <p:sp>
        <p:nvSpPr>
          <p:cNvPr id="875" name="Shape 875"/>
          <p:cNvSpPr/>
          <p:nvPr/>
        </p:nvSpPr>
        <p:spPr>
          <a:xfrm>
            <a:off x="4648200" y="838200"/>
            <a:ext cx="4800600" cy="16192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5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Baby’s Breath</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5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Verbena</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5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Annual Periwinkle</a:t>
            </a:r>
          </a:p>
        </p:txBody>
      </p:sp>
      <p:pic>
        <p:nvPicPr>
          <p:cNvPr id="876" name="xeri2.jpeg"/>
          <p:cNvPicPr/>
          <p:nvPr/>
        </p:nvPicPr>
        <p:blipFill>
          <a:blip r:embed="rId4">
            <a:extLst/>
          </a:blip>
          <a:stretch>
            <a:fillRect/>
          </a:stretch>
        </p:blipFill>
        <p:spPr>
          <a:xfrm>
            <a:off x="228600" y="609600"/>
            <a:ext cx="4800600" cy="3001963"/>
          </a:xfrm>
          <a:prstGeom prst="rect">
            <a:avLst/>
          </a:prstGeom>
          <a:ln w="57150">
            <a:solidFill>
              <a:srgbClr val="99CCFF"/>
            </a:solidFill>
            <a:round/>
          </a:ln>
        </p:spPr>
      </p:pic>
      <p:sp>
        <p:nvSpPr>
          <p:cNvPr id="877" name="Shape 877"/>
          <p:cNvSpPr/>
          <p:nvPr/>
        </p:nvSpPr>
        <p:spPr>
          <a:xfrm>
            <a:off x="685800" y="2590800"/>
            <a:ext cx="3657600"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Globe Amaranth</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(Gomphrena globosa)</a:t>
            </a:r>
          </a:p>
        </p:txBody>
      </p:sp>
      <p:pic>
        <p:nvPicPr>
          <p:cNvPr id="878" name="Xeri8.jpeg"/>
          <p:cNvPicPr/>
          <p:nvPr/>
        </p:nvPicPr>
        <p:blipFill>
          <a:blip r:embed="rId5">
            <a:extLst/>
          </a:blip>
          <a:stretch>
            <a:fillRect/>
          </a:stretch>
        </p:blipFill>
        <p:spPr>
          <a:xfrm>
            <a:off x="3962400" y="3505200"/>
            <a:ext cx="4678363" cy="2917825"/>
          </a:xfrm>
          <a:prstGeom prst="rect">
            <a:avLst/>
          </a:prstGeom>
          <a:ln w="57150">
            <a:solidFill>
              <a:srgbClr val="99CCFF"/>
            </a:solidFill>
            <a:round/>
          </a:ln>
        </p:spPr>
      </p:pic>
      <p:sp>
        <p:nvSpPr>
          <p:cNvPr id="879" name="Shape 879"/>
          <p:cNvSpPr/>
          <p:nvPr/>
        </p:nvSpPr>
        <p:spPr>
          <a:xfrm>
            <a:off x="4724400" y="4191000"/>
            <a:ext cx="3429000" cy="853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Creeping  Zinnia</a:t>
            </a:r>
            <a:endParaRPr sz="20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spcBef>
                <a:spcPts val="1200"/>
              </a:spcBef>
              <a:defRPr sz="1800">
                <a:solidFill>
                  <a:srgbClr val="000000"/>
                </a:solidFill>
              </a:defRPr>
            </a:pPr>
            <a:r>
              <a:rPr sz="2000">
                <a:solidFill>
                  <a:srgbClr val="FFFFFF"/>
                </a:solidFill>
                <a:effectLst>
                  <a:outerShdw blurRad="12700" dist="25400" dir="2700000" rotWithShape="0">
                    <a:srgbClr val="000000"/>
                  </a:outerShdw>
                </a:effectLst>
              </a:rPr>
              <a:t>(Zinnia linearis)</a:t>
            </a:r>
          </a:p>
        </p:txBody>
      </p:sp>
      <p:sp>
        <p:nvSpPr>
          <p:cNvPr id="880" name="Shape 880"/>
          <p:cNvSpPr/>
          <p:nvPr/>
        </p:nvSpPr>
        <p:spPr>
          <a:xfrm>
            <a:off x="5181600" y="2743200"/>
            <a:ext cx="2743200" cy="586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00"/>
                </a:solidFill>
                <a:effectLst>
                  <a:outerShdw blurRad="12700" dist="25400" dir="2700000" rotWithShape="0">
                    <a:srgbClr val="000000"/>
                  </a:outerShdw>
                </a:effectLst>
              </a:rPr>
              <a:t>Annuals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875"/>
                                        </p:tgtEl>
                                        <p:attrNameLst>
                                          <p:attrName>style.visibility</p:attrName>
                                        </p:attrNameLst>
                                      </p:cBhvr>
                                      <p:to>
                                        <p:strVal val="visible"/>
                                      </p:to>
                                    </p:set>
                                    <p:anim calcmode="lin" valueType="num">
                                      <p:cBhvr>
                                        <p:cTn id="7" dur="500" fill="hold"/>
                                        <p:tgtEl>
                                          <p:spTgt spid="875"/>
                                        </p:tgtEl>
                                        <p:attrNameLst>
                                          <p:attrName>ppt_x</p:attrName>
                                        </p:attrNameLst>
                                      </p:cBhvr>
                                      <p:tavLst>
                                        <p:tav tm="0">
                                          <p:val>
                                            <p:strVal val="#ppt_x"/>
                                          </p:val>
                                        </p:tav>
                                        <p:tav tm="100000">
                                          <p:val>
                                            <p:strVal val="#ppt_x"/>
                                          </p:val>
                                        </p:tav>
                                      </p:tavLst>
                                    </p:anim>
                                    <p:anim calcmode="lin" valueType="num">
                                      <p:cBhvr>
                                        <p:cTn id="8" dur="500" fill="hold"/>
                                        <p:tgtEl>
                                          <p:spTgt spid="87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iterate>
                                    <p:tmAbs val="0"/>
                                  </p:iterate>
                                  <p:childTnLst>
                                    <p:set>
                                      <p:cBhvr>
                                        <p:cTn id="12" fill="hold"/>
                                        <p:tgtEl>
                                          <p:spTgt spid="874"/>
                                        </p:tgtEl>
                                        <p:attrNameLst>
                                          <p:attrName>style.visibility</p:attrName>
                                        </p:attrNameLst>
                                      </p:cBhvr>
                                      <p:to>
                                        <p:strVal val="visible"/>
                                      </p:to>
                                    </p:set>
                                    <p:anim calcmode="lin" valueType="num">
                                      <p:cBhvr>
                                        <p:cTn id="13" dur="500" fill="hold"/>
                                        <p:tgtEl>
                                          <p:spTgt spid="874"/>
                                        </p:tgtEl>
                                        <p:attrNameLst>
                                          <p:attrName>ppt_x</p:attrName>
                                        </p:attrNameLst>
                                      </p:cBhvr>
                                      <p:tavLst>
                                        <p:tav tm="0">
                                          <p:val>
                                            <p:strVal val="#ppt_x"/>
                                          </p:val>
                                        </p:tav>
                                        <p:tav tm="100000">
                                          <p:val>
                                            <p:strVal val="#ppt_x"/>
                                          </p:val>
                                        </p:tav>
                                      </p:tavLst>
                                    </p:anim>
                                    <p:anim calcmode="lin" valueType="num">
                                      <p:cBhvr>
                                        <p:cTn id="14" dur="500" fill="hold"/>
                                        <p:tgtEl>
                                          <p:spTgt spid="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2" animBg="1" advAuto="0"/>
      <p:bldP spid="875"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 name="Shape 884"/>
          <p:cNvSpPr/>
          <p:nvPr/>
        </p:nvSpPr>
        <p:spPr>
          <a:xfrm>
            <a:off x="0" y="838200"/>
            <a:ext cx="9067800" cy="7645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Drought Tolerance of Turfgrasses</a:t>
            </a:r>
          </a:p>
        </p:txBody>
      </p:sp>
      <p:sp>
        <p:nvSpPr>
          <p:cNvPr id="885" name="Shape 885"/>
          <p:cNvSpPr/>
          <p:nvPr/>
        </p:nvSpPr>
        <p:spPr>
          <a:xfrm>
            <a:off x="381000" y="1676400"/>
            <a:ext cx="82296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886" name="Shape 886"/>
          <p:cNvSpPr/>
          <p:nvPr/>
        </p:nvSpPr>
        <p:spPr>
          <a:xfrm>
            <a:off x="762000" y="2362200"/>
            <a:ext cx="5791200" cy="37896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2600"/>
              </a:spcBef>
              <a:defRPr sz="1800">
                <a:solidFill>
                  <a:srgbClr val="000000"/>
                </a:solidFill>
              </a:defRPr>
            </a:pPr>
            <a:r>
              <a:rPr sz="4400">
                <a:solidFill>
                  <a:srgbClr val="FFFF66"/>
                </a:solidFill>
                <a:effectLst>
                  <a:outerShdw blurRad="12700" dist="25400" dir="2700000" rotWithShape="0">
                    <a:srgbClr val="000000"/>
                  </a:outerShdw>
                </a:effectLst>
              </a:rPr>
              <a:t>Hybrid Bermuda</a:t>
            </a:r>
            <a:endParaRPr sz="4400">
              <a:solidFill>
                <a:srgbClr val="FFFF66"/>
              </a:solidFill>
              <a:effectLst>
                <a:outerShdw blurRad="12700" dist="25400" dir="2700000" rotWithShape="0">
                  <a:srgbClr val="000000"/>
                </a:outerShdw>
              </a:effectLst>
              <a:latin typeface="Times New Roman"/>
              <a:ea typeface="Times New Roman"/>
              <a:cs typeface="Times New Roman"/>
              <a:sym typeface="Times New Roman"/>
            </a:endParaRPr>
          </a:p>
          <a:p>
            <a:pPr lvl="0">
              <a:spcBef>
                <a:spcPts val="2600"/>
              </a:spcBef>
              <a:defRPr sz="1800">
                <a:solidFill>
                  <a:srgbClr val="000000"/>
                </a:solidFill>
              </a:defRPr>
            </a:pPr>
            <a:r>
              <a:rPr sz="4400">
                <a:solidFill>
                  <a:srgbClr val="FFFF66"/>
                </a:solidFill>
                <a:effectLst>
                  <a:outerShdw blurRad="12700" dist="25400" dir="2700000" rotWithShape="0">
                    <a:srgbClr val="000000"/>
                  </a:outerShdw>
                </a:effectLst>
              </a:rPr>
              <a:t>Zoysia</a:t>
            </a:r>
            <a:endParaRPr sz="4400">
              <a:solidFill>
                <a:srgbClr val="FFFF66"/>
              </a:solidFill>
              <a:effectLst>
                <a:outerShdw blurRad="12700" dist="25400" dir="2700000" rotWithShape="0">
                  <a:srgbClr val="000000"/>
                </a:outerShdw>
              </a:effectLst>
              <a:latin typeface="Times New Roman"/>
              <a:ea typeface="Times New Roman"/>
              <a:cs typeface="Times New Roman"/>
              <a:sym typeface="Times New Roman"/>
            </a:endParaRPr>
          </a:p>
          <a:p>
            <a:pPr lvl="0">
              <a:spcBef>
                <a:spcPts val="2600"/>
              </a:spcBef>
              <a:defRPr sz="1800">
                <a:solidFill>
                  <a:srgbClr val="000000"/>
                </a:solidFill>
              </a:defRPr>
            </a:pPr>
            <a:r>
              <a:rPr sz="4400">
                <a:solidFill>
                  <a:srgbClr val="FFFF66"/>
                </a:solidFill>
                <a:effectLst>
                  <a:outerShdw blurRad="12700" dist="25400" dir="2700000" rotWithShape="0">
                    <a:srgbClr val="000000"/>
                  </a:outerShdw>
                </a:effectLst>
              </a:rPr>
              <a:t>Centipede</a:t>
            </a:r>
            <a:endParaRPr sz="4400">
              <a:solidFill>
                <a:srgbClr val="FFFF66"/>
              </a:solidFill>
              <a:effectLst>
                <a:outerShdw blurRad="12700" dist="25400" dir="2700000" rotWithShape="0">
                  <a:srgbClr val="000000"/>
                </a:outerShdw>
              </a:effectLst>
              <a:latin typeface="Times New Roman"/>
              <a:ea typeface="Times New Roman"/>
              <a:cs typeface="Times New Roman"/>
              <a:sym typeface="Times New Roman"/>
            </a:endParaRPr>
          </a:p>
          <a:p>
            <a:pPr lvl="0">
              <a:spcBef>
                <a:spcPts val="2600"/>
              </a:spcBef>
              <a:defRPr sz="1800">
                <a:solidFill>
                  <a:srgbClr val="000000"/>
                </a:solidFill>
              </a:defRPr>
            </a:pPr>
            <a:r>
              <a:rPr sz="4400">
                <a:solidFill>
                  <a:srgbClr val="FFFF66"/>
                </a:solidFill>
                <a:effectLst>
                  <a:outerShdw blurRad="12700" dist="25400" dir="2700000" rotWithShape="0">
                    <a:srgbClr val="000000"/>
                  </a:outerShdw>
                </a:effectLst>
              </a:rPr>
              <a:t>Fescue</a:t>
            </a:r>
          </a:p>
        </p:txBody>
      </p:sp>
      <p:sp>
        <p:nvSpPr>
          <p:cNvPr id="887" name="Shape 887"/>
          <p:cNvSpPr/>
          <p:nvPr/>
        </p:nvSpPr>
        <p:spPr>
          <a:xfrm flipH="1">
            <a:off x="5943599" y="2438400"/>
            <a:ext cx="1" cy="3733800"/>
          </a:xfrm>
          <a:prstGeom prst="line">
            <a:avLst/>
          </a:prstGeom>
          <a:ln w="76200">
            <a:solidFill>
              <a:srgbClr val="FF0066"/>
            </a:solidFill>
            <a:round/>
            <a:headEnd type="triangle"/>
            <a:tailEnd type="triangle"/>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888" name="Shape 888"/>
          <p:cNvSpPr/>
          <p:nvPr/>
        </p:nvSpPr>
        <p:spPr>
          <a:xfrm>
            <a:off x="6324600" y="2514600"/>
            <a:ext cx="1981200" cy="586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FF"/>
                </a:solidFill>
                <a:effectLst>
                  <a:outerShdw blurRad="12700" dist="25400" dir="2700000" rotWithShape="0">
                    <a:srgbClr val="000000"/>
                  </a:outerShdw>
                </a:effectLst>
              </a:rPr>
              <a:t>Most</a:t>
            </a:r>
          </a:p>
        </p:txBody>
      </p:sp>
      <p:sp>
        <p:nvSpPr>
          <p:cNvPr id="889" name="Shape 889"/>
          <p:cNvSpPr/>
          <p:nvPr/>
        </p:nvSpPr>
        <p:spPr>
          <a:xfrm>
            <a:off x="6400800" y="5562600"/>
            <a:ext cx="2133600" cy="586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sz="32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FF"/>
                </a:solidFill>
                <a:effectLst>
                  <a:outerShdw blurRad="12700" dist="25400" dir="2700000" rotWithShape="0">
                    <a:srgbClr val="000000"/>
                  </a:outerShdw>
                </a:effectLst>
              </a:rPr>
              <a:t>Least</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93" name="Shape 893"/>
          <p:cNvSpPr>
            <a:spLocks noGrp="1"/>
          </p:cNvSpPr>
          <p:nvPr>
            <p:ph type="title"/>
          </p:nvPr>
        </p:nvSpPr>
        <p:spPr>
          <a:xfrm>
            <a:off x="-1" y="-1"/>
            <a:ext cx="9144002"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defRPr>
                <a:solidFill>
                  <a:srgbClr val="FFFF00"/>
                </a:solidFill>
              </a:defRPr>
            </a:lvl1pPr>
          </a:lstStyle>
          <a:p>
            <a:pPr lvl="0">
              <a:defRPr sz="1800">
                <a:solidFill>
                  <a:srgbClr val="000000"/>
                </a:solidFill>
                <a:effectLst/>
              </a:defRPr>
            </a:pPr>
            <a:r>
              <a:rPr sz="4400">
                <a:solidFill>
                  <a:srgbClr val="FFFF00"/>
                </a:solidFill>
                <a:effectLst>
                  <a:outerShdw blurRad="12700" dist="25400" dir="2700000" rotWithShape="0">
                    <a:srgbClr val="000000"/>
                  </a:outerShdw>
                </a:effectLst>
              </a:rPr>
              <a:t>For Help Selecting Adapted Plants</a:t>
            </a:r>
          </a:p>
        </p:txBody>
      </p:sp>
      <p:sp>
        <p:nvSpPr>
          <p:cNvPr id="894" name="Shape 894"/>
          <p:cNvSpPr>
            <a:spLocks noGrp="1"/>
          </p:cNvSpPr>
          <p:nvPr>
            <p:ph type="body" idx="1"/>
          </p:nvPr>
        </p:nvSpPr>
        <p:spPr>
          <a:xfrm>
            <a:off x="457200" y="1524000"/>
            <a:ext cx="8686800" cy="74676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00037" lvl="0" indent="-300037">
              <a:defRPr sz="1800">
                <a:solidFill>
                  <a:srgbClr val="000000"/>
                </a:solidFill>
                <a:effectLst/>
              </a:defRPr>
            </a:pPr>
            <a:r>
              <a:rPr sz="2800">
                <a:solidFill>
                  <a:srgbClr val="FFFFFF"/>
                </a:solidFill>
                <a:effectLst>
                  <a:outerShdw blurRad="12700" dist="25400" dir="2700000" rotWithShape="0">
                    <a:srgbClr val="000000"/>
                  </a:outerShdw>
                </a:effectLst>
              </a:rPr>
              <a:t> </a:t>
            </a:r>
            <a:r>
              <a:rPr sz="3200">
                <a:solidFill>
                  <a:srgbClr val="FFFFFF"/>
                </a:solidFill>
                <a:effectLst>
                  <a:outerShdw blurRad="12700" dist="25400" dir="2700000" rotWithShape="0">
                    <a:srgbClr val="000000"/>
                  </a:outerShdw>
                </a:effectLst>
              </a:rPr>
              <a:t>Visit your local nurseryman</a:t>
            </a:r>
          </a:p>
          <a:p>
            <a:pPr lvl="0">
              <a:defRPr sz="1800">
                <a:solidFill>
                  <a:srgbClr val="000000"/>
                </a:solidFill>
                <a:effectLst/>
              </a:defRPr>
            </a:pPr>
            <a:r>
              <a:rPr sz="3200">
                <a:solidFill>
                  <a:srgbClr val="FFFFFF"/>
                </a:solidFill>
                <a:effectLst>
                  <a:outerShdw blurRad="12700" dist="25400" dir="2700000" rotWithShape="0">
                    <a:srgbClr val="000000"/>
                  </a:outerShdw>
                </a:effectLst>
              </a:rPr>
              <a:t> Contact your local county Extension office</a:t>
            </a:r>
          </a:p>
          <a:p>
            <a:pPr lvl="0">
              <a:defRPr sz="1800">
                <a:solidFill>
                  <a:srgbClr val="000000"/>
                </a:solidFill>
                <a:effectLst/>
              </a:defRPr>
            </a:pPr>
            <a:r>
              <a:rPr sz="3200">
                <a:solidFill>
                  <a:srgbClr val="FFFFFF"/>
                </a:solidFill>
                <a:effectLst>
                  <a:outerShdw blurRad="12700" dist="25400" dir="2700000" rotWithShape="0">
                    <a:srgbClr val="000000"/>
                  </a:outerShdw>
                </a:effectLst>
              </a:rPr>
              <a:t> Visit the following web site:</a:t>
            </a:r>
          </a:p>
          <a:p>
            <a:pPr marL="285750" lvl="1" indent="171450">
              <a:spcBef>
                <a:spcPts val="600"/>
              </a:spcBef>
              <a:buSzTx/>
              <a:buNone/>
              <a:defRPr sz="1800">
                <a:solidFill>
                  <a:srgbClr val="000000"/>
                </a:solidFill>
                <a:effectLst/>
              </a:defRPr>
            </a:pPr>
            <a:r>
              <a:rPr sz="2400">
                <a:solidFill>
                  <a:srgbClr val="FFFFFF"/>
                </a:solidFill>
                <a:effectLst>
                  <a:outerShdw blurRad="12700" dist="25400" dir="2700000" rotWithShape="0">
                    <a:srgbClr val="000000"/>
                  </a:outerShdw>
                </a:effectLst>
              </a:rPr>
              <a:t>	</a:t>
            </a:r>
            <a:r>
              <a:rPr sz="2800" u="sng">
                <a:solidFill>
                  <a:srgbClr val="99CCFF"/>
                </a:solidFill>
                <a:effectLst>
                  <a:outerShdw blurRad="12700" dist="25400" dir="2700000" rotWithShape="0">
                    <a:srgbClr val="000000"/>
                  </a:outerShdw>
                </a:effectLst>
                <a:uFill>
                  <a:solidFill>
                    <a:srgbClr val="99CCFF"/>
                  </a:solidFill>
                </a:uFill>
                <a:hlinkClick r:id="rId4"/>
              </a:rPr>
              <a:t>www.ces.uga.edu</a:t>
            </a:r>
            <a:endParaRPr sz="2800">
              <a:solidFill>
                <a:srgbClr val="FFFF00"/>
              </a:solidFill>
              <a:effectLst>
                <a:outerShdw blurRad="12700" dist="25400" dir="2700000" rotWithShape="0">
                  <a:srgbClr val="000000"/>
                </a:outerShdw>
              </a:effectLst>
            </a:endParaRPr>
          </a:p>
          <a:p>
            <a:pPr marL="285750" lvl="1" indent="171450">
              <a:spcBef>
                <a:spcPts val="600"/>
              </a:spcBef>
              <a:buSzTx/>
              <a:buNone/>
              <a:defRPr sz="1800">
                <a:solidFill>
                  <a:srgbClr val="000000"/>
                </a:solidFill>
                <a:effectLst/>
              </a:defRPr>
            </a:pPr>
            <a:r>
              <a:rPr sz="2800">
                <a:solidFill>
                  <a:srgbClr val="FFFFFF"/>
                </a:solidFill>
                <a:effectLst>
                  <a:outerShdw blurRad="12700" dist="25400" dir="2700000" rotWithShape="0">
                    <a:srgbClr val="000000"/>
                  </a:outerShdw>
                </a:effectLst>
              </a:rPr>
              <a:t>	</a:t>
            </a:r>
            <a:r>
              <a:rPr sz="2300">
                <a:solidFill>
                  <a:srgbClr val="FFFFFF"/>
                </a:solidFill>
                <a:effectLst>
                  <a:outerShdw blurRad="12700" dist="25400" dir="2700000" rotWithShape="0">
                    <a:srgbClr val="000000"/>
                  </a:outerShdw>
                </a:effectLst>
              </a:rPr>
              <a:t>Click on Departments,  then Horticulture,  then Publications</a:t>
            </a:r>
          </a:p>
          <a:p>
            <a:pPr marL="285750" lvl="1" indent="171450">
              <a:spcBef>
                <a:spcPts val="500"/>
              </a:spcBef>
              <a:buSzTx/>
              <a:buNone/>
              <a:defRPr sz="1800">
                <a:solidFill>
                  <a:srgbClr val="000000"/>
                </a:solidFill>
                <a:effectLst/>
              </a:defRPr>
            </a:pPr>
            <a:r>
              <a:rPr sz="2400">
                <a:solidFill>
                  <a:srgbClr val="FFFFFF"/>
                </a:solidFill>
                <a:effectLst>
                  <a:outerShdw blurRad="12700" dist="25400" dir="2700000" rotWithShape="0">
                    <a:srgbClr val="000000"/>
                  </a:outerShdw>
                </a:effectLst>
              </a:rPr>
              <a:t>	Look for: </a:t>
            </a:r>
          </a:p>
        </p:txBody>
      </p:sp>
      <p:sp>
        <p:nvSpPr>
          <p:cNvPr id="895" name="Shape 895"/>
          <p:cNvSpPr/>
          <p:nvPr/>
        </p:nvSpPr>
        <p:spPr>
          <a:xfrm>
            <a:off x="457200" y="1219200"/>
            <a:ext cx="8153401"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896" name="Shape 896"/>
          <p:cNvSpPr/>
          <p:nvPr/>
        </p:nvSpPr>
        <p:spPr>
          <a:xfrm>
            <a:off x="-1" y="4867275"/>
            <a:ext cx="9144002" cy="19151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algn="ctr">
              <a:spcBef>
                <a:spcPts val="600"/>
              </a:spcBef>
              <a:defRPr sz="1800">
                <a:solidFill>
                  <a:srgbClr val="000000"/>
                </a:solidFill>
              </a:defRPr>
            </a:pPr>
            <a:r>
              <a:rPr sz="2500">
                <a:solidFill>
                  <a:srgbClr val="FFFFFF"/>
                </a:solidFill>
                <a:effectLst>
                  <a:outerShdw blurRad="12700" dist="25400" dir="2700000" rotWithShape="0">
                    <a:srgbClr val="000000"/>
                  </a:outerShdw>
                </a:effectLst>
              </a:rPr>
              <a:t>Coping with Watering Restrictions in the Landscape</a:t>
            </a:r>
            <a:endParaRPr sz="25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gn="ctr">
              <a:spcBef>
                <a:spcPts val="400"/>
              </a:spcBef>
              <a:defRPr sz="1800">
                <a:solidFill>
                  <a:srgbClr val="000000"/>
                </a:solidFill>
              </a:defRPr>
            </a:pPr>
            <a:r>
              <a:rPr>
                <a:solidFill>
                  <a:srgbClr val="FFFFFF"/>
                </a:solidFill>
                <a:effectLst>
                  <a:outerShdw blurRad="12700" dist="25400" dir="2700000" rotWithShape="0">
                    <a:srgbClr val="000000"/>
                  </a:outerShdw>
                </a:effectLst>
              </a:rPr>
              <a:t>Xeriscape: A Guide to Developing a Water Wise Landscape</a:t>
            </a:r>
            <a:endParaRPr>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gn="ctr">
              <a:spcBef>
                <a:spcPts val="400"/>
              </a:spcBef>
              <a:defRPr sz="1800">
                <a:solidFill>
                  <a:srgbClr val="000000"/>
                </a:solidFill>
              </a:defRPr>
            </a:pPr>
            <a:r>
              <a:rPr>
                <a:solidFill>
                  <a:srgbClr val="FFFFFF"/>
                </a:solidFill>
                <a:effectLst>
                  <a:outerShdw blurRad="12700" dist="25400" dir="2700000" rotWithShape="0">
                    <a:srgbClr val="000000"/>
                  </a:outerShdw>
                </a:effectLst>
              </a:rPr>
              <a:t>Landscape Plants for Georgia</a:t>
            </a:r>
            <a:endParaRPr>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gn="ctr">
              <a:spcBef>
                <a:spcPts val="400"/>
              </a:spcBef>
              <a:defRPr sz="1800">
                <a:solidFill>
                  <a:srgbClr val="000000"/>
                </a:solidFill>
              </a:defRPr>
            </a:pPr>
            <a:r>
              <a:rPr>
                <a:solidFill>
                  <a:srgbClr val="FFFFFF"/>
                </a:solidFill>
                <a:effectLst>
                  <a:outerShdw blurRad="12700" dist="25400" dir="2700000" rotWithShape="0">
                    <a:srgbClr val="000000"/>
                  </a:outerShdw>
                </a:effectLst>
              </a:rPr>
              <a:t>Lawns in Georgia</a:t>
            </a:r>
            <a:endParaRPr>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94">
                                            <p:bg/>
                                          </p:spTgt>
                                        </p:tgtEl>
                                        <p:attrNameLst>
                                          <p:attrName>style.visibility</p:attrName>
                                        </p:attrNameLst>
                                      </p:cBhvr>
                                      <p:to>
                                        <p:strVal val="visible"/>
                                      </p:to>
                                    </p:set>
                                    <p:animEffect transition="in" filter="fade">
                                      <p:cBhvr>
                                        <p:cTn id="7" dur="500"/>
                                        <p:tgtEl>
                                          <p:spTgt spid="894">
                                            <p:bg/>
                                          </p:spTgt>
                                        </p:tgtEl>
                                      </p:cBhvr>
                                    </p:animEffect>
                                  </p:childTnLst>
                                </p:cTn>
                              </p:par>
                              <p:par>
                                <p:cTn id="8" presetID="10" presetClass="entr" presetSubtype="0" fill="hold" grpId="1">
                                  <p:stCondLst>
                                    <p:cond delay="0"/>
                                  </p:stCondLst>
                                  <p:iterate>
                                    <p:tmAbs val="0"/>
                                  </p:iterate>
                                  <p:childTnLst>
                                    <p:set>
                                      <p:cBhvr>
                                        <p:cTn id="9" fill="hold"/>
                                        <p:tgtEl>
                                          <p:spTgt spid="894">
                                            <p:txEl>
                                              <p:pRg st="0" end="0"/>
                                            </p:txEl>
                                          </p:spTgt>
                                        </p:tgtEl>
                                        <p:attrNameLst>
                                          <p:attrName>style.visibility</p:attrName>
                                        </p:attrNameLst>
                                      </p:cBhvr>
                                      <p:to>
                                        <p:strVal val="visible"/>
                                      </p:to>
                                    </p:set>
                                    <p:animEffect transition="in" filter="fade">
                                      <p:cBhvr>
                                        <p:cTn id="10" dur="500"/>
                                        <p:tgtEl>
                                          <p:spTgt spid="8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894">
                                            <p:txEl>
                                              <p:pRg st="1" end="1"/>
                                            </p:txEl>
                                          </p:spTgt>
                                        </p:tgtEl>
                                        <p:attrNameLst>
                                          <p:attrName>style.visibility</p:attrName>
                                        </p:attrNameLst>
                                      </p:cBhvr>
                                      <p:to>
                                        <p:strVal val="visible"/>
                                      </p:to>
                                    </p:set>
                                    <p:animEffect transition="in" filter="fade">
                                      <p:cBhvr>
                                        <p:cTn id="15" dur="500"/>
                                        <p:tgtEl>
                                          <p:spTgt spid="8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894">
                                            <p:txEl>
                                              <p:pRg st="2" end="2"/>
                                            </p:txEl>
                                          </p:spTgt>
                                        </p:tgtEl>
                                        <p:attrNameLst>
                                          <p:attrName>style.visibility</p:attrName>
                                        </p:attrNameLst>
                                      </p:cBhvr>
                                      <p:to>
                                        <p:strVal val="visible"/>
                                      </p:to>
                                    </p:set>
                                    <p:animEffect transition="in" filter="fade">
                                      <p:cBhvr>
                                        <p:cTn id="20" dur="500"/>
                                        <p:tgtEl>
                                          <p:spTgt spid="894">
                                            <p:txEl>
                                              <p:pRg st="2" end="2"/>
                                            </p:txEl>
                                          </p:spTgt>
                                        </p:tgtEl>
                                      </p:cBhvr>
                                    </p:animEffect>
                                  </p:childTnLst>
                                </p:cTn>
                              </p:par>
                              <p:par>
                                <p:cTn id="21" presetID="10" presetClass="entr" presetSubtype="0" fill="hold" grpId="1">
                                  <p:stCondLst>
                                    <p:cond delay="0"/>
                                  </p:stCondLst>
                                  <p:iterate>
                                    <p:tmAbs val="0"/>
                                  </p:iterate>
                                  <p:childTnLst>
                                    <p:set>
                                      <p:cBhvr>
                                        <p:cTn id="22" fill="hold"/>
                                        <p:tgtEl>
                                          <p:spTgt spid="894">
                                            <p:txEl>
                                              <p:pRg st="3" end="3"/>
                                            </p:txEl>
                                          </p:spTgt>
                                        </p:tgtEl>
                                        <p:attrNameLst>
                                          <p:attrName>style.visibility</p:attrName>
                                        </p:attrNameLst>
                                      </p:cBhvr>
                                      <p:to>
                                        <p:strVal val="visible"/>
                                      </p:to>
                                    </p:set>
                                    <p:animEffect transition="in" filter="fade">
                                      <p:cBhvr>
                                        <p:cTn id="23" dur="500"/>
                                        <p:tgtEl>
                                          <p:spTgt spid="894">
                                            <p:txEl>
                                              <p:pRg st="3" end="3"/>
                                            </p:txEl>
                                          </p:spTgt>
                                        </p:tgtEl>
                                      </p:cBhvr>
                                    </p:animEffect>
                                  </p:childTnLst>
                                </p:cTn>
                              </p:par>
                              <p:par>
                                <p:cTn id="24" presetID="10" presetClass="entr" presetSubtype="0" fill="hold" grpId="1">
                                  <p:stCondLst>
                                    <p:cond delay="0"/>
                                  </p:stCondLst>
                                  <p:iterate>
                                    <p:tmAbs val="0"/>
                                  </p:iterate>
                                  <p:childTnLst>
                                    <p:set>
                                      <p:cBhvr>
                                        <p:cTn id="25" fill="hold"/>
                                        <p:tgtEl>
                                          <p:spTgt spid="894">
                                            <p:txEl>
                                              <p:pRg st="4" end="4"/>
                                            </p:txEl>
                                          </p:spTgt>
                                        </p:tgtEl>
                                        <p:attrNameLst>
                                          <p:attrName>style.visibility</p:attrName>
                                        </p:attrNameLst>
                                      </p:cBhvr>
                                      <p:to>
                                        <p:strVal val="visible"/>
                                      </p:to>
                                    </p:set>
                                    <p:animEffect transition="in" filter="fade">
                                      <p:cBhvr>
                                        <p:cTn id="26" dur="500"/>
                                        <p:tgtEl>
                                          <p:spTgt spid="894">
                                            <p:txEl>
                                              <p:pRg st="4" end="4"/>
                                            </p:txEl>
                                          </p:spTgt>
                                        </p:tgtEl>
                                      </p:cBhvr>
                                    </p:animEffect>
                                  </p:childTnLst>
                                </p:cTn>
                              </p:par>
                              <p:par>
                                <p:cTn id="27" presetID="10" presetClass="entr" presetSubtype="0" fill="hold" grpId="1">
                                  <p:stCondLst>
                                    <p:cond delay="0"/>
                                  </p:stCondLst>
                                  <p:iterate>
                                    <p:tmAbs val="0"/>
                                  </p:iterate>
                                  <p:childTnLst>
                                    <p:set>
                                      <p:cBhvr>
                                        <p:cTn id="28" fill="hold"/>
                                        <p:tgtEl>
                                          <p:spTgt spid="894">
                                            <p:txEl>
                                              <p:pRg st="5" end="5"/>
                                            </p:txEl>
                                          </p:spTgt>
                                        </p:tgtEl>
                                        <p:attrNameLst>
                                          <p:attrName>style.visibility</p:attrName>
                                        </p:attrNameLst>
                                      </p:cBhvr>
                                      <p:to>
                                        <p:strVal val="visible"/>
                                      </p:to>
                                    </p:set>
                                    <p:animEffect transition="in" filter="fade">
                                      <p:cBhvr>
                                        <p:cTn id="29" dur="500"/>
                                        <p:tgtEl>
                                          <p:spTgt spid="89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2" nodeType="clickEffect">
                                  <p:stCondLst>
                                    <p:cond delay="0"/>
                                  </p:stCondLst>
                                  <p:iterate>
                                    <p:tmAbs val="0"/>
                                  </p:iterate>
                                  <p:childTnLst>
                                    <p:set>
                                      <p:cBhvr>
                                        <p:cTn id="33" fill="hold"/>
                                        <p:tgtEl>
                                          <p:spTgt spid="896"/>
                                        </p:tgtEl>
                                        <p:attrNameLst>
                                          <p:attrName>style.visibility</p:attrName>
                                        </p:attrNameLst>
                                      </p:cBhvr>
                                      <p:to>
                                        <p:strVal val="visible"/>
                                      </p:to>
                                    </p:set>
                                    <p:animEffect transition="in" filter="fade">
                                      <p:cBhvr>
                                        <p:cTn id="34" dur="5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 grpId="1" build="p" animBg="1" advAuto="0"/>
      <p:bldP spid="896"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Shape 900"/>
          <p:cNvSpPr/>
          <p:nvPr/>
        </p:nvSpPr>
        <p:spPr>
          <a:xfrm>
            <a:off x="457200" y="1066800"/>
            <a:ext cx="8077200" cy="9353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600"/>
              </a:spcBef>
              <a:defRPr sz="6000">
                <a:solidFill>
                  <a:srgbClr val="FFFFFF"/>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Plants Don’t Save Water</a:t>
            </a:r>
          </a:p>
        </p:txBody>
      </p:sp>
      <p:sp>
        <p:nvSpPr>
          <p:cNvPr id="901" name="Shape 901"/>
          <p:cNvSpPr/>
          <p:nvPr/>
        </p:nvSpPr>
        <p:spPr>
          <a:xfrm>
            <a:off x="685800" y="2666999"/>
            <a:ext cx="7543800" cy="230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4300"/>
              </a:spcBef>
              <a:defRPr sz="7200">
                <a:solidFill>
                  <a:srgbClr val="FFCC00"/>
                </a:solidFill>
                <a:effectLst>
                  <a:outerShdw blurRad="12700" dist="38100" dir="2700000" rotWithShape="0">
                    <a:srgbClr val="000000"/>
                  </a:outerShdw>
                </a:effectLst>
              </a:defRPr>
            </a:lvl1pPr>
          </a:lstStyle>
          <a:p>
            <a:pPr lvl="0">
              <a:defRPr sz="1800">
                <a:solidFill>
                  <a:srgbClr val="000000"/>
                </a:solidFill>
                <a:effectLst/>
              </a:defRPr>
            </a:pPr>
            <a:r>
              <a:rPr sz="7200">
                <a:solidFill>
                  <a:srgbClr val="FFCC00"/>
                </a:solidFill>
                <a:effectLst>
                  <a:outerShdw blurRad="12700" dist="38100" dir="2700000" rotWithShape="0">
                    <a:srgbClr val="000000"/>
                  </a:outerShdw>
                </a:effectLst>
              </a:rPr>
              <a:t>People Save Water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01"/>
                                        </p:tgtEl>
                                        <p:attrNameLst>
                                          <p:attrName>style.visibility</p:attrName>
                                        </p:attrNameLst>
                                      </p:cBhvr>
                                      <p:to>
                                        <p:strVal val="visible"/>
                                      </p:to>
                                    </p:set>
                                    <p:animEffect transition="in" filter="fade">
                                      <p:cBhvr>
                                        <p:cTn id="7" dur="500"/>
                                        <p:tgtEl>
                                          <p:spTgt spid="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906" name="Shape 906"/>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rPr>
              <a:t> </a:t>
            </a:r>
            <a:r>
              <a:rPr sz="3136">
                <a:solidFill>
                  <a:srgbClr val="FFFF00"/>
                </a:solidFill>
              </a:rPr>
              <a:t>Planning and Design</a:t>
            </a:r>
          </a:p>
          <a:p>
            <a:pPr marL="336042" lvl="0" indent="-336042" defTabSz="896111">
              <a:defRPr sz="1800">
                <a:solidFill>
                  <a:srgbClr val="000000"/>
                </a:solidFill>
                <a:effectLst/>
              </a:defRPr>
            </a:pPr>
            <a:r>
              <a:rPr sz="3136">
                <a:solidFill>
                  <a:srgbClr val="FFFF00"/>
                </a:solidFill>
              </a:rPr>
              <a:t> Soil Analysis</a:t>
            </a:r>
          </a:p>
          <a:p>
            <a:pPr marL="336042" lvl="0" indent="-336042" defTabSz="896111">
              <a:defRPr sz="1800">
                <a:solidFill>
                  <a:srgbClr val="000000"/>
                </a:solidFill>
                <a:effectLst/>
              </a:defRPr>
            </a:pPr>
            <a:r>
              <a:rPr sz="3136">
                <a:solidFill>
                  <a:srgbClr val="FFFF00"/>
                </a:solidFill>
              </a:rPr>
              <a:t> Appropriate Plant Selection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Practical Turf Areas</a:t>
            </a:r>
          </a:p>
          <a:p>
            <a:pPr marL="336042" lvl="0" indent="-336042" defTabSz="896111">
              <a:defRPr sz="1800">
                <a:solidFill>
                  <a:srgbClr val="000000"/>
                </a:solidFill>
                <a:effectLst/>
              </a:defRPr>
            </a:pPr>
            <a:r>
              <a:rPr sz="3136">
                <a:solidFill>
                  <a:srgbClr val="FFFF00"/>
                </a:solidFill>
              </a:rPr>
              <a:t> Efficient Irrigation</a:t>
            </a:r>
          </a:p>
          <a:p>
            <a:pPr marL="336042" lvl="0" indent="-336042" defTabSz="896111">
              <a:defRPr sz="1800">
                <a:solidFill>
                  <a:srgbClr val="000000"/>
                </a:solidFill>
                <a:effectLst/>
              </a:defRPr>
            </a:pPr>
            <a:r>
              <a:rPr sz="3136">
                <a:solidFill>
                  <a:srgbClr val="FFFF00"/>
                </a:solidFill>
              </a:rPr>
              <a:t> Use of Mulches</a:t>
            </a:r>
          </a:p>
          <a:p>
            <a:pPr marL="336042" lvl="0" indent="-336042" defTabSz="896111">
              <a:defRPr sz="1800">
                <a:solidFill>
                  <a:srgbClr val="000000"/>
                </a:solidFill>
                <a:effectLst/>
              </a:defRPr>
            </a:pPr>
            <a:r>
              <a:rPr sz="3136">
                <a:solidFill>
                  <a:srgbClr val="FFFF00"/>
                </a:solidFill>
              </a:rPr>
              <a:t> Appropriate Maintenance</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Shape 910"/>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a:solidFill>
                  <a:srgbClr val="FFFFFF"/>
                </a:solidFill>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Use Turfgrass for a Purpose</a:t>
            </a:r>
          </a:p>
        </p:txBody>
      </p:sp>
      <p:sp>
        <p:nvSpPr>
          <p:cNvPr id="911" name="Shape 911"/>
          <p:cNvSpPr>
            <a:spLocks noGrp="1"/>
          </p:cNvSpPr>
          <p:nvPr>
            <p:ph type="body" idx="1"/>
          </p:nvPr>
        </p:nvSpPr>
        <p:spPr>
          <a:xfrm>
            <a:off x="685800" y="1981200"/>
            <a:ext cx="7772400" cy="19050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85762" lvl="0" indent="-385762">
              <a:lnSpc>
                <a:spcPct val="90000"/>
              </a:lnSpc>
              <a:spcBef>
                <a:spcPts val="800"/>
              </a:spcBef>
              <a:defRPr sz="1800">
                <a:solidFill>
                  <a:srgbClr val="000000"/>
                </a:solidFill>
                <a:effectLst/>
              </a:defRPr>
            </a:pPr>
            <a:r>
              <a:rPr sz="3600">
                <a:solidFill>
                  <a:srgbClr val="FFFFFF"/>
                </a:solidFill>
                <a:effectLst>
                  <a:outerShdw blurRad="12700" dist="25400" dir="2700000" rotWithShape="0">
                    <a:srgbClr val="000000"/>
                  </a:outerShdw>
                </a:effectLst>
              </a:rPr>
              <a:t> </a:t>
            </a:r>
            <a:r>
              <a:rPr sz="3600">
                <a:solidFill>
                  <a:srgbClr val="FFFF66"/>
                </a:solidFill>
                <a:effectLst>
                  <a:outerShdw blurRad="12700" dist="25400" dir="2700000" rotWithShape="0">
                    <a:srgbClr val="000000"/>
                  </a:outerShdw>
                </a:effectLst>
              </a:rPr>
              <a:t>Aesthetic Value (Welcome Mat)</a:t>
            </a:r>
          </a:p>
          <a:p>
            <a:pPr marL="385762" lvl="0" indent="-385762">
              <a:lnSpc>
                <a:spcPct val="90000"/>
              </a:lnSpc>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Recreational Surface</a:t>
            </a:r>
          </a:p>
          <a:p>
            <a:pPr marL="385762" lvl="0" indent="-385762">
              <a:lnSpc>
                <a:spcPct val="90000"/>
              </a:lnSpc>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Erosion Control</a:t>
            </a:r>
          </a:p>
        </p:txBody>
      </p:sp>
      <p:sp>
        <p:nvSpPr>
          <p:cNvPr id="912" name="Shape 912"/>
          <p:cNvSpPr/>
          <p:nvPr/>
        </p:nvSpPr>
        <p:spPr>
          <a:xfrm>
            <a:off x="609600" y="4495800"/>
            <a:ext cx="7924800" cy="14625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800">
                <a:solidFill>
                  <a:srgbClr val="FFFFFF"/>
                </a:solidFill>
                <a:effectLst>
                  <a:outerShdw blurRad="12700" dist="25400" dir="2700000" rotWithShape="0">
                    <a:srgbClr val="000000"/>
                  </a:outerShdw>
                </a:effectLst>
              </a:rPr>
              <a:t>Minimize the amount of irrigated turfgrass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11">
                                            <p:bg/>
                                          </p:spTgt>
                                        </p:tgtEl>
                                        <p:attrNameLst>
                                          <p:attrName>style.visibility</p:attrName>
                                        </p:attrNameLst>
                                      </p:cBhvr>
                                      <p:to>
                                        <p:strVal val="visible"/>
                                      </p:to>
                                    </p:set>
                                    <p:animEffect transition="in" filter="fade">
                                      <p:cBhvr>
                                        <p:cTn id="7" dur="500"/>
                                        <p:tgtEl>
                                          <p:spTgt spid="911">
                                            <p:bg/>
                                          </p:spTgt>
                                        </p:tgtEl>
                                      </p:cBhvr>
                                    </p:animEffect>
                                  </p:childTnLst>
                                </p:cTn>
                              </p:par>
                              <p:par>
                                <p:cTn id="8" presetID="10" presetClass="entr" presetSubtype="0" fill="hold" grpId="1">
                                  <p:stCondLst>
                                    <p:cond delay="0"/>
                                  </p:stCondLst>
                                  <p:iterate>
                                    <p:tmAbs val="0"/>
                                  </p:iterate>
                                  <p:childTnLst>
                                    <p:set>
                                      <p:cBhvr>
                                        <p:cTn id="9" fill="hold"/>
                                        <p:tgtEl>
                                          <p:spTgt spid="911">
                                            <p:txEl>
                                              <p:pRg st="0" end="0"/>
                                            </p:txEl>
                                          </p:spTgt>
                                        </p:tgtEl>
                                        <p:attrNameLst>
                                          <p:attrName>style.visibility</p:attrName>
                                        </p:attrNameLst>
                                      </p:cBhvr>
                                      <p:to>
                                        <p:strVal val="visible"/>
                                      </p:to>
                                    </p:set>
                                    <p:animEffect transition="in" filter="fade">
                                      <p:cBhvr>
                                        <p:cTn id="10" dur="500"/>
                                        <p:tgtEl>
                                          <p:spTgt spid="9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911">
                                            <p:txEl>
                                              <p:pRg st="1" end="1"/>
                                            </p:txEl>
                                          </p:spTgt>
                                        </p:tgtEl>
                                        <p:attrNameLst>
                                          <p:attrName>style.visibility</p:attrName>
                                        </p:attrNameLst>
                                      </p:cBhvr>
                                      <p:to>
                                        <p:strVal val="visible"/>
                                      </p:to>
                                    </p:set>
                                    <p:animEffect transition="in" filter="fade">
                                      <p:cBhvr>
                                        <p:cTn id="15" dur="500"/>
                                        <p:tgtEl>
                                          <p:spTgt spid="9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911">
                                            <p:txEl>
                                              <p:pRg st="2" end="2"/>
                                            </p:txEl>
                                          </p:spTgt>
                                        </p:tgtEl>
                                        <p:attrNameLst>
                                          <p:attrName>style.visibility</p:attrName>
                                        </p:attrNameLst>
                                      </p:cBhvr>
                                      <p:to>
                                        <p:strVal val="visible"/>
                                      </p:to>
                                    </p:set>
                                    <p:animEffect transition="in" filter="fade">
                                      <p:cBhvr>
                                        <p:cTn id="20" dur="500"/>
                                        <p:tgtEl>
                                          <p:spTgt spid="9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2" nodeType="clickEffect">
                                  <p:stCondLst>
                                    <p:cond delay="0"/>
                                  </p:stCondLst>
                                  <p:iterate>
                                    <p:tmAbs val="0"/>
                                  </p:iterate>
                                  <p:childTnLst>
                                    <p:set>
                                      <p:cBhvr>
                                        <p:cTn id="24" fill="hold"/>
                                        <p:tgtEl>
                                          <p:spTgt spid="912"/>
                                        </p:tgtEl>
                                        <p:attrNameLst>
                                          <p:attrName>style.visibility</p:attrName>
                                        </p:attrNameLst>
                                      </p:cBhvr>
                                      <p:to>
                                        <p:strVal val="visible"/>
                                      </p:to>
                                    </p:set>
                                    <p:animEffect transition="in" filter="fade">
                                      <p:cBhvr>
                                        <p:cTn id="25" dur="500"/>
                                        <p:tgtEl>
                                          <p:spTgt spid="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1" build="p" animBg="1" advAuto="0"/>
      <p:bldP spid="912"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Facts About Water</a:t>
            </a:r>
          </a:p>
        </p:txBody>
      </p:sp>
      <p:sp>
        <p:nvSpPr>
          <p:cNvPr id="65" name="Shape 65"/>
          <p:cNvSpPr>
            <a:spLocks noGrp="1"/>
          </p:cNvSpPr>
          <p:nvPr>
            <p:ph type="body" idx="1"/>
          </p:nvPr>
        </p:nvSpPr>
        <p:spPr>
          <a:xfrm>
            <a:off x="457200" y="1828800"/>
            <a:ext cx="8077200" cy="2590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marL="332184" indent="-332184">
              <a:lnSpc>
                <a:spcPct val="95000"/>
              </a:lnSpc>
              <a:defRPr sz="3100"/>
            </a:lvl1pPr>
          </a:lstStyle>
          <a:p>
            <a:pPr lvl="0">
              <a:defRPr sz="1800">
                <a:solidFill>
                  <a:srgbClr val="000000"/>
                </a:solidFill>
                <a:effectLst/>
              </a:defRPr>
            </a:pPr>
            <a:r>
              <a:rPr sz="3100">
                <a:solidFill>
                  <a:srgbClr val="FFFFFF"/>
                </a:solidFill>
                <a:effectLst>
                  <a:outerShdw blurRad="12700" dist="25400" dir="2700000" rotWithShape="0">
                    <a:srgbClr val="000000"/>
                  </a:outerShdw>
                </a:effectLst>
              </a:rPr>
              <a:t>We only need about 15 gallons of water per day per person  for drinking, bathing and cooking, yet per capita water consumption in the U.S. exceeds 100 gallons/day. </a:t>
            </a:r>
          </a:p>
        </p:txBody>
      </p:sp>
      <p:sp>
        <p:nvSpPr>
          <p:cNvPr id="66" name="Shape 66"/>
          <p:cNvSpPr/>
          <p:nvPr/>
        </p:nvSpPr>
        <p:spPr>
          <a:xfrm>
            <a:off x="-1" y="4191000"/>
            <a:ext cx="8763002" cy="340193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lvl="1" indent="0">
              <a:lnSpc>
                <a:spcPct val="95000"/>
              </a:lnSpc>
              <a:spcBef>
                <a:spcPts val="700"/>
              </a:spcBef>
              <a:buClr>
                <a:srgbClr val="CC99FF"/>
              </a:buClr>
              <a:buSzPct val="80000"/>
              <a:buFont typeface="Wingdings"/>
              <a:buChar char="■"/>
              <a:defRPr sz="1800">
                <a:solidFill>
                  <a:srgbClr val="000000"/>
                </a:solidFill>
              </a:defRPr>
            </a:pPr>
            <a:r>
              <a:rPr sz="2800">
                <a:solidFill>
                  <a:srgbClr val="FFFFFF"/>
                </a:solidFill>
                <a:effectLst>
                  <a:outerShdw blurRad="12700" dist="25400" dir="2700000" rotWithShape="0">
                    <a:srgbClr val="000000"/>
                  </a:outerShdw>
                </a:effectLst>
              </a:rPr>
              <a:t> </a:t>
            </a:r>
            <a:r>
              <a:rPr sz="3100">
                <a:solidFill>
                  <a:srgbClr val="FFFFFF"/>
                </a:solidFill>
                <a:effectLst>
                  <a:outerShdw blurRad="12700" dist="25400" dir="2700000" rotWithShape="0">
                    <a:srgbClr val="000000"/>
                  </a:outerShdw>
                </a:effectLst>
              </a:rPr>
              <a:t>If every household in the U.S. saved just </a:t>
            </a:r>
            <a:endParaRPr sz="31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nSpc>
                <a:spcPct val="95000"/>
              </a:lnSpc>
              <a:spcBef>
                <a:spcPts val="700"/>
              </a:spcBef>
              <a:defRPr sz="1800">
                <a:solidFill>
                  <a:srgbClr val="000000"/>
                </a:solidFill>
              </a:defRPr>
            </a:pPr>
            <a:r>
              <a:rPr sz="3100">
                <a:solidFill>
                  <a:srgbClr val="FFFFFF"/>
                </a:solidFill>
                <a:effectLst>
                  <a:outerShdw blurRad="12700" dist="25400" dir="2700000" rotWithShape="0">
                    <a:srgbClr val="000000"/>
                  </a:outerShdw>
                </a:effectLst>
              </a:rPr>
              <a:t>  1 gallon of water a day, we would save 120</a:t>
            </a:r>
            <a:endParaRPr sz="31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nSpc>
                <a:spcPct val="95000"/>
              </a:lnSpc>
              <a:spcBef>
                <a:spcPts val="700"/>
              </a:spcBef>
              <a:defRPr sz="1800">
                <a:solidFill>
                  <a:srgbClr val="000000"/>
                </a:solidFill>
              </a:defRPr>
            </a:pPr>
            <a:r>
              <a:rPr sz="3100">
                <a:solidFill>
                  <a:srgbClr val="FFFFFF"/>
                </a:solidFill>
                <a:effectLst>
                  <a:outerShdw blurRad="12700" dist="25400" dir="2700000" rotWithShape="0">
                    <a:srgbClr val="000000"/>
                  </a:outerShdw>
                </a:effectLst>
              </a:rPr>
              <a:t>  million gallons of water per day, enough</a:t>
            </a:r>
            <a:endParaRPr sz="31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1">
              <a:lnSpc>
                <a:spcPct val="95000"/>
              </a:lnSpc>
              <a:spcBef>
                <a:spcPts val="700"/>
              </a:spcBef>
              <a:defRPr sz="1800">
                <a:solidFill>
                  <a:srgbClr val="000000"/>
                </a:solidFill>
              </a:defRPr>
            </a:pPr>
            <a:r>
              <a:rPr sz="3100">
                <a:solidFill>
                  <a:srgbClr val="FFFFFF"/>
                </a:solidFill>
                <a:effectLst>
                  <a:outerShdw blurRad="12700" dist="25400" dir="2700000" rotWithShape="0">
                    <a:srgbClr val="000000"/>
                  </a:outerShdw>
                </a:effectLst>
              </a:rPr>
              <a:t>  water for a city the size of Jacksonville, FL.</a:t>
            </a:r>
            <a:endParaRPr sz="3100">
              <a:solidFill>
                <a:srgbClr val="FFFFFF"/>
              </a:solidFill>
              <a:latin typeface="Times New Roman"/>
              <a:ea typeface="Times New Roman"/>
              <a:cs typeface="Times New Roman"/>
              <a:sym typeface="Times New Roman"/>
            </a:endParaRPr>
          </a:p>
          <a:p>
            <a:pPr lvl="0">
              <a:lnSpc>
                <a:spcPct val="95000"/>
              </a:lnSpc>
              <a:spcBef>
                <a:spcPts val="1400"/>
              </a:spcBef>
              <a:defRPr sz="1800">
                <a:solidFill>
                  <a:srgbClr val="000000"/>
                </a:solidFill>
              </a:defRPr>
            </a:pPr>
            <a:endParaRPr sz="31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1"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xeri30.jpeg"/>
          <p:cNvPicPr/>
          <p:nvPr/>
        </p:nvPicPr>
        <p:blipFill>
          <a:blip r:embed="rId3">
            <a:extLst/>
          </a:blip>
          <a:stretch>
            <a:fillRect/>
          </a:stretch>
        </p:blipFill>
        <p:spPr>
          <a:xfrm>
            <a:off x="1447800" y="1828800"/>
            <a:ext cx="6248400" cy="4498975"/>
          </a:xfrm>
          <a:prstGeom prst="rect">
            <a:avLst/>
          </a:prstGeom>
          <a:ln w="76200">
            <a:solidFill>
              <a:srgbClr val="99CCFF"/>
            </a:solidFill>
            <a:round/>
          </a:ln>
        </p:spPr>
      </p:pic>
      <p:sp>
        <p:nvSpPr>
          <p:cNvPr id="917" name="Shape 917"/>
          <p:cNvSpPr/>
          <p:nvPr/>
        </p:nvSpPr>
        <p:spPr>
          <a:xfrm>
            <a:off x="533400" y="381000"/>
            <a:ext cx="8153400" cy="1310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Avoid Using Irrigated Turfgrass Just to Fill Space</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 name="xeri29.jpeg"/>
          <p:cNvPicPr/>
          <p:nvPr/>
        </p:nvPicPr>
        <p:blipFill>
          <a:blip r:embed="rId3">
            <a:extLst/>
          </a:blip>
          <a:stretch>
            <a:fillRect/>
          </a:stretch>
        </p:blipFill>
        <p:spPr>
          <a:xfrm>
            <a:off x="0" y="0"/>
            <a:ext cx="9448800" cy="6858000"/>
          </a:xfrm>
          <a:prstGeom prst="rect">
            <a:avLst/>
          </a:prstGeom>
          <a:ln w="76200">
            <a:solidFill/>
            <a:round/>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 name="xeri13.jpeg"/>
          <p:cNvPicPr/>
          <p:nvPr/>
        </p:nvPicPr>
        <p:blipFill>
          <a:blip r:embed="rId3">
            <a:extLst/>
          </a:blip>
          <a:stretch>
            <a:fillRect/>
          </a:stretch>
        </p:blipFill>
        <p:spPr>
          <a:xfrm>
            <a:off x="0" y="0"/>
            <a:ext cx="9525000" cy="6858000"/>
          </a:xfrm>
          <a:prstGeom prst="rect">
            <a:avLst/>
          </a:prstGeom>
          <a:ln w="76200">
            <a:solidFill/>
            <a:round/>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 name="xeri14.jpeg"/>
          <p:cNvPicPr/>
          <p:nvPr/>
        </p:nvPicPr>
        <p:blipFill>
          <a:blip r:embed="rId3">
            <a:extLst/>
          </a:blip>
          <a:stretch>
            <a:fillRect/>
          </a:stretch>
        </p:blipFill>
        <p:spPr>
          <a:xfrm>
            <a:off x="0" y="0"/>
            <a:ext cx="9144000" cy="7162800"/>
          </a:xfrm>
          <a:prstGeom prst="rect">
            <a:avLst/>
          </a:prstGeom>
          <a:ln w="76200">
            <a:solidFill/>
            <a:round/>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p:nvPr/>
        </p:nvSpPr>
        <p:spPr>
          <a:xfrm>
            <a:off x="-1" y="609600"/>
            <a:ext cx="9144002" cy="1564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800">
                <a:solidFill>
                  <a:srgbClr val="FFFFFF"/>
                </a:solidFill>
                <a:effectLst>
                  <a:outerShdw blurRad="12700" dist="25400" dir="2700000" rotWithShape="0">
                    <a:srgbClr val="000000"/>
                  </a:outerShdw>
                </a:effectLst>
              </a:rPr>
              <a:t>Recommended Number of Sheep per 3,000 sq. ft. of Lawn Area</a:t>
            </a:r>
          </a:p>
        </p:txBody>
      </p:sp>
      <p:sp>
        <p:nvSpPr>
          <p:cNvPr id="934" name="Shape 934"/>
          <p:cNvSpPr/>
          <p:nvPr/>
        </p:nvSpPr>
        <p:spPr>
          <a:xfrm>
            <a:off x="-1" y="2438400"/>
            <a:ext cx="9144002" cy="0"/>
          </a:xfrm>
          <a:prstGeom prst="line">
            <a:avLst/>
          </a:prstGeom>
          <a:ln w="57150">
            <a:solidFill>
              <a:srgbClr val="FF0000"/>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935" name="Shape 935"/>
          <p:cNvSpPr/>
          <p:nvPr/>
        </p:nvSpPr>
        <p:spPr>
          <a:xfrm>
            <a:off x="762000" y="2895600"/>
            <a:ext cx="8382000" cy="302857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spcBef>
                <a:spcPts val="2100"/>
              </a:spcBef>
              <a:defRPr sz="1800">
                <a:solidFill>
                  <a:srgbClr val="000000"/>
                </a:solidFill>
              </a:defRPr>
            </a:pPr>
            <a:r>
              <a:rPr sz="3600">
                <a:solidFill>
                  <a:srgbClr val="FFFF00"/>
                </a:solidFill>
                <a:effectLst>
                  <a:outerShdw blurRad="12700" dist="25400" dir="2700000" rotWithShape="0">
                    <a:srgbClr val="000000"/>
                  </a:outerShdw>
                </a:effectLst>
                <a:latin typeface="Times New Roman"/>
                <a:ea typeface="Times New Roman"/>
                <a:cs typeface="Times New Roman"/>
                <a:sym typeface="Times New Roman"/>
              </a:rPr>
              <a:t>Desired Height		# of Sheep</a:t>
            </a:r>
          </a:p>
          <a:p>
            <a:pPr lvl="0">
              <a:spcBef>
                <a:spcPts val="2100"/>
              </a:spcBef>
              <a:defRPr sz="1800">
                <a:solidFill>
                  <a:srgbClr val="000000"/>
                </a:solidFill>
              </a:defRPr>
            </a:pPr>
            <a:r>
              <a:rPr sz="3600">
                <a:solidFill>
                  <a:srgbClr val="FFFF00"/>
                </a:solidFill>
                <a:effectLst>
                  <a:outerShdw blurRad="12700" dist="25400" dir="2700000" rotWithShape="0">
                    <a:srgbClr val="000000"/>
                  </a:outerShdw>
                </a:effectLst>
                <a:latin typeface="Times New Roman"/>
                <a:ea typeface="Times New Roman"/>
                <a:cs typeface="Times New Roman"/>
                <a:sym typeface="Times New Roman"/>
              </a:rPr>
              <a:t>     1- inch				3</a:t>
            </a:r>
          </a:p>
          <a:p>
            <a:pPr lvl="0">
              <a:spcBef>
                <a:spcPts val="2100"/>
              </a:spcBef>
              <a:defRPr sz="1800">
                <a:solidFill>
                  <a:srgbClr val="000000"/>
                </a:solidFill>
              </a:defRPr>
            </a:pPr>
            <a:r>
              <a:rPr sz="3600">
                <a:solidFill>
                  <a:srgbClr val="FFFF00"/>
                </a:solidFill>
                <a:effectLst>
                  <a:outerShdw blurRad="12700" dist="25400" dir="2700000" rotWithShape="0">
                    <a:srgbClr val="000000"/>
                  </a:outerShdw>
                </a:effectLst>
                <a:latin typeface="Times New Roman"/>
                <a:ea typeface="Times New Roman"/>
                <a:cs typeface="Times New Roman"/>
                <a:sym typeface="Times New Roman"/>
              </a:rPr>
              <a:t>     2-inches			        2</a:t>
            </a:r>
          </a:p>
          <a:p>
            <a:pPr lvl="0">
              <a:spcBef>
                <a:spcPts val="2100"/>
              </a:spcBef>
              <a:defRPr sz="1800">
                <a:solidFill>
                  <a:srgbClr val="000000"/>
                </a:solidFill>
              </a:defRPr>
            </a:pPr>
            <a:r>
              <a:rPr sz="3600">
                <a:solidFill>
                  <a:srgbClr val="FFFF00"/>
                </a:solidFill>
                <a:effectLst>
                  <a:outerShdw blurRad="12700" dist="25400" dir="2700000" rotWithShape="0">
                    <a:srgbClr val="000000"/>
                  </a:outerShdw>
                </a:effectLst>
                <a:latin typeface="Times New Roman"/>
                <a:ea typeface="Times New Roman"/>
                <a:cs typeface="Times New Roman"/>
                <a:sym typeface="Times New Roman"/>
              </a:rPr>
              <a:t>     3-inches                              1</a:t>
            </a:r>
          </a:p>
        </p:txBody>
      </p:sp>
      <p:sp>
        <p:nvSpPr>
          <p:cNvPr id="936" name="Shape 936"/>
          <p:cNvSpPr/>
          <p:nvPr/>
        </p:nvSpPr>
        <p:spPr>
          <a:xfrm>
            <a:off x="914400" y="3505200"/>
            <a:ext cx="2514600" cy="0"/>
          </a:xfrm>
          <a:prstGeom prst="line">
            <a:avLst/>
          </a:prstGeom>
          <a:ln w="57150">
            <a:solidFill>
              <a:srgbClr val="CC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937" name="Shape 937"/>
          <p:cNvSpPr/>
          <p:nvPr/>
        </p:nvSpPr>
        <p:spPr>
          <a:xfrm>
            <a:off x="5410200" y="3505200"/>
            <a:ext cx="1676400" cy="0"/>
          </a:xfrm>
          <a:prstGeom prst="line">
            <a:avLst/>
          </a:prstGeom>
          <a:ln w="57150">
            <a:solidFill>
              <a:srgbClr val="CC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941"/>
          <p:cNvSpPr/>
          <p:nvPr/>
        </p:nvSpPr>
        <p:spPr>
          <a:xfrm>
            <a:off x="457200" y="2133600"/>
            <a:ext cx="8153400" cy="2070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algn="ctr" defTabSz="585215">
              <a:defRPr sz="10432">
                <a:ln w="3901">
                  <a:solidFill/>
                </a:ln>
                <a:solidFill>
                  <a:srgbClr val="FFCC99"/>
                </a:solidFill>
                <a:latin typeface="Arial Black"/>
                <a:ea typeface="Arial Black"/>
                <a:cs typeface="Arial Black"/>
                <a:sym typeface="Arial Black"/>
              </a:defRPr>
            </a:lvl1pPr>
          </a:lstStyle>
          <a:p>
            <a:pPr lvl="0">
              <a:defRPr sz="1800">
                <a:ln w="9525">
                  <a:noFill/>
                </a:ln>
                <a:solidFill>
                  <a:srgbClr val="000000"/>
                </a:solidFill>
              </a:defRPr>
            </a:pPr>
            <a:r>
              <a:rPr sz="10432">
                <a:ln w="3901">
                  <a:solidFill/>
                </a:ln>
                <a:solidFill>
                  <a:srgbClr val="FFCC99"/>
                </a:solidFill>
              </a:rPr>
              <a:t>Questions?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7" presetClass="entr" presetSubtype="8" fill="hold" grpId="1" nodeType="clickEffect">
                                  <p:stCondLst>
                                    <p:cond delay="0"/>
                                  </p:stCondLst>
                                  <p:iterate>
                                    <p:tmAbs val="0"/>
                                  </p:iterate>
                                  <p:childTnLst>
                                    <p:set>
                                      <p:cBhvr>
                                        <p:cTn id="6" fill="hold"/>
                                        <p:tgtEl>
                                          <p:spTgt spid="941"/>
                                        </p:tgtEl>
                                        <p:attrNameLst>
                                          <p:attrName>style.visibility</p:attrName>
                                        </p:attrNameLst>
                                      </p:cBhvr>
                                      <p:to>
                                        <p:strVal val="visible"/>
                                      </p:to>
                                    </p:set>
                                    <p:anim calcmode="lin" valueType="num">
                                      <p:cBhvr>
                                        <p:cTn id="7" dur="5000" fill="hold"/>
                                        <p:tgtEl>
                                          <p:spTgt spid="941"/>
                                        </p:tgtEl>
                                        <p:attrNameLst>
                                          <p:attrName>ppt_x</p:attrName>
                                        </p:attrNameLst>
                                      </p:cBhvr>
                                      <p:tavLst>
                                        <p:tav tm="0">
                                          <p:val>
                                            <p:strVal val="#ppt_x-#ppt_w/2"/>
                                          </p:val>
                                        </p:tav>
                                        <p:tav tm="100000">
                                          <p:val>
                                            <p:strVal val="#ppt_x"/>
                                          </p:val>
                                        </p:tav>
                                      </p:tavLst>
                                    </p:anim>
                                    <p:anim calcmode="lin" valueType="num">
                                      <p:cBhvr>
                                        <p:cTn id="8" dur="5000" fill="hold"/>
                                        <p:tgtEl>
                                          <p:spTgt spid="941"/>
                                        </p:tgtEl>
                                        <p:attrNameLst>
                                          <p:attrName>ppt_y</p:attrName>
                                        </p:attrNameLst>
                                      </p:cBhvr>
                                      <p:tavLst>
                                        <p:tav tm="0">
                                          <p:val>
                                            <p:strVal val="#ppt_y"/>
                                          </p:val>
                                        </p:tav>
                                        <p:tav tm="100000">
                                          <p:val>
                                            <p:strVal val="#ppt_y"/>
                                          </p:val>
                                        </p:tav>
                                      </p:tavLst>
                                    </p:anim>
                                    <p:anim calcmode="lin" valueType="num">
                                      <p:cBhvr>
                                        <p:cTn id="9" dur="5000" fill="hold"/>
                                        <p:tgtEl>
                                          <p:spTgt spid="941"/>
                                        </p:tgtEl>
                                        <p:attrNameLst>
                                          <p:attrName>ppt_w</p:attrName>
                                        </p:attrNameLst>
                                      </p:cBhvr>
                                      <p:tavLst>
                                        <p:tav tm="0">
                                          <p:val>
                                            <p:fltVal val="0"/>
                                          </p:val>
                                        </p:tav>
                                        <p:tav tm="100000">
                                          <p:val>
                                            <p:strVal val="#ppt_w"/>
                                          </p:val>
                                        </p:tav>
                                      </p:tavLst>
                                    </p:anim>
                                    <p:anim calcmode="lin" valueType="num">
                                      <p:cBhvr>
                                        <p:cTn id="10" dur="5000" fill="hold"/>
                                        <p:tgtEl>
                                          <p:spTgt spid="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p:nvPr/>
        </p:nvSpPr>
        <p:spPr>
          <a:xfrm>
            <a:off x="1066800" y="457200"/>
            <a:ext cx="6477000" cy="5638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defRPr sz="1800">
                <a:solidFill>
                  <a:srgbClr val="000000"/>
                </a:solidFill>
              </a:defRPr>
            </a:pPr>
            <a:r>
              <a:rPr sz="12210">
                <a:ln w="2881">
                  <a:solidFill/>
                </a:ln>
                <a:solidFill>
                  <a:srgbClr val="FF9302"/>
                </a:solidFill>
                <a:latin typeface="Impact"/>
                <a:ea typeface="Impact"/>
                <a:cs typeface="Impact"/>
                <a:sym typeface="Impact"/>
              </a:rPr>
              <a:t>Let's Take</a:t>
            </a:r>
            <a:endParaRPr sz="1980">
              <a:ln w="2881">
                <a:solidFill/>
              </a:ln>
              <a:solidFill>
                <a:srgbClr val="FF9302"/>
              </a:solidFill>
              <a:latin typeface="Impact"/>
              <a:ea typeface="Impact"/>
              <a:cs typeface="Impact"/>
              <a:sym typeface="Impact"/>
            </a:endParaRPr>
          </a:p>
          <a:p>
            <a:pPr lvl="0" algn="ctr" defTabSz="502920">
              <a:defRPr sz="1800">
                <a:solidFill>
                  <a:srgbClr val="000000"/>
                </a:solidFill>
              </a:defRPr>
            </a:pPr>
            <a:r>
              <a:rPr sz="12210">
                <a:ln w="2881">
                  <a:solidFill/>
                </a:ln>
                <a:solidFill>
                  <a:srgbClr val="FF9302"/>
                </a:solidFill>
                <a:latin typeface="Impact"/>
                <a:ea typeface="Impact"/>
                <a:cs typeface="Impact"/>
                <a:sym typeface="Impact"/>
              </a:rPr>
              <a:t>A Break!!!!</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950" name="Shape 950"/>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rPr>
              <a:t> </a:t>
            </a:r>
            <a:r>
              <a:rPr sz="3136">
                <a:solidFill>
                  <a:srgbClr val="FFFF00"/>
                </a:solidFill>
              </a:rPr>
              <a:t>Planning and Design</a:t>
            </a:r>
          </a:p>
          <a:p>
            <a:pPr marL="336042" lvl="0" indent="-336042" defTabSz="896111">
              <a:defRPr sz="1800">
                <a:solidFill>
                  <a:srgbClr val="000000"/>
                </a:solidFill>
                <a:effectLst/>
              </a:defRPr>
            </a:pPr>
            <a:r>
              <a:rPr sz="3136">
                <a:solidFill>
                  <a:srgbClr val="FFFF00"/>
                </a:solidFill>
              </a:rPr>
              <a:t> Soil Analysis</a:t>
            </a:r>
          </a:p>
          <a:p>
            <a:pPr marL="336042" lvl="0" indent="-336042" defTabSz="896111">
              <a:defRPr sz="1800">
                <a:solidFill>
                  <a:srgbClr val="000000"/>
                </a:solidFill>
                <a:effectLst/>
              </a:defRPr>
            </a:pPr>
            <a:r>
              <a:rPr sz="3136">
                <a:solidFill>
                  <a:srgbClr val="FFFF00"/>
                </a:solidFill>
              </a:rPr>
              <a:t> Appropriate Plant Selection</a:t>
            </a:r>
          </a:p>
          <a:p>
            <a:pPr marL="336042" lvl="0" indent="-336042" defTabSz="896111">
              <a:defRPr sz="1800">
                <a:solidFill>
                  <a:srgbClr val="000000"/>
                </a:solidFill>
                <a:effectLst/>
              </a:defRPr>
            </a:pPr>
            <a:r>
              <a:rPr sz="3136">
                <a:solidFill>
                  <a:srgbClr val="FFFF00"/>
                </a:solidFill>
              </a:rPr>
              <a:t> Practical Turf Areas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Efficient Irrigation</a:t>
            </a:r>
            <a:r>
              <a:rPr sz="3136">
                <a:solidFill>
                  <a:srgbClr val="FFFF00"/>
                </a:solidFill>
              </a:rPr>
              <a:t> </a:t>
            </a:r>
          </a:p>
          <a:p>
            <a:pPr marL="336042" lvl="0" indent="-336042" defTabSz="896111">
              <a:defRPr sz="1800">
                <a:solidFill>
                  <a:srgbClr val="000000"/>
                </a:solidFill>
                <a:effectLst/>
              </a:defRPr>
            </a:pPr>
            <a:r>
              <a:rPr sz="3136">
                <a:solidFill>
                  <a:srgbClr val="FFFF00"/>
                </a:solidFill>
              </a:rPr>
              <a:t>Use of Mulches</a:t>
            </a:r>
          </a:p>
          <a:p>
            <a:pPr marL="336042" lvl="0" indent="-336042" defTabSz="896111">
              <a:defRPr sz="1800">
                <a:solidFill>
                  <a:srgbClr val="000000"/>
                </a:solidFill>
                <a:effectLst/>
              </a:defRPr>
            </a:pPr>
            <a:r>
              <a:rPr sz="3136">
                <a:solidFill>
                  <a:srgbClr val="FFFF00"/>
                </a:solidFill>
              </a:rPr>
              <a:t> Appropriate Maintenance</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 name="Shape 954"/>
          <p:cNvSpPr/>
          <p:nvPr/>
        </p:nvSpPr>
        <p:spPr>
          <a:xfrm>
            <a:off x="-1" y="533400"/>
            <a:ext cx="8763002" cy="1310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Adjust timers frequently according to changes in rainfall patterns</a:t>
            </a:r>
          </a:p>
        </p:txBody>
      </p:sp>
      <p:grpSp>
        <p:nvGrpSpPr>
          <p:cNvPr id="957" name="Group 957"/>
          <p:cNvGrpSpPr/>
          <p:nvPr/>
        </p:nvGrpSpPr>
        <p:grpSpPr>
          <a:xfrm>
            <a:off x="1371600" y="2133600"/>
            <a:ext cx="6324600" cy="3786188"/>
            <a:chOff x="0" y="0"/>
            <a:chExt cx="6324600" cy="3786187"/>
          </a:xfrm>
        </p:grpSpPr>
        <p:sp>
          <p:nvSpPr>
            <p:cNvPr id="955" name="Shape 955"/>
            <p:cNvSpPr/>
            <p:nvPr/>
          </p:nvSpPr>
          <p:spPr>
            <a:xfrm>
              <a:off x="0" y="0"/>
              <a:ext cx="6324600" cy="3786188"/>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956" name="carter center 1.jpg"/>
            <p:cNvPicPr/>
            <p:nvPr/>
          </p:nvPicPr>
          <p:blipFill>
            <a:blip r:embed="rId3">
              <a:extLst/>
            </a:blip>
            <a:srcRect t="1" r="7176" b="18850"/>
            <a:stretch>
              <a:fillRect/>
            </a:stretch>
          </p:blipFill>
          <p:spPr>
            <a:xfrm>
              <a:off x="0" y="-1"/>
              <a:ext cx="6324600" cy="3786189"/>
            </a:xfrm>
            <a:prstGeom prst="rect">
              <a:avLst/>
            </a:prstGeom>
            <a:ln w="57150" cap="flat">
              <a:solidFill>
                <a:srgbClr val="FFFFFF"/>
              </a:solidFill>
              <a:prstDash val="solid"/>
              <a:round/>
            </a:ln>
            <a:effectLst/>
          </p:spPr>
        </p:pic>
      </p:gr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961" name="Water_041.png"/>
          <p:cNvPicPr/>
          <p:nvPr/>
        </p:nvPicPr>
        <p:blipFill>
          <a:blip r:embed="rId4">
            <a:extLst/>
          </a:blip>
          <a:stretch>
            <a:fillRect/>
          </a:stretch>
        </p:blipFill>
        <p:spPr>
          <a:xfrm>
            <a:off x="1828800" y="2362200"/>
            <a:ext cx="5410200" cy="4057650"/>
          </a:xfrm>
          <a:prstGeom prst="rect">
            <a:avLst/>
          </a:prstGeom>
          <a:ln w="57150">
            <a:solidFill>
              <a:srgbClr val="99CCFF"/>
            </a:solidFill>
            <a:round/>
          </a:ln>
        </p:spPr>
      </p:pic>
      <p:sp>
        <p:nvSpPr>
          <p:cNvPr id="962" name="Shape 962"/>
          <p:cNvSpPr/>
          <p:nvPr/>
        </p:nvSpPr>
        <p:spPr>
          <a:xfrm>
            <a:off x="-1" y="381000"/>
            <a:ext cx="9144002" cy="192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FF"/>
                </a:solidFill>
                <a:effectLst>
                  <a:outerShdw blurRad="12700" dist="25400" dir="2700000" rotWithShape="0">
                    <a:srgbClr val="000000"/>
                  </a:outerShdw>
                </a:effectLst>
              </a:rPr>
              <a:t>A low-cost rainfall sensor will prevent the irrigation system from running during rain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body" idx="1"/>
          </p:nvPr>
        </p:nvSpPr>
        <p:spPr>
          <a:xfrm>
            <a:off x="228600" y="1981200"/>
            <a:ext cx="86868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spcBef>
                <a:spcPts val="1400"/>
              </a:spcBef>
              <a:buSzTx/>
              <a:buNone/>
              <a:defRPr sz="6000">
                <a:effectLst>
                  <a:outerShdw blurRad="12700" dist="38100" dir="2700000" rotWithShape="0">
                    <a:srgbClr val="000000"/>
                  </a:outerShdw>
                </a:effectLst>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Global Demand for fresh water will double every 20 years</a:t>
            </a:r>
          </a:p>
        </p:txBody>
      </p:sp>
      <p:sp>
        <p:nvSpPr>
          <p:cNvPr id="71" name="Shape 71"/>
          <p:cNvSpPr/>
          <p:nvPr/>
        </p:nvSpPr>
        <p:spPr>
          <a:xfrm>
            <a:off x="304800" y="762000"/>
            <a:ext cx="3429000" cy="916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3200"/>
              </a:spcBef>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Worldwide</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 name="irrig14.jpeg"/>
          <p:cNvPicPr/>
          <p:nvPr/>
        </p:nvPicPr>
        <p:blipFill>
          <a:blip r:embed="rId3">
            <a:extLst/>
          </a:blip>
          <a:stretch>
            <a:fillRect/>
          </a:stretch>
        </p:blipFill>
        <p:spPr>
          <a:xfrm>
            <a:off x="1066800" y="1143000"/>
            <a:ext cx="7086600" cy="4708525"/>
          </a:xfrm>
          <a:prstGeom prst="rect">
            <a:avLst/>
          </a:prstGeom>
          <a:ln w="57150">
            <a:solidFill>
              <a:srgbClr val="FFFFFF"/>
            </a:solidFill>
            <a:round/>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Shape 970"/>
          <p:cNvSpPr>
            <a:spLocks noGrp="1"/>
          </p:cNvSpPr>
          <p:nvPr>
            <p:ph type="title"/>
          </p:nvPr>
        </p:nvSpPr>
        <p:spPr>
          <a:xfrm>
            <a:off x="0" y="533399"/>
            <a:ext cx="86868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defTabSz="649223">
              <a:defRPr sz="3407">
                <a:effectLst>
                  <a:outerShdw blurRad="9017" dist="18034" dir="2700000" rotWithShape="0">
                    <a:srgbClr val="000000"/>
                  </a:outerShdw>
                </a:effectLst>
              </a:defRPr>
            </a:lvl1pPr>
          </a:lstStyle>
          <a:p>
            <a:pPr lvl="0">
              <a:defRPr sz="1800">
                <a:solidFill>
                  <a:srgbClr val="000000"/>
                </a:solidFill>
                <a:effectLst/>
              </a:defRPr>
            </a:pPr>
            <a:r>
              <a:rPr sz="3407">
                <a:solidFill>
                  <a:srgbClr val="CCFFFF"/>
                </a:solidFill>
                <a:effectLst>
                  <a:outerShdw blurRad="9017" dist="18034" dir="2700000" rotWithShape="0">
                    <a:srgbClr val="000000"/>
                  </a:outerShdw>
                </a:effectLst>
              </a:rPr>
              <a:t>Target irrigation to plants that show signs of stress</a:t>
            </a:r>
          </a:p>
        </p:txBody>
      </p:sp>
      <p:sp>
        <p:nvSpPr>
          <p:cNvPr id="971" name="Shape 971"/>
          <p:cNvSpPr/>
          <p:nvPr/>
        </p:nvSpPr>
        <p:spPr>
          <a:xfrm>
            <a:off x="1676400" y="2286000"/>
            <a:ext cx="6019800" cy="21346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50000"/>
              </a:lnSpc>
              <a:spcBef>
                <a:spcPts val="2600"/>
              </a:spcBef>
              <a:buClr>
                <a:srgbClr val="FFFF00"/>
              </a:buClr>
              <a:buSzPct val="100000"/>
              <a:buChar char="•"/>
              <a:defRPr sz="1800">
                <a:solidFill>
                  <a:srgbClr val="000000"/>
                </a:solidFill>
              </a:defRPr>
            </a:pPr>
            <a:r>
              <a:rPr sz="4400">
                <a:solidFill>
                  <a:srgbClr val="FFFF00"/>
                </a:solidFill>
                <a:effectLst>
                  <a:outerShdw blurRad="12700" dist="25400" dir="2700000" rotWithShape="0">
                    <a:srgbClr val="000000"/>
                  </a:outerShdw>
                </a:effectLst>
                <a:latin typeface="Times New Roman"/>
                <a:ea typeface="Times New Roman"/>
                <a:cs typeface="Times New Roman"/>
                <a:sym typeface="Times New Roman"/>
              </a:rPr>
              <a:t> </a:t>
            </a:r>
            <a:r>
              <a:rPr sz="4400">
                <a:solidFill>
                  <a:srgbClr val="FFFF00"/>
                </a:solidFill>
                <a:effectLst>
                  <a:outerShdw blurRad="12700" dist="25400" dir="2700000" rotWithShape="0">
                    <a:srgbClr val="000000"/>
                  </a:outerShdw>
                </a:effectLst>
              </a:rPr>
              <a:t>Gray/green Color</a:t>
            </a:r>
            <a:endParaRPr sz="44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nSpc>
                <a:spcPct val="50000"/>
              </a:lnSpc>
              <a:spcBef>
                <a:spcPts val="2600"/>
              </a:spcBef>
              <a:buClr>
                <a:srgbClr val="FFFF00"/>
              </a:buClr>
              <a:buSzPct val="100000"/>
              <a:buFont typeface="Tahoma"/>
              <a:buChar char="•"/>
              <a:defRPr sz="1800">
                <a:solidFill>
                  <a:srgbClr val="000000"/>
                </a:solidFill>
              </a:defRPr>
            </a:pPr>
            <a:r>
              <a:rPr sz="4400">
                <a:solidFill>
                  <a:srgbClr val="FFFF00"/>
                </a:solidFill>
                <a:effectLst>
                  <a:outerShdw blurRad="12700" dist="25400" dir="2700000" rotWithShape="0">
                    <a:srgbClr val="000000"/>
                  </a:outerShdw>
                </a:effectLst>
              </a:rPr>
              <a:t> Wilting</a:t>
            </a:r>
            <a:endParaRPr sz="4400">
              <a:solidFill>
                <a:srgbClr val="FFFF00"/>
              </a:solidFill>
              <a:effectLst>
                <a:outerShdw blurRad="12700" dist="25400" dir="2700000" rotWithShape="0">
                  <a:srgbClr val="000000"/>
                </a:outerShdw>
              </a:effectLst>
              <a:latin typeface="Times New Roman"/>
              <a:ea typeface="Times New Roman"/>
              <a:cs typeface="Times New Roman"/>
              <a:sym typeface="Times New Roman"/>
            </a:endParaRPr>
          </a:p>
          <a:p>
            <a:pPr lvl="0">
              <a:lnSpc>
                <a:spcPct val="50000"/>
              </a:lnSpc>
              <a:spcBef>
                <a:spcPts val="2600"/>
              </a:spcBef>
              <a:buClr>
                <a:srgbClr val="FFFF00"/>
              </a:buClr>
              <a:buSzPct val="100000"/>
              <a:buFont typeface="Tahoma"/>
              <a:buChar char="•"/>
              <a:defRPr sz="1800">
                <a:solidFill>
                  <a:srgbClr val="000000"/>
                </a:solidFill>
              </a:defRPr>
            </a:pPr>
            <a:r>
              <a:rPr sz="4400">
                <a:solidFill>
                  <a:srgbClr val="FFFF00"/>
                </a:solidFill>
                <a:effectLst>
                  <a:outerShdw blurRad="12700" dist="25400" dir="2700000" rotWithShape="0">
                    <a:srgbClr val="000000"/>
                  </a:outerShdw>
                </a:effectLst>
              </a:rPr>
              <a:t> Dying Branches</a:t>
            </a:r>
          </a:p>
        </p:txBody>
      </p:sp>
      <p:sp>
        <p:nvSpPr>
          <p:cNvPr id="972" name="Shape 972"/>
          <p:cNvSpPr/>
          <p:nvPr/>
        </p:nvSpPr>
        <p:spPr>
          <a:xfrm>
            <a:off x="0" y="4343400"/>
            <a:ext cx="8991600" cy="172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6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600">
                <a:solidFill>
                  <a:srgbClr val="FFFFFF"/>
                </a:solidFill>
                <a:effectLst>
                  <a:outerShdw blurRad="12700" dist="25400" dir="2700000" rotWithShape="0">
                    <a:srgbClr val="000000"/>
                  </a:outerShdw>
                </a:effectLst>
              </a:rPr>
              <a:t>Use a hand-held hose with water breaker or sprinkler can to target irrigation to plants that need water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71"/>
                                        </p:tgtEl>
                                        <p:attrNameLst>
                                          <p:attrName>style.visibility</p:attrName>
                                        </p:attrNameLst>
                                      </p:cBhvr>
                                      <p:to>
                                        <p:strVal val="visible"/>
                                      </p:to>
                                    </p:set>
                                    <p:animEffect transition="in" filter="fade">
                                      <p:cBhvr>
                                        <p:cTn id="7" dur="500"/>
                                        <p:tgtEl>
                                          <p:spTgt spid="9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972"/>
                                        </p:tgtEl>
                                        <p:attrNameLst>
                                          <p:attrName>style.visibility</p:attrName>
                                        </p:attrNameLst>
                                      </p:cBhvr>
                                      <p:to>
                                        <p:strVal val="visible"/>
                                      </p:to>
                                    </p:set>
                                    <p:animEffect transition="in" filter="fade">
                                      <p:cBhvr>
                                        <p:cTn id="12" dur="500"/>
                                        <p:tgtEl>
                                          <p:spTgt spid="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nimBg="1" advAuto="0"/>
      <p:bldP spid="972" grpId="2"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 name="xeri31.jpeg"/>
          <p:cNvPicPr/>
          <p:nvPr/>
        </p:nvPicPr>
        <p:blipFill>
          <a:blip r:embed="rId3">
            <a:extLst/>
          </a:blip>
          <a:stretch>
            <a:fillRect/>
          </a:stretch>
        </p:blipFill>
        <p:spPr>
          <a:xfrm>
            <a:off x="3810000" y="3429000"/>
            <a:ext cx="4935538" cy="3030538"/>
          </a:xfrm>
          <a:prstGeom prst="rect">
            <a:avLst/>
          </a:prstGeom>
          <a:ln w="57150">
            <a:solidFill>
              <a:srgbClr val="FFFFFF"/>
            </a:solidFill>
            <a:round/>
          </a:ln>
        </p:spPr>
      </p:pic>
      <p:sp>
        <p:nvSpPr>
          <p:cNvPr id="977" name="Shape 977"/>
          <p:cNvSpPr/>
          <p:nvPr/>
        </p:nvSpPr>
        <p:spPr>
          <a:xfrm>
            <a:off x="-685800" y="685800"/>
            <a:ext cx="6248400" cy="916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200"/>
              </a:spcBef>
              <a:defRPr sz="5400">
                <a:solidFill>
                  <a:srgbClr val="FFFFFF"/>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FF"/>
                </a:solidFill>
                <a:effectLst>
                  <a:outerShdw blurRad="12700" dist="38100" dir="2700000" rotWithShape="0">
                    <a:srgbClr val="000000"/>
                  </a:outerShdw>
                </a:effectLst>
              </a:rPr>
              <a:t>Drip Irrigation</a:t>
            </a:r>
          </a:p>
        </p:txBody>
      </p:sp>
      <p:sp>
        <p:nvSpPr>
          <p:cNvPr id="978" name="Shape 978"/>
          <p:cNvSpPr/>
          <p:nvPr/>
        </p:nvSpPr>
        <p:spPr>
          <a:xfrm>
            <a:off x="380999" y="1905000"/>
            <a:ext cx="8763002"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66"/>
                </a:solidFill>
                <a:effectLst>
                  <a:outerShdw blurRad="12700" dist="25400" dir="2700000" rotWithShape="0">
                    <a:srgbClr val="000000"/>
                  </a:outerShdw>
                </a:effectLst>
              </a:rPr>
              <a:t>Uses 30% to 50% less water than sprinkler irrigation</a:t>
            </a:r>
          </a:p>
        </p:txBody>
      </p:sp>
      <p:sp>
        <p:nvSpPr>
          <p:cNvPr id="979" name="Shape 979"/>
          <p:cNvSpPr/>
          <p:nvPr/>
        </p:nvSpPr>
        <p:spPr>
          <a:xfrm>
            <a:off x="380999" y="2514600"/>
            <a:ext cx="9144002" cy="955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66"/>
                </a:solidFill>
                <a:effectLst>
                  <a:outerShdw blurRad="12700" dist="25400" dir="2700000" rotWithShape="0">
                    <a:srgbClr val="000000"/>
                  </a:outerShdw>
                </a:effectLst>
              </a:rPr>
              <a:t>Avoids spraying foliage so diseases are less likely to occur</a:t>
            </a:r>
          </a:p>
        </p:txBody>
      </p:sp>
      <p:sp>
        <p:nvSpPr>
          <p:cNvPr id="980" name="Shape 980"/>
          <p:cNvSpPr/>
          <p:nvPr/>
        </p:nvSpPr>
        <p:spPr>
          <a:xfrm>
            <a:off x="457200" y="3733800"/>
            <a:ext cx="2895600" cy="523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66"/>
                </a:solidFill>
                <a:effectLst>
                  <a:outerShdw blurRad="12700" dist="25400" dir="2700000" rotWithShape="0">
                    <a:srgbClr val="000000"/>
                  </a:outerShdw>
                </a:effectLst>
              </a:rPr>
              <a:t>No spray drift</a:t>
            </a:r>
          </a:p>
        </p:txBody>
      </p:sp>
      <p:sp>
        <p:nvSpPr>
          <p:cNvPr id="981" name="Shape 981"/>
          <p:cNvSpPr/>
          <p:nvPr/>
        </p:nvSpPr>
        <p:spPr>
          <a:xfrm>
            <a:off x="457200" y="4572000"/>
            <a:ext cx="2895600" cy="1386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66"/>
                </a:solidFill>
                <a:effectLst>
                  <a:outerShdw blurRad="12700" dist="25400" dir="2700000" rotWithShape="0">
                    <a:srgbClr val="000000"/>
                  </a:outerShdw>
                </a:effectLst>
              </a:rPr>
              <a:t>Only need to water 25% of the root area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78"/>
                                        </p:tgtEl>
                                        <p:attrNameLst>
                                          <p:attrName>style.visibility</p:attrName>
                                        </p:attrNameLst>
                                      </p:cBhvr>
                                      <p:to>
                                        <p:strVal val="visible"/>
                                      </p:to>
                                    </p:set>
                                    <p:animEffect transition="in" filter="fade">
                                      <p:cBhvr>
                                        <p:cTn id="7" dur="500"/>
                                        <p:tgtEl>
                                          <p:spTgt spid="9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979"/>
                                        </p:tgtEl>
                                        <p:attrNameLst>
                                          <p:attrName>style.visibility</p:attrName>
                                        </p:attrNameLst>
                                      </p:cBhvr>
                                      <p:to>
                                        <p:strVal val="visible"/>
                                      </p:to>
                                    </p:set>
                                    <p:animEffect transition="in" filter="fade">
                                      <p:cBhvr>
                                        <p:cTn id="12" dur="500"/>
                                        <p:tgtEl>
                                          <p:spTgt spid="9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980"/>
                                        </p:tgtEl>
                                        <p:attrNameLst>
                                          <p:attrName>style.visibility</p:attrName>
                                        </p:attrNameLst>
                                      </p:cBhvr>
                                      <p:to>
                                        <p:strVal val="visible"/>
                                      </p:to>
                                    </p:set>
                                    <p:animEffect transition="in" filter="fade">
                                      <p:cBhvr>
                                        <p:cTn id="17" dur="500"/>
                                        <p:tgtEl>
                                          <p:spTgt spid="9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981"/>
                                        </p:tgtEl>
                                        <p:attrNameLst>
                                          <p:attrName>style.visibility</p:attrName>
                                        </p:attrNameLst>
                                      </p:cBhvr>
                                      <p:to>
                                        <p:strVal val="visible"/>
                                      </p:to>
                                    </p:set>
                                    <p:animEffect transition="in" filter="fade">
                                      <p:cBhvr>
                                        <p:cTn id="22" dur="500"/>
                                        <p:tgtEl>
                                          <p:spTgt spid="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 grpId="1" animBg="1" advAuto="0"/>
      <p:bldP spid="979" grpId="2" animBg="1" advAuto="0"/>
      <p:bldP spid="980" grpId="3" animBg="1" advAuto="0"/>
      <p:bldP spid="981" grpId="4"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p:nvPr/>
        </p:nvSpPr>
        <p:spPr>
          <a:xfrm>
            <a:off x="-1" y="457200"/>
            <a:ext cx="9144002" cy="2110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For most efficient use of water, irrigate between 9 pm and 9 am to avoid evaporative loss of water.</a:t>
            </a:r>
          </a:p>
        </p:txBody>
      </p:sp>
      <p:sp>
        <p:nvSpPr>
          <p:cNvPr id="986" name="Shape 986"/>
          <p:cNvSpPr/>
          <p:nvPr/>
        </p:nvSpPr>
        <p:spPr>
          <a:xfrm>
            <a:off x="-1" y="2971800"/>
            <a:ext cx="9144002" cy="2783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Avoid light, frequent irrigation because it encourages shallow rooting and increases water demand of the plant.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86"/>
                                        </p:tgtEl>
                                        <p:attrNameLst>
                                          <p:attrName>style.visibility</p:attrName>
                                        </p:attrNameLst>
                                      </p:cBhvr>
                                      <p:to>
                                        <p:strVal val="visible"/>
                                      </p:to>
                                    </p:set>
                                    <p:animEffect transition="in" filter="fade">
                                      <p:cBhvr>
                                        <p:cTn id="7" dur="500"/>
                                        <p:tgtEl>
                                          <p:spTgt spid="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 grpId="1"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991" name="Shape 991"/>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rPr>
              <a:t> </a:t>
            </a:r>
            <a:r>
              <a:rPr sz="3136">
                <a:solidFill>
                  <a:srgbClr val="FFFF00"/>
                </a:solidFill>
              </a:rPr>
              <a:t>Planning and Design</a:t>
            </a:r>
          </a:p>
          <a:p>
            <a:pPr marL="336042" lvl="0" indent="-336042" defTabSz="896111">
              <a:defRPr sz="1800">
                <a:solidFill>
                  <a:srgbClr val="000000"/>
                </a:solidFill>
                <a:effectLst/>
              </a:defRPr>
            </a:pPr>
            <a:r>
              <a:rPr sz="3136">
                <a:solidFill>
                  <a:srgbClr val="FFFF00"/>
                </a:solidFill>
              </a:rPr>
              <a:t> Soil Analysis</a:t>
            </a:r>
          </a:p>
          <a:p>
            <a:pPr marL="336042" lvl="0" indent="-336042" defTabSz="896111">
              <a:defRPr sz="1800">
                <a:solidFill>
                  <a:srgbClr val="000000"/>
                </a:solidFill>
                <a:effectLst/>
              </a:defRPr>
            </a:pPr>
            <a:r>
              <a:rPr sz="3136">
                <a:solidFill>
                  <a:srgbClr val="FFFF00"/>
                </a:solidFill>
              </a:rPr>
              <a:t> Appropriate Plant Selection</a:t>
            </a:r>
          </a:p>
          <a:p>
            <a:pPr marL="336042" lvl="0" indent="-336042" defTabSz="896111">
              <a:defRPr sz="1800">
                <a:solidFill>
                  <a:srgbClr val="000000"/>
                </a:solidFill>
                <a:effectLst/>
              </a:defRPr>
            </a:pPr>
            <a:r>
              <a:rPr sz="3136">
                <a:solidFill>
                  <a:srgbClr val="FFFF00"/>
                </a:solidFill>
              </a:rPr>
              <a:t> Practical Turf Areas</a:t>
            </a:r>
          </a:p>
          <a:p>
            <a:pPr marL="336042" lvl="0" indent="-336042" defTabSz="896111">
              <a:defRPr sz="1800">
                <a:solidFill>
                  <a:srgbClr val="000000"/>
                </a:solidFill>
                <a:effectLst/>
              </a:defRPr>
            </a:pPr>
            <a:r>
              <a:rPr sz="3136">
                <a:solidFill>
                  <a:srgbClr val="FFFF00"/>
                </a:solidFill>
              </a:rPr>
              <a:t> Efficient Irrigation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Use of Mulches</a:t>
            </a:r>
          </a:p>
          <a:p>
            <a:pPr marL="336042" lvl="0" indent="-336042" defTabSz="896111">
              <a:defRPr sz="1800">
                <a:solidFill>
                  <a:srgbClr val="000000"/>
                </a:solidFill>
                <a:effectLst/>
              </a:defRPr>
            </a:pPr>
            <a:r>
              <a:rPr sz="3136">
                <a:solidFill>
                  <a:srgbClr val="FFFF00"/>
                </a:solidFill>
              </a:rPr>
              <a:t> Appropriate Maintenance</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995" name="Shape 995"/>
          <p:cNvSpPr/>
          <p:nvPr/>
        </p:nvSpPr>
        <p:spPr>
          <a:xfrm>
            <a:off x="-1" y="609600"/>
            <a:ext cx="9144002" cy="10210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3900"/>
              </a:spcBef>
              <a:defRPr sz="6600">
                <a:solidFill>
                  <a:srgbClr val="FFFF00"/>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6600">
                <a:solidFill>
                  <a:srgbClr val="FFFF00"/>
                </a:solidFill>
                <a:effectLst>
                  <a:outerShdw blurRad="12700" dist="38100" dir="2700000" rotWithShape="0">
                    <a:srgbClr val="000000"/>
                  </a:outerShdw>
                </a:effectLst>
              </a:rPr>
              <a:t>Benefits of Mulch</a:t>
            </a:r>
          </a:p>
        </p:txBody>
      </p:sp>
      <p:sp>
        <p:nvSpPr>
          <p:cNvPr id="996" name="Shape 996"/>
          <p:cNvSpPr/>
          <p:nvPr/>
        </p:nvSpPr>
        <p:spPr>
          <a:xfrm>
            <a:off x="1524000" y="1676400"/>
            <a:ext cx="6019801"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997" name="Shape 997"/>
          <p:cNvSpPr>
            <a:spLocks noGrp="1"/>
          </p:cNvSpPr>
          <p:nvPr>
            <p:ph type="title"/>
          </p:nvPr>
        </p:nvSpPr>
        <p:spPr>
          <a:xfrm>
            <a:off x="7772400" y="62864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defRPr sz="1800">
                <a:solidFill>
                  <a:srgbClr val="000000"/>
                </a:solidFill>
                <a:effectLst/>
              </a:defRPr>
            </a:pPr>
            <a:r>
              <a:rPr sz="4400">
                <a:solidFill>
                  <a:srgbClr val="CCFFFF"/>
                </a:solidFill>
                <a:effectLst>
                  <a:outerShdw blurRad="12700" dist="25400" dir="2700000" rotWithShape="0">
                    <a:srgbClr val="000000"/>
                  </a:outerShdw>
                </a:effectLst>
              </a:rPr>
              <a:t> </a:t>
            </a:r>
          </a:p>
        </p:txBody>
      </p:sp>
      <p:sp>
        <p:nvSpPr>
          <p:cNvPr id="998" name="Shape 998"/>
          <p:cNvSpPr>
            <a:spLocks noGrp="1"/>
          </p:cNvSpPr>
          <p:nvPr>
            <p:ph type="body" idx="1"/>
          </p:nvPr>
        </p:nvSpPr>
        <p:spPr>
          <a:xfrm>
            <a:off x="381000" y="1981200"/>
            <a:ext cx="8458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defRPr sz="1800">
                <a:solidFill>
                  <a:srgbClr val="000000"/>
                </a:solidFill>
                <a:effectLst/>
              </a:defRPr>
            </a:pPr>
            <a:r>
              <a:rPr sz="3200">
                <a:solidFill>
                  <a:srgbClr val="FFFFFF"/>
                </a:solidFill>
                <a:effectLst>
                  <a:outerShdw blurRad="12700" dist="25400" dir="2700000" rotWithShape="0">
                    <a:srgbClr val="000000"/>
                  </a:outerShdw>
                </a:effectLst>
              </a:rPr>
              <a:t> </a:t>
            </a:r>
            <a:r>
              <a:rPr sz="3600">
                <a:solidFill>
                  <a:srgbClr val="FFFFFF"/>
                </a:solidFill>
                <a:effectLst>
                  <a:outerShdw blurRad="12700" dist="25400" dir="2700000" rotWithShape="0">
                    <a:srgbClr val="000000"/>
                  </a:outerShdw>
                </a:effectLst>
              </a:rPr>
              <a:t>Prevents evaporative water loss from        the soil</a:t>
            </a:r>
          </a:p>
          <a:p>
            <a:pPr marL="385762" lvl="0" indent="-385762">
              <a:spcBef>
                <a:spcPts val="800"/>
              </a:spcBef>
              <a:defRPr sz="1800">
                <a:solidFill>
                  <a:srgbClr val="000000"/>
                </a:solidFill>
                <a:effectLst/>
              </a:defRPr>
            </a:pPr>
            <a:r>
              <a:rPr sz="3600">
                <a:solidFill>
                  <a:srgbClr val="FFFFFF"/>
                </a:solidFill>
                <a:effectLst>
                  <a:outerShdw blurRad="12700" dist="25400" dir="2700000" rotWithShape="0">
                    <a:srgbClr val="000000"/>
                  </a:outerShdw>
                </a:effectLst>
              </a:rPr>
              <a:t> Prevents soil-borne diseases</a:t>
            </a:r>
          </a:p>
          <a:p>
            <a:pPr marL="385762" lvl="0" indent="-385762">
              <a:spcBef>
                <a:spcPts val="800"/>
              </a:spcBef>
              <a:defRPr sz="1800">
                <a:solidFill>
                  <a:srgbClr val="000000"/>
                </a:solidFill>
                <a:effectLst/>
              </a:defRPr>
            </a:pPr>
            <a:r>
              <a:rPr sz="3600">
                <a:solidFill>
                  <a:srgbClr val="FFFFFF"/>
                </a:solidFill>
                <a:effectLst>
                  <a:outerShdw blurRad="12700" dist="25400" dir="2700000" rotWithShape="0">
                    <a:srgbClr val="000000"/>
                  </a:outerShdw>
                </a:effectLst>
              </a:rPr>
              <a:t> Insulates the roots of plants from extreme heat and cold </a:t>
            </a:r>
          </a:p>
          <a:p>
            <a:pPr marL="385762" lvl="0" indent="-385762">
              <a:spcBef>
                <a:spcPts val="800"/>
              </a:spcBef>
              <a:defRPr sz="1800">
                <a:solidFill>
                  <a:srgbClr val="000000"/>
                </a:solidFill>
                <a:effectLst/>
              </a:defRPr>
            </a:pPr>
            <a:r>
              <a:rPr sz="3600">
                <a:solidFill>
                  <a:srgbClr val="FFFFFF"/>
                </a:solidFill>
                <a:effectLst>
                  <a:outerShdw blurRad="12700" dist="25400" dir="2700000" rotWithShape="0">
                    <a:srgbClr val="000000"/>
                  </a:outerShdw>
                </a:effectLst>
              </a:rPr>
              <a:t> Reduces weed competition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98">
                                            <p:bg/>
                                          </p:spTgt>
                                        </p:tgtEl>
                                        <p:attrNameLst>
                                          <p:attrName>style.visibility</p:attrName>
                                        </p:attrNameLst>
                                      </p:cBhvr>
                                      <p:to>
                                        <p:strVal val="visible"/>
                                      </p:to>
                                    </p:set>
                                    <p:animEffect transition="in" filter="fade">
                                      <p:cBhvr>
                                        <p:cTn id="7" dur="500"/>
                                        <p:tgtEl>
                                          <p:spTgt spid="998">
                                            <p:bg/>
                                          </p:spTgt>
                                        </p:tgtEl>
                                      </p:cBhvr>
                                    </p:animEffect>
                                  </p:childTnLst>
                                </p:cTn>
                              </p:par>
                              <p:par>
                                <p:cTn id="8" presetID="10" presetClass="entr" presetSubtype="0" fill="hold" grpId="1">
                                  <p:stCondLst>
                                    <p:cond delay="0"/>
                                  </p:stCondLst>
                                  <p:iterate>
                                    <p:tmAbs val="0"/>
                                  </p:iterate>
                                  <p:childTnLst>
                                    <p:set>
                                      <p:cBhvr>
                                        <p:cTn id="9" fill="hold"/>
                                        <p:tgtEl>
                                          <p:spTgt spid="998">
                                            <p:txEl>
                                              <p:pRg st="0" end="0"/>
                                            </p:txEl>
                                          </p:spTgt>
                                        </p:tgtEl>
                                        <p:attrNameLst>
                                          <p:attrName>style.visibility</p:attrName>
                                        </p:attrNameLst>
                                      </p:cBhvr>
                                      <p:to>
                                        <p:strVal val="visible"/>
                                      </p:to>
                                    </p:set>
                                    <p:animEffect transition="in" filter="fade">
                                      <p:cBhvr>
                                        <p:cTn id="10" dur="500"/>
                                        <p:tgtEl>
                                          <p:spTgt spid="9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998">
                                            <p:txEl>
                                              <p:pRg st="1" end="1"/>
                                            </p:txEl>
                                          </p:spTgt>
                                        </p:tgtEl>
                                        <p:attrNameLst>
                                          <p:attrName>style.visibility</p:attrName>
                                        </p:attrNameLst>
                                      </p:cBhvr>
                                      <p:to>
                                        <p:strVal val="visible"/>
                                      </p:to>
                                    </p:set>
                                    <p:animEffect transition="in" filter="fade">
                                      <p:cBhvr>
                                        <p:cTn id="15" dur="500"/>
                                        <p:tgtEl>
                                          <p:spTgt spid="9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998">
                                            <p:txEl>
                                              <p:pRg st="2" end="2"/>
                                            </p:txEl>
                                          </p:spTgt>
                                        </p:tgtEl>
                                        <p:attrNameLst>
                                          <p:attrName>style.visibility</p:attrName>
                                        </p:attrNameLst>
                                      </p:cBhvr>
                                      <p:to>
                                        <p:strVal val="visible"/>
                                      </p:to>
                                    </p:set>
                                    <p:animEffect transition="in" filter="fade">
                                      <p:cBhvr>
                                        <p:cTn id="20" dur="500"/>
                                        <p:tgtEl>
                                          <p:spTgt spid="9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998">
                                            <p:txEl>
                                              <p:pRg st="3" end="3"/>
                                            </p:txEl>
                                          </p:spTgt>
                                        </p:tgtEl>
                                        <p:attrNameLst>
                                          <p:attrName>style.visibility</p:attrName>
                                        </p:attrNameLst>
                                      </p:cBhvr>
                                      <p:to>
                                        <p:strVal val="visible"/>
                                      </p:to>
                                    </p:set>
                                    <p:animEffect transition="in" filter="fade">
                                      <p:cBhvr>
                                        <p:cTn id="25" dur="500"/>
                                        <p:tgtEl>
                                          <p:spTgt spid="9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1" build="p"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xeri18.jpeg"/>
          <p:cNvPicPr/>
          <p:nvPr/>
        </p:nvPicPr>
        <p:blipFill>
          <a:blip r:embed="rId3">
            <a:extLst/>
          </a:blip>
          <a:stretch>
            <a:fillRect/>
          </a:stretch>
        </p:blipFill>
        <p:spPr>
          <a:xfrm>
            <a:off x="0" y="0"/>
            <a:ext cx="9677400" cy="6858000"/>
          </a:xfrm>
          <a:prstGeom prst="rect">
            <a:avLst/>
          </a:prstGeom>
          <a:ln w="57150">
            <a:solidFill/>
            <a:round/>
          </a:ln>
        </p:spPr>
      </p:pic>
      <p:sp>
        <p:nvSpPr>
          <p:cNvPr id="1003" name="Shape 1003"/>
          <p:cNvSpPr/>
          <p:nvPr/>
        </p:nvSpPr>
        <p:spPr>
          <a:xfrm>
            <a:off x="5562600" y="4267200"/>
            <a:ext cx="3048000" cy="2395220"/>
          </a:xfrm>
          <a:prstGeom prst="rect">
            <a:avLst/>
          </a:prstGeom>
          <a:solidFill>
            <a:srgbClr val="99CCFF"/>
          </a:solidFill>
          <a:ln w="38100">
            <a:solidFill>
              <a:srgbClr val="99CCFF"/>
            </a:solidFill>
            <a:round/>
          </a:ln>
          <a:extLst>
            <a:ext uri="{C572A759-6A51-4108-AA02-DFA0A04FC94B}">
              <ma14:wrappingTextBoxFlag xmlns:ma14="http://schemas.microsoft.com/office/mac/drawingml/2011/main" val="1"/>
            </a:ext>
          </a:extLst>
        </p:spPr>
        <p:txBody>
          <a:bodyPr lIns="0" tIns="0" rIns="0" bIns="0">
            <a:spAutoFit/>
          </a:bodyPr>
          <a:lstStyle/>
          <a:p>
            <a:pPr lvl="0" algn="ctr">
              <a:spcBef>
                <a:spcPts val="2100"/>
              </a:spcBef>
              <a:defRPr sz="1800">
                <a:solidFill>
                  <a:srgbClr val="000000"/>
                </a:solidFill>
              </a:defRPr>
            </a:pPr>
            <a:r>
              <a:rPr sz="3600">
                <a:solidFill>
                  <a:srgbClr val="FFFFFF"/>
                </a:solidFill>
                <a:effectLst>
                  <a:outerShdw blurRad="12700" dist="25400" dir="2700000" rotWithShape="0">
                    <a:srgbClr val="000000"/>
                  </a:outerShdw>
                </a:effectLst>
              </a:rPr>
              <a:t>Best Mulch</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75000"/>
              </a:lnSpc>
              <a:spcBef>
                <a:spcPts val="1600"/>
              </a:spcBef>
              <a:defRPr sz="1800">
                <a:solidFill>
                  <a:srgbClr val="000000"/>
                </a:solidFill>
              </a:defRPr>
            </a:pPr>
            <a:r>
              <a:rPr sz="2800" b="1">
                <a:solidFill>
                  <a:srgbClr val="FFFF66"/>
                </a:solidFill>
                <a:effectLst>
                  <a:outerShdw blurRad="12700" dist="25400" dir="2700000" rotWithShape="0">
                    <a:srgbClr val="000000"/>
                  </a:outerShdw>
                </a:effectLst>
              </a:rPr>
              <a:t>Organic</a:t>
            </a:r>
          </a:p>
          <a:p>
            <a:pPr lvl="0" algn="ctr">
              <a:lnSpc>
                <a:spcPct val="75000"/>
              </a:lnSpc>
              <a:spcBef>
                <a:spcPts val="1600"/>
              </a:spcBef>
              <a:defRPr sz="1800">
                <a:solidFill>
                  <a:srgbClr val="000000"/>
                </a:solidFill>
              </a:defRPr>
            </a:pPr>
            <a:r>
              <a:rPr sz="2800" b="1">
                <a:solidFill>
                  <a:srgbClr val="FFFF66"/>
                </a:solidFill>
                <a:effectLst>
                  <a:outerShdw blurRad="12700" dist="25400" dir="2700000" rotWithShape="0">
                    <a:srgbClr val="000000"/>
                  </a:outerShdw>
                </a:effectLst>
              </a:rPr>
              <a:t>Fine-textured</a:t>
            </a:r>
          </a:p>
          <a:p>
            <a:pPr lvl="0" algn="ctr">
              <a:lnSpc>
                <a:spcPct val="75000"/>
              </a:lnSpc>
              <a:spcBef>
                <a:spcPts val="1600"/>
              </a:spcBef>
              <a:defRPr sz="1800">
                <a:solidFill>
                  <a:srgbClr val="000000"/>
                </a:solidFill>
              </a:defRPr>
            </a:pPr>
            <a:r>
              <a:rPr sz="2800" b="1">
                <a:solidFill>
                  <a:srgbClr val="FFFF66"/>
                </a:solidFill>
                <a:effectLst>
                  <a:outerShdw blurRad="12700" dist="25400" dir="2700000" rotWithShape="0">
                    <a:srgbClr val="000000"/>
                  </a:outerShdw>
                </a:effectLst>
              </a:rPr>
              <a:t>Non-matting</a:t>
            </a:r>
          </a:p>
        </p:txBody>
      </p:sp>
      <p:sp>
        <p:nvSpPr>
          <p:cNvPr id="1004" name="Shape 1004"/>
          <p:cNvSpPr/>
          <p:nvPr/>
        </p:nvSpPr>
        <p:spPr>
          <a:xfrm>
            <a:off x="6019800" y="4954270"/>
            <a:ext cx="2133601" cy="0"/>
          </a:xfrm>
          <a:prstGeom prst="line">
            <a:avLst/>
          </a:prstGeom>
          <a:ln w="57150">
            <a:solidFill>
              <a:srgbClr val="FF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p:nvPr/>
        </p:nvSpPr>
        <p:spPr>
          <a:xfrm>
            <a:off x="609600" y="457200"/>
            <a:ext cx="7772400" cy="7640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800"/>
              </a:spcBef>
              <a:defRPr sz="48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800">
                <a:solidFill>
                  <a:srgbClr val="FFFFFF"/>
                </a:solidFill>
                <a:effectLst>
                  <a:outerShdw blurRad="12700" dist="25400" dir="2700000" rotWithShape="0">
                    <a:srgbClr val="000000"/>
                  </a:outerShdw>
                </a:effectLst>
              </a:rPr>
              <a:t>How Much Mulch To Apply?</a:t>
            </a:r>
          </a:p>
        </p:txBody>
      </p:sp>
      <p:sp>
        <p:nvSpPr>
          <p:cNvPr id="1009" name="Shape 1009"/>
          <p:cNvSpPr/>
          <p:nvPr/>
        </p:nvSpPr>
        <p:spPr>
          <a:xfrm>
            <a:off x="914400" y="1295400"/>
            <a:ext cx="7162800" cy="0"/>
          </a:xfrm>
          <a:prstGeom prst="line">
            <a:avLst/>
          </a:prstGeom>
          <a:ln w="5715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010" name="Shape 1010"/>
          <p:cNvSpPr/>
          <p:nvPr/>
        </p:nvSpPr>
        <p:spPr>
          <a:xfrm>
            <a:off x="457200" y="1600199"/>
            <a:ext cx="655320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400"/>
              </a:spcBef>
              <a:defRPr sz="4000">
                <a:solidFill>
                  <a:srgbClr val="FFFF00"/>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00"/>
                </a:solidFill>
                <a:effectLst>
                  <a:outerShdw blurRad="12700" dist="25400" dir="2700000" rotWithShape="0">
                    <a:srgbClr val="000000"/>
                  </a:outerShdw>
                </a:effectLst>
              </a:rPr>
              <a:t>3 to 5 inches is sufficient</a:t>
            </a:r>
          </a:p>
        </p:txBody>
      </p:sp>
      <p:sp>
        <p:nvSpPr>
          <p:cNvPr id="1011" name="Shape 1011"/>
          <p:cNvSpPr/>
          <p:nvPr/>
        </p:nvSpPr>
        <p:spPr>
          <a:xfrm>
            <a:off x="762000" y="2514600"/>
            <a:ext cx="7620000" cy="13106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sz="40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66"/>
                </a:solidFill>
                <a:effectLst>
                  <a:outerShdw blurRad="12700" dist="25400" dir="2700000" rotWithShape="0">
                    <a:srgbClr val="000000"/>
                  </a:outerShdw>
                </a:effectLst>
              </a:rPr>
              <a:t>1 bale of pine straw covers approximately 50 sq. ft.</a:t>
            </a:r>
          </a:p>
        </p:txBody>
      </p:sp>
      <p:sp>
        <p:nvSpPr>
          <p:cNvPr id="1012" name="Shape 1012"/>
          <p:cNvSpPr/>
          <p:nvPr/>
        </p:nvSpPr>
        <p:spPr>
          <a:xfrm>
            <a:off x="838200" y="4114800"/>
            <a:ext cx="7848600" cy="192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400"/>
              </a:spcBef>
              <a:defRPr sz="4000">
                <a:solidFill>
                  <a:srgbClr val="FFFF66"/>
                </a:solidFill>
                <a:effectLst>
                  <a:outerShdw blurRad="12700" dist="25400" dir="2700000" rotWithShape="0">
                    <a:srgbClr val="000000"/>
                  </a:outerShdw>
                </a:effectLst>
              </a:defRPr>
            </a:lvl1pPr>
          </a:lstStyle>
          <a:p>
            <a:pPr lvl="0">
              <a:defRPr sz="1800">
                <a:solidFill>
                  <a:srgbClr val="000000"/>
                </a:solidFill>
                <a:effectLst/>
              </a:defRPr>
            </a:pPr>
            <a:r>
              <a:rPr sz="4000">
                <a:solidFill>
                  <a:srgbClr val="FFFF66"/>
                </a:solidFill>
                <a:effectLst>
                  <a:outerShdw blurRad="12700" dist="25400" dir="2700000" rotWithShape="0">
                    <a:srgbClr val="000000"/>
                  </a:outerShdw>
                </a:effectLst>
              </a:rPr>
              <a:t>9 - 3 cu. ft. bags or 13 – 2 cu. ft. of bark mulch will cover 100 sq. ft. to a 3-inch depth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10"/>
                                        </p:tgtEl>
                                        <p:attrNameLst>
                                          <p:attrName>style.visibility</p:attrName>
                                        </p:attrNameLst>
                                      </p:cBhvr>
                                      <p:to>
                                        <p:strVal val="visible"/>
                                      </p:to>
                                    </p:set>
                                    <p:animEffect transition="in" filter="fade">
                                      <p:cBhvr>
                                        <p:cTn id="7" dur="500"/>
                                        <p:tgtEl>
                                          <p:spTgt spid="1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011"/>
                                        </p:tgtEl>
                                        <p:attrNameLst>
                                          <p:attrName>style.visibility</p:attrName>
                                        </p:attrNameLst>
                                      </p:cBhvr>
                                      <p:to>
                                        <p:strVal val="visible"/>
                                      </p:to>
                                    </p:set>
                                    <p:animEffect transition="in" filter="fade">
                                      <p:cBhvr>
                                        <p:cTn id="12" dur="500"/>
                                        <p:tgtEl>
                                          <p:spTgt spid="10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012"/>
                                        </p:tgtEl>
                                        <p:attrNameLst>
                                          <p:attrName>style.visibility</p:attrName>
                                        </p:attrNameLst>
                                      </p:cBhvr>
                                      <p:to>
                                        <p:strVal val="visible"/>
                                      </p:to>
                                    </p:set>
                                    <p:animEffect transition="in" filter="fade">
                                      <p:cBhvr>
                                        <p:cTn id="17" dur="50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 grpId="1" animBg="1" advAuto="0"/>
      <p:bldP spid="1011" grpId="2" animBg="1" advAuto="0"/>
      <p:bldP spid="1012" grpId="3"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p:cNvSpPr>
          <p:nvPr>
            <p:ph type="title"/>
          </p:nvPr>
        </p:nvSpPr>
        <p:spPr>
          <a:xfrm>
            <a:off x="228600" y="457199"/>
            <a:ext cx="7772400" cy="1143002"/>
          </a:xfrm>
          <a:prstGeom prst="rect">
            <a:avLst/>
          </a:prstGeom>
        </p:spPr>
        <p:txBody>
          <a:bodyPr lIns="0" tIns="0" rIns="0" bIns="0">
            <a:normAutofit/>
          </a:bodyPr>
          <a:lstStyle/>
          <a:p>
            <a:pPr lvl="0">
              <a:defRPr>
                <a:effectLst>
                  <a:outerShdw blurRad="12700" dist="25400" dir="2700000" rotWithShape="0">
                    <a:srgbClr val="DDDDDD"/>
                  </a:outerShdw>
                </a:effectLst>
              </a:defRPr>
            </a:pPr>
            <a:endParaRPr/>
          </a:p>
        </p:txBody>
      </p:sp>
      <p:pic>
        <p:nvPicPr>
          <p:cNvPr id="1017" name="Water_028.pn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21" name="Shape 1021"/>
          <p:cNvSpPr>
            <a:spLocks noGrp="1"/>
          </p:cNvSpPr>
          <p:nvPr>
            <p:ph type="title"/>
          </p:nvPr>
        </p:nvSpPr>
        <p:spPr>
          <a:xfrm>
            <a:off x="228600" y="457199"/>
            <a:ext cx="7772400" cy="1143002"/>
          </a:xfrm>
          <a:prstGeom prst="rect">
            <a:avLst/>
          </a:prstGeom>
        </p:spPr>
        <p:txBody>
          <a:bodyPr lIns="0" tIns="0" rIns="0" bIns="0">
            <a:normAutofit/>
          </a:bodyPr>
          <a:lstStyle/>
          <a:p>
            <a:pPr lvl="0"/>
            <a:endParaRPr/>
          </a:p>
        </p:txBody>
      </p:sp>
      <p:pic>
        <p:nvPicPr>
          <p:cNvPr id="1022" name="Water_023.png"/>
          <p:cNvPicPr/>
          <p:nvPr/>
        </p:nvPicPr>
        <p:blipFill>
          <a:blip r:embed="rId4">
            <a:extLst/>
          </a:blip>
          <a:stretch>
            <a:fillRect/>
          </a:stretch>
        </p:blipFill>
        <p:spPr>
          <a:xfrm>
            <a:off x="381000" y="381000"/>
            <a:ext cx="4419600" cy="3314700"/>
          </a:xfrm>
          <a:prstGeom prst="rect">
            <a:avLst/>
          </a:prstGeom>
          <a:ln w="76200">
            <a:solidFill>
              <a:srgbClr val="FFFFFF"/>
            </a:solidFill>
            <a:round/>
          </a:ln>
        </p:spPr>
      </p:pic>
      <p:sp>
        <p:nvSpPr>
          <p:cNvPr id="1023" name="Shape 1023"/>
          <p:cNvSpPr/>
          <p:nvPr/>
        </p:nvSpPr>
        <p:spPr>
          <a:xfrm>
            <a:off x="381000" y="3886200"/>
            <a:ext cx="3200400" cy="2682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2800">
                <a:solidFill>
                  <a:srgbClr val="FFFFFF"/>
                </a:solidFill>
                <a:effectLst>
                  <a:outerShdw blurRad="12700" dist="25400" dir="2700000" rotWithShape="0">
                    <a:srgbClr val="000000"/>
                  </a:outerShdw>
                </a:effectLst>
              </a:rPr>
              <a:t>Newspaper placed under mulch, 2- to 3-sheets thick, helps provide an added barrier to moisture loss.</a:t>
            </a:r>
          </a:p>
        </p:txBody>
      </p:sp>
      <p:pic>
        <p:nvPicPr>
          <p:cNvPr id="1024" name="xeri20.jpeg"/>
          <p:cNvPicPr/>
          <p:nvPr/>
        </p:nvPicPr>
        <p:blipFill>
          <a:blip r:embed="rId5">
            <a:extLst/>
          </a:blip>
          <a:stretch>
            <a:fillRect/>
          </a:stretch>
        </p:blipFill>
        <p:spPr>
          <a:xfrm>
            <a:off x="4267200" y="3200400"/>
            <a:ext cx="4343400" cy="3257550"/>
          </a:xfrm>
          <a:prstGeom prst="rect">
            <a:avLst/>
          </a:prstGeom>
          <a:ln w="76200">
            <a:solidFill>
              <a:srgbClr val="FFFFFF"/>
            </a:solidFill>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24"/>
                                        </p:tgtEl>
                                        <p:attrNameLst>
                                          <p:attrName>style.visibility</p:attrName>
                                        </p:attrNameLst>
                                      </p:cBhvr>
                                      <p:to>
                                        <p:strVal val="visible"/>
                                      </p:to>
                                    </p:set>
                                    <p:animEffect transition="in" filter="fade">
                                      <p:cBhvr>
                                        <p:cTn id="7"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p:cNvSpPr>
          <p:nvPr>
            <p:ph type="title"/>
          </p:nvPr>
        </p:nvSpPr>
        <p:spPr>
          <a:xfrm>
            <a:off x="2286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5400">
                <a:solidFill>
                  <a:srgbClr val="FFFF00"/>
                </a:solidFill>
                <a:effectLst>
                  <a:outerShdw blurRad="12700" dist="38100" dir="2700000" rotWithShape="0">
                    <a:srgbClr val="000000"/>
                  </a:outerShdw>
                </a:effectLst>
              </a:defRPr>
            </a:lvl1pPr>
          </a:lstStyle>
          <a:p>
            <a:pPr lvl="0">
              <a:defRPr sz="1800">
                <a:solidFill>
                  <a:srgbClr val="000000"/>
                </a:solidFill>
                <a:effectLst/>
              </a:defRPr>
            </a:pPr>
            <a:r>
              <a:rPr sz="5400">
                <a:solidFill>
                  <a:srgbClr val="FFFF00"/>
                </a:solidFill>
                <a:effectLst>
                  <a:outerShdw blurRad="12700" dist="38100" dir="2700000" rotWithShape="0">
                    <a:srgbClr val="000000"/>
                  </a:outerShdw>
                </a:effectLst>
              </a:rPr>
              <a:t>Worldwide</a:t>
            </a:r>
          </a:p>
        </p:txBody>
      </p:sp>
      <p:sp>
        <p:nvSpPr>
          <p:cNvPr id="76" name="Shape 76"/>
          <p:cNvSpPr>
            <a:spLocks noGrp="1"/>
          </p:cNvSpPr>
          <p:nvPr>
            <p:ph type="body" idx="1"/>
          </p:nvPr>
        </p:nvSpPr>
        <p:spPr>
          <a:xfrm>
            <a:off x="-1" y="2057400"/>
            <a:ext cx="9144002"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spcBef>
                <a:spcPts val="800"/>
              </a:spcBef>
              <a:buSzTx/>
              <a:buNone/>
              <a:defRPr sz="3600"/>
            </a:lvl1pPr>
          </a:lstStyle>
          <a:p>
            <a:pPr lvl="0">
              <a:defRPr sz="1800">
                <a:solidFill>
                  <a:srgbClr val="000000"/>
                </a:solidFill>
                <a:effectLst/>
              </a:defRPr>
            </a:pPr>
            <a:r>
              <a:rPr sz="3600">
                <a:solidFill>
                  <a:srgbClr val="FFFFFF"/>
                </a:solidFill>
                <a:effectLst>
                  <a:outerShdw blurRad="12700" dist="25400" dir="2700000" rotWithShape="0">
                    <a:srgbClr val="000000"/>
                  </a:outerShdw>
                </a:effectLst>
              </a:rPr>
              <a:t>12 billion people by the year 2100. Fifty percent of the population will reside in mega cities of 12 to 15 million.</a:t>
            </a:r>
          </a:p>
        </p:txBody>
      </p:sp>
      <p:sp>
        <p:nvSpPr>
          <p:cNvPr id="77" name="Shape 77"/>
          <p:cNvSpPr/>
          <p:nvPr/>
        </p:nvSpPr>
        <p:spPr>
          <a:xfrm>
            <a:off x="381000" y="4267200"/>
            <a:ext cx="8305800" cy="188049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800"/>
              </a:spcBef>
              <a:defRPr sz="36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600">
                <a:solidFill>
                  <a:srgbClr val="FFFFFF"/>
                </a:solidFill>
                <a:effectLst>
                  <a:outerShdw blurRad="12700" dist="25400" dir="2700000" rotWithShape="0">
                    <a:srgbClr val="000000"/>
                  </a:outerShdw>
                </a:effectLst>
              </a:rPr>
              <a:t>Demand for land, fresh water and other resources will escalate.</a:t>
            </a:r>
            <a:endParaRPr sz="36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28" name="Shape 1028"/>
          <p:cNvSpPr>
            <a:spLocks noGrp="1"/>
          </p:cNvSpPr>
          <p:nvPr>
            <p:ph type="title"/>
          </p:nvPr>
        </p:nvSpPr>
        <p:spPr>
          <a:xfrm>
            <a:off x="152400" y="1142999"/>
            <a:ext cx="89916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defTabSz="685800">
              <a:defRPr sz="3600">
                <a:solidFill>
                  <a:srgbClr val="FFFFFF"/>
                </a:solidFill>
                <a:effectLst>
                  <a:outerShdw blurRad="9525" dist="1905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3600">
                <a:solidFill>
                  <a:srgbClr val="FFFFFF"/>
                </a:solidFill>
                <a:effectLst>
                  <a:outerShdw blurRad="9525" dist="19050" dir="2700000" rotWithShape="0">
                    <a:srgbClr val="000000"/>
                  </a:outerShdw>
                </a:effectLst>
              </a:rPr>
              <a:t>Landscape fabrics under mulch helps prevent weeds and conserves moisture in the soil</a:t>
            </a:r>
          </a:p>
        </p:txBody>
      </p:sp>
      <p:pic>
        <p:nvPicPr>
          <p:cNvPr id="1029" name="Water_024.png"/>
          <p:cNvPicPr/>
          <p:nvPr/>
        </p:nvPicPr>
        <p:blipFill>
          <a:blip r:embed="rId4">
            <a:extLst/>
          </a:blip>
          <a:stretch>
            <a:fillRect/>
          </a:stretch>
        </p:blipFill>
        <p:spPr>
          <a:xfrm>
            <a:off x="1981200" y="2667000"/>
            <a:ext cx="4800600" cy="3600450"/>
          </a:xfrm>
          <a:prstGeom prst="rect">
            <a:avLst/>
          </a:prstGeom>
          <a:ln w="76200">
            <a:solidFill>
              <a:srgbClr val="FFFFFF"/>
            </a:solidFill>
            <a:round/>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1034" name="Shape 1034"/>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rPr>
              <a:t> </a:t>
            </a:r>
            <a:r>
              <a:rPr sz="3136">
                <a:solidFill>
                  <a:srgbClr val="FFFF00"/>
                </a:solidFill>
              </a:rPr>
              <a:t>Planning and Design</a:t>
            </a:r>
          </a:p>
          <a:p>
            <a:pPr marL="336042" lvl="0" indent="-336042" defTabSz="896111">
              <a:defRPr sz="1800">
                <a:solidFill>
                  <a:srgbClr val="000000"/>
                </a:solidFill>
                <a:effectLst/>
              </a:defRPr>
            </a:pPr>
            <a:r>
              <a:rPr sz="3136">
                <a:solidFill>
                  <a:srgbClr val="FFFF00"/>
                </a:solidFill>
              </a:rPr>
              <a:t> Soil Analysis</a:t>
            </a:r>
          </a:p>
          <a:p>
            <a:pPr marL="336042" lvl="0" indent="-336042" defTabSz="896111">
              <a:defRPr sz="1800">
                <a:solidFill>
                  <a:srgbClr val="000000"/>
                </a:solidFill>
                <a:effectLst/>
              </a:defRPr>
            </a:pPr>
            <a:r>
              <a:rPr sz="3136">
                <a:solidFill>
                  <a:srgbClr val="FFFF00"/>
                </a:solidFill>
              </a:rPr>
              <a:t> Appropriate Plant Selection</a:t>
            </a:r>
          </a:p>
          <a:p>
            <a:pPr marL="336042" lvl="0" indent="-336042" defTabSz="896111">
              <a:defRPr sz="1800">
                <a:solidFill>
                  <a:srgbClr val="000000"/>
                </a:solidFill>
                <a:effectLst/>
              </a:defRPr>
            </a:pPr>
            <a:r>
              <a:rPr sz="3136">
                <a:solidFill>
                  <a:srgbClr val="FFFF00"/>
                </a:solidFill>
              </a:rPr>
              <a:t> Practical Turf Areas</a:t>
            </a:r>
          </a:p>
          <a:p>
            <a:pPr marL="336042" lvl="0" indent="-336042" defTabSz="896111">
              <a:defRPr sz="1800">
                <a:solidFill>
                  <a:srgbClr val="000000"/>
                </a:solidFill>
                <a:effectLst/>
              </a:defRPr>
            </a:pPr>
            <a:r>
              <a:rPr sz="3136">
                <a:solidFill>
                  <a:srgbClr val="FFFF00"/>
                </a:solidFill>
              </a:rPr>
              <a:t> Efficient Irrigation</a:t>
            </a:r>
          </a:p>
          <a:p>
            <a:pPr marL="336042" lvl="0" indent="-336042" defTabSz="896111">
              <a:defRPr sz="1800">
                <a:solidFill>
                  <a:srgbClr val="000000"/>
                </a:solidFill>
                <a:effectLst/>
              </a:defRPr>
            </a:pPr>
            <a:r>
              <a:rPr sz="3136">
                <a:solidFill>
                  <a:srgbClr val="FFFF00"/>
                </a:solidFill>
              </a:rPr>
              <a:t> Use of Mulches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Maintenance</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38" name="Shape 1038"/>
          <p:cNvSpPr/>
          <p:nvPr/>
        </p:nvSpPr>
        <p:spPr>
          <a:xfrm>
            <a:off x="457200" y="685800"/>
            <a:ext cx="8305800" cy="13631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600"/>
              </a:spcBef>
              <a:defRPr sz="44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Avoid Frequent Flushes of Vegetative Growth Brought on by:</a:t>
            </a:r>
          </a:p>
        </p:txBody>
      </p:sp>
      <p:sp>
        <p:nvSpPr>
          <p:cNvPr id="1039" name="Shape 1039"/>
          <p:cNvSpPr>
            <a:spLocks noGrp="1"/>
          </p:cNvSpPr>
          <p:nvPr>
            <p:ph type="title"/>
          </p:nvPr>
        </p:nvSpPr>
        <p:spPr>
          <a:xfrm>
            <a:off x="9677400" y="4495799"/>
            <a:ext cx="7772400" cy="1143002"/>
          </a:xfrm>
          <a:prstGeom prst="rect">
            <a:avLst/>
          </a:prstGeom>
        </p:spPr>
        <p:txBody>
          <a:bodyPr lIns="0" tIns="0" rIns="0" bIns="0">
            <a:normAutofit/>
          </a:bodyPr>
          <a:lstStyle/>
          <a:p>
            <a:pPr lvl="0"/>
            <a:endParaRPr/>
          </a:p>
        </p:txBody>
      </p:sp>
      <p:sp>
        <p:nvSpPr>
          <p:cNvPr id="1040" name="Shape 1040"/>
          <p:cNvSpPr>
            <a:spLocks noGrp="1"/>
          </p:cNvSpPr>
          <p:nvPr>
            <p:ph type="body" idx="1"/>
          </p:nvPr>
        </p:nvSpPr>
        <p:spPr>
          <a:xfrm>
            <a:off x="2362200" y="2743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471487" lvl="0" indent="-471487">
              <a:spcBef>
                <a:spcPts val="1000"/>
              </a:spcBef>
              <a:defRPr sz="1800">
                <a:solidFill>
                  <a:srgbClr val="000000"/>
                </a:solidFill>
                <a:effectLst/>
              </a:defRPr>
            </a:pPr>
            <a:r>
              <a:rPr sz="4400">
                <a:solidFill>
                  <a:srgbClr val="FFFFFF"/>
                </a:solidFill>
                <a:effectLst>
                  <a:outerShdw blurRad="12700" dist="25400" dir="2700000" rotWithShape="0">
                    <a:srgbClr val="000000"/>
                  </a:outerShdw>
                </a:effectLst>
              </a:rPr>
              <a:t> </a:t>
            </a:r>
            <a:r>
              <a:rPr sz="4400">
                <a:solidFill>
                  <a:srgbClr val="FFFF66"/>
                </a:solidFill>
                <a:effectLst>
                  <a:outerShdw blurRad="12700" dist="25400" dir="2700000" rotWithShape="0">
                    <a:srgbClr val="000000"/>
                  </a:outerShdw>
                </a:effectLst>
              </a:rPr>
              <a:t>Fertilization</a:t>
            </a:r>
          </a:p>
          <a:p>
            <a:pPr marL="471487" lvl="0" indent="-471487">
              <a:spcBef>
                <a:spcPts val="1000"/>
              </a:spcBef>
              <a:defRPr sz="1800">
                <a:solidFill>
                  <a:srgbClr val="000000"/>
                </a:solidFill>
                <a:effectLst/>
              </a:defRPr>
            </a:pPr>
            <a:r>
              <a:rPr sz="4400">
                <a:solidFill>
                  <a:srgbClr val="FFFF66"/>
                </a:solidFill>
                <a:effectLst>
                  <a:outerShdw blurRad="12700" dist="25400" dir="2700000" rotWithShape="0">
                    <a:srgbClr val="000000"/>
                  </a:outerShdw>
                </a:effectLst>
              </a:rPr>
              <a:t> Pruning</a:t>
            </a:r>
          </a:p>
          <a:p>
            <a:pPr marL="471487" lvl="0" indent="-471487">
              <a:spcBef>
                <a:spcPts val="1000"/>
              </a:spcBef>
              <a:defRPr sz="1800">
                <a:solidFill>
                  <a:srgbClr val="000000"/>
                </a:solidFill>
                <a:effectLst/>
              </a:defRPr>
            </a:pPr>
            <a:r>
              <a:rPr sz="4400">
                <a:solidFill>
                  <a:srgbClr val="FFFF66"/>
                </a:solidFill>
                <a:effectLst>
                  <a:outerShdw blurRad="12700" dist="25400" dir="2700000" rotWithShape="0">
                    <a:srgbClr val="000000"/>
                  </a:outerShdw>
                </a:effectLst>
              </a:rPr>
              <a:t> Irrigation</a:t>
            </a:r>
          </a:p>
        </p:txBody>
      </p:sp>
      <p:sp>
        <p:nvSpPr>
          <p:cNvPr id="1041" name="Shape 1041"/>
          <p:cNvSpPr/>
          <p:nvPr/>
        </p:nvSpPr>
        <p:spPr>
          <a:xfrm>
            <a:off x="762000" y="2286000"/>
            <a:ext cx="7620001" cy="0"/>
          </a:xfrm>
          <a:prstGeom prst="line">
            <a:avLst/>
          </a:prstGeom>
          <a:ln w="76200">
            <a:solidFill>
              <a:srgbClr val="99CC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40">
                                            <p:bg/>
                                          </p:spTgt>
                                        </p:tgtEl>
                                        <p:attrNameLst>
                                          <p:attrName>style.visibility</p:attrName>
                                        </p:attrNameLst>
                                      </p:cBhvr>
                                      <p:to>
                                        <p:strVal val="visible"/>
                                      </p:to>
                                    </p:set>
                                    <p:animEffect transition="in" filter="fade">
                                      <p:cBhvr>
                                        <p:cTn id="7" dur="500"/>
                                        <p:tgtEl>
                                          <p:spTgt spid="1040">
                                            <p:bg/>
                                          </p:spTgt>
                                        </p:tgtEl>
                                      </p:cBhvr>
                                    </p:animEffect>
                                  </p:childTnLst>
                                </p:cTn>
                              </p:par>
                              <p:par>
                                <p:cTn id="8" presetID="10" presetClass="entr" presetSubtype="0" fill="hold" grpId="1">
                                  <p:stCondLst>
                                    <p:cond delay="0"/>
                                  </p:stCondLst>
                                  <p:iterate>
                                    <p:tmAbs val="0"/>
                                  </p:iterate>
                                  <p:childTnLst>
                                    <p:set>
                                      <p:cBhvr>
                                        <p:cTn id="9" fill="hold"/>
                                        <p:tgtEl>
                                          <p:spTgt spid="1040">
                                            <p:txEl>
                                              <p:pRg st="0" end="0"/>
                                            </p:txEl>
                                          </p:spTgt>
                                        </p:tgtEl>
                                        <p:attrNameLst>
                                          <p:attrName>style.visibility</p:attrName>
                                        </p:attrNameLst>
                                      </p:cBhvr>
                                      <p:to>
                                        <p:strVal val="visible"/>
                                      </p:to>
                                    </p:set>
                                    <p:animEffect transition="in" filter="fade">
                                      <p:cBhvr>
                                        <p:cTn id="10" dur="500"/>
                                        <p:tgtEl>
                                          <p:spTgt spid="104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040">
                                            <p:txEl>
                                              <p:pRg st="1" end="1"/>
                                            </p:txEl>
                                          </p:spTgt>
                                        </p:tgtEl>
                                        <p:attrNameLst>
                                          <p:attrName>style.visibility</p:attrName>
                                        </p:attrNameLst>
                                      </p:cBhvr>
                                      <p:to>
                                        <p:strVal val="visible"/>
                                      </p:to>
                                    </p:set>
                                    <p:animEffect transition="in" filter="fade">
                                      <p:cBhvr>
                                        <p:cTn id="15" dur="500"/>
                                        <p:tgtEl>
                                          <p:spTgt spid="104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040">
                                            <p:txEl>
                                              <p:pRg st="2" end="2"/>
                                            </p:txEl>
                                          </p:spTgt>
                                        </p:tgtEl>
                                        <p:attrNameLst>
                                          <p:attrName>style.visibility</p:attrName>
                                        </p:attrNameLst>
                                      </p:cBhvr>
                                      <p:to>
                                        <p:strVal val="visible"/>
                                      </p:to>
                                    </p:set>
                                    <p:animEffect transition="in" filter="fade">
                                      <p:cBhvr>
                                        <p:cTn id="20" dur="500"/>
                                        <p:tgtEl>
                                          <p:spTgt spid="10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1" build="p"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45" name="Shape 1045"/>
          <p:cNvSpPr/>
          <p:nvPr/>
        </p:nvSpPr>
        <p:spPr>
          <a:xfrm>
            <a:off x="-1" y="914400"/>
            <a:ext cx="9144002" cy="110669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spcBef>
                <a:spcPts val="4300"/>
              </a:spcBef>
              <a:defRPr sz="7200">
                <a:solidFill>
                  <a:srgbClr val="FFFFFF"/>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7200">
                <a:solidFill>
                  <a:srgbClr val="FFFFFF"/>
                </a:solidFill>
                <a:effectLst>
                  <a:outerShdw blurRad="12700" dist="38100" dir="2700000" rotWithShape="0">
                    <a:srgbClr val="000000"/>
                  </a:outerShdw>
                </a:effectLst>
              </a:rPr>
              <a:t>Fertilization</a:t>
            </a:r>
          </a:p>
        </p:txBody>
      </p:sp>
      <p:sp>
        <p:nvSpPr>
          <p:cNvPr id="1046" name="Shape 1046"/>
          <p:cNvSpPr/>
          <p:nvPr/>
        </p:nvSpPr>
        <p:spPr>
          <a:xfrm>
            <a:off x="2209800" y="1905000"/>
            <a:ext cx="4724400" cy="0"/>
          </a:xfrm>
          <a:prstGeom prst="line">
            <a:avLst/>
          </a:prstGeom>
          <a:ln w="57150">
            <a:solidFill>
              <a:srgbClr val="CC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
        <p:nvSpPr>
          <p:cNvPr id="1047" name="Shape 1047"/>
          <p:cNvSpPr>
            <a:spLocks noGrp="1"/>
          </p:cNvSpPr>
          <p:nvPr>
            <p:ph type="title"/>
          </p:nvPr>
        </p:nvSpPr>
        <p:spPr>
          <a:xfrm>
            <a:off x="3733800" y="2438399"/>
            <a:ext cx="7772400" cy="1143002"/>
          </a:xfrm>
          <a:prstGeom prst="rect">
            <a:avLst/>
          </a:prstGeom>
        </p:spPr>
        <p:txBody>
          <a:bodyPr lIns="0" tIns="0" rIns="0" bIns="0">
            <a:normAutofit/>
          </a:bodyPr>
          <a:lstStyle/>
          <a:p>
            <a:pPr lvl="0"/>
            <a:endParaRPr/>
          </a:p>
        </p:txBody>
      </p:sp>
      <p:sp>
        <p:nvSpPr>
          <p:cNvPr id="1048" name="Shape 1048"/>
          <p:cNvSpPr>
            <a:spLocks noGrp="1"/>
          </p:cNvSpPr>
          <p:nvPr>
            <p:ph type="body" idx="1"/>
          </p:nvPr>
        </p:nvSpPr>
        <p:spPr>
          <a:xfrm>
            <a:off x="304800" y="2209800"/>
            <a:ext cx="88392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364331" lvl="0" indent="-364331">
              <a:spcBef>
                <a:spcPts val="800"/>
              </a:spcBef>
              <a:defRPr sz="1800">
                <a:solidFill>
                  <a:srgbClr val="000000"/>
                </a:solidFill>
                <a:effectLst/>
              </a:defRPr>
            </a:pPr>
            <a:r>
              <a:rPr sz="3400">
                <a:solidFill>
                  <a:srgbClr val="FFFF66"/>
                </a:solidFill>
                <a:effectLst>
                  <a:outerShdw blurRad="12700" dist="25400" dir="2700000" rotWithShape="0">
                    <a:srgbClr val="000000"/>
                  </a:outerShdw>
                </a:effectLst>
              </a:rPr>
              <a:t>  Target fertilization to plants that need it. Established trees and shrubs may not need to be fertilized annually. </a:t>
            </a:r>
          </a:p>
          <a:p>
            <a:pPr marL="364331" lvl="0" indent="-364331">
              <a:spcBef>
                <a:spcPts val="800"/>
              </a:spcBef>
              <a:defRPr sz="1800">
                <a:solidFill>
                  <a:srgbClr val="000000"/>
                </a:solidFill>
                <a:effectLst/>
              </a:defRPr>
            </a:pPr>
            <a:r>
              <a:rPr sz="3400">
                <a:solidFill>
                  <a:srgbClr val="FFFF66"/>
                </a:solidFill>
                <a:effectLst>
                  <a:outerShdw blurRad="12700" dist="25400" dir="2700000" rotWithShape="0">
                    <a:srgbClr val="000000"/>
                  </a:outerShdw>
                </a:effectLst>
              </a:rPr>
              <a:t> Use slow-release forms of nitrogen (Urea formaldehyde, IBDU, Sulfur-coated urea)</a:t>
            </a:r>
          </a:p>
          <a:p>
            <a:pPr marL="364331" lvl="0" indent="-364331">
              <a:spcBef>
                <a:spcPts val="800"/>
              </a:spcBef>
              <a:defRPr sz="1800">
                <a:solidFill>
                  <a:srgbClr val="000000"/>
                </a:solidFill>
                <a:effectLst/>
              </a:defRPr>
            </a:pPr>
            <a:r>
              <a:rPr sz="3400">
                <a:solidFill>
                  <a:srgbClr val="FFFF66"/>
                </a:solidFill>
                <a:effectLst>
                  <a:outerShdw blurRad="12700" dist="25400" dir="2700000" rotWithShape="0">
                    <a:srgbClr val="000000"/>
                  </a:outerShdw>
                </a:effectLst>
              </a:rPr>
              <a:t>  Use low rates of fertilizer</a:t>
            </a:r>
          </a:p>
          <a:p>
            <a:pPr marL="364331" lvl="0" indent="-364331">
              <a:spcBef>
                <a:spcPts val="800"/>
              </a:spcBef>
              <a:defRPr sz="1800">
                <a:solidFill>
                  <a:srgbClr val="000000"/>
                </a:solidFill>
                <a:effectLst/>
              </a:defRPr>
            </a:pPr>
            <a:r>
              <a:rPr sz="3400">
                <a:solidFill>
                  <a:srgbClr val="FFFF66"/>
                </a:solidFill>
                <a:effectLst>
                  <a:outerShdw blurRad="12700" dist="25400" dir="2700000" rotWithShape="0">
                    <a:srgbClr val="000000"/>
                  </a:outerShdw>
                </a:effectLst>
              </a:rPr>
              <a:t>  Limit fertilization during dry periods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48">
                                            <p:bg/>
                                          </p:spTgt>
                                        </p:tgtEl>
                                        <p:attrNameLst>
                                          <p:attrName>style.visibility</p:attrName>
                                        </p:attrNameLst>
                                      </p:cBhvr>
                                      <p:to>
                                        <p:strVal val="visible"/>
                                      </p:to>
                                    </p:set>
                                    <p:animEffect transition="in" filter="fade">
                                      <p:cBhvr>
                                        <p:cTn id="7" dur="500"/>
                                        <p:tgtEl>
                                          <p:spTgt spid="1048">
                                            <p:bg/>
                                          </p:spTgt>
                                        </p:tgtEl>
                                      </p:cBhvr>
                                    </p:animEffect>
                                  </p:childTnLst>
                                </p:cTn>
                              </p:par>
                              <p:par>
                                <p:cTn id="8" presetID="10" presetClass="entr" presetSubtype="0" fill="hold" grpId="1">
                                  <p:stCondLst>
                                    <p:cond delay="0"/>
                                  </p:stCondLst>
                                  <p:iterate>
                                    <p:tmAbs val="0"/>
                                  </p:iterate>
                                  <p:childTnLst>
                                    <p:set>
                                      <p:cBhvr>
                                        <p:cTn id="9" fill="hold"/>
                                        <p:tgtEl>
                                          <p:spTgt spid="1048">
                                            <p:txEl>
                                              <p:pRg st="0" end="0"/>
                                            </p:txEl>
                                          </p:spTgt>
                                        </p:tgtEl>
                                        <p:attrNameLst>
                                          <p:attrName>style.visibility</p:attrName>
                                        </p:attrNameLst>
                                      </p:cBhvr>
                                      <p:to>
                                        <p:strVal val="visible"/>
                                      </p:to>
                                    </p:set>
                                    <p:animEffect transition="in" filter="fade">
                                      <p:cBhvr>
                                        <p:cTn id="10" dur="500"/>
                                        <p:tgtEl>
                                          <p:spTgt spid="10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048">
                                            <p:txEl>
                                              <p:pRg st="1" end="1"/>
                                            </p:txEl>
                                          </p:spTgt>
                                        </p:tgtEl>
                                        <p:attrNameLst>
                                          <p:attrName>style.visibility</p:attrName>
                                        </p:attrNameLst>
                                      </p:cBhvr>
                                      <p:to>
                                        <p:strVal val="visible"/>
                                      </p:to>
                                    </p:set>
                                    <p:animEffect transition="in" filter="fade">
                                      <p:cBhvr>
                                        <p:cTn id="15" dur="500"/>
                                        <p:tgtEl>
                                          <p:spTgt spid="10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048">
                                            <p:txEl>
                                              <p:pRg st="2" end="2"/>
                                            </p:txEl>
                                          </p:spTgt>
                                        </p:tgtEl>
                                        <p:attrNameLst>
                                          <p:attrName>style.visibility</p:attrName>
                                        </p:attrNameLst>
                                      </p:cBhvr>
                                      <p:to>
                                        <p:strVal val="visible"/>
                                      </p:to>
                                    </p:set>
                                    <p:animEffect transition="in" filter="fade">
                                      <p:cBhvr>
                                        <p:cTn id="20" dur="500"/>
                                        <p:tgtEl>
                                          <p:spTgt spid="10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048">
                                            <p:txEl>
                                              <p:pRg st="3" end="3"/>
                                            </p:txEl>
                                          </p:spTgt>
                                        </p:tgtEl>
                                        <p:attrNameLst>
                                          <p:attrName>style.visibility</p:attrName>
                                        </p:attrNameLst>
                                      </p:cBhvr>
                                      <p:to>
                                        <p:strVal val="visible"/>
                                      </p:to>
                                    </p:set>
                                    <p:animEffect transition="in" filter="fade">
                                      <p:cBhvr>
                                        <p:cTn id="25" dur="500"/>
                                        <p:tgtEl>
                                          <p:spTgt spid="10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 grpId="1" build="p"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052" name="Shape 1052"/>
          <p:cNvSpPr>
            <a:spLocks noGrp="1"/>
          </p:cNvSpPr>
          <p:nvPr>
            <p:ph type="title"/>
          </p:nvPr>
        </p:nvSpPr>
        <p:spPr>
          <a:xfrm>
            <a:off x="381000" y="457199"/>
            <a:ext cx="7772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lgn="ctr">
              <a:defRPr sz="6000">
                <a:solidFill>
                  <a:srgbClr val="FFFFFF"/>
                </a:solidFill>
                <a:effectLst>
                  <a:outerShdw blurRad="12700" dist="381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6000">
                <a:solidFill>
                  <a:srgbClr val="FFFFFF"/>
                </a:solidFill>
                <a:effectLst>
                  <a:outerShdw blurRad="12700" dist="38100" dir="2700000" rotWithShape="0">
                    <a:srgbClr val="000000"/>
                  </a:outerShdw>
                </a:effectLst>
              </a:rPr>
              <a:t>Too Much Nitrogen</a:t>
            </a:r>
          </a:p>
        </p:txBody>
      </p:sp>
      <p:sp>
        <p:nvSpPr>
          <p:cNvPr id="1053" name="Shape 1053"/>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lvl="0">
              <a:spcBef>
                <a:spcPts val="800"/>
              </a:spcBef>
              <a:defRPr sz="1800">
                <a:solidFill>
                  <a:srgbClr val="000000"/>
                </a:solidFill>
                <a:effectLst/>
              </a:defRPr>
            </a:pPr>
            <a:r>
              <a:rPr sz="3200">
                <a:solidFill>
                  <a:srgbClr val="FFFF66"/>
                </a:solidFill>
                <a:effectLst>
                  <a:outerShdw blurRad="12700" dist="25400" dir="2700000" rotWithShape="0">
                    <a:srgbClr val="000000"/>
                  </a:outerShdw>
                </a:effectLst>
              </a:rPr>
              <a:t> </a:t>
            </a:r>
            <a:r>
              <a:rPr sz="3600">
                <a:solidFill>
                  <a:srgbClr val="FFFF66"/>
                </a:solidFill>
                <a:effectLst>
                  <a:outerShdw blurRad="12700" dist="25400" dir="2700000" rotWithShape="0">
                    <a:srgbClr val="000000"/>
                  </a:outerShdw>
                </a:effectLst>
              </a:rPr>
              <a:t>Increases pest problems</a:t>
            </a:r>
          </a:p>
          <a:p>
            <a:pPr marL="385762" lvl="0" indent="-385762">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Increases top growth</a:t>
            </a:r>
          </a:p>
          <a:p>
            <a:pPr marL="385762" lvl="0" indent="-385762">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Reduces root growth</a:t>
            </a:r>
          </a:p>
          <a:p>
            <a:pPr marL="385762" lvl="0" indent="-385762">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Increases pruning requirements</a:t>
            </a:r>
          </a:p>
          <a:p>
            <a:pPr marL="385762" lvl="0" indent="-385762">
              <a:spcBef>
                <a:spcPts val="800"/>
              </a:spcBef>
              <a:defRPr sz="1800">
                <a:solidFill>
                  <a:srgbClr val="000000"/>
                </a:solidFill>
                <a:effectLst/>
              </a:defRPr>
            </a:pPr>
            <a:r>
              <a:rPr sz="3600">
                <a:solidFill>
                  <a:srgbClr val="FFFF66"/>
                </a:solidFill>
                <a:effectLst>
                  <a:outerShdw blurRad="12700" dist="25400" dir="2700000" rotWithShape="0">
                    <a:srgbClr val="000000"/>
                  </a:outerShdw>
                </a:effectLst>
              </a:rPr>
              <a:t> Increases run-off into groundwater</a:t>
            </a:r>
          </a:p>
        </p:txBody>
      </p:sp>
      <p:sp>
        <p:nvSpPr>
          <p:cNvPr id="1054" name="Shape 1054"/>
          <p:cNvSpPr/>
          <p:nvPr/>
        </p:nvSpPr>
        <p:spPr>
          <a:xfrm>
            <a:off x="1295400" y="1600200"/>
            <a:ext cx="5943600" cy="0"/>
          </a:xfrm>
          <a:prstGeom prst="line">
            <a:avLst/>
          </a:prstGeom>
          <a:ln w="57150">
            <a:solidFill>
              <a:srgbClr val="CCFFFF"/>
            </a:solidFill>
            <a:round/>
          </a:ln>
        </p:spPr>
        <p:txBody>
          <a:bodyPr lIns="0" tIns="0" rIns="0" bIns="0"/>
          <a:lstStyle/>
          <a:p>
            <a:pPr lvl="0" defTabSz="457200">
              <a:defRPr sz="1200">
                <a:solidFill>
                  <a:srgbClr val="000000"/>
                </a:solidFill>
                <a:latin typeface="+mn-lt"/>
                <a:ea typeface="+mn-ea"/>
                <a:cs typeface="+mn-cs"/>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53">
                                            <p:bg/>
                                          </p:spTgt>
                                        </p:tgtEl>
                                        <p:attrNameLst>
                                          <p:attrName>style.visibility</p:attrName>
                                        </p:attrNameLst>
                                      </p:cBhvr>
                                      <p:to>
                                        <p:strVal val="visible"/>
                                      </p:to>
                                    </p:set>
                                    <p:animEffect transition="in" filter="fade">
                                      <p:cBhvr>
                                        <p:cTn id="7" dur="500"/>
                                        <p:tgtEl>
                                          <p:spTgt spid="1053">
                                            <p:bg/>
                                          </p:spTgt>
                                        </p:tgtEl>
                                      </p:cBhvr>
                                    </p:animEffect>
                                  </p:childTnLst>
                                </p:cTn>
                              </p:par>
                              <p:par>
                                <p:cTn id="8" presetID="10" presetClass="entr" presetSubtype="0" fill="hold" grpId="1">
                                  <p:stCondLst>
                                    <p:cond delay="0"/>
                                  </p:stCondLst>
                                  <p:iterate>
                                    <p:tmAbs val="0"/>
                                  </p:iterate>
                                  <p:childTnLst>
                                    <p:set>
                                      <p:cBhvr>
                                        <p:cTn id="9" fill="hold"/>
                                        <p:tgtEl>
                                          <p:spTgt spid="1053">
                                            <p:txEl>
                                              <p:pRg st="0" end="0"/>
                                            </p:txEl>
                                          </p:spTgt>
                                        </p:tgtEl>
                                        <p:attrNameLst>
                                          <p:attrName>style.visibility</p:attrName>
                                        </p:attrNameLst>
                                      </p:cBhvr>
                                      <p:to>
                                        <p:strVal val="visible"/>
                                      </p:to>
                                    </p:set>
                                    <p:animEffect transition="in" filter="fade">
                                      <p:cBhvr>
                                        <p:cTn id="10" dur="500"/>
                                        <p:tgtEl>
                                          <p:spTgt spid="10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iterate>
                                    <p:tmAbs val="0"/>
                                  </p:iterate>
                                  <p:childTnLst>
                                    <p:set>
                                      <p:cBhvr>
                                        <p:cTn id="14" fill="hold"/>
                                        <p:tgtEl>
                                          <p:spTgt spid="1053">
                                            <p:txEl>
                                              <p:pRg st="1" end="1"/>
                                            </p:txEl>
                                          </p:spTgt>
                                        </p:tgtEl>
                                        <p:attrNameLst>
                                          <p:attrName>style.visibility</p:attrName>
                                        </p:attrNameLst>
                                      </p:cBhvr>
                                      <p:to>
                                        <p:strVal val="visible"/>
                                      </p:to>
                                    </p:set>
                                    <p:animEffect transition="in" filter="fade">
                                      <p:cBhvr>
                                        <p:cTn id="15" dur="500"/>
                                        <p:tgtEl>
                                          <p:spTgt spid="10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iterate>
                                    <p:tmAbs val="0"/>
                                  </p:iterate>
                                  <p:childTnLst>
                                    <p:set>
                                      <p:cBhvr>
                                        <p:cTn id="19" fill="hold"/>
                                        <p:tgtEl>
                                          <p:spTgt spid="1053">
                                            <p:txEl>
                                              <p:pRg st="2" end="2"/>
                                            </p:txEl>
                                          </p:spTgt>
                                        </p:tgtEl>
                                        <p:attrNameLst>
                                          <p:attrName>style.visibility</p:attrName>
                                        </p:attrNameLst>
                                      </p:cBhvr>
                                      <p:to>
                                        <p:strVal val="visible"/>
                                      </p:to>
                                    </p:set>
                                    <p:animEffect transition="in" filter="fade">
                                      <p:cBhvr>
                                        <p:cTn id="20" dur="500"/>
                                        <p:tgtEl>
                                          <p:spTgt spid="10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iterate>
                                    <p:tmAbs val="0"/>
                                  </p:iterate>
                                  <p:childTnLst>
                                    <p:set>
                                      <p:cBhvr>
                                        <p:cTn id="24" fill="hold"/>
                                        <p:tgtEl>
                                          <p:spTgt spid="1053">
                                            <p:txEl>
                                              <p:pRg st="3" end="3"/>
                                            </p:txEl>
                                          </p:spTgt>
                                        </p:tgtEl>
                                        <p:attrNameLst>
                                          <p:attrName>style.visibility</p:attrName>
                                        </p:attrNameLst>
                                      </p:cBhvr>
                                      <p:to>
                                        <p:strVal val="visible"/>
                                      </p:to>
                                    </p:set>
                                    <p:animEffect transition="in" filter="fade">
                                      <p:cBhvr>
                                        <p:cTn id="25" dur="500"/>
                                        <p:tgtEl>
                                          <p:spTgt spid="10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iterate>
                                    <p:tmAbs val="0"/>
                                  </p:iterate>
                                  <p:childTnLst>
                                    <p:set>
                                      <p:cBhvr>
                                        <p:cTn id="29" fill="hold"/>
                                        <p:tgtEl>
                                          <p:spTgt spid="1053">
                                            <p:txEl>
                                              <p:pRg st="4" end="4"/>
                                            </p:txEl>
                                          </p:spTgt>
                                        </p:tgtEl>
                                        <p:attrNameLst>
                                          <p:attrName>style.visibility</p:attrName>
                                        </p:attrNameLst>
                                      </p:cBhvr>
                                      <p:to>
                                        <p:strVal val="visible"/>
                                      </p:to>
                                    </p:set>
                                    <p:animEffect transition="in" filter="fade">
                                      <p:cBhvr>
                                        <p:cTn id="30" dur="500"/>
                                        <p:tgtEl>
                                          <p:spTgt spid="10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1" build="p"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xeri33.jpeg"/>
          <p:cNvPicPr/>
          <p:nvPr/>
        </p:nvPicPr>
        <p:blipFill>
          <a:blip r:embed="rId3">
            <a:extLst/>
          </a:blip>
          <a:stretch>
            <a:fillRect/>
          </a:stretch>
        </p:blipFill>
        <p:spPr>
          <a:xfrm>
            <a:off x="1143000" y="2209800"/>
            <a:ext cx="6477000" cy="3981450"/>
          </a:xfrm>
          <a:prstGeom prst="rect">
            <a:avLst/>
          </a:prstGeom>
          <a:ln w="57150">
            <a:solidFill>
              <a:srgbClr val="99CCFF"/>
            </a:solidFill>
            <a:round/>
          </a:ln>
        </p:spPr>
      </p:pic>
      <p:sp>
        <p:nvSpPr>
          <p:cNvPr id="1059" name="Shape 1059"/>
          <p:cNvSpPr/>
          <p:nvPr/>
        </p:nvSpPr>
        <p:spPr>
          <a:xfrm>
            <a:off x="457200" y="457200"/>
            <a:ext cx="8001000" cy="12383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spcBef>
                <a:spcPts val="2600"/>
              </a:spcBef>
              <a:defRPr sz="4400">
                <a:solidFill>
                  <a:srgbClr val="FFFFFF"/>
                </a:solidFill>
                <a:effectLst>
                  <a:outerShdw blurRad="12700" dist="25400" dir="2700000" rotWithShape="0">
                    <a:srgbClr val="000000"/>
                  </a:outerShdw>
                </a:effectLst>
                <a:latin typeface="Times New Roman"/>
                <a:ea typeface="Times New Roman"/>
                <a:cs typeface="Times New Roman"/>
                <a:sym typeface="Times New Roman"/>
              </a:defRPr>
            </a:lvl1pPr>
          </a:lstStyle>
          <a:p>
            <a:pPr lvl="0">
              <a:defRPr sz="1800">
                <a:solidFill>
                  <a:srgbClr val="000000"/>
                </a:solidFill>
                <a:effectLst/>
              </a:defRPr>
            </a:pPr>
            <a:r>
              <a:rPr sz="4400">
                <a:solidFill>
                  <a:srgbClr val="FFFFFF"/>
                </a:solidFill>
                <a:effectLst>
                  <a:outerShdw blurRad="12700" dist="25400" dir="2700000" rotWithShape="0">
                    <a:srgbClr val="000000"/>
                  </a:outerShdw>
                </a:effectLst>
              </a:rPr>
              <a:t>Prune by selective thinning       instead of shearing</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 name="xeri36.jpeg"/>
          <p:cNvPicPr/>
          <p:nvPr/>
        </p:nvPicPr>
        <p:blipFill>
          <a:blip r:embed="rId3">
            <a:extLst/>
          </a:blip>
          <a:stretch>
            <a:fillRect/>
          </a:stretch>
        </p:blipFill>
        <p:spPr>
          <a:xfrm>
            <a:off x="2438400" y="2286000"/>
            <a:ext cx="4244975" cy="4202113"/>
          </a:xfrm>
          <a:prstGeom prst="rect">
            <a:avLst/>
          </a:prstGeom>
          <a:ln w="57150">
            <a:solidFill>
              <a:srgbClr val="99CCFF"/>
            </a:solidFill>
            <a:round/>
          </a:ln>
        </p:spPr>
      </p:pic>
      <p:sp>
        <p:nvSpPr>
          <p:cNvPr id="1064" name="Shape 1064"/>
          <p:cNvSpPr/>
          <p:nvPr/>
        </p:nvSpPr>
        <p:spPr>
          <a:xfrm>
            <a:off x="380999" y="304800"/>
            <a:ext cx="8763002" cy="15726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5000"/>
              </a:lnSpc>
              <a:spcBef>
                <a:spcPts val="3200"/>
              </a:spcBef>
              <a:defRPr sz="1800">
                <a:solidFill>
                  <a:srgbClr val="000000"/>
                </a:solidFill>
              </a:defRPr>
            </a:pPr>
            <a:r>
              <a:rPr sz="5400">
                <a:solidFill>
                  <a:srgbClr val="FFFFFF"/>
                </a:solidFill>
                <a:effectLst>
                  <a:outerShdw blurRad="12700" dist="38100" dir="2700000" rotWithShape="0">
                    <a:srgbClr val="000000"/>
                  </a:outerShdw>
                </a:effectLst>
                <a:latin typeface="Times New Roman"/>
                <a:ea typeface="Times New Roman"/>
                <a:cs typeface="Times New Roman"/>
                <a:sym typeface="Times New Roman"/>
              </a:rPr>
              <a:t>Grasscycling</a:t>
            </a:r>
          </a:p>
          <a:p>
            <a:pPr lvl="0" algn="ctr">
              <a:lnSpc>
                <a:spcPct val="65000"/>
              </a:lnSpc>
              <a:spcBef>
                <a:spcPts val="2600"/>
              </a:spcBef>
              <a:defRPr sz="1800">
                <a:solidFill>
                  <a:srgbClr val="000000"/>
                </a:solidFill>
              </a:defRPr>
            </a:pPr>
            <a:r>
              <a:rPr sz="4400">
                <a:solidFill>
                  <a:srgbClr val="FFFF66"/>
                </a:solidFill>
                <a:effectLst>
                  <a:outerShdw blurRad="12700" dist="25400" dir="2700000" rotWithShape="0">
                    <a:srgbClr val="000000"/>
                  </a:outerShdw>
                </a:effectLst>
                <a:latin typeface="Times New Roman"/>
                <a:ea typeface="Times New Roman"/>
                <a:cs typeface="Times New Roman"/>
                <a:sym typeface="Times New Roman"/>
              </a:rPr>
              <a:t>Let the Clips Fall Where they May</a:t>
            </a:r>
          </a:p>
        </p:txBody>
      </p:sp>
      <p:sp>
        <p:nvSpPr>
          <p:cNvPr id="1065" name="Shape 1065"/>
          <p:cNvSpPr/>
          <p:nvPr/>
        </p:nvSpPr>
        <p:spPr>
          <a:xfrm>
            <a:off x="6705600" y="2667000"/>
            <a:ext cx="2438400" cy="34156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Clippings</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Add</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 Nitrogen</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Back </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to the</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5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Soil</a:t>
            </a:r>
          </a:p>
        </p:txBody>
      </p:sp>
      <p:sp>
        <p:nvSpPr>
          <p:cNvPr id="1066" name="Shape 1066"/>
          <p:cNvSpPr/>
          <p:nvPr/>
        </p:nvSpPr>
        <p:spPr>
          <a:xfrm>
            <a:off x="0" y="2286000"/>
            <a:ext cx="2438400" cy="2209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lnSpc>
                <a:spcPct val="60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Clippings</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0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Help Hold</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0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Moisture </a:t>
            </a:r>
            <a:endParaRPr sz="3200">
              <a:solidFill>
                <a:srgbClr val="FFFFFF"/>
              </a:solidFill>
              <a:effectLst>
                <a:outerShdw blurRad="12700" dist="25400" dir="2700000" rotWithShape="0">
                  <a:srgbClr val="000000"/>
                </a:outerShdw>
              </a:effectLst>
              <a:latin typeface="Times New Roman"/>
              <a:ea typeface="Times New Roman"/>
              <a:cs typeface="Times New Roman"/>
              <a:sym typeface="Times New Roman"/>
            </a:endParaRPr>
          </a:p>
          <a:p>
            <a:pPr lvl="0" algn="ctr">
              <a:lnSpc>
                <a:spcPct val="60000"/>
              </a:lnSpc>
              <a:spcBef>
                <a:spcPts val="1900"/>
              </a:spcBef>
              <a:defRPr sz="1800">
                <a:solidFill>
                  <a:srgbClr val="000000"/>
                </a:solidFill>
              </a:defRPr>
            </a:pPr>
            <a:r>
              <a:rPr sz="3200">
                <a:solidFill>
                  <a:srgbClr val="FFFFFF"/>
                </a:solidFill>
                <a:effectLst>
                  <a:outerShdw blurRad="12700" dist="25400" dir="2700000" rotWithShape="0">
                    <a:srgbClr val="000000"/>
                  </a:outerShdw>
                </a:effectLst>
              </a:rPr>
              <a:t>in the soil</a:t>
            </a:r>
          </a:p>
        </p:txBody>
      </p:sp>
      <p:sp>
        <p:nvSpPr>
          <p:cNvPr id="1067" name="Shape 1067"/>
          <p:cNvSpPr/>
          <p:nvPr/>
        </p:nvSpPr>
        <p:spPr>
          <a:xfrm>
            <a:off x="0" y="4419600"/>
            <a:ext cx="2438400" cy="1577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solidFill>
                  <a:srgbClr val="FFFFFF"/>
                </a:solidFill>
                <a:effectLst>
                  <a:outerShdw blurRad="12700" dist="25400" dir="2700000" rotWithShape="0">
                    <a:srgbClr val="000000"/>
                  </a:outerShdw>
                </a:effectLst>
              </a:defRPr>
            </a:lvl1pPr>
          </a:lstStyle>
          <a:p>
            <a:pPr lvl="0">
              <a:defRPr sz="1800">
                <a:solidFill>
                  <a:srgbClr val="000000"/>
                </a:solidFill>
                <a:effectLst/>
              </a:defRPr>
            </a:pPr>
            <a:r>
              <a:rPr sz="3200">
                <a:solidFill>
                  <a:srgbClr val="FFFFFF"/>
                </a:solidFill>
                <a:effectLst>
                  <a:outerShdw blurRad="12700" dist="25400" dir="2700000" rotWithShape="0">
                    <a:srgbClr val="000000"/>
                  </a:outerShdw>
                </a:effectLst>
              </a:rPr>
              <a:t>Clippings DO NOT Cause Thatch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1067"/>
                                        </p:tgtEl>
                                        <p:attrNameLst>
                                          <p:attrName>style.visibility</p:attrName>
                                        </p:attrNameLst>
                                      </p:cBhvr>
                                      <p:to>
                                        <p:strVal val="visible"/>
                                      </p:to>
                                    </p:set>
                                    <p:animEffect transition="in" filter="fade">
                                      <p:cBhvr>
                                        <p:cTn id="12" dur="500"/>
                                        <p:tgtEl>
                                          <p:spTgt spid="10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1065"/>
                                        </p:tgtEl>
                                        <p:attrNameLst>
                                          <p:attrName>style.visibility</p:attrName>
                                        </p:attrNameLst>
                                      </p:cBhvr>
                                      <p:to>
                                        <p:strVal val="visible"/>
                                      </p:to>
                                    </p:set>
                                    <p:animEffect transition="in" filter="fade">
                                      <p:cBhvr>
                                        <p:cTn id="17" dur="500"/>
                                        <p:tgtEl>
                                          <p:spTgt spid="1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 grpId="3" animBg="1" advAuto="0"/>
      <p:bldP spid="1066" grpId="1" animBg="1" advAuto="0"/>
      <p:bldP spid="1067" grpId="2"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 name="Shape 1071"/>
          <p:cNvSpPr>
            <a:spLocks noGrp="1"/>
          </p:cNvSpPr>
          <p:nvPr>
            <p:ph type="title"/>
          </p:nvPr>
        </p:nvSpPr>
        <p:spPr>
          <a:xfrm>
            <a:off x="228600" y="457199"/>
            <a:ext cx="8915400" cy="1143002"/>
          </a:xfrm>
          <a:prstGeom prst="rect">
            <a:avLst/>
          </a:prstGeom>
          <a:extLst>
            <a:ext uri="{C572A759-6A51-4108-AA02-DFA0A04FC94B}">
              <ma14:wrappingTextBoxFlag xmlns:ma14="http://schemas.microsoft.com/office/mac/drawingml/2011/main" val="1"/>
            </a:ext>
          </a:extLst>
        </p:spPr>
        <p:txBody>
          <a:bodyPr lIns="0" tIns="0" rIns="0" bIns="0">
            <a:normAutofit/>
          </a:bodyPr>
          <a:lstStyle>
            <a:lvl1pPr>
              <a:defRPr sz="4800"/>
            </a:lvl1pPr>
          </a:lstStyle>
          <a:p>
            <a:pPr lvl="0">
              <a:defRPr sz="1800">
                <a:solidFill>
                  <a:srgbClr val="000000"/>
                </a:solidFill>
                <a:effectLst/>
              </a:defRPr>
            </a:pPr>
            <a:r>
              <a:rPr sz="4800">
                <a:solidFill>
                  <a:srgbClr val="CCFFFF"/>
                </a:solidFill>
                <a:effectLst>
                  <a:outerShdw blurRad="12700" dist="25400" dir="2700000" rotWithShape="0">
                    <a:srgbClr val="000000"/>
                  </a:outerShdw>
                </a:effectLst>
              </a:rPr>
              <a:t>Seven Steps of Xeriscape</a:t>
            </a:r>
          </a:p>
        </p:txBody>
      </p:sp>
      <p:sp>
        <p:nvSpPr>
          <p:cNvPr id="1072" name="Shape 1072"/>
          <p:cNvSpPr>
            <a:spLocks noGrp="1"/>
          </p:cNvSpPr>
          <p:nvPr>
            <p:ph type="body" idx="1"/>
          </p:nvPr>
        </p:nvSpPr>
        <p:spPr>
          <a:xfrm>
            <a:off x="685800" y="1981200"/>
            <a:ext cx="7772400" cy="4114800"/>
          </a:xfrm>
          <a:prstGeom prst="rect">
            <a:avLst/>
          </a:prstGeom>
          <a:extLst>
            <a:ext uri="{C572A759-6A51-4108-AA02-DFA0A04FC94B}">
              <ma14:wrappingTextBoxFlag xmlns:ma14="http://schemas.microsoft.com/office/mac/drawingml/2011/main" val="1"/>
            </a:ext>
          </a:extLst>
        </p:spPr>
        <p:txBody>
          <a:bodyPr lIns="0" tIns="0" rIns="0" bIns="0">
            <a:normAutofit/>
          </a:bodyPr>
          <a:lstStyle/>
          <a:p>
            <a:pPr marL="294036" lvl="0" indent="-294036" defTabSz="896111">
              <a:defRPr sz="1800">
                <a:solidFill>
                  <a:srgbClr val="000000"/>
                </a:solidFill>
                <a:effectLst/>
              </a:defRPr>
            </a:pPr>
            <a:r>
              <a:rPr sz="2744">
                <a:solidFill>
                  <a:srgbClr val="FFFFFF"/>
                </a:solidFill>
                <a:effectLst>
                  <a:outerShdw blurRad="12446" dist="24892" dir="2700000" rotWithShape="0">
                    <a:srgbClr val="000000"/>
                  </a:outerShdw>
                </a:effectLst>
              </a:rPr>
              <a:t> </a:t>
            </a:r>
            <a:r>
              <a:rPr sz="3136">
                <a:solidFill>
                  <a:srgbClr val="FFFF00"/>
                </a:solidFill>
                <a:effectLst>
                  <a:outerShdw blurRad="12446" dist="24892" dir="2700000" rotWithShape="0">
                    <a:srgbClr val="000000"/>
                  </a:outerShdw>
                </a:effectLst>
              </a:rPr>
              <a:t>Planning and Design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Soil Analysis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Plant Selection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Practical Turf Areas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Efficient Irrigation</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Use of Mulches</a:t>
            </a:r>
          </a:p>
          <a:p>
            <a:pPr marL="336042" lvl="0" indent="-336042" defTabSz="896111">
              <a:defRPr sz="1800">
                <a:solidFill>
                  <a:srgbClr val="000000"/>
                </a:solidFill>
                <a:effectLst/>
              </a:defRPr>
            </a:pPr>
            <a:r>
              <a:rPr sz="3136">
                <a:solidFill>
                  <a:srgbClr val="FFFF00"/>
                </a:solidFill>
                <a:effectLst>
                  <a:outerShdw blurRad="12446" dist="24892" dir="2700000" rotWithShape="0">
                    <a:srgbClr val="000000"/>
                  </a:outerShdw>
                </a:effectLst>
              </a:rPr>
              <a:t> Appropriate Maintenance</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6" name="xeri35.png"/>
          <p:cNvPicPr/>
          <p:nvPr/>
        </p:nvPicPr>
        <p:blipFill>
          <a:blip r:embed="rId3">
            <a:extLst/>
          </a:blip>
          <a:stretch>
            <a:fillRect/>
          </a:stretch>
        </p:blipFill>
        <p:spPr>
          <a:xfrm>
            <a:off x="0" y="0"/>
            <a:ext cx="9601200" cy="68580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0" name="MVC-011F.jpg"/>
          <p:cNvPicPr/>
          <p:nvPr/>
        </p:nvPicPr>
        <p:blipFill>
          <a:blip r:embed="rId3">
            <a:extLst/>
          </a:blip>
          <a:stretch>
            <a:fillRect/>
          </a:stretch>
        </p:blipFill>
        <p:spPr>
          <a:xfrm>
            <a:off x="0" y="0"/>
            <a:ext cx="9144000" cy="6858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CCCCCC"/>
      </a:dk1>
      <a:lt1>
        <a:srgbClr val="0000CC"/>
      </a:lt1>
      <a:dk2>
        <a:srgbClr val="A7A7A7"/>
      </a:dk2>
      <a:lt2>
        <a:srgbClr val="535353"/>
      </a:lt2>
      <a:accent1>
        <a:srgbClr val="CC99FF"/>
      </a:accent1>
      <a:accent2>
        <a:srgbClr val="9999FF"/>
      </a:accent2>
      <a:accent3>
        <a:srgbClr val="AAAAE0"/>
      </a:accent3>
      <a:accent4>
        <a:srgbClr val="DADADA"/>
      </a:accent4>
      <a:accent5>
        <a:srgbClr val="E0C9FF"/>
      </a:accent5>
      <a:accent6>
        <a:srgbClr val="8B8BE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CC99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CC"/>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CC99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CC"/>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CC99FF"/>
      </a:accent1>
      <a:accent2>
        <a:srgbClr val="9999FF"/>
      </a:accent2>
      <a:accent3>
        <a:srgbClr val="AAAAE0"/>
      </a:accent3>
      <a:accent4>
        <a:srgbClr val="DADADA"/>
      </a:accent4>
      <a:accent5>
        <a:srgbClr val="E0C9FF"/>
      </a:accent5>
      <a:accent6>
        <a:srgbClr val="8B8BE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CC99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CC"/>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CC99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CC"/>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11263</Words>
  <Application>Microsoft Macintosh PowerPoint</Application>
  <PresentationFormat>On-screen Show (4:3)</PresentationFormat>
  <Paragraphs>653</Paragraphs>
  <Slides>110</Slides>
  <Notes>110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110</vt:i4>
      </vt:variant>
    </vt:vector>
  </HeadingPairs>
  <TitlesOfParts>
    <vt:vector size="119" baseType="lpstr">
      <vt:lpstr>Arial Black</vt:lpstr>
      <vt:lpstr>Helvetica</vt:lpstr>
      <vt:lpstr>Helvetica Neue</vt:lpstr>
      <vt:lpstr>Impact</vt:lpstr>
      <vt:lpstr>Script MT Bold</vt:lpstr>
      <vt:lpstr>Tahoma</vt:lpstr>
      <vt:lpstr>Times New Roman</vt:lpstr>
      <vt:lpstr>Wingdings</vt:lpstr>
      <vt:lpstr>Default</vt:lpstr>
      <vt:lpstr>Developing a Water Wise Landscape</vt:lpstr>
      <vt:lpstr>PowerPoint Presentation</vt:lpstr>
      <vt:lpstr>PowerPoint Presentation</vt:lpstr>
      <vt:lpstr>PowerPoint Presentation</vt:lpstr>
      <vt:lpstr>Facts About Water </vt:lpstr>
      <vt:lpstr>Facts About Water</vt:lpstr>
      <vt:lpstr>Facts About Water</vt:lpstr>
      <vt:lpstr>PowerPoint Presentation</vt:lpstr>
      <vt:lpstr>Worldwide</vt:lpstr>
      <vt:lpstr>PowerPoint Presentation</vt:lpstr>
      <vt:lpstr>PowerPoint Presentation</vt:lpstr>
      <vt:lpstr>PowerPoint Presentation</vt:lpstr>
      <vt:lpstr>PowerPoint Presentation</vt:lpstr>
      <vt:lpstr>PowerPoint Presentation</vt:lpstr>
      <vt:lpstr>PowerPoint Presentation</vt:lpstr>
      <vt:lpstr>One portable lawn sprinkler operating 1 hour uses 360 gallons of water </vt:lpstr>
      <vt:lpstr>Water Conservation Measures</vt:lpstr>
      <vt:lpstr>PowerPoint Presentation</vt:lpstr>
      <vt:lpstr>Seven Steps of Xeriscape</vt:lpstr>
      <vt:lpstr>PowerPoint Presentation</vt:lpstr>
      <vt:lpstr>PowerPoint Presentation</vt:lpstr>
      <vt:lpstr>PowerPoint Presentation</vt:lpstr>
      <vt:lpstr>Seven Steps of Xeriscape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Water Use</vt:lpstr>
      <vt:lpstr>Seven Steps of Xeriscape</vt:lpstr>
      <vt:lpstr>PowerPoint Presentation</vt:lpstr>
      <vt:lpstr>PowerPoint Presentation</vt:lpstr>
      <vt:lpstr>How Much Amendment to Use?`</vt:lpstr>
      <vt:lpstr>PowerPoint Presentation</vt:lpstr>
      <vt:lpstr>PowerPoint Presentation</vt:lpstr>
      <vt:lpstr>PowerPoint Presentation</vt:lpstr>
      <vt:lpstr>Possible Solutions  to Poorly-drained Soils</vt:lpstr>
      <vt:lpstr>Seven Steps of Xeriscape</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Help Selecting Adapted Plants</vt:lpstr>
      <vt:lpstr>PowerPoint Presentation</vt:lpstr>
      <vt:lpstr>Seven Steps of Xeriscape</vt:lpstr>
      <vt:lpstr>Use Turfgrass for a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Steps of Xeriscape</vt:lpstr>
      <vt:lpstr>PowerPoint Presentation</vt:lpstr>
      <vt:lpstr>PowerPoint Presentation</vt:lpstr>
      <vt:lpstr>PowerPoint Presentation</vt:lpstr>
      <vt:lpstr>Target irrigation to plants that show signs of stress</vt:lpstr>
      <vt:lpstr>PowerPoint Presentation</vt:lpstr>
      <vt:lpstr>PowerPoint Presentation</vt:lpstr>
      <vt:lpstr>Seven Steps of Xeriscape</vt:lpstr>
      <vt:lpstr> </vt:lpstr>
      <vt:lpstr>PowerPoint Presentation</vt:lpstr>
      <vt:lpstr>PowerPoint Presentation</vt:lpstr>
      <vt:lpstr>PowerPoint Presentation</vt:lpstr>
      <vt:lpstr>PowerPoint Presentation</vt:lpstr>
      <vt:lpstr>Landscape fabrics under mulch helps prevent weeds and conserves moisture in the soil</vt:lpstr>
      <vt:lpstr>Seven Steps of Xeriscape</vt:lpstr>
      <vt:lpstr>PowerPoint Presentation</vt:lpstr>
      <vt:lpstr>PowerPoint Presentation</vt:lpstr>
      <vt:lpstr>Too Much Nitrogen</vt:lpstr>
      <vt:lpstr>PowerPoint Presentation</vt:lpstr>
      <vt:lpstr>PowerPoint Presentation</vt:lpstr>
      <vt:lpstr>Seven Steps of Xeriscape</vt:lpstr>
      <vt:lpstr>PowerPoint Presentation</vt:lpstr>
      <vt:lpstr>PowerPoint Presentation</vt:lpstr>
      <vt:lpstr>Make Every Drop Count !</vt:lpstr>
      <vt:lpstr>PowerPoint Presentation</vt:lpstr>
      <vt:lpstr>Consider the Economic Benefits of Water-wise Landscapes</vt:lpstr>
      <vt:lpstr>Water/Sewage Rates in Athens/Clarke County</vt:lpstr>
      <vt:lpstr>PowerPoint Presentation</vt:lpstr>
      <vt:lpstr>Projected Water Cost/1000 sq. ft.</vt:lpstr>
      <vt:lpstr>Potential Savings</vt:lpstr>
      <vt:lpstr>Comparative Cost of Converting 1000 sq. ft. of Irrigated Area to Mulch or Groundcover Plants</vt:lpstr>
      <vt:lpstr>Comparative Cost of Converting 1000 sq. ft. of Irrigated Area to Mulch or Groundcover Plants</vt:lpstr>
      <vt:lpstr>Comparative Cost of Converting 1000 sq. ft. of Irrigated Area to Mulch or Groundcover Plants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Water Wise Landscape</dc:title>
  <cp:lastModifiedBy>George Braman</cp:lastModifiedBy>
  <cp:revision>1</cp:revision>
  <dcterms:modified xsi:type="dcterms:W3CDTF">2015-09-08T01:03:44Z</dcterms:modified>
</cp:coreProperties>
</file>