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9" r:id="rId1"/>
  </p:sldMasterIdLst>
  <p:notesMasterIdLst>
    <p:notesMasterId r:id="rId85"/>
  </p:notesMasterIdLst>
  <p:handoutMasterIdLst>
    <p:handoutMasterId r:id="rId86"/>
  </p:handoutMasterIdLst>
  <p:sldIdLst>
    <p:sldId id="347" r:id="rId2"/>
    <p:sldId id="342" r:id="rId3"/>
    <p:sldId id="348" r:id="rId4"/>
    <p:sldId id="256" r:id="rId5"/>
    <p:sldId id="343" r:id="rId6"/>
    <p:sldId id="344" r:id="rId7"/>
    <p:sldId id="257" r:id="rId8"/>
    <p:sldId id="258" r:id="rId9"/>
    <p:sldId id="259" r:id="rId10"/>
    <p:sldId id="260" r:id="rId11"/>
    <p:sldId id="261" r:id="rId12"/>
    <p:sldId id="262" r:id="rId13"/>
    <p:sldId id="271" r:id="rId14"/>
    <p:sldId id="264" r:id="rId15"/>
    <p:sldId id="265" r:id="rId16"/>
    <p:sldId id="263" r:id="rId17"/>
    <p:sldId id="268" r:id="rId18"/>
    <p:sldId id="276" r:id="rId19"/>
    <p:sldId id="266" r:id="rId20"/>
    <p:sldId id="267" r:id="rId21"/>
    <p:sldId id="269" r:id="rId22"/>
    <p:sldId id="270" r:id="rId23"/>
    <p:sldId id="273" r:id="rId24"/>
    <p:sldId id="272" r:id="rId25"/>
    <p:sldId id="277" r:id="rId26"/>
    <p:sldId id="278" r:id="rId27"/>
    <p:sldId id="275" r:id="rId28"/>
    <p:sldId id="274" r:id="rId29"/>
    <p:sldId id="279" r:id="rId30"/>
    <p:sldId id="283" r:id="rId31"/>
    <p:sldId id="280" r:id="rId32"/>
    <p:sldId id="281" r:id="rId33"/>
    <p:sldId id="282" r:id="rId34"/>
    <p:sldId id="284" r:id="rId35"/>
    <p:sldId id="285" r:id="rId36"/>
    <p:sldId id="286" r:id="rId37"/>
    <p:sldId id="287" r:id="rId38"/>
    <p:sldId id="288" r:id="rId39"/>
    <p:sldId id="289" r:id="rId40"/>
    <p:sldId id="290" r:id="rId41"/>
    <p:sldId id="291" r:id="rId42"/>
    <p:sldId id="292" r:id="rId43"/>
    <p:sldId id="293" r:id="rId44"/>
    <p:sldId id="333" r:id="rId45"/>
    <p:sldId id="294" r:id="rId46"/>
    <p:sldId id="295" r:id="rId47"/>
    <p:sldId id="296" r:id="rId48"/>
    <p:sldId id="334" r:id="rId49"/>
    <p:sldId id="297" r:id="rId50"/>
    <p:sldId id="298" r:id="rId51"/>
    <p:sldId id="299" r:id="rId52"/>
    <p:sldId id="300" r:id="rId53"/>
    <p:sldId id="335" r:id="rId54"/>
    <p:sldId id="301" r:id="rId55"/>
    <p:sldId id="302" r:id="rId56"/>
    <p:sldId id="303" r:id="rId57"/>
    <p:sldId id="304" r:id="rId58"/>
    <p:sldId id="305" r:id="rId59"/>
    <p:sldId id="306" r:id="rId60"/>
    <p:sldId id="307" r:id="rId61"/>
    <p:sldId id="308" r:id="rId62"/>
    <p:sldId id="309" r:id="rId63"/>
    <p:sldId id="310" r:id="rId64"/>
    <p:sldId id="336" r:id="rId65"/>
    <p:sldId id="311" r:id="rId66"/>
    <p:sldId id="312" r:id="rId67"/>
    <p:sldId id="313" r:id="rId68"/>
    <p:sldId id="314" r:id="rId69"/>
    <p:sldId id="316" r:id="rId70"/>
    <p:sldId id="315" r:id="rId71"/>
    <p:sldId id="317" r:id="rId72"/>
    <p:sldId id="318" r:id="rId73"/>
    <p:sldId id="320" r:id="rId74"/>
    <p:sldId id="319" r:id="rId75"/>
    <p:sldId id="321" r:id="rId76"/>
    <p:sldId id="322" r:id="rId77"/>
    <p:sldId id="323" r:id="rId78"/>
    <p:sldId id="324" r:id="rId79"/>
    <p:sldId id="325" r:id="rId80"/>
    <p:sldId id="326" r:id="rId81"/>
    <p:sldId id="332" r:id="rId82"/>
    <p:sldId id="345" r:id="rId83"/>
    <p:sldId id="346" r:id="rId8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2D00"/>
    <a:srgbClr val="333399"/>
    <a:srgbClr val="8D0B2D"/>
    <a:srgbClr val="FFF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7" autoAdjust="0"/>
    <p:restoredTop sz="66711" autoAdjust="0"/>
  </p:normalViewPr>
  <p:slideViewPr>
    <p:cSldViewPr>
      <p:cViewPr varScale="1">
        <p:scale>
          <a:sx n="85" d="100"/>
          <a:sy n="85" d="100"/>
        </p:scale>
        <p:origin x="293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notesMaster" Target="notesMasters/notesMaster1.xml"/><Relationship Id="rId86" Type="http://schemas.openxmlformats.org/officeDocument/2006/relationships/handoutMaster" Target="handoutMasters/handoutMaster1.xml"/><Relationship Id="rId87" Type="http://schemas.openxmlformats.org/officeDocument/2006/relationships/presProps" Target="presProps.xml"/><Relationship Id="rId88" Type="http://schemas.openxmlformats.org/officeDocument/2006/relationships/viewProps" Target="viewProps.xml"/><Relationship Id="rId8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0752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0752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0752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307B4C08-05BC-CE4E-AFEB-35309B0847E0}" type="slidenum">
              <a:rPr lang="en-US" altLang="en-US"/>
              <a:pPr/>
              <a:t>‹#›</a:t>
            </a:fld>
            <a:endParaRPr lang="en-US" altLang="en-US"/>
          </a:p>
        </p:txBody>
      </p:sp>
    </p:spTree>
    <p:extLst>
      <p:ext uri="{BB962C8B-B14F-4D97-AF65-F5344CB8AC3E}">
        <p14:creationId xmlns:p14="http://schemas.microsoft.com/office/powerpoint/2010/main" val="2132780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512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2B630D24-2097-4E41-8083-ABA992E0F08B}" type="slidenum">
              <a:rPr lang="en-US" altLang="en-US"/>
              <a:pPr/>
              <a:t>‹#›</a:t>
            </a:fld>
            <a:endParaRPr lang="en-US" altLang="en-US"/>
          </a:p>
        </p:txBody>
      </p:sp>
    </p:spTree>
    <p:extLst>
      <p:ext uri="{BB962C8B-B14F-4D97-AF65-F5344CB8AC3E}">
        <p14:creationId xmlns:p14="http://schemas.microsoft.com/office/powerpoint/2010/main" val="184747137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6C6F40-8607-D04C-AC84-79E22762D12B}" type="slidenum">
              <a:rPr lang="en-US" altLang="en-US"/>
              <a:pPr/>
              <a:t>1</a:t>
            </a:fld>
            <a:endParaRPr lang="en-US" altLang="en-US"/>
          </a:p>
        </p:txBody>
      </p:sp>
      <p:sp>
        <p:nvSpPr>
          <p:cNvPr id="192514" name="Rectangle 2"/>
          <p:cNvSpPr>
            <a:spLocks noChangeArrowheads="1" noTextEdit="1"/>
          </p:cNvSpPr>
          <p:nvPr>
            <p:ph type="sldImg"/>
          </p:nvPr>
        </p:nvSpPr>
        <p:spPr>
          <a:xfrm>
            <a:off x="1144588" y="685800"/>
            <a:ext cx="4572000" cy="3429000"/>
          </a:xfrm>
          <a:ln/>
        </p:spPr>
      </p:sp>
      <p:sp>
        <p:nvSpPr>
          <p:cNvPr id="192515" name="Rectangle 3"/>
          <p:cNvSpPr>
            <a:spLocks noGrp="1" noChangeArrowheads="1"/>
          </p:cNvSpPr>
          <p:nvPr>
            <p:ph type="body" idx="1"/>
          </p:nvPr>
        </p:nvSpPr>
        <p:spPr>
          <a:xfrm>
            <a:off x="912813" y="4343400"/>
            <a:ext cx="5032375" cy="4114800"/>
          </a:xfrm>
        </p:spPr>
        <p:txBody>
          <a:bodyPr/>
          <a:lstStyle/>
          <a:p>
            <a:r>
              <a:rPr lang="en-US" altLang="en-US"/>
              <a:t>1. UGA Logo</a:t>
            </a:r>
          </a:p>
        </p:txBody>
      </p:sp>
    </p:spTree>
    <p:extLst>
      <p:ext uri="{BB962C8B-B14F-4D97-AF65-F5344CB8AC3E}">
        <p14:creationId xmlns:p14="http://schemas.microsoft.com/office/powerpoint/2010/main" val="1998664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DA2B01-BB3B-F141-A609-05332182DDDB}" type="slidenum">
              <a:rPr lang="en-US" altLang="en-US"/>
              <a:pPr/>
              <a:t>10</a:t>
            </a:fld>
            <a:endParaRPr lang="en-US" altLang="en-US"/>
          </a:p>
        </p:txBody>
      </p:sp>
      <p:sp>
        <p:nvSpPr>
          <p:cNvPr id="92162" name="Rectangle 2"/>
          <p:cNvSpPr>
            <a:spLocks noChangeArrowheads="1" noTextEdit="1"/>
          </p:cNvSpPr>
          <p:nvPr>
            <p:ph type="sldImg"/>
          </p:nvPr>
        </p:nvSpPr>
        <p:spPr>
          <a:ln/>
        </p:spPr>
      </p:sp>
      <p:sp>
        <p:nvSpPr>
          <p:cNvPr id="92163" name="Rectangle 3"/>
          <p:cNvSpPr>
            <a:spLocks noGrp="1" noChangeArrowheads="1"/>
          </p:cNvSpPr>
          <p:nvPr>
            <p:ph type="body" idx="1"/>
          </p:nvPr>
        </p:nvSpPr>
        <p:spPr/>
        <p:txBody>
          <a:bodyPr/>
          <a:lstStyle/>
          <a:p>
            <a:r>
              <a:rPr lang="en-US" altLang="en-US"/>
              <a:t>10. Beaver can build dams on creeks.  This could be damage but some people may see this as a beneficial impact.  Flooded roads, timber, or crops is certainly damage.  However, in this photo the beaver have created valuable wildlife habitat.  Habitat for frogs, salamanders, wood ducks, woodpeckers, otters, mink, and fish.</a:t>
            </a:r>
          </a:p>
        </p:txBody>
      </p:sp>
    </p:spTree>
    <p:extLst>
      <p:ext uri="{BB962C8B-B14F-4D97-AF65-F5344CB8AC3E}">
        <p14:creationId xmlns:p14="http://schemas.microsoft.com/office/powerpoint/2010/main" val="569171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FC1DCF-9F35-7E4D-9EF5-9678DD6BC6CC}" type="slidenum">
              <a:rPr lang="en-US" altLang="en-US"/>
              <a:pPr/>
              <a:t>11</a:t>
            </a:fld>
            <a:endParaRPr lang="en-US" altLang="en-US"/>
          </a:p>
        </p:txBody>
      </p:sp>
      <p:sp>
        <p:nvSpPr>
          <p:cNvPr id="93186" name="Rectangle 2"/>
          <p:cNvSpPr>
            <a:spLocks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altLang="en-US"/>
              <a:t>11. This spotted skunk is not causing any damage.  However, when the skunk is under your house or in your chicken coop and the potential for damage is present.</a:t>
            </a:r>
          </a:p>
        </p:txBody>
      </p:sp>
    </p:spTree>
    <p:extLst>
      <p:ext uri="{BB962C8B-B14F-4D97-AF65-F5344CB8AC3E}">
        <p14:creationId xmlns:p14="http://schemas.microsoft.com/office/powerpoint/2010/main" val="1167471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4CD18D-747B-8343-9E77-22F03751AB36}" type="slidenum">
              <a:rPr lang="en-US" altLang="en-US"/>
              <a:pPr/>
              <a:t>12</a:t>
            </a:fld>
            <a:endParaRPr lang="en-US" altLang="en-US"/>
          </a:p>
        </p:txBody>
      </p:sp>
      <p:sp>
        <p:nvSpPr>
          <p:cNvPr id="94210" name="Rectangle 2"/>
          <p:cNvSpPr>
            <a:spLocks noChangeArrowheads="1" noTextEdit="1"/>
          </p:cNvSpPr>
          <p:nvPr>
            <p:ph type="sldImg"/>
          </p:nvPr>
        </p:nvSpPr>
        <p:spPr>
          <a:ln/>
        </p:spPr>
      </p:sp>
      <p:sp>
        <p:nvSpPr>
          <p:cNvPr id="94211" name="Rectangle 3"/>
          <p:cNvSpPr>
            <a:spLocks noGrp="1" noChangeArrowheads="1"/>
          </p:cNvSpPr>
          <p:nvPr>
            <p:ph type="body" idx="1"/>
          </p:nvPr>
        </p:nvSpPr>
        <p:spPr/>
        <p:txBody>
          <a:bodyPr/>
          <a:lstStyle/>
          <a:p>
            <a:r>
              <a:rPr lang="en-US" altLang="en-US"/>
              <a:t>12. All non-venomous snakes are protected in Georgia.  They are very beneficial in their role of predator.  However, they can cause a wildlife – human conflict situation for some people.  </a:t>
            </a:r>
          </a:p>
        </p:txBody>
      </p:sp>
    </p:spTree>
    <p:extLst>
      <p:ext uri="{BB962C8B-B14F-4D97-AF65-F5344CB8AC3E}">
        <p14:creationId xmlns:p14="http://schemas.microsoft.com/office/powerpoint/2010/main" val="143165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39B72-4D0F-8B40-B49A-E6DAAEAD9B22}" type="slidenum">
              <a:rPr lang="en-US" altLang="en-US"/>
              <a:pPr/>
              <a:t>13</a:t>
            </a:fld>
            <a:endParaRPr lang="en-US" altLang="en-US"/>
          </a:p>
        </p:txBody>
      </p:sp>
      <p:sp>
        <p:nvSpPr>
          <p:cNvPr id="95234" name="Rectangle 2"/>
          <p:cNvSpPr>
            <a:spLocks noChangeArrowheads="1" noTextEdit="1"/>
          </p:cNvSpPr>
          <p:nvPr>
            <p:ph type="sldImg"/>
          </p:nvPr>
        </p:nvSpPr>
        <p:spPr>
          <a:ln/>
        </p:spPr>
      </p:sp>
      <p:sp>
        <p:nvSpPr>
          <p:cNvPr id="95235" name="Rectangle 3"/>
          <p:cNvSpPr>
            <a:spLocks noGrp="1" noChangeArrowheads="1"/>
          </p:cNvSpPr>
          <p:nvPr>
            <p:ph type="body" idx="1"/>
          </p:nvPr>
        </p:nvSpPr>
        <p:spPr/>
        <p:txBody>
          <a:bodyPr/>
          <a:lstStyle/>
          <a:p>
            <a:r>
              <a:rPr lang="en-US" altLang="en-US"/>
              <a:t>13. In this program we will discuss the following topics:</a:t>
            </a:r>
          </a:p>
          <a:p>
            <a:r>
              <a:rPr lang="en-US" altLang="en-US"/>
              <a:t>Definitions – Discussion of Problem</a:t>
            </a:r>
          </a:p>
          <a:p>
            <a:r>
              <a:rPr lang="en-US" altLang="en-US"/>
              <a:t>Role of Government – Legal Issues</a:t>
            </a:r>
          </a:p>
          <a:p>
            <a:r>
              <a:rPr lang="en-US" altLang="en-US"/>
              <a:t>Decision Model - HERL</a:t>
            </a:r>
          </a:p>
          <a:p>
            <a:r>
              <a:rPr lang="en-US" altLang="en-US"/>
              <a:t>Review a few species</a:t>
            </a:r>
          </a:p>
          <a:p>
            <a:endParaRPr lang="en-US" altLang="en-US"/>
          </a:p>
        </p:txBody>
      </p:sp>
    </p:spTree>
    <p:extLst>
      <p:ext uri="{BB962C8B-B14F-4D97-AF65-F5344CB8AC3E}">
        <p14:creationId xmlns:p14="http://schemas.microsoft.com/office/powerpoint/2010/main" val="1007394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1ECB07-83C7-274F-9C22-904730DDC827}" type="slidenum">
              <a:rPr lang="en-US" altLang="en-US"/>
              <a:pPr/>
              <a:t>14</a:t>
            </a:fld>
            <a:endParaRPr lang="en-US" altLang="en-US"/>
          </a:p>
        </p:txBody>
      </p:sp>
      <p:sp>
        <p:nvSpPr>
          <p:cNvPr id="114690" name="Rectangle 2"/>
          <p:cNvSpPr>
            <a:spLocks noChangeArrowheads="1" noTextEdit="1"/>
          </p:cNvSpPr>
          <p:nvPr>
            <p:ph type="sldImg"/>
          </p:nvPr>
        </p:nvSpPr>
        <p:spPr>
          <a:ln/>
        </p:spPr>
      </p:sp>
      <p:sp>
        <p:nvSpPr>
          <p:cNvPr id="114691" name="Rectangle 3"/>
          <p:cNvSpPr>
            <a:spLocks noGrp="1" noChangeArrowheads="1"/>
          </p:cNvSpPr>
          <p:nvPr>
            <p:ph type="body" idx="1"/>
          </p:nvPr>
        </p:nvSpPr>
        <p:spPr/>
        <p:txBody>
          <a:bodyPr/>
          <a:lstStyle/>
          <a:p>
            <a:r>
              <a:rPr lang="en-US" altLang="en-US"/>
              <a:t>14. Positive values associated with wildlife include: Utility – use for sport and food, monetary (fur, lease, or tourism), as a food source, ecological by its intrinsic value, and recreational including bird watching, photography. </a:t>
            </a:r>
          </a:p>
          <a:p>
            <a:endParaRPr lang="en-US" altLang="en-US"/>
          </a:p>
        </p:txBody>
      </p:sp>
    </p:spTree>
    <p:extLst>
      <p:ext uri="{BB962C8B-B14F-4D97-AF65-F5344CB8AC3E}">
        <p14:creationId xmlns:p14="http://schemas.microsoft.com/office/powerpoint/2010/main" val="526288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1B0ECD-534C-984B-886C-2E403BF10DC3}" type="slidenum">
              <a:rPr lang="en-US" altLang="en-US"/>
              <a:pPr/>
              <a:t>15</a:t>
            </a:fld>
            <a:endParaRPr lang="en-US" altLang="en-US"/>
          </a:p>
        </p:txBody>
      </p:sp>
      <p:sp>
        <p:nvSpPr>
          <p:cNvPr id="115714" name="Rectangle 2"/>
          <p:cNvSpPr>
            <a:spLocks noChangeArrowheads="1" noTextEdit="1"/>
          </p:cNvSpPr>
          <p:nvPr>
            <p:ph type="sldImg"/>
          </p:nvPr>
        </p:nvSpPr>
        <p:spPr>
          <a:ln/>
        </p:spPr>
      </p:sp>
      <p:sp>
        <p:nvSpPr>
          <p:cNvPr id="115715" name="Rectangle 3"/>
          <p:cNvSpPr>
            <a:spLocks noGrp="1" noChangeArrowheads="1"/>
          </p:cNvSpPr>
          <p:nvPr>
            <p:ph type="body" idx="1"/>
          </p:nvPr>
        </p:nvSpPr>
        <p:spPr/>
        <p:txBody>
          <a:bodyPr/>
          <a:lstStyle/>
          <a:p>
            <a:r>
              <a:rPr lang="en-US" altLang="en-US"/>
              <a:t>15. Some of the negative values associated with wildlife include: Crop damage, damage to buildings, spread of disease, vehicle collisions and predation (usually on livestock and pets).</a:t>
            </a:r>
          </a:p>
        </p:txBody>
      </p:sp>
    </p:spTree>
    <p:extLst>
      <p:ext uri="{BB962C8B-B14F-4D97-AF65-F5344CB8AC3E}">
        <p14:creationId xmlns:p14="http://schemas.microsoft.com/office/powerpoint/2010/main" val="1996253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A2C5AD-136F-3143-8765-59FBA4F3D69A}" type="slidenum">
              <a:rPr lang="en-US" altLang="en-US"/>
              <a:pPr/>
              <a:t>16</a:t>
            </a:fld>
            <a:endParaRPr lang="en-US" altLang="en-US"/>
          </a:p>
        </p:txBody>
      </p:sp>
      <p:sp>
        <p:nvSpPr>
          <p:cNvPr id="113666" name="Rectangle 2"/>
          <p:cNvSpPr>
            <a:spLocks noChangeArrowheads="1" noTextEdit="1"/>
          </p:cNvSpPr>
          <p:nvPr>
            <p:ph type="sldImg"/>
          </p:nvPr>
        </p:nvSpPr>
        <p:spPr>
          <a:ln/>
        </p:spPr>
      </p:sp>
      <p:sp>
        <p:nvSpPr>
          <p:cNvPr id="113667" name="Rectangle 3"/>
          <p:cNvSpPr>
            <a:spLocks noGrp="1" noChangeArrowheads="1"/>
          </p:cNvSpPr>
          <p:nvPr>
            <p:ph type="body" idx="1"/>
          </p:nvPr>
        </p:nvSpPr>
        <p:spPr/>
        <p:txBody>
          <a:bodyPr/>
          <a:lstStyle/>
          <a:p>
            <a:r>
              <a:rPr lang="en-US" altLang="en-US"/>
              <a:t>16. Wildlife management is what humans do to ensure that wildlife species serve whatever ecological, commercial, recreational, or scientific purposes state law or public interest determines. The techniques of wildlife management run the gamut from manipulating wildlife habitat to establishing hunting and fishing seasons and regulations and from collecting wildlife population data to educating the public about wildlife conservation.</a:t>
            </a:r>
          </a:p>
          <a:p>
            <a:r>
              <a:rPr lang="en-US" altLang="en-US" b="1" i="1"/>
              <a:t> </a:t>
            </a:r>
            <a:endParaRPr lang="en-US" altLang="en-US"/>
          </a:p>
          <a:p>
            <a:r>
              <a:rPr lang="en-US" altLang="en-US"/>
              <a:t>Wildlife management is concerned with all wildlife species - both game (those pursued for sport) and nongame. </a:t>
            </a:r>
          </a:p>
          <a:p>
            <a:r>
              <a:rPr lang="en-US" altLang="en-US"/>
              <a:t>Wildlife damage management is a sub-discipline of wildlife management</a:t>
            </a:r>
          </a:p>
          <a:p>
            <a:endParaRPr lang="en-US" altLang="en-US"/>
          </a:p>
        </p:txBody>
      </p:sp>
    </p:spTree>
    <p:extLst>
      <p:ext uri="{BB962C8B-B14F-4D97-AF65-F5344CB8AC3E}">
        <p14:creationId xmlns:p14="http://schemas.microsoft.com/office/powerpoint/2010/main" val="897944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5C6476-2D58-544B-9127-946D652445A8}" type="slidenum">
              <a:rPr lang="en-US" altLang="en-US"/>
              <a:pPr/>
              <a:t>17</a:t>
            </a:fld>
            <a:endParaRPr lang="en-US" altLang="en-US"/>
          </a:p>
        </p:txBody>
      </p:sp>
      <p:sp>
        <p:nvSpPr>
          <p:cNvPr id="120834" name="Rectangle 2"/>
          <p:cNvSpPr>
            <a:spLocks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en-US" altLang="en-US"/>
              <a:t>17. Much of traditional wildlife management has been concerned with increasing game species for hunters. In some cases wildlife species were managed too well. Examples of species that thrived under management are the Canada Goose, Whitetail deer and the beaver which now present a nuisance problem in many areas. </a:t>
            </a:r>
          </a:p>
          <a:p>
            <a:endParaRPr lang="en-US" altLang="en-US"/>
          </a:p>
        </p:txBody>
      </p:sp>
    </p:spTree>
    <p:extLst>
      <p:ext uri="{BB962C8B-B14F-4D97-AF65-F5344CB8AC3E}">
        <p14:creationId xmlns:p14="http://schemas.microsoft.com/office/powerpoint/2010/main" val="1377439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19FC5E-DA50-914F-B267-5A6ACC273897}" type="slidenum">
              <a:rPr lang="en-US" altLang="en-US"/>
              <a:pPr/>
              <a:t>18</a:t>
            </a:fld>
            <a:endParaRPr lang="en-US" altLang="en-US"/>
          </a:p>
        </p:txBody>
      </p:sp>
      <p:sp>
        <p:nvSpPr>
          <p:cNvPr id="116738" name="Rectangle 2"/>
          <p:cNvSpPr>
            <a:spLocks noChangeArrowheads="1" noTextEdit="1"/>
          </p:cNvSpPr>
          <p:nvPr>
            <p:ph type="sldImg"/>
          </p:nvPr>
        </p:nvSpPr>
        <p:spPr>
          <a:ln/>
        </p:spPr>
      </p:sp>
      <p:sp>
        <p:nvSpPr>
          <p:cNvPr id="116739" name="Rectangle 3"/>
          <p:cNvSpPr>
            <a:spLocks noGrp="1" noChangeArrowheads="1"/>
          </p:cNvSpPr>
          <p:nvPr>
            <p:ph type="body" idx="1"/>
          </p:nvPr>
        </p:nvSpPr>
        <p:spPr/>
        <p:txBody>
          <a:bodyPr/>
          <a:lstStyle/>
          <a:p>
            <a:r>
              <a:rPr lang="en-US" altLang="en-US"/>
              <a:t>18. As we urbanize the land, radical changes occur to sources of food, water, and shelter for wildlife. Some animals respond very well to the changes urbanization brings. Many species of urban wildlife receive little attention from homeowners. They are present in such numbers that they become part of our everyday life. Often times we actively promote the presence of wildlife near us for personal or aesthetic purposes. Millions of people put out bird feeders to attract wildlife to their backyards, for example. Maintaining intimate contact with wildlife in this way helps humans retain a sense of their interconnection with the natural environment. </a:t>
            </a:r>
          </a:p>
          <a:p>
            <a:r>
              <a:rPr lang="en-US" altLang="en-US"/>
              <a:t>	In some cases, however, the interaction with wildlife is unintentional and unwanted. Raccoons in garbage cans or bats in attics are not-so-welcome visitors in our home environment or deer browsing on crops and landscape plants. </a:t>
            </a:r>
          </a:p>
          <a:p>
            <a:endParaRPr lang="en-US" altLang="en-US"/>
          </a:p>
          <a:p>
            <a:endParaRPr lang="en-US" altLang="en-US"/>
          </a:p>
          <a:p>
            <a:endParaRPr lang="en-US" altLang="en-US"/>
          </a:p>
        </p:txBody>
      </p:sp>
    </p:spTree>
    <p:extLst>
      <p:ext uri="{BB962C8B-B14F-4D97-AF65-F5344CB8AC3E}">
        <p14:creationId xmlns:p14="http://schemas.microsoft.com/office/powerpoint/2010/main" val="743928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758404-97C6-B740-A7DB-2A332468ADD3}" type="slidenum">
              <a:rPr lang="en-US" altLang="en-US"/>
              <a:pPr/>
              <a:t>19</a:t>
            </a:fld>
            <a:endParaRPr lang="en-US" altLang="en-US"/>
          </a:p>
        </p:txBody>
      </p:sp>
      <p:sp>
        <p:nvSpPr>
          <p:cNvPr id="117762" name="Rectangle 2"/>
          <p:cNvSpPr>
            <a:spLocks noChangeArrowheads="1" noTextEdit="1"/>
          </p:cNvSpPr>
          <p:nvPr>
            <p:ph type="sldImg"/>
          </p:nvPr>
        </p:nvSpPr>
        <p:spPr>
          <a:ln/>
        </p:spPr>
      </p:sp>
      <p:sp>
        <p:nvSpPr>
          <p:cNvPr id="117763" name="Rectangle 3"/>
          <p:cNvSpPr>
            <a:spLocks noGrp="1" noChangeArrowheads="1"/>
          </p:cNvSpPr>
          <p:nvPr>
            <p:ph type="body" idx="1"/>
          </p:nvPr>
        </p:nvSpPr>
        <p:spPr/>
        <p:txBody>
          <a:bodyPr/>
          <a:lstStyle/>
          <a:p>
            <a:r>
              <a:rPr lang="en-US" altLang="en-US"/>
              <a:t>19. Wildlife damage management is an activity that seeks to balance the needs of human activity with the needs of wildlife to the mutual enhancement of both. </a:t>
            </a:r>
          </a:p>
          <a:p>
            <a:r>
              <a:rPr lang="en-US" altLang="en-US"/>
              <a:t>	Sometimes the solution to an animal-human conflict requires the human to change his or her behavior. Other times, the solution is to change the animal's behavior. Various tools and strategies are used to reduce human-animal conflict, such as behavior modification, repellents, exclusion, habitat modification, relocation, lethal control etc. </a:t>
            </a:r>
          </a:p>
          <a:p>
            <a:endParaRPr lang="en-US" altLang="en-US"/>
          </a:p>
        </p:txBody>
      </p:sp>
    </p:spTree>
    <p:extLst>
      <p:ext uri="{BB962C8B-B14F-4D97-AF65-F5344CB8AC3E}">
        <p14:creationId xmlns:p14="http://schemas.microsoft.com/office/powerpoint/2010/main" val="549683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3CCD47-A8F0-3E46-A925-C152969ACD5B}" type="slidenum">
              <a:rPr lang="en-US" altLang="en-US"/>
              <a:pPr/>
              <a:t>2</a:t>
            </a:fld>
            <a:endParaRPr lang="en-US" altLang="en-US"/>
          </a:p>
        </p:txBody>
      </p:sp>
      <p:sp>
        <p:nvSpPr>
          <p:cNvPr id="179202" name="Rectangle 2"/>
          <p:cNvSpPr>
            <a:spLocks noChangeArrowheads="1" noTextEdit="1"/>
          </p:cNvSpPr>
          <p:nvPr>
            <p:ph type="sldImg"/>
          </p:nvPr>
        </p:nvSpPr>
        <p:spPr>
          <a:xfrm>
            <a:off x="1144588" y="685800"/>
            <a:ext cx="4572000" cy="3429000"/>
          </a:xfrm>
          <a:ln/>
        </p:spPr>
      </p:sp>
      <p:sp>
        <p:nvSpPr>
          <p:cNvPr id="179203" name="Rectangle 3"/>
          <p:cNvSpPr>
            <a:spLocks noGrp="1" noChangeArrowheads="1"/>
          </p:cNvSpPr>
          <p:nvPr>
            <p:ph type="body" idx="1"/>
          </p:nvPr>
        </p:nvSpPr>
        <p:spPr>
          <a:xfrm>
            <a:off x="912813" y="4343400"/>
            <a:ext cx="5032375" cy="4114800"/>
          </a:xfrm>
        </p:spPr>
        <p:txBody>
          <a:bodyPr/>
          <a:lstStyle/>
          <a:p>
            <a:r>
              <a:rPr lang="en-US" altLang="en-US"/>
              <a:t>2. UGA Cooperative Extension Web address</a:t>
            </a:r>
          </a:p>
        </p:txBody>
      </p:sp>
    </p:spTree>
    <p:extLst>
      <p:ext uri="{BB962C8B-B14F-4D97-AF65-F5344CB8AC3E}">
        <p14:creationId xmlns:p14="http://schemas.microsoft.com/office/powerpoint/2010/main" val="614524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FCE000-FB79-554C-9168-100340B30EA1}" type="slidenum">
              <a:rPr lang="en-US" altLang="en-US"/>
              <a:pPr/>
              <a:t>20</a:t>
            </a:fld>
            <a:endParaRPr lang="en-US" altLang="en-US"/>
          </a:p>
        </p:txBody>
      </p:sp>
      <p:sp>
        <p:nvSpPr>
          <p:cNvPr id="119810" name="Rectangle 2"/>
          <p:cNvSpPr>
            <a:spLocks noChangeArrowheads="1" noTextEdit="1"/>
          </p:cNvSpPr>
          <p:nvPr>
            <p:ph type="sldImg"/>
          </p:nvPr>
        </p:nvSpPr>
        <p:spPr>
          <a:ln/>
        </p:spPr>
      </p:sp>
      <p:sp>
        <p:nvSpPr>
          <p:cNvPr id="119811" name="Rectangle 3"/>
          <p:cNvSpPr>
            <a:spLocks noGrp="1" noChangeArrowheads="1"/>
          </p:cNvSpPr>
          <p:nvPr>
            <p:ph type="body" idx="1"/>
          </p:nvPr>
        </p:nvSpPr>
        <p:spPr/>
        <p:txBody>
          <a:bodyPr/>
          <a:lstStyle/>
          <a:p>
            <a:r>
              <a:rPr lang="en-US" altLang="en-US"/>
              <a:t>20. Wildlife damage management is an increasingly important part of the wildlife management profession because of expanding human populations and intensified land-use practices. Along with the growing need to reduce wildlife-people conflicts, public attitudes and environmental regulations are restricting use of some of the traditional tools of control such as toxicants and traps. Agencies and individuals carrying out control programs are being more carefully scrutinized to ensure that their actions are justified, environmentally safe, and in the public interest. Wildlife damage management must be based on sound economic, ecological, and sociological principles and carries out as positive, necessary components of overall wildlife management programs. </a:t>
            </a:r>
          </a:p>
          <a:p>
            <a:endParaRPr lang="en-US" altLang="en-US"/>
          </a:p>
        </p:txBody>
      </p:sp>
    </p:spTree>
    <p:extLst>
      <p:ext uri="{BB962C8B-B14F-4D97-AF65-F5344CB8AC3E}">
        <p14:creationId xmlns:p14="http://schemas.microsoft.com/office/powerpoint/2010/main" val="47934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8166CD-6528-7E4A-93DC-03EF3B7245C0}" type="slidenum">
              <a:rPr lang="en-US" altLang="en-US"/>
              <a:pPr/>
              <a:t>21</a:t>
            </a:fld>
            <a:endParaRPr lang="en-US" altLang="en-US"/>
          </a:p>
        </p:txBody>
      </p:sp>
      <p:sp>
        <p:nvSpPr>
          <p:cNvPr id="96258" name="Rectangle 2"/>
          <p:cNvSpPr>
            <a:spLocks noChangeArrowheads="1" noTextEdit="1"/>
          </p:cNvSpPr>
          <p:nvPr>
            <p:ph type="sldImg"/>
          </p:nvPr>
        </p:nvSpPr>
        <p:spPr>
          <a:ln/>
        </p:spPr>
      </p:sp>
      <p:sp>
        <p:nvSpPr>
          <p:cNvPr id="96259" name="Rectangle 3"/>
          <p:cNvSpPr>
            <a:spLocks noGrp="1" noChangeArrowheads="1"/>
          </p:cNvSpPr>
          <p:nvPr>
            <p:ph type="body" idx="1"/>
          </p:nvPr>
        </p:nvSpPr>
        <p:spPr/>
        <p:txBody>
          <a:bodyPr/>
          <a:lstStyle/>
          <a:p>
            <a:r>
              <a:rPr lang="en-US" altLang="en-US"/>
              <a:t>21. Wildlife damage management has been a part of wildlife management from the beginning but today it is becoming a much larger part of wildlife management because of growing human population moving into wildlife habitat. </a:t>
            </a:r>
          </a:p>
          <a:p>
            <a:r>
              <a:rPr lang="en-US" altLang="en-US"/>
              <a:t>Early wildlife damage management was focused on farming-The Office of Economic Ornithology was one of the first government attempts to assist farmers reduce crop loss to birds – specifically blackbirds. Other wildlife damage management methods included predator control for varmints; wolves were once considered varmints. The bounty system was a way to encourage hunters and farmers to reduce populations. Today overabundant human population is often the problem. Humans encroach on wildlife; move to wildlife habitat; create habitat attractive to wildlife; we need to balance needs of wildlife and humans. Neither one is going to disappear</a:t>
            </a:r>
          </a:p>
        </p:txBody>
      </p:sp>
    </p:spTree>
    <p:extLst>
      <p:ext uri="{BB962C8B-B14F-4D97-AF65-F5344CB8AC3E}">
        <p14:creationId xmlns:p14="http://schemas.microsoft.com/office/powerpoint/2010/main" val="336740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ADDD62-9A35-A246-9888-595448AEF7B7}" type="slidenum">
              <a:rPr lang="en-US" altLang="en-US"/>
              <a:pPr/>
              <a:t>22</a:t>
            </a:fld>
            <a:endParaRPr lang="en-US" altLang="en-US"/>
          </a:p>
        </p:txBody>
      </p:sp>
      <p:sp>
        <p:nvSpPr>
          <p:cNvPr id="121858" name="Rectangle 2"/>
          <p:cNvSpPr>
            <a:spLocks noChangeArrowheads="1" noTextEdit="1"/>
          </p:cNvSpPr>
          <p:nvPr>
            <p:ph type="sldImg"/>
          </p:nvPr>
        </p:nvSpPr>
        <p:spPr>
          <a:ln/>
        </p:spPr>
      </p:sp>
      <p:sp>
        <p:nvSpPr>
          <p:cNvPr id="121859" name="Rectangle 3"/>
          <p:cNvSpPr>
            <a:spLocks noGrp="1" noChangeArrowheads="1"/>
          </p:cNvSpPr>
          <p:nvPr>
            <p:ph type="body" idx="1"/>
          </p:nvPr>
        </p:nvSpPr>
        <p:spPr/>
        <p:txBody>
          <a:bodyPr/>
          <a:lstStyle/>
          <a:p>
            <a:r>
              <a:rPr lang="en-US" altLang="en-US"/>
              <a:t>22. Wildlife is held in the public trust by states and the federal government. No one entity owns a wildlife species. States retain primary authority over resident wildlife. The ruling governments of various nations agree to cooperate in the conservation and management of those migratory wildlife species that move freely across common borders. In the United States, one can find wildlife species that fall into both management jurisdictions. </a:t>
            </a:r>
          </a:p>
        </p:txBody>
      </p:sp>
    </p:spTree>
    <p:extLst>
      <p:ext uri="{BB962C8B-B14F-4D97-AF65-F5344CB8AC3E}">
        <p14:creationId xmlns:p14="http://schemas.microsoft.com/office/powerpoint/2010/main" val="976375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84F691-301B-0445-A888-2C01520B6D8E}" type="slidenum">
              <a:rPr lang="en-US" altLang="en-US"/>
              <a:pPr/>
              <a:t>23</a:t>
            </a:fld>
            <a:endParaRPr lang="en-US" altLang="en-US"/>
          </a:p>
        </p:txBody>
      </p:sp>
      <p:sp>
        <p:nvSpPr>
          <p:cNvPr id="97282" name="Rectangle 2"/>
          <p:cNvSpPr>
            <a:spLocks noChangeArrowheads="1" noTextEdit="1"/>
          </p:cNvSpPr>
          <p:nvPr>
            <p:ph type="sldImg"/>
          </p:nvPr>
        </p:nvSpPr>
        <p:spPr>
          <a:ln/>
        </p:spPr>
      </p:sp>
      <p:sp>
        <p:nvSpPr>
          <p:cNvPr id="97283" name="Rectangle 3"/>
          <p:cNvSpPr>
            <a:spLocks noGrp="1" noChangeArrowheads="1"/>
          </p:cNvSpPr>
          <p:nvPr>
            <p:ph type="body" idx="1"/>
          </p:nvPr>
        </p:nvSpPr>
        <p:spPr/>
        <p:txBody>
          <a:bodyPr/>
          <a:lstStyle/>
          <a:p>
            <a:r>
              <a:rPr lang="en-US" altLang="en-US"/>
              <a:t>23. According to law, wildlife is a public resource held in trust by the sovereign State of Georgia.</a:t>
            </a:r>
          </a:p>
        </p:txBody>
      </p:sp>
    </p:spTree>
    <p:extLst>
      <p:ext uri="{BB962C8B-B14F-4D97-AF65-F5344CB8AC3E}">
        <p14:creationId xmlns:p14="http://schemas.microsoft.com/office/powerpoint/2010/main" val="1017221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F8A178-E570-D341-B34E-337E2A40795C}" type="slidenum">
              <a:rPr lang="en-US" altLang="en-US"/>
              <a:pPr/>
              <a:t>24</a:t>
            </a:fld>
            <a:endParaRPr lang="en-US" altLang="en-US"/>
          </a:p>
        </p:txBody>
      </p:sp>
      <p:sp>
        <p:nvSpPr>
          <p:cNvPr id="98306" name="Rectangle 2"/>
          <p:cNvSpPr>
            <a:spLocks noChangeArrowheads="1" noTextEdit="1"/>
          </p:cNvSpPr>
          <p:nvPr>
            <p:ph type="sldImg"/>
          </p:nvPr>
        </p:nvSpPr>
        <p:spPr>
          <a:ln/>
        </p:spPr>
      </p:sp>
      <p:sp>
        <p:nvSpPr>
          <p:cNvPr id="98307" name="Rectangle 3"/>
          <p:cNvSpPr>
            <a:spLocks noGrp="1" noChangeArrowheads="1"/>
          </p:cNvSpPr>
          <p:nvPr>
            <p:ph type="body" idx="1"/>
          </p:nvPr>
        </p:nvSpPr>
        <p:spPr/>
        <p:txBody>
          <a:bodyPr/>
          <a:lstStyle/>
          <a:p>
            <a:r>
              <a:rPr lang="en-US" altLang="en-US"/>
              <a:t>24. The law grants a few specific exceptions in that the species listed here have no legal protection from harvest.  Local ordinances may restrict local activities.</a:t>
            </a:r>
          </a:p>
        </p:txBody>
      </p:sp>
    </p:spTree>
    <p:extLst>
      <p:ext uri="{BB962C8B-B14F-4D97-AF65-F5344CB8AC3E}">
        <p14:creationId xmlns:p14="http://schemas.microsoft.com/office/powerpoint/2010/main" val="319646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1FE481-D66E-0649-AC89-7AF731F5651E}" type="slidenum">
              <a:rPr lang="en-US" altLang="en-US"/>
              <a:pPr/>
              <a:t>25</a:t>
            </a:fld>
            <a:endParaRPr lang="en-US" altLang="en-US"/>
          </a:p>
        </p:txBody>
      </p:sp>
      <p:sp>
        <p:nvSpPr>
          <p:cNvPr id="99330" name="Rectangle 2"/>
          <p:cNvSpPr>
            <a:spLocks noChangeArrowheads="1" noTextEdit="1"/>
          </p:cNvSpPr>
          <p:nvPr>
            <p:ph type="sldImg"/>
          </p:nvPr>
        </p:nvSpPr>
        <p:spPr>
          <a:ln/>
        </p:spPr>
      </p:sp>
      <p:sp>
        <p:nvSpPr>
          <p:cNvPr id="99331" name="Rectangle 3"/>
          <p:cNvSpPr>
            <a:spLocks noGrp="1" noChangeArrowheads="1"/>
          </p:cNvSpPr>
          <p:nvPr>
            <p:ph type="body" idx="1"/>
          </p:nvPr>
        </p:nvSpPr>
        <p:spPr/>
        <p:txBody>
          <a:bodyPr/>
          <a:lstStyle/>
          <a:p>
            <a:r>
              <a:rPr lang="en-US" altLang="en-US"/>
              <a:t>25. All birds are federally protected because they can cross state and international boundaries.  Only the English house sparrow, European starling, and rock dove (pigeon) are not federally protected.  DO NOT EVER KILL ANY BIRD unless you have a hunting license and are in season or have a federal damage permit.</a:t>
            </a:r>
          </a:p>
        </p:txBody>
      </p:sp>
    </p:spTree>
    <p:extLst>
      <p:ext uri="{BB962C8B-B14F-4D97-AF65-F5344CB8AC3E}">
        <p14:creationId xmlns:p14="http://schemas.microsoft.com/office/powerpoint/2010/main" val="1446124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A95B72-333C-FA4D-9E8E-B3B9BDE322BC}" type="slidenum">
              <a:rPr lang="en-US" altLang="en-US"/>
              <a:pPr/>
              <a:t>26</a:t>
            </a:fld>
            <a:endParaRPr lang="en-US" altLang="en-US"/>
          </a:p>
        </p:txBody>
      </p:sp>
      <p:sp>
        <p:nvSpPr>
          <p:cNvPr id="100354" name="Rectangle 2"/>
          <p:cNvSpPr>
            <a:spLocks noChangeArrowheads="1" noTextEdit="1"/>
          </p:cNvSpPr>
          <p:nvPr>
            <p:ph type="sldImg"/>
          </p:nvPr>
        </p:nvSpPr>
        <p:spPr>
          <a:ln/>
        </p:spPr>
      </p:sp>
      <p:sp>
        <p:nvSpPr>
          <p:cNvPr id="100355" name="Rectangle 3"/>
          <p:cNvSpPr>
            <a:spLocks noGrp="1" noChangeArrowheads="1"/>
          </p:cNvSpPr>
          <p:nvPr>
            <p:ph type="body" idx="1"/>
          </p:nvPr>
        </p:nvSpPr>
        <p:spPr/>
        <p:txBody>
          <a:bodyPr/>
          <a:lstStyle/>
          <a:p>
            <a:r>
              <a:rPr lang="en-US" altLang="en-US"/>
              <a:t>26. The county agents, state specialists and this program provide advice on damage management issues. The Cooperative Extension Service does not conduct wildlife control operations. Generally the problem is referred to a private business person who is an independently licensed nuisance wildlife control operator (NWCO) for technical assistance when it involves working with landowners and actively treating a nuisance problem. </a:t>
            </a:r>
          </a:p>
        </p:txBody>
      </p:sp>
    </p:spTree>
    <p:extLst>
      <p:ext uri="{BB962C8B-B14F-4D97-AF65-F5344CB8AC3E}">
        <p14:creationId xmlns:p14="http://schemas.microsoft.com/office/powerpoint/2010/main" val="19406770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A36BCE-12F2-FC46-BDAC-7B25E29B8092}" type="slidenum">
              <a:rPr lang="en-US" altLang="en-US"/>
              <a:pPr/>
              <a:t>27</a:t>
            </a:fld>
            <a:endParaRPr lang="en-US" altLang="en-US"/>
          </a:p>
        </p:txBody>
      </p:sp>
      <p:sp>
        <p:nvSpPr>
          <p:cNvPr id="122882" name="Rectangle 2"/>
          <p:cNvSpPr>
            <a:spLocks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US" altLang="en-US"/>
              <a:t>27. An excellent source of information relating to wildlife damage management is the Georgia Department of Natural Resources. DNR offices offer information and education; in a few instances a biologist/conservation officer may conduct a wildlife control operation. DNR offices are listed in the government pages of the phone book or information is available online at www.georgiawildlife.com</a:t>
            </a:r>
          </a:p>
          <a:p>
            <a:r>
              <a:rPr lang="en-US" altLang="en-US"/>
              <a:t>For permits other than regular hunting licenses contact the  special permits office in Social Circle, Georgia at Special Permit Unit at (770) 761-3044. </a:t>
            </a:r>
          </a:p>
          <a:p>
            <a:endParaRPr lang="en-US" altLang="en-US"/>
          </a:p>
        </p:txBody>
      </p:sp>
    </p:spTree>
    <p:extLst>
      <p:ext uri="{BB962C8B-B14F-4D97-AF65-F5344CB8AC3E}">
        <p14:creationId xmlns:p14="http://schemas.microsoft.com/office/powerpoint/2010/main" val="9772798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3BFD5F-BAEA-7C4E-80F1-3AD84FCBA297}" type="slidenum">
              <a:rPr lang="en-US" altLang="en-US"/>
              <a:pPr/>
              <a:t>28</a:t>
            </a:fld>
            <a:endParaRPr lang="en-US" altLang="en-US"/>
          </a:p>
        </p:txBody>
      </p:sp>
      <p:sp>
        <p:nvSpPr>
          <p:cNvPr id="123906" name="Rectangle 2"/>
          <p:cNvSpPr>
            <a:spLocks noChangeArrowheads="1" noTextEdit="1"/>
          </p:cNvSpPr>
          <p:nvPr>
            <p:ph type="sldImg"/>
          </p:nvPr>
        </p:nvSpPr>
        <p:spPr>
          <a:ln/>
        </p:spPr>
      </p:sp>
      <p:sp>
        <p:nvSpPr>
          <p:cNvPr id="123907" name="Rectangle 3"/>
          <p:cNvSpPr>
            <a:spLocks noGrp="1" noChangeArrowheads="1"/>
          </p:cNvSpPr>
          <p:nvPr>
            <p:ph type="body" idx="1"/>
          </p:nvPr>
        </p:nvSpPr>
        <p:spPr/>
        <p:txBody>
          <a:bodyPr/>
          <a:lstStyle/>
          <a:p>
            <a:r>
              <a:rPr lang="en-US" altLang="en-US"/>
              <a:t>28. The US Department of Agriculture – Animal Plant Health Inspection Service\Wildlife Services (USDA-WS) can provide technical assistance for free or operational control for a fee with nuisance wildlife issues on a large scale. Their office is located in Athens, GA.</a:t>
            </a:r>
          </a:p>
          <a:p>
            <a:r>
              <a:rPr lang="en-US" altLang="en-US"/>
              <a:t>Also a part of the USDA’s APHIS Wildlife Services, the National Wildlife Research Center provides scientific information on wildlife, its habitat, and its relationship to agriculture and public safety. Here at the Center and in the field, specialists conduct scientific inquiries into the problems of wildlife damage and look for solutions to these problems. The NWRC seeks to protect wildlife from the adverse effects of human activities while also reducing the damage and hazards that wildlife causes to agriculture, forests, industry, and other areas of human involvement. </a:t>
            </a:r>
          </a:p>
          <a:p>
            <a:endParaRPr lang="en-US" altLang="en-US"/>
          </a:p>
        </p:txBody>
      </p:sp>
    </p:spTree>
    <p:extLst>
      <p:ext uri="{BB962C8B-B14F-4D97-AF65-F5344CB8AC3E}">
        <p14:creationId xmlns:p14="http://schemas.microsoft.com/office/powerpoint/2010/main" val="11866999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865B1D-8D4E-7A4A-8149-BAAB27063F1A}" type="slidenum">
              <a:rPr lang="en-US" altLang="en-US"/>
              <a:pPr/>
              <a:t>29</a:t>
            </a:fld>
            <a:endParaRPr lang="en-US" altLang="en-US"/>
          </a:p>
        </p:txBody>
      </p:sp>
      <p:sp>
        <p:nvSpPr>
          <p:cNvPr id="124930" name="Rectangle 2"/>
          <p:cNvSpPr>
            <a:spLocks noChangeArrowheads="1" noTextEdit="1"/>
          </p:cNvSpPr>
          <p:nvPr>
            <p:ph type="sldImg"/>
          </p:nvPr>
        </p:nvSpPr>
        <p:spPr>
          <a:ln/>
        </p:spPr>
      </p:sp>
      <p:sp>
        <p:nvSpPr>
          <p:cNvPr id="124931" name="Rectangle 3"/>
          <p:cNvSpPr>
            <a:spLocks noGrp="1" noChangeArrowheads="1"/>
          </p:cNvSpPr>
          <p:nvPr>
            <p:ph type="body" idx="1"/>
          </p:nvPr>
        </p:nvSpPr>
        <p:spPr/>
        <p:txBody>
          <a:bodyPr/>
          <a:lstStyle/>
          <a:p>
            <a:r>
              <a:rPr lang="en-US" altLang="en-US"/>
              <a:t>29. Nuisance Wildlife Control Operators, pronounced “new-co” are private licensed for-profit business. Licensed by Ga DNR; they have passed a test but there is no formal training at this point except “on the job” training. A list (by county) is available from DNR or State Wildlife Specialist.</a:t>
            </a:r>
          </a:p>
          <a:p>
            <a:pPr lvl="2"/>
            <a:endParaRPr lang="en-US" altLang="en-US"/>
          </a:p>
        </p:txBody>
      </p:sp>
    </p:spTree>
    <p:extLst>
      <p:ext uri="{BB962C8B-B14F-4D97-AF65-F5344CB8AC3E}">
        <p14:creationId xmlns:p14="http://schemas.microsoft.com/office/powerpoint/2010/main" val="1185564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DE3F93-3B51-4D40-90BB-52170F186A61}" type="slidenum">
              <a:rPr lang="en-US" altLang="en-US"/>
              <a:pPr/>
              <a:t>3</a:t>
            </a:fld>
            <a:endParaRPr lang="en-US" altLang="en-US"/>
          </a:p>
        </p:txBody>
      </p:sp>
      <p:sp>
        <p:nvSpPr>
          <p:cNvPr id="194562" name="Rectangle 2"/>
          <p:cNvSpPr>
            <a:spLocks noChangeArrowheads="1" noTextEdit="1"/>
          </p:cNvSpPr>
          <p:nvPr>
            <p:ph type="sldImg"/>
          </p:nvPr>
        </p:nvSpPr>
        <p:spPr>
          <a:xfrm>
            <a:off x="1144588" y="685800"/>
            <a:ext cx="4572000" cy="3429000"/>
          </a:xfrm>
          <a:ln/>
        </p:spPr>
      </p:sp>
      <p:sp>
        <p:nvSpPr>
          <p:cNvPr id="194563" name="Rectangle 3"/>
          <p:cNvSpPr>
            <a:spLocks noGrp="1" noChangeArrowheads="1"/>
          </p:cNvSpPr>
          <p:nvPr>
            <p:ph type="body" idx="1"/>
          </p:nvPr>
        </p:nvSpPr>
        <p:spPr>
          <a:xfrm>
            <a:off x="912813" y="4343400"/>
            <a:ext cx="5032375" cy="4114800"/>
          </a:xfrm>
        </p:spPr>
        <p:txBody>
          <a:bodyPr/>
          <a:lstStyle/>
          <a:p>
            <a:r>
              <a:rPr lang="en-US" altLang="en-US"/>
              <a:t>3. Georgia Master Gardener Logo</a:t>
            </a:r>
          </a:p>
        </p:txBody>
      </p:sp>
    </p:spTree>
    <p:extLst>
      <p:ext uri="{BB962C8B-B14F-4D97-AF65-F5344CB8AC3E}">
        <p14:creationId xmlns:p14="http://schemas.microsoft.com/office/powerpoint/2010/main" val="1057841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483F71-18F0-3D44-AF2F-216C29BA1B22}" type="slidenum">
              <a:rPr lang="en-US" altLang="en-US"/>
              <a:pPr/>
              <a:t>30</a:t>
            </a:fld>
            <a:endParaRPr lang="en-US" altLang="en-US"/>
          </a:p>
        </p:txBody>
      </p:sp>
      <p:sp>
        <p:nvSpPr>
          <p:cNvPr id="125954" name="Rectangle 2"/>
          <p:cNvSpPr>
            <a:spLocks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US" altLang="en-US"/>
              <a:t>30. Many people with nuisance animal problems are very anxious to have their ‘problem’ solved and will often resort to desperate or ill-thought out schemes to get rid of the offending animal. They often believe that using things like ultrasonic repellants or mothballs to drive the moles or snakes away will work. Some rules of thumb to keep in mind when advising clients are:</a:t>
            </a:r>
          </a:p>
          <a:p>
            <a:r>
              <a:rPr lang="en-US" altLang="en-US"/>
              <a:t>RULE #1 When dealing with wild animals there are no rules</a:t>
            </a:r>
          </a:p>
          <a:p>
            <a:r>
              <a:rPr lang="en-US" altLang="en-US"/>
              <a:t>RULE #2 Animals can’t read</a:t>
            </a:r>
          </a:p>
          <a:p>
            <a:r>
              <a:rPr lang="en-US" altLang="en-US"/>
              <a:t>RULE #3 There is no ‘magic powder’ or ‘magic bullet’ or magic.  Just hard work and perseverance.</a:t>
            </a:r>
          </a:p>
          <a:p>
            <a:r>
              <a:rPr lang="en-US" altLang="en-US"/>
              <a:t>RULE #4 If it sounds too good to be true --- IT IS!</a:t>
            </a:r>
          </a:p>
          <a:p>
            <a:endParaRPr lang="en-US" altLang="en-US"/>
          </a:p>
        </p:txBody>
      </p:sp>
    </p:spTree>
    <p:extLst>
      <p:ext uri="{BB962C8B-B14F-4D97-AF65-F5344CB8AC3E}">
        <p14:creationId xmlns:p14="http://schemas.microsoft.com/office/powerpoint/2010/main" val="14278796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F43537-57E2-5847-B599-219F4F5F00E0}" type="slidenum">
              <a:rPr lang="en-US" altLang="en-US"/>
              <a:pPr/>
              <a:t>31</a:t>
            </a:fld>
            <a:endParaRPr lang="en-US" altLang="en-US"/>
          </a:p>
        </p:txBody>
      </p:sp>
      <p:sp>
        <p:nvSpPr>
          <p:cNvPr id="126978" name="Rectangle 2"/>
          <p:cNvSpPr>
            <a:spLocks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en-US" altLang="en-US"/>
              <a:t>31. To control urban wildlife populations, one must manipulate one of the habitat factors: food, water, or shelter. Wildlife cannot survive unless their habitat needs are met. If one of these habitat requirements is absent, wildlife will either migrate to another area capable of providing their needs or die. For long-term wildlife management, habitat manipulation is far more effective than direct population reduction. In areas that meet a species’ habitat needs, an animal population’s birth and survival rates will increase, ultimately replenishing losses caused by direct population reduction. </a:t>
            </a:r>
          </a:p>
        </p:txBody>
      </p:sp>
    </p:spTree>
    <p:extLst>
      <p:ext uri="{BB962C8B-B14F-4D97-AF65-F5344CB8AC3E}">
        <p14:creationId xmlns:p14="http://schemas.microsoft.com/office/powerpoint/2010/main" val="2435727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423F07-04A8-4142-B0BF-74C547B25C75}" type="slidenum">
              <a:rPr lang="en-US" altLang="en-US"/>
              <a:pPr/>
              <a:t>32</a:t>
            </a:fld>
            <a:endParaRPr lang="en-US" altLang="en-US"/>
          </a:p>
        </p:txBody>
      </p:sp>
      <p:sp>
        <p:nvSpPr>
          <p:cNvPr id="128002" name="Rectangle 2"/>
          <p:cNvSpPr>
            <a:spLocks noChangeArrowheads="1" noTextEdit="1"/>
          </p:cNvSpPr>
          <p:nvPr>
            <p:ph type="sldImg"/>
          </p:nvPr>
        </p:nvSpPr>
        <p:spPr>
          <a:ln/>
        </p:spPr>
      </p:sp>
      <p:sp>
        <p:nvSpPr>
          <p:cNvPr id="128003" name="Rectangle 3"/>
          <p:cNvSpPr>
            <a:spLocks noGrp="1" noChangeArrowheads="1"/>
          </p:cNvSpPr>
          <p:nvPr>
            <p:ph type="body" idx="1"/>
          </p:nvPr>
        </p:nvSpPr>
        <p:spPr/>
        <p:txBody>
          <a:bodyPr/>
          <a:lstStyle/>
          <a:p>
            <a:r>
              <a:rPr lang="en-US" altLang="en-US"/>
              <a:t>32. Example No. 1- Opossum in shed/garage eating dog/cat food</a:t>
            </a:r>
          </a:p>
          <a:p>
            <a:r>
              <a:rPr lang="en-US" altLang="en-US"/>
              <a:t>Wrong Answer: Trap opossum and relocate</a:t>
            </a:r>
          </a:p>
          <a:p>
            <a:pPr lvl="1"/>
            <a:r>
              <a:rPr lang="en-US" altLang="en-US"/>
              <a:t>In a few days another hungry animal finds the food.</a:t>
            </a:r>
          </a:p>
          <a:p>
            <a:r>
              <a:rPr lang="en-US" altLang="en-US"/>
              <a:t>Right Answer:</a:t>
            </a:r>
          </a:p>
          <a:p>
            <a:pPr lvl="1"/>
            <a:r>
              <a:rPr lang="en-US" altLang="en-US"/>
              <a:t>1 - Seal the pet food in container with tight fitting lid</a:t>
            </a:r>
          </a:p>
          <a:p>
            <a:pPr lvl="1"/>
            <a:r>
              <a:rPr lang="en-US" altLang="en-US"/>
              <a:t>2- Seal openings to shed</a:t>
            </a:r>
          </a:p>
          <a:p>
            <a:pPr lvl="1"/>
            <a:r>
              <a:rPr lang="en-US" altLang="en-US"/>
              <a:t>3- Relocate opossum</a:t>
            </a:r>
          </a:p>
          <a:p>
            <a:r>
              <a:rPr lang="en-US" altLang="en-US"/>
              <a:t>This removes the problem (available food) and the symptom (hungry opossum).</a:t>
            </a:r>
          </a:p>
        </p:txBody>
      </p:sp>
    </p:spTree>
    <p:extLst>
      <p:ext uri="{BB962C8B-B14F-4D97-AF65-F5344CB8AC3E}">
        <p14:creationId xmlns:p14="http://schemas.microsoft.com/office/powerpoint/2010/main" val="6233108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C11378-E110-7E45-BF1E-E9328CDB31DF}" type="slidenum">
              <a:rPr lang="en-US" altLang="en-US"/>
              <a:pPr/>
              <a:t>33</a:t>
            </a:fld>
            <a:endParaRPr lang="en-US" altLang="en-US"/>
          </a:p>
        </p:txBody>
      </p:sp>
      <p:sp>
        <p:nvSpPr>
          <p:cNvPr id="129026" name="Rectangle 2"/>
          <p:cNvSpPr>
            <a:spLocks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en-US" altLang="en-US"/>
              <a:t>33. Example 2: Moles digging up your yard</a:t>
            </a:r>
          </a:p>
          <a:p>
            <a:pPr lvl="1"/>
            <a:r>
              <a:rPr lang="en-US" altLang="en-US"/>
              <a:t>Wrong answer: Trap the mole. Kills one mole</a:t>
            </a:r>
          </a:p>
          <a:p>
            <a:pPr lvl="1"/>
            <a:r>
              <a:rPr lang="en-US" altLang="en-US"/>
              <a:t>Right Answer</a:t>
            </a:r>
          </a:p>
          <a:p>
            <a:pPr lvl="2"/>
            <a:r>
              <a:rPr lang="en-US" altLang="en-US"/>
              <a:t>Treat yard for grubs</a:t>
            </a:r>
          </a:p>
          <a:p>
            <a:pPr lvl="2"/>
            <a:r>
              <a:rPr lang="en-US" altLang="en-US"/>
              <a:t>Trap mole</a:t>
            </a:r>
          </a:p>
          <a:p>
            <a:pPr lvl="2"/>
            <a:r>
              <a:rPr lang="en-US" altLang="en-US"/>
              <a:t>Reduce watering</a:t>
            </a:r>
          </a:p>
          <a:p>
            <a:r>
              <a:rPr lang="en-US" altLang="en-US"/>
              <a:t>Learn the biology of the animal; moles eat insects and earthworms</a:t>
            </a:r>
          </a:p>
          <a:p>
            <a:r>
              <a:rPr lang="en-US" altLang="en-US"/>
              <a:t>Solution may require several weeks of effort!</a:t>
            </a:r>
          </a:p>
        </p:txBody>
      </p:sp>
    </p:spTree>
    <p:extLst>
      <p:ext uri="{BB962C8B-B14F-4D97-AF65-F5344CB8AC3E}">
        <p14:creationId xmlns:p14="http://schemas.microsoft.com/office/powerpoint/2010/main" val="5600578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EDB491-3789-8E46-BEA0-C37FB9F9BECF}" type="slidenum">
              <a:rPr lang="en-US" altLang="en-US"/>
              <a:pPr/>
              <a:t>34</a:t>
            </a:fld>
            <a:endParaRPr lang="en-US" altLang="en-US"/>
          </a:p>
        </p:txBody>
      </p:sp>
      <p:sp>
        <p:nvSpPr>
          <p:cNvPr id="130050" name="Rectangle 2"/>
          <p:cNvSpPr>
            <a:spLocks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en-US" altLang="en-US"/>
              <a:t>34. If you think you have a nuisance animal problem, there are ways to determine what the offending animal is without actually seeing the animal. One way is by looking for droppings or ‘scat’. Fresh droppings are black shiny and moist. Older droppings are often dry and brownish or gray. Droppings of birds and lizards is often black and white; lizards are like birds, they make uric acid and that is why their scat always has a little white cap on one end. </a:t>
            </a:r>
          </a:p>
          <a:p>
            <a:endParaRPr lang="en-US" altLang="en-US"/>
          </a:p>
          <a:p>
            <a:r>
              <a:rPr lang="en-US" altLang="en-US"/>
              <a:t>Rat, mice, toad and chipmunk droppings are about the size of a grain of rice while rabbit droppings are about the size of a green pea. Deer droppings are a bit larger, about the size of a navy bean and somewhat oval; they may be in a clump.</a:t>
            </a:r>
          </a:p>
        </p:txBody>
      </p:sp>
    </p:spTree>
    <p:extLst>
      <p:ext uri="{BB962C8B-B14F-4D97-AF65-F5344CB8AC3E}">
        <p14:creationId xmlns:p14="http://schemas.microsoft.com/office/powerpoint/2010/main" val="47085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53E9C3-EBEA-8D4A-A372-F1E2AB4889CA}" type="slidenum">
              <a:rPr lang="en-US" altLang="en-US"/>
              <a:pPr/>
              <a:t>35</a:t>
            </a:fld>
            <a:endParaRPr lang="en-US" altLang="en-US"/>
          </a:p>
        </p:txBody>
      </p:sp>
      <p:sp>
        <p:nvSpPr>
          <p:cNvPr id="131074" name="Rectangle 2"/>
          <p:cNvSpPr>
            <a:spLocks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US" altLang="en-US"/>
              <a:t>35. If the animal sign is digging, the presence of a mound may indicate that the digger is a turtle, armadillo, woodchuck, dog or coyote. If there is no dirt mound present, it may be a mole, vole, skunk or chipmunk. Tunnels near the soil surface may be have been excavated by either a mole or vole.</a:t>
            </a:r>
          </a:p>
          <a:p>
            <a:endParaRPr lang="en-US" altLang="en-US"/>
          </a:p>
        </p:txBody>
      </p:sp>
    </p:spTree>
    <p:extLst>
      <p:ext uri="{BB962C8B-B14F-4D97-AF65-F5344CB8AC3E}">
        <p14:creationId xmlns:p14="http://schemas.microsoft.com/office/powerpoint/2010/main" val="1843760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D075D4-7508-A34F-8B8A-B86A13AD1EE6}" type="slidenum">
              <a:rPr lang="en-US" altLang="en-US"/>
              <a:pPr/>
              <a:t>36</a:t>
            </a:fld>
            <a:endParaRPr lang="en-US" altLang="en-US"/>
          </a:p>
        </p:txBody>
      </p:sp>
      <p:sp>
        <p:nvSpPr>
          <p:cNvPr id="132098" name="Rectangle 2"/>
          <p:cNvSpPr>
            <a:spLocks noChangeArrowheads="1" noTextEdit="1"/>
          </p:cNvSpPr>
          <p:nvPr>
            <p:ph type="sldImg"/>
          </p:nvPr>
        </p:nvSpPr>
        <p:spPr>
          <a:ln/>
        </p:spPr>
      </p:sp>
      <p:sp>
        <p:nvSpPr>
          <p:cNvPr id="132099" name="Rectangle 3"/>
          <p:cNvSpPr>
            <a:spLocks noGrp="1" noChangeArrowheads="1"/>
          </p:cNvSpPr>
          <p:nvPr>
            <p:ph type="body" idx="1"/>
          </p:nvPr>
        </p:nvSpPr>
        <p:spPr/>
        <p:txBody>
          <a:bodyPr/>
          <a:lstStyle/>
          <a:p>
            <a:r>
              <a:rPr lang="en-US" altLang="en-US"/>
              <a:t>36. To find out for sure who dug the tunnel, do the apple test. Place a cut piece of apple in tunnel under a board and wait 2-3 days. If the apple is eaten, it’s a vole; if the apple is not eaten, it’s likely a mole.</a:t>
            </a:r>
          </a:p>
        </p:txBody>
      </p:sp>
    </p:spTree>
    <p:extLst>
      <p:ext uri="{BB962C8B-B14F-4D97-AF65-F5344CB8AC3E}">
        <p14:creationId xmlns:p14="http://schemas.microsoft.com/office/powerpoint/2010/main" val="21374248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7BB9C3-C88C-B146-A0DD-3829F614B9E4}" type="slidenum">
              <a:rPr lang="en-US" altLang="en-US"/>
              <a:pPr/>
              <a:t>37</a:t>
            </a:fld>
            <a:endParaRPr lang="en-US" altLang="en-US"/>
          </a:p>
        </p:txBody>
      </p:sp>
      <p:sp>
        <p:nvSpPr>
          <p:cNvPr id="133122" name="Rectangle 2"/>
          <p:cNvSpPr>
            <a:spLocks noChangeArrowheads="1" noTextEdit="1"/>
          </p:cNvSpPr>
          <p:nvPr>
            <p:ph type="sldImg"/>
          </p:nvPr>
        </p:nvSpPr>
        <p:spPr>
          <a:ln/>
        </p:spPr>
      </p:sp>
      <p:sp>
        <p:nvSpPr>
          <p:cNvPr id="133123" name="Rectangle 3"/>
          <p:cNvSpPr>
            <a:spLocks noGrp="1" noChangeArrowheads="1"/>
          </p:cNvSpPr>
          <p:nvPr>
            <p:ph type="body" idx="1"/>
          </p:nvPr>
        </p:nvSpPr>
        <p:spPr/>
        <p:txBody>
          <a:bodyPr/>
          <a:lstStyle/>
          <a:p>
            <a:r>
              <a:rPr lang="en-US" altLang="en-US"/>
              <a:t>37. Moles-There are 2 species of mole found in Georgia. Moles are mammals have a stout body with short legs. Moles have tiny eyes covered by skin and can only distinguish between light and dark; therefore, moles are confined to their underground burrows. They are well adapted for underground life. Moles literally swim through soft earth with powerful hand-like front feet that are equipped with long, flattened toenails. </a:t>
            </a:r>
          </a:p>
          <a:p>
            <a:endParaRPr lang="en-US" altLang="en-US"/>
          </a:p>
        </p:txBody>
      </p:sp>
    </p:spTree>
    <p:extLst>
      <p:ext uri="{BB962C8B-B14F-4D97-AF65-F5344CB8AC3E}">
        <p14:creationId xmlns:p14="http://schemas.microsoft.com/office/powerpoint/2010/main" val="5924018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5A12DF-7899-BD48-8F40-F646BA665C26}" type="slidenum">
              <a:rPr lang="en-US" altLang="en-US"/>
              <a:pPr/>
              <a:t>38</a:t>
            </a:fld>
            <a:endParaRPr lang="en-US" altLang="en-US"/>
          </a:p>
        </p:txBody>
      </p:sp>
      <p:sp>
        <p:nvSpPr>
          <p:cNvPr id="134146" name="Rectangle 2"/>
          <p:cNvSpPr>
            <a:spLocks noChangeArrowheads="1" noTextEdit="1"/>
          </p:cNvSpPr>
          <p:nvPr>
            <p:ph type="sldImg"/>
          </p:nvPr>
        </p:nvSpPr>
        <p:spPr>
          <a:ln/>
        </p:spPr>
      </p:sp>
      <p:sp>
        <p:nvSpPr>
          <p:cNvPr id="134147" name="Rectangle 3"/>
          <p:cNvSpPr>
            <a:spLocks noGrp="1" noChangeArrowheads="1"/>
          </p:cNvSpPr>
          <p:nvPr>
            <p:ph type="body" idx="1"/>
          </p:nvPr>
        </p:nvSpPr>
        <p:spPr/>
        <p:txBody>
          <a:bodyPr/>
          <a:lstStyle/>
          <a:p>
            <a:r>
              <a:rPr lang="en-US" altLang="en-US"/>
              <a:t>38. Voles are small rodents that look like mice. They have blunt noses and short tails. In the Eastern United States the common species are the Meadow vole and the Pine vole. The pine vole has very short, fine fur and small indistinct eyes as compared to the meadow vole, which has coarse fur, and larger eyes. In Georgia, the meadow vole is rare but the Pine vole, also known as the orchard mouse, is locally common in many parts of Georgia. The name is a misnomer—they are not particularly attracted to pines.</a:t>
            </a:r>
          </a:p>
          <a:p>
            <a:endParaRPr lang="en-US" altLang="en-US"/>
          </a:p>
        </p:txBody>
      </p:sp>
    </p:spTree>
    <p:extLst>
      <p:ext uri="{BB962C8B-B14F-4D97-AF65-F5344CB8AC3E}">
        <p14:creationId xmlns:p14="http://schemas.microsoft.com/office/powerpoint/2010/main" val="7642432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CEAD11-8F85-4C4E-94B4-2142DD072365}" type="slidenum">
              <a:rPr lang="en-US" altLang="en-US"/>
              <a:pPr/>
              <a:t>39</a:t>
            </a:fld>
            <a:endParaRPr lang="en-US" altLang="en-US"/>
          </a:p>
        </p:txBody>
      </p:sp>
      <p:sp>
        <p:nvSpPr>
          <p:cNvPr id="135170" name="Rectangle 2"/>
          <p:cNvSpPr>
            <a:spLocks noChangeArrowheads="1" noTextEdit="1"/>
          </p:cNvSpPr>
          <p:nvPr>
            <p:ph type="sldImg"/>
          </p:nvPr>
        </p:nvSpPr>
        <p:spPr>
          <a:ln/>
        </p:spPr>
      </p:sp>
      <p:sp>
        <p:nvSpPr>
          <p:cNvPr id="135171" name="Rectangle 3"/>
          <p:cNvSpPr>
            <a:spLocks noGrp="1" noChangeArrowheads="1"/>
          </p:cNvSpPr>
          <p:nvPr>
            <p:ph type="body" idx="1"/>
          </p:nvPr>
        </p:nvSpPr>
        <p:spPr/>
        <p:txBody>
          <a:bodyPr/>
          <a:lstStyle/>
          <a:p>
            <a:r>
              <a:rPr lang="en-US" altLang="en-US"/>
              <a:t>39. If landscape plants are showing signs of animal damage, there are a few clues that can lead you to the culprit.  </a:t>
            </a:r>
          </a:p>
          <a:p>
            <a:r>
              <a:rPr lang="en-US" altLang="en-US"/>
              <a:t>Gnawing--First, is the damage above or below ground? If roots are chewed, and tooth marks are 1/16 inch wide and large roots are chopped through, a pocket gopher is the culprit. Ifthe tooth marks are very fine, a millimeter wide or less, then it’s the pine voles. Pine voles may also chew bark above ground up to a height of two or three inches. If your tree loses vigor, leaves wilt, and it wobbles in the hole, check the roots. Something may be eating them. The culprit is not a mole. They don’t chew wood; they eat only insects and worms. If only the bark on small trees is chewed within 12 inches of the ground and tooth marks are 1/16 of an inch wide, suspect a cotton rat. If tooth marks are 1/16 to 1/8 inches wide, suspect a rabbit, especially if the chewing extends 12 to 20 inches above the ground.</a:t>
            </a:r>
          </a:p>
          <a:p>
            <a:endParaRPr lang="en-US" altLang="en-US"/>
          </a:p>
          <a:p>
            <a:r>
              <a:rPr lang="en-US" altLang="en-US"/>
              <a:t>Rabbits will also clip off pencil-sized stems sharply, at an angle, as with a knife. If such stems are broken off bluntly, blame deer or livestock. Deer and cows leave broken ends because they do not have upper front teeth. They must pinch and pull to break sprouts or twigs.</a:t>
            </a:r>
          </a:p>
          <a:p>
            <a:endParaRPr lang="en-US" altLang="en-US"/>
          </a:p>
          <a:p>
            <a:r>
              <a:rPr lang="en-US" altLang="en-US"/>
              <a:t>Nipped twigs or plates of bark chewed off several feet above ground might indicate squirrels. If something with big teeth bit chunks of bark from tree trunks six or seven feet above ground and left claw marks, it was a bear. If trees are balled and debarked by some coarse toothed chewer, it was a beaver. Birds may also leave their mark on trees. Horizontal rows of small holes indicate sapsuckers. Pileated woodpeckers make rectangular holes big enough to admit the end of a two-by-four stud.</a:t>
            </a:r>
          </a:p>
          <a:p>
            <a:endParaRPr lang="en-US" altLang="en-US"/>
          </a:p>
          <a:p>
            <a:r>
              <a:rPr lang="en-US" altLang="en-US"/>
              <a:t>There are other chewers that leave their mark on trees or shrubs. Nearly all can be identified if you know what to look for.</a:t>
            </a:r>
          </a:p>
          <a:p>
            <a:endParaRPr lang="en-US" altLang="en-US"/>
          </a:p>
        </p:txBody>
      </p:sp>
    </p:spTree>
    <p:extLst>
      <p:ext uri="{BB962C8B-B14F-4D97-AF65-F5344CB8AC3E}">
        <p14:creationId xmlns:p14="http://schemas.microsoft.com/office/powerpoint/2010/main" val="537147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251C95-1BD1-DD46-B2DF-FC478C402B5A}" type="slidenum">
              <a:rPr lang="en-US" altLang="en-US"/>
              <a:pPr/>
              <a:t>4</a:t>
            </a:fld>
            <a:endParaRPr lang="en-US" altLang="en-US"/>
          </a:p>
        </p:txBody>
      </p:sp>
      <p:sp>
        <p:nvSpPr>
          <p:cNvPr id="110594" name="Rectangle 2"/>
          <p:cNvSpPr>
            <a:spLocks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US" altLang="en-US"/>
              <a:t>4. Title Slide</a:t>
            </a:r>
          </a:p>
          <a:p>
            <a:r>
              <a:rPr lang="en-US" altLang="en-US"/>
              <a:t>Many species of urban wildlife receive little attention from homeowners. They are present in such numbers that they become part of our everyday life. Often times we actively promote the presence of wildlife near us for personal or aesthetic purposes. Millions of people put out bird feeders to attract wildlife to their backyards, for example. Maintaining intimate contact with wildlife in this way helps humans retain a sense of their interconnection with the natural environment. </a:t>
            </a:r>
          </a:p>
          <a:p>
            <a:r>
              <a:rPr lang="en-US" altLang="en-US"/>
              <a:t>	In some cases, however, the interaction with wildlife is unintentional and unwanted. Raccoons in garbage cans or bats in attics are not-so-welcome visitors in our home environment. </a:t>
            </a:r>
          </a:p>
          <a:p>
            <a:endParaRPr lang="en-US" altLang="en-US"/>
          </a:p>
          <a:p>
            <a:endParaRPr lang="en-US" altLang="en-US"/>
          </a:p>
          <a:p>
            <a:endParaRPr lang="en-US" altLang="en-US"/>
          </a:p>
        </p:txBody>
      </p:sp>
    </p:spTree>
    <p:extLst>
      <p:ext uri="{BB962C8B-B14F-4D97-AF65-F5344CB8AC3E}">
        <p14:creationId xmlns:p14="http://schemas.microsoft.com/office/powerpoint/2010/main" val="1256492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9325BA-4525-0E42-9177-83F692834355}" type="slidenum">
              <a:rPr lang="en-US" altLang="en-US"/>
              <a:pPr/>
              <a:t>40</a:t>
            </a:fld>
            <a:endParaRPr lang="en-US" altLang="en-US"/>
          </a:p>
        </p:txBody>
      </p:sp>
      <p:sp>
        <p:nvSpPr>
          <p:cNvPr id="136194" name="Rectangle 2"/>
          <p:cNvSpPr>
            <a:spLocks noChangeArrowheads="1" noTextEdit="1"/>
          </p:cNvSpPr>
          <p:nvPr>
            <p:ph type="sldImg"/>
          </p:nvPr>
        </p:nvSpPr>
        <p:spPr>
          <a:ln/>
        </p:spPr>
      </p:sp>
      <p:sp>
        <p:nvSpPr>
          <p:cNvPr id="136195" name="Rectangle 3"/>
          <p:cNvSpPr>
            <a:spLocks noGrp="1" noChangeArrowheads="1"/>
          </p:cNvSpPr>
          <p:nvPr>
            <p:ph type="body" idx="1"/>
          </p:nvPr>
        </p:nvSpPr>
        <p:spPr/>
        <p:txBody>
          <a:bodyPr/>
          <a:lstStyle/>
          <a:p>
            <a:r>
              <a:rPr lang="en-US" altLang="en-US"/>
              <a:t>40. Often noises indicate to a homeowner that there’s an animal in the house. Noises that emanate from inside of a wall usually are the sounds of mice. Noises that come from the attic or crawl space could be mice, bats, raccoons, squirrels, skunks, opossums or birds. Chimneys that are not properly capped can become home to squirrels, bats, birds or raccoons. If the noises you hear coming from the attic occur primarily at night, there are probably nocturnal animals mice, bats or flying squirrels up there. Gray squirrels often nest in attics but they are active during the daytime and sleep at night.</a:t>
            </a:r>
          </a:p>
          <a:p>
            <a:endParaRPr lang="en-US" altLang="en-US"/>
          </a:p>
        </p:txBody>
      </p:sp>
    </p:spTree>
    <p:extLst>
      <p:ext uri="{BB962C8B-B14F-4D97-AF65-F5344CB8AC3E}">
        <p14:creationId xmlns:p14="http://schemas.microsoft.com/office/powerpoint/2010/main" val="19704323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B541D9-846E-5442-8949-666DE740D544}" type="slidenum">
              <a:rPr lang="en-US" altLang="en-US"/>
              <a:pPr/>
              <a:t>41</a:t>
            </a:fld>
            <a:endParaRPr lang="en-US" altLang="en-US"/>
          </a:p>
        </p:txBody>
      </p:sp>
      <p:sp>
        <p:nvSpPr>
          <p:cNvPr id="137218" name="Rectangle 2"/>
          <p:cNvSpPr>
            <a:spLocks noChangeArrowheads="1" noTextEdit="1"/>
          </p:cNvSpPr>
          <p:nvPr>
            <p:ph type="sldImg"/>
          </p:nvPr>
        </p:nvSpPr>
        <p:spPr>
          <a:ln/>
        </p:spPr>
      </p:sp>
      <p:sp>
        <p:nvSpPr>
          <p:cNvPr id="137219" name="Rectangle 3"/>
          <p:cNvSpPr>
            <a:spLocks noGrp="1" noChangeArrowheads="1"/>
          </p:cNvSpPr>
          <p:nvPr>
            <p:ph type="body" idx="1"/>
          </p:nvPr>
        </p:nvSpPr>
        <p:spPr/>
        <p:txBody>
          <a:bodyPr/>
          <a:lstStyle/>
          <a:p>
            <a:r>
              <a:rPr lang="en-US" altLang="en-US"/>
              <a:t>41. The time of day in which the damage appears to have occurred can give you clues to who’s doing the damage. Squirrels, chipmunks, woodchucks and crows are active during daylight hours. Night active animals like skunks, opossums, deer, woodrats and raccoons work under the cover of darkness or in the late evening and early morning hours. Dogs, cats and armadillos can be active day or night. </a:t>
            </a:r>
          </a:p>
        </p:txBody>
      </p:sp>
    </p:spTree>
    <p:extLst>
      <p:ext uri="{BB962C8B-B14F-4D97-AF65-F5344CB8AC3E}">
        <p14:creationId xmlns:p14="http://schemas.microsoft.com/office/powerpoint/2010/main" val="7108163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F90168-999B-0F48-A8CB-3A6BA0CE8BF1}" type="slidenum">
              <a:rPr lang="en-US" altLang="en-US"/>
              <a:pPr/>
              <a:t>42</a:t>
            </a:fld>
            <a:endParaRPr lang="en-US" altLang="en-US"/>
          </a:p>
        </p:txBody>
      </p:sp>
      <p:sp>
        <p:nvSpPr>
          <p:cNvPr id="138242" name="Rectangle 2"/>
          <p:cNvSpPr>
            <a:spLocks noChangeArrowheads="1" noTextEdit="1"/>
          </p:cNvSpPr>
          <p:nvPr>
            <p:ph type="sldImg"/>
          </p:nvPr>
        </p:nvSpPr>
        <p:spPr>
          <a:ln/>
        </p:spPr>
      </p:sp>
      <p:sp>
        <p:nvSpPr>
          <p:cNvPr id="138243" name="Rectangle 3"/>
          <p:cNvSpPr>
            <a:spLocks noGrp="1" noChangeArrowheads="1"/>
          </p:cNvSpPr>
          <p:nvPr>
            <p:ph type="body" idx="1"/>
          </p:nvPr>
        </p:nvSpPr>
        <p:spPr/>
        <p:txBody>
          <a:bodyPr/>
          <a:lstStyle/>
          <a:p>
            <a:r>
              <a:rPr lang="en-US" altLang="en-US"/>
              <a:t>42. We must first understand what species is causing the problem, how many are involved, and the amount of loss. We must understand the life history, biology and behavior of the species. We need to know what control methods are available, including exclusion methods (such as fencing), frightening devices, toxicants, repellents, and harvest. All of these are not options for every species. Generally, combinations of control methods are more effective than use of only one method. This can be termed integrated wildlife damage management. </a:t>
            </a:r>
          </a:p>
          <a:p>
            <a:endParaRPr lang="en-US" altLang="en-US"/>
          </a:p>
        </p:txBody>
      </p:sp>
    </p:spTree>
    <p:extLst>
      <p:ext uri="{BB962C8B-B14F-4D97-AF65-F5344CB8AC3E}">
        <p14:creationId xmlns:p14="http://schemas.microsoft.com/office/powerpoint/2010/main" val="2381771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4F24F8-93DB-5C45-8498-64E5F48AE8E4}" type="slidenum">
              <a:rPr lang="en-US" altLang="en-US"/>
              <a:pPr/>
              <a:t>43</a:t>
            </a:fld>
            <a:endParaRPr lang="en-US" altLang="en-US"/>
          </a:p>
        </p:txBody>
      </p:sp>
      <p:sp>
        <p:nvSpPr>
          <p:cNvPr id="139266" name="Rectangle 2"/>
          <p:cNvSpPr>
            <a:spLocks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n-US" altLang="en-US"/>
              <a:t>43. Both the Warnell School of Forest Resources and Cooperative Extension recommend a 4-step procedure to Master Gardeners and landowners for dealing with nuisance wildlife. The program is known by its acronym – HERL. The letters represent the steps for dealing with human-wildlife conflicts in a landscape setting. The goal is to effectively reduce human-wildlife conflict in the most efficient way possible. </a:t>
            </a:r>
          </a:p>
          <a:p>
            <a:endParaRPr lang="en-US" altLang="en-US"/>
          </a:p>
        </p:txBody>
      </p:sp>
    </p:spTree>
    <p:extLst>
      <p:ext uri="{BB962C8B-B14F-4D97-AF65-F5344CB8AC3E}">
        <p14:creationId xmlns:p14="http://schemas.microsoft.com/office/powerpoint/2010/main" val="1330353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58E111-641A-0B4A-95C1-0A51FB725BAA}" type="slidenum">
              <a:rPr lang="en-US" altLang="en-US"/>
              <a:pPr/>
              <a:t>44</a:t>
            </a:fld>
            <a:endParaRPr lang="en-US" altLang="en-US"/>
          </a:p>
        </p:txBody>
      </p:sp>
      <p:sp>
        <p:nvSpPr>
          <p:cNvPr id="140290" name="Rectangle 2"/>
          <p:cNvSpPr>
            <a:spLocks noChangeArrowheads="1" noTextEdit="1"/>
          </p:cNvSpPr>
          <p:nvPr>
            <p:ph type="sldImg"/>
          </p:nvPr>
        </p:nvSpPr>
        <p:spPr>
          <a:ln/>
        </p:spPr>
      </p:sp>
      <p:sp>
        <p:nvSpPr>
          <p:cNvPr id="140291" name="Rectangle 3"/>
          <p:cNvSpPr>
            <a:spLocks noGrp="1" noChangeArrowheads="1"/>
          </p:cNvSpPr>
          <p:nvPr>
            <p:ph type="body" idx="1"/>
          </p:nvPr>
        </p:nvSpPr>
        <p:spPr/>
        <p:txBody>
          <a:bodyPr/>
          <a:lstStyle/>
          <a:p>
            <a:r>
              <a:rPr lang="en-US" altLang="en-US"/>
              <a:t>44. Step one involves altering the environment around the property to make it less attractive to nuisance wildlife. Be sure to clean up debris piles, cut grass and brush, remove hiding places attractive to the wildlife species causing the damage. </a:t>
            </a:r>
          </a:p>
        </p:txBody>
      </p:sp>
    </p:spTree>
    <p:extLst>
      <p:ext uri="{BB962C8B-B14F-4D97-AF65-F5344CB8AC3E}">
        <p14:creationId xmlns:p14="http://schemas.microsoft.com/office/powerpoint/2010/main" val="3939114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06C4A-35A5-0E4A-9D15-3833EE529FDA}" type="slidenum">
              <a:rPr lang="en-US" altLang="en-US"/>
              <a:pPr/>
              <a:t>45</a:t>
            </a:fld>
            <a:endParaRPr lang="en-US" altLang="en-US"/>
          </a:p>
        </p:txBody>
      </p:sp>
      <p:sp>
        <p:nvSpPr>
          <p:cNvPr id="141314" name="Rectangle 2"/>
          <p:cNvSpPr>
            <a:spLocks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altLang="en-US"/>
              <a:t>45. Activities to make habitat unattractive are the opposite of actions taken to create backyard habitat.</a:t>
            </a:r>
          </a:p>
          <a:p>
            <a:r>
              <a:rPr lang="en-US" altLang="en-US"/>
              <a:t>It is difficult or impossible to create habitat for some species and remove habitat to discourage wildlife. Animals  can’t read; they don’t know that they’re not welcome!</a:t>
            </a:r>
          </a:p>
          <a:p>
            <a:r>
              <a:rPr lang="en-US" altLang="en-US"/>
              <a:t>Wildlife needs habitat</a:t>
            </a:r>
          </a:p>
          <a:p>
            <a:pPr lvl="1"/>
            <a:r>
              <a:rPr lang="en-US" altLang="en-US"/>
              <a:t>NO COVER = NO MICE = NO SNAKES</a:t>
            </a:r>
          </a:p>
          <a:p>
            <a:pPr lvl="1"/>
            <a:r>
              <a:rPr lang="en-US" altLang="en-US"/>
              <a:t>NO COVER = NO BIRDS!</a:t>
            </a:r>
          </a:p>
          <a:p>
            <a:endParaRPr lang="en-US" altLang="en-US"/>
          </a:p>
        </p:txBody>
      </p:sp>
    </p:spTree>
    <p:extLst>
      <p:ext uri="{BB962C8B-B14F-4D97-AF65-F5344CB8AC3E}">
        <p14:creationId xmlns:p14="http://schemas.microsoft.com/office/powerpoint/2010/main" val="19245518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771204-317D-BC4C-BEA5-CB75ADF8A68F}" type="slidenum">
              <a:rPr lang="en-US" altLang="en-US"/>
              <a:pPr/>
              <a:t>46</a:t>
            </a:fld>
            <a:endParaRPr lang="en-US" altLang="en-US"/>
          </a:p>
        </p:txBody>
      </p:sp>
      <p:sp>
        <p:nvSpPr>
          <p:cNvPr id="142338" name="Rectangle 2"/>
          <p:cNvSpPr>
            <a:spLocks noChangeArrowheads="1" noTextEdit="1"/>
          </p:cNvSpPr>
          <p:nvPr>
            <p:ph type="sldImg"/>
          </p:nvPr>
        </p:nvSpPr>
        <p:spPr>
          <a:ln/>
        </p:spPr>
      </p:sp>
      <p:sp>
        <p:nvSpPr>
          <p:cNvPr id="142339" name="Rectangle 3"/>
          <p:cNvSpPr>
            <a:spLocks noGrp="1" noChangeArrowheads="1"/>
          </p:cNvSpPr>
          <p:nvPr>
            <p:ph type="body" idx="1"/>
          </p:nvPr>
        </p:nvSpPr>
        <p:spPr/>
        <p:txBody>
          <a:bodyPr/>
          <a:lstStyle/>
          <a:p>
            <a:r>
              <a:rPr lang="en-US" altLang="en-US"/>
              <a:t>46. To discourage nuisance wildlife, keep grass cut with frequent mowing. This discourages mice which are food sources for owls, hawks and snakes. Remove piles of debris, brush piles, log piles and debris.</a:t>
            </a:r>
          </a:p>
        </p:txBody>
      </p:sp>
    </p:spTree>
    <p:extLst>
      <p:ext uri="{BB962C8B-B14F-4D97-AF65-F5344CB8AC3E}">
        <p14:creationId xmlns:p14="http://schemas.microsoft.com/office/powerpoint/2010/main" val="5442686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BD9B3D-C3FA-A247-B301-449DAFF70DF4}" type="slidenum">
              <a:rPr lang="en-US" altLang="en-US"/>
              <a:pPr/>
              <a:t>47</a:t>
            </a:fld>
            <a:endParaRPr lang="en-US" altLang="en-US"/>
          </a:p>
        </p:txBody>
      </p:sp>
      <p:sp>
        <p:nvSpPr>
          <p:cNvPr id="143362" name="Rectangle 2"/>
          <p:cNvSpPr>
            <a:spLocks noChangeArrowheads="1" noTextEdit="1"/>
          </p:cNvSpPr>
          <p:nvPr>
            <p:ph type="sldImg"/>
          </p:nvPr>
        </p:nvSpPr>
        <p:spPr>
          <a:ln/>
        </p:spPr>
      </p:sp>
      <p:sp>
        <p:nvSpPr>
          <p:cNvPr id="143363" name="Rectangle 3"/>
          <p:cNvSpPr>
            <a:spLocks noGrp="1" noChangeArrowheads="1"/>
          </p:cNvSpPr>
          <p:nvPr>
            <p:ph type="body" idx="1"/>
          </p:nvPr>
        </p:nvSpPr>
        <p:spPr/>
        <p:txBody>
          <a:bodyPr/>
          <a:lstStyle/>
          <a:p>
            <a:r>
              <a:rPr lang="en-US" altLang="en-US"/>
              <a:t>47. If necessary, cut down vines, briars or tall weeds or use a registered post-emergent herbicide. Dead trees and limbs are attractive roosting places for bats, flying squirrels and woodpeckers. </a:t>
            </a:r>
          </a:p>
        </p:txBody>
      </p:sp>
    </p:spTree>
    <p:extLst>
      <p:ext uri="{BB962C8B-B14F-4D97-AF65-F5344CB8AC3E}">
        <p14:creationId xmlns:p14="http://schemas.microsoft.com/office/powerpoint/2010/main" val="13902303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0B2F08-5328-9B4D-A4A6-ABC2AA67D627}" type="slidenum">
              <a:rPr lang="en-US" altLang="en-US"/>
              <a:pPr/>
              <a:t>48</a:t>
            </a:fld>
            <a:endParaRPr lang="en-US" altLang="en-US"/>
          </a:p>
        </p:txBody>
      </p:sp>
      <p:sp>
        <p:nvSpPr>
          <p:cNvPr id="144386" name="Rectangle 2"/>
          <p:cNvSpPr>
            <a:spLocks noChangeArrowheads="1" noTextEdit="1"/>
          </p:cNvSpPr>
          <p:nvPr>
            <p:ph type="sldImg"/>
          </p:nvPr>
        </p:nvSpPr>
        <p:spPr>
          <a:ln/>
        </p:spPr>
      </p:sp>
      <p:sp>
        <p:nvSpPr>
          <p:cNvPr id="144387" name="Rectangle 3"/>
          <p:cNvSpPr>
            <a:spLocks noGrp="1" noChangeArrowheads="1"/>
          </p:cNvSpPr>
          <p:nvPr>
            <p:ph type="body" idx="1"/>
          </p:nvPr>
        </p:nvSpPr>
        <p:spPr/>
        <p:txBody>
          <a:bodyPr/>
          <a:lstStyle/>
          <a:p>
            <a:r>
              <a:rPr lang="en-US" altLang="en-US"/>
              <a:t>48. Fences work to exclude many animals. Keep fencing in good order and conduct home repairs as necessary to prevent nuisance wildlife from gaining entry to the property and home. This includes locating and sealing all points of entry into a home, shed, barn or other structure.</a:t>
            </a:r>
          </a:p>
        </p:txBody>
      </p:sp>
    </p:spTree>
    <p:extLst>
      <p:ext uri="{BB962C8B-B14F-4D97-AF65-F5344CB8AC3E}">
        <p14:creationId xmlns:p14="http://schemas.microsoft.com/office/powerpoint/2010/main" val="9790433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0FA84C-E8BC-CE4D-A956-22CED6658474}" type="slidenum">
              <a:rPr lang="en-US" altLang="en-US"/>
              <a:pPr/>
              <a:t>49</a:t>
            </a:fld>
            <a:endParaRPr lang="en-US" altLang="en-US"/>
          </a:p>
        </p:txBody>
      </p:sp>
      <p:sp>
        <p:nvSpPr>
          <p:cNvPr id="145410" name="Rectangle 2"/>
          <p:cNvSpPr>
            <a:spLocks noChangeArrowheads="1" noTextEdit="1"/>
          </p:cNvSpPr>
          <p:nvPr>
            <p:ph type="sldImg"/>
          </p:nvPr>
        </p:nvSpPr>
        <p:spPr>
          <a:ln/>
        </p:spPr>
      </p:sp>
      <p:sp>
        <p:nvSpPr>
          <p:cNvPr id="145411" name="Rectangle 3"/>
          <p:cNvSpPr>
            <a:spLocks noGrp="1" noChangeArrowheads="1"/>
          </p:cNvSpPr>
          <p:nvPr>
            <p:ph type="body" idx="1"/>
          </p:nvPr>
        </p:nvSpPr>
        <p:spPr/>
        <p:txBody>
          <a:bodyPr/>
          <a:lstStyle/>
          <a:p>
            <a:r>
              <a:rPr lang="en-US" altLang="en-US"/>
              <a:t>49. Use appropriate fencing material to exclude the undesired animal. Fences to exclude deer must be 8-10 feet tall since deer are good jumpers. </a:t>
            </a:r>
          </a:p>
        </p:txBody>
      </p:sp>
    </p:spTree>
    <p:extLst>
      <p:ext uri="{BB962C8B-B14F-4D97-AF65-F5344CB8AC3E}">
        <p14:creationId xmlns:p14="http://schemas.microsoft.com/office/powerpoint/2010/main" val="761644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8EE140-1855-414F-9227-44675526E24F}" type="slidenum">
              <a:rPr lang="en-US" altLang="en-US"/>
              <a:pPr/>
              <a:t>5</a:t>
            </a:fld>
            <a:endParaRPr lang="en-US" altLang="en-US"/>
          </a:p>
        </p:txBody>
      </p:sp>
      <p:sp>
        <p:nvSpPr>
          <p:cNvPr id="181250" name="Rectangle 2"/>
          <p:cNvSpPr>
            <a:spLocks noChangeArrowheads="1" noTextEdit="1"/>
          </p:cNvSpPr>
          <p:nvPr>
            <p:ph type="sldImg"/>
          </p:nvPr>
        </p:nvSpPr>
        <p:spPr>
          <a:xfrm>
            <a:off x="1144588" y="685800"/>
            <a:ext cx="4572000" cy="3429000"/>
          </a:xfrm>
          <a:ln/>
        </p:spPr>
      </p:sp>
      <p:sp>
        <p:nvSpPr>
          <p:cNvPr id="181251" name="Rectangle 3"/>
          <p:cNvSpPr>
            <a:spLocks noGrp="1" noChangeArrowheads="1"/>
          </p:cNvSpPr>
          <p:nvPr>
            <p:ph type="body" idx="1"/>
          </p:nvPr>
        </p:nvSpPr>
        <p:spPr>
          <a:xfrm>
            <a:off x="912813" y="4343400"/>
            <a:ext cx="5032375" cy="4114800"/>
          </a:xfrm>
        </p:spPr>
        <p:txBody>
          <a:bodyPr/>
          <a:lstStyle/>
          <a:p>
            <a:r>
              <a:rPr lang="en-US" altLang="en-US"/>
              <a:t>5. After you complete your study of this chapter you should be able to:</a:t>
            </a:r>
          </a:p>
          <a:p>
            <a:pPr>
              <a:buFontTx/>
              <a:buChar char="•"/>
            </a:pPr>
            <a:r>
              <a:rPr lang="en-US" altLang="en-US"/>
              <a:t>Understand common perceptions and myths related to wildlife control.</a:t>
            </a:r>
          </a:p>
          <a:p>
            <a:pPr>
              <a:buFontTx/>
              <a:buChar char="•"/>
            </a:pPr>
            <a:r>
              <a:rPr lang="en-US" altLang="en-US"/>
              <a:t>Be familiar with state laws relating to wildlife control.</a:t>
            </a:r>
          </a:p>
          <a:p>
            <a:pPr>
              <a:buFontTx/>
              <a:buChar char="•"/>
            </a:pPr>
            <a:r>
              <a:rPr lang="en-US" altLang="en-US"/>
              <a:t>Be familiar with some common nuisance wildlife.</a:t>
            </a:r>
          </a:p>
        </p:txBody>
      </p:sp>
    </p:spTree>
    <p:extLst>
      <p:ext uri="{BB962C8B-B14F-4D97-AF65-F5344CB8AC3E}">
        <p14:creationId xmlns:p14="http://schemas.microsoft.com/office/powerpoint/2010/main" val="8108054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3688F-E0AA-6349-B750-6A490E0E6D64}" type="slidenum">
              <a:rPr lang="en-US" altLang="en-US"/>
              <a:pPr/>
              <a:t>50</a:t>
            </a:fld>
            <a:endParaRPr lang="en-US" altLang="en-US"/>
          </a:p>
        </p:txBody>
      </p:sp>
      <p:sp>
        <p:nvSpPr>
          <p:cNvPr id="146434" name="Rectangle 2"/>
          <p:cNvSpPr>
            <a:spLocks noChangeArrowheads="1" noTextEdit="1"/>
          </p:cNvSpPr>
          <p:nvPr>
            <p:ph type="sldImg"/>
          </p:nvPr>
        </p:nvSpPr>
        <p:spPr>
          <a:ln/>
        </p:spPr>
      </p:sp>
      <p:sp>
        <p:nvSpPr>
          <p:cNvPr id="146435" name="Rectangle 3"/>
          <p:cNvSpPr>
            <a:spLocks noGrp="1" noChangeArrowheads="1"/>
          </p:cNvSpPr>
          <p:nvPr>
            <p:ph type="body" idx="1"/>
          </p:nvPr>
        </p:nvSpPr>
        <p:spPr/>
        <p:txBody>
          <a:bodyPr/>
          <a:lstStyle/>
          <a:p>
            <a:r>
              <a:rPr lang="en-US" altLang="en-US"/>
              <a:t>50. If small animals are gaining access to the property, make sure that fence material holes are small enough to exclude the animal and that the fence is buried 6-12 inches. Electric fences can be useful in keeping deer out; train the deer by putting a small amount of peanut butter on the hot wire. </a:t>
            </a:r>
          </a:p>
        </p:txBody>
      </p:sp>
    </p:spTree>
    <p:extLst>
      <p:ext uri="{BB962C8B-B14F-4D97-AF65-F5344CB8AC3E}">
        <p14:creationId xmlns:p14="http://schemas.microsoft.com/office/powerpoint/2010/main" val="19622561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BB01C7-A2F8-5741-B565-201603DE134C}" type="slidenum">
              <a:rPr lang="en-US" altLang="en-US"/>
              <a:pPr/>
              <a:t>51</a:t>
            </a:fld>
            <a:endParaRPr lang="en-US" altLang="en-US"/>
          </a:p>
        </p:txBody>
      </p:sp>
      <p:sp>
        <p:nvSpPr>
          <p:cNvPr id="147458" name="Rectangle 2"/>
          <p:cNvSpPr>
            <a:spLocks noChangeArrowheads="1" noTextEdit="1"/>
          </p:cNvSpPr>
          <p:nvPr>
            <p:ph type="sldImg"/>
          </p:nvPr>
        </p:nvSpPr>
        <p:spPr>
          <a:ln/>
        </p:spPr>
      </p:sp>
      <p:sp>
        <p:nvSpPr>
          <p:cNvPr id="147459" name="Rectangle 3"/>
          <p:cNvSpPr>
            <a:spLocks noGrp="1" noChangeArrowheads="1"/>
          </p:cNvSpPr>
          <p:nvPr>
            <p:ph type="body" idx="1"/>
          </p:nvPr>
        </p:nvSpPr>
        <p:spPr/>
        <p:txBody>
          <a:bodyPr/>
          <a:lstStyle/>
          <a:p>
            <a:r>
              <a:rPr lang="en-US" altLang="en-US"/>
              <a:t>51. Being handy around the house can help discourage nuisance animals too. Be sure that chimney caps are present and in good working order to exclude raccoons, bats, squirrels and birds. Soffit vents that are not in good repair can admit bats, flying squirrels or insects into the attic. Gable vents should be in good repair and hardware cloth may be needed to exclude bats or flying squirrels. They can squeeze through most louvered gable vents.</a:t>
            </a:r>
          </a:p>
        </p:txBody>
      </p:sp>
    </p:spTree>
    <p:extLst>
      <p:ext uri="{BB962C8B-B14F-4D97-AF65-F5344CB8AC3E}">
        <p14:creationId xmlns:p14="http://schemas.microsoft.com/office/powerpoint/2010/main" val="732678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E07664-960E-664B-AD23-A7708784D5FD}" type="slidenum">
              <a:rPr lang="en-US" altLang="en-US"/>
              <a:pPr/>
              <a:t>52</a:t>
            </a:fld>
            <a:endParaRPr lang="en-US" altLang="en-US"/>
          </a:p>
        </p:txBody>
      </p:sp>
      <p:sp>
        <p:nvSpPr>
          <p:cNvPr id="148482" name="Rectangle 2"/>
          <p:cNvSpPr>
            <a:spLocks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n-US" altLang="en-US"/>
              <a:t>52. Windows and doors can admit animals into the home as well as hot or cold air. Be sure that screens are well-fitting and intact. Dryer vents are favorite nesting places for some species of birds. Caution must be used to make sure the vents are clean and working properly. Many have a door flap to help keep animals out or the home; check to be sure that the flap is working properly. Also, use expanding foam to seal openings where pipes, wires and cable enter the house. Snakes and mice can enter through dime size opening. Don’t forget that pets doors can let more than just the pet animals in!</a:t>
            </a:r>
          </a:p>
        </p:txBody>
      </p:sp>
    </p:spTree>
    <p:extLst>
      <p:ext uri="{BB962C8B-B14F-4D97-AF65-F5344CB8AC3E}">
        <p14:creationId xmlns:p14="http://schemas.microsoft.com/office/powerpoint/2010/main" val="4620824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DC03D2-26BF-3146-9D04-790311781CC6}" type="slidenum">
              <a:rPr lang="en-US" altLang="en-US"/>
              <a:pPr/>
              <a:t>53</a:t>
            </a:fld>
            <a:endParaRPr lang="en-US" altLang="en-US"/>
          </a:p>
        </p:txBody>
      </p:sp>
      <p:sp>
        <p:nvSpPr>
          <p:cNvPr id="149506" name="Rectangle 2"/>
          <p:cNvSpPr>
            <a:spLocks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altLang="en-US"/>
              <a:t>53. Step 3 – R-REMOVAL or REPELLANT Use registered repellants in a manner consistent with product labeling to discourage unwanted wildlife. The choice of repellants is based on experience and personal preference, but remember that many products on the market have not been rigorously tested in a scientifically controlled manner. Often, if it sounds too good to be true it probably is. Many repellants have limited efficacy. The product washes off in rain, breaks down in sunlight, or the animals simply become accustomed to the product. The landscape should be regularly monitored and repellant applied a needed and in accordance with all labeling precautions.</a:t>
            </a:r>
          </a:p>
          <a:p>
            <a:endParaRPr lang="en-US" altLang="en-US"/>
          </a:p>
        </p:txBody>
      </p:sp>
    </p:spTree>
    <p:extLst>
      <p:ext uri="{BB962C8B-B14F-4D97-AF65-F5344CB8AC3E}">
        <p14:creationId xmlns:p14="http://schemas.microsoft.com/office/powerpoint/2010/main" val="9180796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CC327E-FB50-7F48-B14A-549E2D24BCF2}" type="slidenum">
              <a:rPr lang="en-US" altLang="en-US"/>
              <a:pPr/>
              <a:t>54</a:t>
            </a:fld>
            <a:endParaRPr lang="en-US" altLang="en-US"/>
          </a:p>
        </p:txBody>
      </p:sp>
      <p:sp>
        <p:nvSpPr>
          <p:cNvPr id="101378" name="Rectangle 2"/>
          <p:cNvSpPr>
            <a:spLocks noChangeArrowheads="1" noTextEdit="1"/>
          </p:cNvSpPr>
          <p:nvPr>
            <p:ph type="sldImg"/>
          </p:nvPr>
        </p:nvSpPr>
        <p:spPr>
          <a:ln/>
        </p:spPr>
      </p:sp>
      <p:sp>
        <p:nvSpPr>
          <p:cNvPr id="101379" name="Rectangle 3"/>
          <p:cNvSpPr>
            <a:spLocks noGrp="1" noChangeArrowheads="1"/>
          </p:cNvSpPr>
          <p:nvPr>
            <p:ph type="body" idx="1"/>
          </p:nvPr>
        </p:nvSpPr>
        <p:spPr/>
        <p:txBody>
          <a:bodyPr/>
          <a:lstStyle/>
          <a:p>
            <a:r>
              <a:rPr lang="en-US" altLang="en-US"/>
              <a:t>54. Trapping should not be attempted unless adequately trained.  It is generally illegal to release animals onto someone else’s property including state and federal land.  So, the question is really – what to do with a captured nuisance animal?  There are only a few options.  Often lethal removal is the best course of action for the animal and the landowner.  Relocated animals nearly always die in a few weeks from predators, stress, disease and unfamiliarity with their new surroundings.</a:t>
            </a:r>
          </a:p>
        </p:txBody>
      </p:sp>
    </p:spTree>
    <p:extLst>
      <p:ext uri="{BB962C8B-B14F-4D97-AF65-F5344CB8AC3E}">
        <p14:creationId xmlns:p14="http://schemas.microsoft.com/office/powerpoint/2010/main" val="4949931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41528E-9CD3-F64E-84CF-67BDA784A258}" type="slidenum">
              <a:rPr lang="en-US" altLang="en-US"/>
              <a:pPr/>
              <a:t>55</a:t>
            </a:fld>
            <a:endParaRPr lang="en-US" altLang="en-US"/>
          </a:p>
        </p:txBody>
      </p:sp>
      <p:sp>
        <p:nvSpPr>
          <p:cNvPr id="102402" name="Rectangle 2"/>
          <p:cNvSpPr>
            <a:spLocks noChangeArrowheads="1" noTextEdit="1"/>
          </p:cNvSpPr>
          <p:nvPr>
            <p:ph type="sldImg"/>
          </p:nvPr>
        </p:nvSpPr>
        <p:spPr>
          <a:ln/>
        </p:spPr>
      </p:sp>
      <p:sp>
        <p:nvSpPr>
          <p:cNvPr id="102403" name="Rectangle 3"/>
          <p:cNvSpPr>
            <a:spLocks noGrp="1" noChangeArrowheads="1"/>
          </p:cNvSpPr>
          <p:nvPr>
            <p:ph type="body" idx="1"/>
          </p:nvPr>
        </p:nvSpPr>
        <p:spPr/>
        <p:txBody>
          <a:bodyPr/>
          <a:lstStyle/>
          <a:p>
            <a:r>
              <a:rPr lang="en-US" altLang="en-US"/>
              <a:t>55. Animals can be safely and harmlessly removed from a glue board by pouring cooking oil on the board to neutralize the glue.  Oil should be cool or room temperature – NOT HOT!  Live capturing animals is not recommended for persons without prior training.</a:t>
            </a:r>
          </a:p>
        </p:txBody>
      </p:sp>
    </p:spTree>
    <p:extLst>
      <p:ext uri="{BB962C8B-B14F-4D97-AF65-F5344CB8AC3E}">
        <p14:creationId xmlns:p14="http://schemas.microsoft.com/office/powerpoint/2010/main" val="21463458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1C13A7-D153-9A4A-9E63-4CFE43F772E7}" type="slidenum">
              <a:rPr lang="en-US" altLang="en-US"/>
              <a:pPr/>
              <a:t>56</a:t>
            </a:fld>
            <a:endParaRPr lang="en-US" altLang="en-US"/>
          </a:p>
        </p:txBody>
      </p:sp>
      <p:sp>
        <p:nvSpPr>
          <p:cNvPr id="150530" name="Rectangle 2"/>
          <p:cNvSpPr>
            <a:spLocks noChangeArrowheads="1" noTextEdit="1"/>
          </p:cNvSpPr>
          <p:nvPr>
            <p:ph type="sldImg"/>
          </p:nvPr>
        </p:nvSpPr>
        <p:spPr>
          <a:ln/>
        </p:spPr>
      </p:sp>
      <p:sp>
        <p:nvSpPr>
          <p:cNvPr id="150531" name="Rectangle 3"/>
          <p:cNvSpPr>
            <a:spLocks noGrp="1" noChangeArrowheads="1"/>
          </p:cNvSpPr>
          <p:nvPr>
            <p:ph type="body" idx="1"/>
          </p:nvPr>
        </p:nvSpPr>
        <p:spPr/>
        <p:txBody>
          <a:bodyPr/>
          <a:lstStyle/>
          <a:p>
            <a:r>
              <a:rPr lang="en-US" altLang="en-US"/>
              <a:t>56. Do not handle or capture snakes unless you can positively identify the animal! The best way to capture is to place a bucket over the animal and slide cardboard under bucket; turn over and secure for transport. Use a net to remove  frogs, birds, small animals from garden ponds</a:t>
            </a:r>
          </a:p>
          <a:p>
            <a:endParaRPr lang="en-US" altLang="en-US"/>
          </a:p>
        </p:txBody>
      </p:sp>
    </p:spTree>
    <p:extLst>
      <p:ext uri="{BB962C8B-B14F-4D97-AF65-F5344CB8AC3E}">
        <p14:creationId xmlns:p14="http://schemas.microsoft.com/office/powerpoint/2010/main" val="2049868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74F007-C049-0248-B47D-D2BDC6232EF0}" type="slidenum">
              <a:rPr lang="en-US" altLang="en-US"/>
              <a:pPr/>
              <a:t>57</a:t>
            </a:fld>
            <a:endParaRPr lang="en-US" altLang="en-US"/>
          </a:p>
        </p:txBody>
      </p:sp>
      <p:sp>
        <p:nvSpPr>
          <p:cNvPr id="151554" name="Rectangle 2"/>
          <p:cNvSpPr>
            <a:spLocks noChangeArrowheads="1" noTextEdit="1"/>
          </p:cNvSpPr>
          <p:nvPr>
            <p:ph type="sldImg"/>
          </p:nvPr>
        </p:nvSpPr>
        <p:spPr>
          <a:ln/>
        </p:spPr>
      </p:sp>
      <p:sp>
        <p:nvSpPr>
          <p:cNvPr id="151555" name="Rectangle 3"/>
          <p:cNvSpPr>
            <a:spLocks noGrp="1" noChangeArrowheads="1"/>
          </p:cNvSpPr>
          <p:nvPr>
            <p:ph type="body" idx="1"/>
          </p:nvPr>
        </p:nvSpPr>
        <p:spPr/>
        <p:txBody>
          <a:bodyPr/>
          <a:lstStyle/>
          <a:p>
            <a:r>
              <a:rPr lang="en-US" altLang="en-US"/>
              <a:t>57. As with most things in life-- “If it sounds too good to be true, IT IS!” Snakes can’t smell so sulphur powder, moth balls, garlic do not work.  Snakes do “taste” the air with their tongue and some products may not “taste” good so snake avoids the area but many of these substances are not good for the environment or other creatures. Don’t waster your money on sonic repellents; since snakes can’t hear – sonic repellents are useless</a:t>
            </a:r>
          </a:p>
          <a:p>
            <a:endParaRPr lang="en-US" altLang="en-US"/>
          </a:p>
        </p:txBody>
      </p:sp>
    </p:spTree>
    <p:extLst>
      <p:ext uri="{BB962C8B-B14F-4D97-AF65-F5344CB8AC3E}">
        <p14:creationId xmlns:p14="http://schemas.microsoft.com/office/powerpoint/2010/main" val="6508736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EFB630-7E56-3245-B7B0-EBB334A5DC40}" type="slidenum">
              <a:rPr lang="en-US" altLang="en-US"/>
              <a:pPr/>
              <a:t>58</a:t>
            </a:fld>
            <a:endParaRPr lang="en-US" altLang="en-US"/>
          </a:p>
        </p:txBody>
      </p:sp>
      <p:sp>
        <p:nvSpPr>
          <p:cNvPr id="152578" name="Rectangle 2"/>
          <p:cNvSpPr>
            <a:spLocks noChangeArrowheads="1" noTextEdit="1"/>
          </p:cNvSpPr>
          <p:nvPr>
            <p:ph type="sldImg"/>
          </p:nvPr>
        </p:nvSpPr>
        <p:spPr>
          <a:ln/>
        </p:spPr>
      </p:sp>
      <p:sp>
        <p:nvSpPr>
          <p:cNvPr id="152579" name="Rectangle 3"/>
          <p:cNvSpPr>
            <a:spLocks noGrp="1" noChangeArrowheads="1"/>
          </p:cNvSpPr>
          <p:nvPr>
            <p:ph type="body" idx="1"/>
          </p:nvPr>
        </p:nvSpPr>
        <p:spPr/>
        <p:txBody>
          <a:bodyPr/>
          <a:lstStyle/>
          <a:p>
            <a:r>
              <a:rPr lang="en-US" altLang="en-US"/>
              <a:t>58. The  most effective repellents work with fear, taste, and odor. Taste repellents render a plant unpalatable; many contain hot pepper or bitter substances. Fear stimuli elicit instinctual response. Many animals are frightened by large eyes or shiny moving things. Odor repellents smell bad such as rotten eggs-the main ingredient in many deer repellent sprays.  Remember, many repellents work in some situations and not others; some may work for the short term. Some may work sometimes and not others. Fertilized plants or young plants are attractive to animals so are usually damaged more. </a:t>
            </a:r>
          </a:p>
          <a:p>
            <a:endParaRPr lang="en-US" altLang="en-US"/>
          </a:p>
        </p:txBody>
      </p:sp>
    </p:spTree>
    <p:extLst>
      <p:ext uri="{BB962C8B-B14F-4D97-AF65-F5344CB8AC3E}">
        <p14:creationId xmlns:p14="http://schemas.microsoft.com/office/powerpoint/2010/main" val="20989692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289D0B-3B9F-EA42-B214-59760CCDD6F1}" type="slidenum">
              <a:rPr lang="en-US" altLang="en-US"/>
              <a:pPr/>
              <a:t>59</a:t>
            </a:fld>
            <a:endParaRPr lang="en-US" altLang="en-US"/>
          </a:p>
        </p:txBody>
      </p:sp>
      <p:sp>
        <p:nvSpPr>
          <p:cNvPr id="153602" name="Rectangle 2"/>
          <p:cNvSpPr>
            <a:spLocks noChangeArrowheads="1" noTextEdit="1"/>
          </p:cNvSpPr>
          <p:nvPr>
            <p:ph type="sldImg"/>
          </p:nvPr>
        </p:nvSpPr>
        <p:spPr>
          <a:ln/>
        </p:spPr>
      </p:sp>
      <p:sp>
        <p:nvSpPr>
          <p:cNvPr id="153603" name="Rectangle 3"/>
          <p:cNvSpPr>
            <a:spLocks noGrp="1" noChangeArrowheads="1"/>
          </p:cNvSpPr>
          <p:nvPr>
            <p:ph type="body" idx="1"/>
          </p:nvPr>
        </p:nvSpPr>
        <p:spPr/>
        <p:txBody>
          <a:bodyPr/>
          <a:lstStyle/>
          <a:p>
            <a:r>
              <a:rPr lang="en-US" altLang="en-US"/>
              <a:t>59. Repellents work by emitting an odor that animals associate with predator activity, repelling the animal before it nibbles on plants. Many of these fear odor-based repellents are contain dried blood, ammonium soaps of fatty acids or putrified egg solids. Once animals are attracted to an area and begin feeding, it is more difficult to discourage them from returning. </a:t>
            </a:r>
          </a:p>
        </p:txBody>
      </p:sp>
    </p:spTree>
    <p:extLst>
      <p:ext uri="{BB962C8B-B14F-4D97-AF65-F5344CB8AC3E}">
        <p14:creationId xmlns:p14="http://schemas.microsoft.com/office/powerpoint/2010/main" val="662718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3D66EB-9E70-C140-B4AC-76E62ACA1C12}" type="slidenum">
              <a:rPr lang="en-US" altLang="en-US"/>
              <a:pPr/>
              <a:t>6</a:t>
            </a:fld>
            <a:endParaRPr lang="en-US" altLang="en-US"/>
          </a:p>
        </p:txBody>
      </p:sp>
      <p:sp>
        <p:nvSpPr>
          <p:cNvPr id="183298" name="Rectangle 2"/>
          <p:cNvSpPr>
            <a:spLocks noChangeArrowheads="1" noTextEdit="1"/>
          </p:cNvSpPr>
          <p:nvPr>
            <p:ph type="sldImg"/>
          </p:nvPr>
        </p:nvSpPr>
        <p:spPr>
          <a:xfrm>
            <a:off x="1144588" y="685800"/>
            <a:ext cx="4572000" cy="3429000"/>
          </a:xfrm>
          <a:ln/>
        </p:spPr>
      </p:sp>
      <p:sp>
        <p:nvSpPr>
          <p:cNvPr id="183299" name="Rectangle 3"/>
          <p:cNvSpPr>
            <a:spLocks noGrp="1" noChangeArrowheads="1"/>
          </p:cNvSpPr>
          <p:nvPr>
            <p:ph type="body" idx="1"/>
          </p:nvPr>
        </p:nvSpPr>
        <p:spPr>
          <a:xfrm>
            <a:off x="912813" y="4343400"/>
            <a:ext cx="5032375" cy="4114800"/>
          </a:xfrm>
        </p:spPr>
        <p:txBody>
          <a:bodyPr/>
          <a:lstStyle/>
          <a:p>
            <a:r>
              <a:rPr lang="en-US" altLang="en-US"/>
              <a:t>6. Learning objectives continued-</a:t>
            </a:r>
          </a:p>
          <a:p>
            <a:pPr>
              <a:buFontTx/>
              <a:buChar char="•"/>
            </a:pPr>
            <a:r>
              <a:rPr lang="en-US" altLang="en-US"/>
              <a:t>Develop knowledge of why some animals become nuisance pests.</a:t>
            </a:r>
          </a:p>
          <a:p>
            <a:pPr>
              <a:buFontTx/>
              <a:buChar char="•"/>
            </a:pPr>
            <a:r>
              <a:rPr lang="en-US" altLang="en-US"/>
              <a:t>Learn ways to discourage wildlife damage to home, landscape and gardens.</a:t>
            </a:r>
          </a:p>
          <a:p>
            <a:pPr>
              <a:buFontTx/>
              <a:buChar char="•"/>
            </a:pPr>
            <a:r>
              <a:rPr lang="en-US" altLang="en-US"/>
              <a:t>Learn some basic guidelines for dealing with nuisance wildlife in and around the home and garden.</a:t>
            </a:r>
          </a:p>
        </p:txBody>
      </p:sp>
    </p:spTree>
    <p:extLst>
      <p:ext uri="{BB962C8B-B14F-4D97-AF65-F5344CB8AC3E}">
        <p14:creationId xmlns:p14="http://schemas.microsoft.com/office/powerpoint/2010/main" val="14237604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E2F984-62B8-3A44-8313-252C2DBB99C4}" type="slidenum">
              <a:rPr lang="en-US" altLang="en-US"/>
              <a:pPr/>
              <a:t>60</a:t>
            </a:fld>
            <a:endParaRPr lang="en-US" altLang="en-US"/>
          </a:p>
        </p:txBody>
      </p:sp>
      <p:sp>
        <p:nvSpPr>
          <p:cNvPr id="154626" name="Rectangle 2"/>
          <p:cNvSpPr>
            <a:spLocks noChangeArrowheads="1" noTextEdit="1"/>
          </p:cNvSpPr>
          <p:nvPr>
            <p:ph type="sldImg"/>
          </p:nvPr>
        </p:nvSpPr>
        <p:spPr>
          <a:ln/>
        </p:spPr>
      </p:sp>
      <p:sp>
        <p:nvSpPr>
          <p:cNvPr id="154627" name="Rectangle 3"/>
          <p:cNvSpPr>
            <a:spLocks noGrp="1" noChangeArrowheads="1"/>
          </p:cNvSpPr>
          <p:nvPr>
            <p:ph type="body" idx="1"/>
          </p:nvPr>
        </p:nvSpPr>
        <p:spPr/>
        <p:txBody>
          <a:bodyPr/>
          <a:lstStyle/>
          <a:p>
            <a:r>
              <a:rPr lang="en-US" altLang="en-US"/>
              <a:t>60. Most taste repellents work best after the animals begin feeding.  Ropel</a:t>
            </a:r>
            <a:r>
              <a:rPr lang="en-US" altLang="en-US">
                <a:ea typeface="Times New Roman" charset="0"/>
                <a:cs typeface="Times New Roman" charset="0"/>
              </a:rPr>
              <a:t>® is a systemic product; do not use on edible crops. Deer Stopper’s ® active ingredients are egg and oils. This product is also not for use on edible crops. The active ingredient in This-1-Works-Bitrex®, </a:t>
            </a:r>
            <a:r>
              <a:rPr lang="en-US" altLang="en-US"/>
              <a:t>is recognized as one of the bitterest substances known. These products work best on w</a:t>
            </a:r>
            <a:r>
              <a:rPr lang="en-US" altLang="en-US">
                <a:ea typeface="Times New Roman" charset="0"/>
                <a:cs typeface="Times New Roman" charset="0"/>
              </a:rPr>
              <a:t>oody plants and are weather resistant. To repel Canada Geese, a product is available. Goose Chase contains derivative of Concord grapes and is water soluble for mix and spray.</a:t>
            </a:r>
          </a:p>
          <a:p>
            <a:endParaRPr lang="en-US" altLang="en-US"/>
          </a:p>
        </p:txBody>
      </p:sp>
    </p:spTree>
    <p:extLst>
      <p:ext uri="{BB962C8B-B14F-4D97-AF65-F5344CB8AC3E}">
        <p14:creationId xmlns:p14="http://schemas.microsoft.com/office/powerpoint/2010/main" val="14655018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A28722-F0A4-C14D-90E0-09FD72FCC589}" type="slidenum">
              <a:rPr lang="en-US" altLang="en-US"/>
              <a:pPr/>
              <a:t>61</a:t>
            </a:fld>
            <a:endParaRPr lang="en-US" altLang="en-US"/>
          </a:p>
        </p:txBody>
      </p:sp>
      <p:sp>
        <p:nvSpPr>
          <p:cNvPr id="103426" name="Rectangle 2"/>
          <p:cNvSpPr>
            <a:spLocks noChangeArrowheads="1" noTextEdit="1"/>
          </p:cNvSpPr>
          <p:nvPr>
            <p:ph type="sldImg"/>
          </p:nvPr>
        </p:nvSpPr>
        <p:spPr>
          <a:ln/>
        </p:spPr>
      </p:sp>
      <p:sp>
        <p:nvSpPr>
          <p:cNvPr id="103427" name="Rectangle 3"/>
          <p:cNvSpPr>
            <a:spLocks noGrp="1" noChangeArrowheads="1"/>
          </p:cNvSpPr>
          <p:nvPr>
            <p:ph type="body" idx="1"/>
          </p:nvPr>
        </p:nvSpPr>
        <p:spPr/>
        <p:txBody>
          <a:bodyPr/>
          <a:lstStyle/>
          <a:p>
            <a:r>
              <a:rPr lang="en-US" altLang="en-US"/>
              <a:t>61. This is from a recent study at UGA – WSFR showing how Milorganite kept deer from eating soybeans.  On the control (untreated) fields an average of 98% of the plants were gone by Day 21 but on the treatment (240 pounds of Milorganite per acre) field only 3% of the soybean plants were eaten during the same time period.</a:t>
            </a:r>
          </a:p>
        </p:txBody>
      </p:sp>
    </p:spTree>
    <p:extLst>
      <p:ext uri="{BB962C8B-B14F-4D97-AF65-F5344CB8AC3E}">
        <p14:creationId xmlns:p14="http://schemas.microsoft.com/office/powerpoint/2010/main" val="11988219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CEFDC8-66B2-A849-B778-A89DCA20A700}" type="slidenum">
              <a:rPr lang="en-US" altLang="en-US"/>
              <a:pPr/>
              <a:t>62</a:t>
            </a:fld>
            <a:endParaRPr lang="en-US" altLang="en-US"/>
          </a:p>
        </p:txBody>
      </p:sp>
      <p:sp>
        <p:nvSpPr>
          <p:cNvPr id="155650" name="Rectangle 2"/>
          <p:cNvSpPr>
            <a:spLocks noChangeArrowheads="1" noTextEdit="1"/>
          </p:cNvSpPr>
          <p:nvPr>
            <p:ph type="sldImg"/>
          </p:nvPr>
        </p:nvSpPr>
        <p:spPr>
          <a:ln/>
        </p:spPr>
      </p:sp>
      <p:sp>
        <p:nvSpPr>
          <p:cNvPr id="155651" name="Rectangle 3"/>
          <p:cNvSpPr>
            <a:spLocks noGrp="1" noChangeArrowheads="1"/>
          </p:cNvSpPr>
          <p:nvPr>
            <p:ph type="body" idx="1"/>
          </p:nvPr>
        </p:nvSpPr>
        <p:spPr/>
        <p:txBody>
          <a:bodyPr/>
          <a:lstStyle/>
          <a:p>
            <a:pPr marL="228600" indent="-228600"/>
            <a:r>
              <a:rPr lang="en-US" altLang="en-US"/>
              <a:t>62. Barriers are often effective in preventing animal damage in the garden and landscape and around buildings. Barrier options for Roosting Birds:</a:t>
            </a:r>
          </a:p>
          <a:p>
            <a:pPr marL="228600" indent="-228600">
              <a:buFontTx/>
              <a:buAutoNum type="arabicPeriod"/>
            </a:pPr>
            <a:r>
              <a:rPr lang="en-US" altLang="en-US"/>
              <a:t>  Eliminate horizontal resting places, such as designing 45° angle ledges or constructing beams in barns for catwalks so cats can patrol bird roosts.</a:t>
            </a:r>
          </a:p>
          <a:p>
            <a:pPr marL="228600" indent="-228600">
              <a:buFontTx/>
              <a:buAutoNum type="arabicPeriod"/>
            </a:pPr>
            <a:r>
              <a:rPr lang="en-US" altLang="en-US"/>
              <a:t> Apply porcupine wire (metal prongs) or sticky repellents (bird glue) on ledges or rafters. Covering the ledge with masking tape before applying the bird glue makes removal of the sticky substance easier.</a:t>
            </a:r>
          </a:p>
          <a:p>
            <a:pPr marL="228600" indent="-228600">
              <a:buFontTx/>
              <a:buAutoNum type="arabicPeriod"/>
            </a:pPr>
            <a:r>
              <a:rPr lang="en-US" altLang="en-US"/>
              <a:t> Cover high value crops, such as fruit trees and shrubs, with plastic bird netting.</a:t>
            </a:r>
          </a:p>
          <a:p>
            <a:pPr marL="228600" indent="-228600"/>
            <a:r>
              <a:rPr lang="en-US" altLang="en-US"/>
              <a:t>Deer </a:t>
            </a:r>
          </a:p>
          <a:p>
            <a:pPr marL="228600" indent="-228600">
              <a:buFontTx/>
              <a:buAutoNum type="arabicPeriod"/>
            </a:pPr>
            <a:r>
              <a:rPr lang="en-US" altLang="en-US"/>
              <a:t>Many kinds of fences have been designed to exclude deer and each has advantages and disadvantages. Consider factors such as cost, appearance, the size of the area to be enclosed and the degree of control required. Few fences are 100 percent effective.</a:t>
            </a:r>
          </a:p>
          <a:p>
            <a:pPr marL="228600" indent="-228600">
              <a:buFontTx/>
              <a:buAutoNum type="arabicPeriod"/>
            </a:pPr>
            <a:r>
              <a:rPr lang="en-US" altLang="en-US"/>
              <a:t> For a small garden patch, a four-foot high fence, or snow fence will work because deer avoid small, fenced-in areas. Circles of 6-foot chicken wire can also be staked around saplings and young trees to protect them from deer nibbling and antler damage.</a:t>
            </a:r>
          </a:p>
          <a:p>
            <a:pPr marL="228600" indent="-228600">
              <a:buFontTx/>
              <a:buAutoNum type="arabicPeriod"/>
            </a:pPr>
            <a:r>
              <a:rPr lang="en-US" altLang="en-US"/>
              <a:t>For a larger lawn or garden, a fence made of wire angled away from the yard creates both a psychological and physical barrier. Deer hesitate to jump over something in which they fear they may become entangled. The fence should be six feet high and have a 30 degree angle to be effective. A fence angled toward the yard is no psychological barrier. Deer can jump a vertical fence eight feet high.</a:t>
            </a:r>
          </a:p>
          <a:p>
            <a:pPr marL="228600" indent="-228600">
              <a:buFontTx/>
              <a:buAutoNum type="arabicPeriod"/>
            </a:pPr>
            <a:r>
              <a:rPr lang="en-US" altLang="en-US"/>
              <a:t>Electric fencing is used frequently by orchardists and managers of tree nurseries. Strips of aluminum foil smeared with peanut butter affixed to electric fencing lure deer to the fence where they lick the peanut butter and get a shock. Electric fences attached to a higher voltage charger can deter deer because they can hear the hum of the charge through the wires without touching them. However, electric fences may not be suitable for urban uses, especially when children are present. </a:t>
            </a:r>
          </a:p>
          <a:p>
            <a:pPr marL="228600" indent="-228600">
              <a:buFontTx/>
              <a:buAutoNum type="arabicPeriod"/>
            </a:pPr>
            <a:r>
              <a:rPr lang="en-US" altLang="en-US"/>
              <a:t>Eight foot plastic mesh fencing is also available to exclude deer. This fencing works especially well in wooded areas where it can be attached to trees. In this setting, from a short distance, the mesh is virtually invisible. The mesh is sturdy and lasts up to 10 years. However, a fast running deer can break through it , and rabbits and other rodents often chew holes in the mesh, especially in winter. </a:t>
            </a:r>
          </a:p>
        </p:txBody>
      </p:sp>
    </p:spTree>
    <p:extLst>
      <p:ext uri="{BB962C8B-B14F-4D97-AF65-F5344CB8AC3E}">
        <p14:creationId xmlns:p14="http://schemas.microsoft.com/office/powerpoint/2010/main" val="9091727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2742C1-B4CD-5C41-A84B-520BCEEBB369}" type="slidenum">
              <a:rPr lang="en-US" altLang="en-US"/>
              <a:pPr/>
              <a:t>63</a:t>
            </a:fld>
            <a:endParaRPr lang="en-US" altLang="en-US"/>
          </a:p>
        </p:txBody>
      </p:sp>
      <p:sp>
        <p:nvSpPr>
          <p:cNvPr id="156674" name="Rectangle 2"/>
          <p:cNvSpPr>
            <a:spLocks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US" altLang="en-US"/>
              <a:t>Other repellents that have limited success are motion-activated devices that make noises, spray water or light up. The keys to success in using these scare devices or tactics are to move them around, to keep the animal from getting comfortable with having them around. </a:t>
            </a:r>
          </a:p>
        </p:txBody>
      </p:sp>
    </p:spTree>
    <p:extLst>
      <p:ext uri="{BB962C8B-B14F-4D97-AF65-F5344CB8AC3E}">
        <p14:creationId xmlns:p14="http://schemas.microsoft.com/office/powerpoint/2010/main" val="11210003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55B420-1AA6-AE44-BE27-DD5F6D16B1E4}" type="slidenum">
              <a:rPr lang="en-US" altLang="en-US"/>
              <a:pPr/>
              <a:t>64</a:t>
            </a:fld>
            <a:endParaRPr lang="en-US" altLang="en-US"/>
          </a:p>
        </p:txBody>
      </p:sp>
      <p:sp>
        <p:nvSpPr>
          <p:cNvPr id="104450" name="Rectangle 2"/>
          <p:cNvSpPr>
            <a:spLocks noChangeArrowheads="1" noTextEdit="1"/>
          </p:cNvSpPr>
          <p:nvPr>
            <p:ph type="sldImg"/>
          </p:nvPr>
        </p:nvSpPr>
        <p:spPr>
          <a:ln/>
        </p:spPr>
      </p:sp>
      <p:sp>
        <p:nvSpPr>
          <p:cNvPr id="104451" name="Rectangle 3"/>
          <p:cNvSpPr>
            <a:spLocks noGrp="1" noChangeArrowheads="1"/>
          </p:cNvSpPr>
          <p:nvPr>
            <p:ph type="body" idx="1"/>
          </p:nvPr>
        </p:nvSpPr>
        <p:spPr/>
        <p:txBody>
          <a:bodyPr/>
          <a:lstStyle/>
          <a:p>
            <a:r>
              <a:rPr lang="en-US" altLang="en-US"/>
              <a:t>64. Lethal control is often a last resort as shown here for beaver removal.</a:t>
            </a:r>
          </a:p>
        </p:txBody>
      </p:sp>
    </p:spTree>
    <p:extLst>
      <p:ext uri="{BB962C8B-B14F-4D97-AF65-F5344CB8AC3E}">
        <p14:creationId xmlns:p14="http://schemas.microsoft.com/office/powerpoint/2010/main" val="7788977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F3C168-D30D-C448-9B25-968E7D3A68AF}" type="slidenum">
              <a:rPr lang="en-US" altLang="en-US"/>
              <a:pPr/>
              <a:t>65</a:t>
            </a:fld>
            <a:endParaRPr lang="en-US" altLang="en-US"/>
          </a:p>
        </p:txBody>
      </p:sp>
      <p:sp>
        <p:nvSpPr>
          <p:cNvPr id="157698" name="Rectangle 2"/>
          <p:cNvSpPr>
            <a:spLocks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n-US" altLang="en-US"/>
              <a:t>65. The last step in the model is lethal control.</a:t>
            </a:r>
          </a:p>
          <a:p>
            <a:r>
              <a:rPr lang="en-US" altLang="en-US"/>
              <a:t>Be realistic- Homeowners who routinely kill “bugs” and spiders and spray once or twice per year for termites (costly) and use all manner of insecticides in their garden will not kill a mouse.  Defies logic.</a:t>
            </a:r>
          </a:p>
          <a:p>
            <a:endParaRPr lang="en-US" altLang="en-US"/>
          </a:p>
        </p:txBody>
      </p:sp>
    </p:spTree>
    <p:extLst>
      <p:ext uri="{BB962C8B-B14F-4D97-AF65-F5344CB8AC3E}">
        <p14:creationId xmlns:p14="http://schemas.microsoft.com/office/powerpoint/2010/main" val="20214877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497F19-5DCF-B54B-912B-EA58B51205EC}" type="slidenum">
              <a:rPr lang="en-US" altLang="en-US"/>
              <a:pPr/>
              <a:t>66</a:t>
            </a:fld>
            <a:endParaRPr lang="en-US" altLang="en-US"/>
          </a:p>
        </p:txBody>
      </p:sp>
      <p:sp>
        <p:nvSpPr>
          <p:cNvPr id="105474" name="Rectangle 2"/>
          <p:cNvSpPr>
            <a:spLocks noChangeArrowheads="1" noTextEdit="1"/>
          </p:cNvSpPr>
          <p:nvPr>
            <p:ph type="sldImg"/>
          </p:nvPr>
        </p:nvSpPr>
        <p:spPr>
          <a:ln/>
        </p:spPr>
      </p:sp>
      <p:sp>
        <p:nvSpPr>
          <p:cNvPr id="105475" name="Rectangle 3"/>
          <p:cNvSpPr>
            <a:spLocks noGrp="1" noChangeArrowheads="1"/>
          </p:cNvSpPr>
          <p:nvPr>
            <p:ph type="body" idx="1"/>
          </p:nvPr>
        </p:nvSpPr>
        <p:spPr/>
        <p:txBody>
          <a:bodyPr/>
          <a:lstStyle/>
          <a:p>
            <a:r>
              <a:rPr lang="en-US" altLang="en-US"/>
              <a:t>66. Problems with large animals should be referred to DNR, Wildlife Service or a licensed Nuisance Wildlife Control Operator (NWCO).</a:t>
            </a:r>
          </a:p>
        </p:txBody>
      </p:sp>
    </p:spTree>
    <p:extLst>
      <p:ext uri="{BB962C8B-B14F-4D97-AF65-F5344CB8AC3E}">
        <p14:creationId xmlns:p14="http://schemas.microsoft.com/office/powerpoint/2010/main" val="19527304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34874C-4CF5-4244-BC39-5A301596402E}" type="slidenum">
              <a:rPr lang="en-US" altLang="en-US"/>
              <a:pPr/>
              <a:t>67</a:t>
            </a:fld>
            <a:endParaRPr lang="en-US" altLang="en-US"/>
          </a:p>
        </p:txBody>
      </p:sp>
      <p:sp>
        <p:nvSpPr>
          <p:cNvPr id="158722" name="Rectangle 2"/>
          <p:cNvSpPr>
            <a:spLocks noChangeArrowheads="1" noTextEdit="1"/>
          </p:cNvSpPr>
          <p:nvPr>
            <p:ph type="sldImg"/>
          </p:nvPr>
        </p:nvSpPr>
        <p:spPr>
          <a:ln/>
        </p:spPr>
      </p:sp>
      <p:sp>
        <p:nvSpPr>
          <p:cNvPr id="158723" name="Rectangle 3"/>
          <p:cNvSpPr>
            <a:spLocks noGrp="1" noChangeArrowheads="1"/>
          </p:cNvSpPr>
          <p:nvPr>
            <p:ph type="body" idx="1"/>
          </p:nvPr>
        </p:nvSpPr>
        <p:spPr/>
        <p:txBody>
          <a:bodyPr/>
          <a:lstStyle/>
          <a:p>
            <a:r>
              <a:rPr lang="en-US" altLang="en-US"/>
              <a:t>67. Proper trap placement is essential in successfully eliminating a nuisance animal.</a:t>
            </a:r>
          </a:p>
          <a:p>
            <a:pPr lvl="1"/>
            <a:r>
              <a:rPr lang="en-US" altLang="en-US"/>
              <a:t>Place the trap near the burrow entrance</a:t>
            </a:r>
          </a:p>
          <a:p>
            <a:pPr lvl="1"/>
            <a:r>
              <a:rPr lang="en-US" altLang="en-US"/>
              <a:t>Face the trap into the burrow opening or path of travel</a:t>
            </a:r>
          </a:p>
          <a:p>
            <a:pPr lvl="1"/>
            <a:r>
              <a:rPr lang="en-US" altLang="en-US"/>
              <a:t>Cover the trap with a box </a:t>
            </a:r>
          </a:p>
          <a:p>
            <a:pPr lvl="1"/>
            <a:r>
              <a:rPr lang="en-US" altLang="en-US"/>
              <a:t>Protect from children and pets non-target wildlife. </a:t>
            </a:r>
          </a:p>
        </p:txBody>
      </p:sp>
    </p:spTree>
    <p:extLst>
      <p:ext uri="{BB962C8B-B14F-4D97-AF65-F5344CB8AC3E}">
        <p14:creationId xmlns:p14="http://schemas.microsoft.com/office/powerpoint/2010/main" val="16958318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AA92B9-4175-C147-8143-FD4C36445DA1}" type="slidenum">
              <a:rPr lang="en-US" altLang="en-US"/>
              <a:pPr/>
              <a:t>68</a:t>
            </a:fld>
            <a:endParaRPr lang="en-US" altLang="en-US"/>
          </a:p>
        </p:txBody>
      </p:sp>
      <p:sp>
        <p:nvSpPr>
          <p:cNvPr id="106498" name="Rectangle 2"/>
          <p:cNvSpPr>
            <a:spLocks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altLang="en-US"/>
              <a:t>68. Often traps are baited and set out a time or two without being set to snap. Some animals are wary and this may improve the chances of catching them. Use simple bait or natural foods. Acorns for should not be used for squirrels in autumn. Peanut butter, sliced apples, sardines, PB/oatmeal balls, pecans, banana slices are excellent baits. Mouse and rat traps are best baited with peanut butter (crackers are optional) and placed perpendicular to the wall. Rats and mice usually move along a wall rather than across an open expanse of floor. </a:t>
            </a:r>
          </a:p>
          <a:p>
            <a:r>
              <a:rPr lang="en-US" altLang="en-US"/>
              <a:t>See diagram on the next slide.</a:t>
            </a:r>
          </a:p>
        </p:txBody>
      </p:sp>
    </p:spTree>
    <p:extLst>
      <p:ext uri="{BB962C8B-B14F-4D97-AF65-F5344CB8AC3E}">
        <p14:creationId xmlns:p14="http://schemas.microsoft.com/office/powerpoint/2010/main" val="44211642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BFD24A-6F34-1A4F-A73E-CC399BA83A1C}" type="slidenum">
              <a:rPr lang="en-US" altLang="en-US"/>
              <a:pPr/>
              <a:t>69</a:t>
            </a:fld>
            <a:endParaRPr lang="en-US" altLang="en-US"/>
          </a:p>
        </p:txBody>
      </p:sp>
      <p:sp>
        <p:nvSpPr>
          <p:cNvPr id="159746" name="Rectangle 2"/>
          <p:cNvSpPr>
            <a:spLocks noChangeArrowheads="1" noTextEdit="1"/>
          </p:cNvSpPr>
          <p:nvPr>
            <p:ph type="sldImg"/>
          </p:nvPr>
        </p:nvSpPr>
        <p:spPr>
          <a:ln/>
        </p:spPr>
      </p:sp>
      <p:sp>
        <p:nvSpPr>
          <p:cNvPr id="159747" name="Rectangle 3"/>
          <p:cNvSpPr>
            <a:spLocks noGrp="1" noChangeArrowheads="1"/>
          </p:cNvSpPr>
          <p:nvPr>
            <p:ph type="body" idx="1"/>
          </p:nvPr>
        </p:nvSpPr>
        <p:spPr/>
        <p:txBody>
          <a:bodyPr/>
          <a:lstStyle/>
          <a:p>
            <a:r>
              <a:rPr lang="en-US" altLang="en-US"/>
              <a:t>69. Be sure the trap is placed so the rat or mouse will have to pass by the bait pan as he passes along the wall.</a:t>
            </a:r>
          </a:p>
        </p:txBody>
      </p:sp>
    </p:spTree>
    <p:extLst>
      <p:ext uri="{BB962C8B-B14F-4D97-AF65-F5344CB8AC3E}">
        <p14:creationId xmlns:p14="http://schemas.microsoft.com/office/powerpoint/2010/main" val="357302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930AB4-96B8-3D4E-8EAF-A46F73DF73A2}" type="slidenum">
              <a:rPr lang="en-US" altLang="en-US"/>
              <a:pPr/>
              <a:t>7</a:t>
            </a:fld>
            <a:endParaRPr lang="en-US" altLang="en-US"/>
          </a:p>
        </p:txBody>
      </p:sp>
      <p:sp>
        <p:nvSpPr>
          <p:cNvPr id="89090" name="Rectangle 2"/>
          <p:cNvSpPr>
            <a:spLocks noChangeArrowheads="1" noTextEdit="1"/>
          </p:cNvSpPr>
          <p:nvPr>
            <p:ph type="sldImg"/>
          </p:nvPr>
        </p:nvSpPr>
        <p:spPr>
          <a:ln/>
        </p:spPr>
      </p:sp>
      <p:sp>
        <p:nvSpPr>
          <p:cNvPr id="89091" name="Rectangle 3"/>
          <p:cNvSpPr>
            <a:spLocks noGrp="1" noChangeArrowheads="1"/>
          </p:cNvSpPr>
          <p:nvPr>
            <p:ph type="body" idx="1"/>
          </p:nvPr>
        </p:nvSpPr>
        <p:spPr/>
        <p:txBody>
          <a:bodyPr/>
          <a:lstStyle/>
          <a:p>
            <a:r>
              <a:rPr lang="en-US" altLang="en-US"/>
              <a:t>7. Sometimes wildlife is a nuisance.  Overabundant white-tailed deer often create conflicts with humans.  The objective of wildlife damage management is to resolve conflicts between humans and wildlife.</a:t>
            </a:r>
          </a:p>
        </p:txBody>
      </p:sp>
    </p:spTree>
    <p:extLst>
      <p:ext uri="{BB962C8B-B14F-4D97-AF65-F5344CB8AC3E}">
        <p14:creationId xmlns:p14="http://schemas.microsoft.com/office/powerpoint/2010/main" val="18792731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E0E245-4349-2841-8790-B49A2D44EE3E}" type="slidenum">
              <a:rPr lang="en-US" altLang="en-US"/>
              <a:pPr/>
              <a:t>70</a:t>
            </a:fld>
            <a:endParaRPr lang="en-US" altLang="en-US"/>
          </a:p>
        </p:txBody>
      </p:sp>
      <p:sp>
        <p:nvSpPr>
          <p:cNvPr id="160770" name="Rectangle 2"/>
          <p:cNvSpPr>
            <a:spLocks noChangeArrowheads="1" noTextEdit="1"/>
          </p:cNvSpPr>
          <p:nvPr>
            <p:ph type="sldImg"/>
          </p:nvPr>
        </p:nvSpPr>
        <p:spPr>
          <a:ln/>
        </p:spPr>
      </p:sp>
      <p:sp>
        <p:nvSpPr>
          <p:cNvPr id="160771" name="Rectangle 3"/>
          <p:cNvSpPr>
            <a:spLocks noGrp="1" noChangeArrowheads="1"/>
          </p:cNvSpPr>
          <p:nvPr>
            <p:ph type="body" idx="1"/>
          </p:nvPr>
        </p:nvSpPr>
        <p:spPr/>
        <p:txBody>
          <a:bodyPr/>
          <a:lstStyle/>
          <a:p>
            <a:r>
              <a:rPr lang="en-US" altLang="en-US"/>
              <a:t>70. Other types of traps are multi-catch mousetraps; pigeon traps with swinging, one-way doors and numerous other designs. Consult a nuisance wildlife operator for details. Placing bait inside a shoe box that has had 1 or 2 holes cut in it will encourage mice into a dark, safe area for feeding. Many homeowners can use a poison bait to control rats and mice or other small rodents. These baits are sold at home improvement stores, lawn and garden stores or hardware stores.  Place bait in areas where animals are active -- look for droppings, nest material or food caches. Always use caution with poison baits. Animals do not die immediately -- it may take several feedings. The animal may die in an inaccessible place (attic, duct work, crawl space, inside a wall) and produce unpleasant odors. Some animals, like chipmunks, may hoard the bait thus leaving a homeowner to think the bait is ineffective. Be patient or try trapping. Protect children and pets from poison baits. Baits are best used in an outside building or under careful observation.</a:t>
            </a:r>
          </a:p>
          <a:p>
            <a:endParaRPr lang="en-US" altLang="en-US"/>
          </a:p>
        </p:txBody>
      </p:sp>
    </p:spTree>
    <p:extLst>
      <p:ext uri="{BB962C8B-B14F-4D97-AF65-F5344CB8AC3E}">
        <p14:creationId xmlns:p14="http://schemas.microsoft.com/office/powerpoint/2010/main" val="82289097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4CC6DC-D214-4443-9FD7-33DB59F15A56}" type="slidenum">
              <a:rPr lang="en-US" altLang="en-US"/>
              <a:pPr/>
              <a:t>71</a:t>
            </a:fld>
            <a:endParaRPr lang="en-US" altLang="en-US"/>
          </a:p>
        </p:txBody>
      </p:sp>
      <p:sp>
        <p:nvSpPr>
          <p:cNvPr id="161794" name="Rectangle 2"/>
          <p:cNvSpPr>
            <a:spLocks noChangeArrowheads="1" noTextEdit="1"/>
          </p:cNvSpPr>
          <p:nvPr>
            <p:ph type="sldImg"/>
          </p:nvPr>
        </p:nvSpPr>
        <p:spPr>
          <a:ln/>
        </p:spPr>
      </p:sp>
      <p:sp>
        <p:nvSpPr>
          <p:cNvPr id="161795" name="Rectangle 3"/>
          <p:cNvSpPr>
            <a:spLocks noGrp="1" noChangeArrowheads="1"/>
          </p:cNvSpPr>
          <p:nvPr>
            <p:ph type="body" idx="1"/>
          </p:nvPr>
        </p:nvSpPr>
        <p:spPr/>
        <p:txBody>
          <a:bodyPr/>
          <a:lstStyle/>
          <a:p>
            <a:r>
              <a:rPr lang="en-US" altLang="en-US"/>
              <a:t>71. There are numerous resources available on the Internet including facts sheets,  publications and photographs.</a:t>
            </a:r>
          </a:p>
        </p:txBody>
      </p:sp>
    </p:spTree>
    <p:extLst>
      <p:ext uri="{BB962C8B-B14F-4D97-AF65-F5344CB8AC3E}">
        <p14:creationId xmlns:p14="http://schemas.microsoft.com/office/powerpoint/2010/main" val="53393014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4B162B-A3FB-3F46-88DA-9208A6DDD4AD}" type="slidenum">
              <a:rPr lang="en-US" altLang="en-US"/>
              <a:pPr/>
              <a:t>72</a:t>
            </a:fld>
            <a:endParaRPr lang="en-US" altLang="en-US"/>
          </a:p>
        </p:txBody>
      </p:sp>
      <p:sp>
        <p:nvSpPr>
          <p:cNvPr id="162818" name="Rectangle 2"/>
          <p:cNvSpPr>
            <a:spLocks noChangeArrowheads="1" noTextEdit="1"/>
          </p:cNvSpPr>
          <p:nvPr>
            <p:ph type="sldImg"/>
          </p:nvPr>
        </p:nvSpPr>
        <p:spPr>
          <a:ln/>
        </p:spPr>
      </p:sp>
      <p:sp>
        <p:nvSpPr>
          <p:cNvPr id="162819" name="Rectangle 3"/>
          <p:cNvSpPr>
            <a:spLocks noGrp="1" noChangeArrowheads="1"/>
          </p:cNvSpPr>
          <p:nvPr>
            <p:ph type="body" idx="1"/>
          </p:nvPr>
        </p:nvSpPr>
        <p:spPr/>
        <p:txBody>
          <a:bodyPr/>
          <a:lstStyle/>
          <a:p>
            <a:r>
              <a:rPr lang="en-US" altLang="en-US"/>
              <a:t>72. There are also many excellent publications on nuisance wildlife available from your local library or bookseller.</a:t>
            </a:r>
          </a:p>
        </p:txBody>
      </p:sp>
    </p:spTree>
    <p:extLst>
      <p:ext uri="{BB962C8B-B14F-4D97-AF65-F5344CB8AC3E}">
        <p14:creationId xmlns:p14="http://schemas.microsoft.com/office/powerpoint/2010/main" val="15772698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B4CBED-F002-5341-9219-C6AEF8082EB5}" type="slidenum">
              <a:rPr lang="en-US" altLang="en-US"/>
              <a:pPr/>
              <a:t>73</a:t>
            </a:fld>
            <a:endParaRPr lang="en-US" altLang="en-US"/>
          </a:p>
        </p:txBody>
      </p:sp>
      <p:sp>
        <p:nvSpPr>
          <p:cNvPr id="163842" name="Rectangle 2"/>
          <p:cNvSpPr>
            <a:spLocks noChangeArrowheads="1" noTextEdit="1"/>
          </p:cNvSpPr>
          <p:nvPr>
            <p:ph type="sldImg"/>
          </p:nvPr>
        </p:nvSpPr>
        <p:spPr>
          <a:ln/>
        </p:spPr>
      </p:sp>
      <p:sp>
        <p:nvSpPr>
          <p:cNvPr id="163843" name="Rectangle 3"/>
          <p:cNvSpPr>
            <a:spLocks noGrp="1" noChangeArrowheads="1"/>
          </p:cNvSpPr>
          <p:nvPr>
            <p:ph type="body" idx="1"/>
          </p:nvPr>
        </p:nvSpPr>
        <p:spPr/>
        <p:txBody>
          <a:bodyPr/>
          <a:lstStyle/>
          <a:p>
            <a:r>
              <a:rPr lang="en-US" altLang="en-US"/>
              <a:t>73. Consult the Georgia Master Gardener Handbook 6</a:t>
            </a:r>
            <a:r>
              <a:rPr lang="en-US" altLang="en-US" baseline="30000"/>
              <a:t>th</a:t>
            </a:r>
            <a:r>
              <a:rPr lang="en-US" altLang="en-US"/>
              <a:t> edition for more information and species recommendations.</a:t>
            </a:r>
          </a:p>
        </p:txBody>
      </p:sp>
    </p:spTree>
    <p:extLst>
      <p:ext uri="{BB962C8B-B14F-4D97-AF65-F5344CB8AC3E}">
        <p14:creationId xmlns:p14="http://schemas.microsoft.com/office/powerpoint/2010/main" val="63621357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3FB693-5AE2-ED47-AB69-6A84CD63DFAE}" type="slidenum">
              <a:rPr lang="en-US" altLang="en-US"/>
              <a:pPr/>
              <a:t>74</a:t>
            </a:fld>
            <a:endParaRPr lang="en-US" altLang="en-US"/>
          </a:p>
        </p:txBody>
      </p:sp>
      <p:sp>
        <p:nvSpPr>
          <p:cNvPr id="164866" name="Rectangle 2"/>
          <p:cNvSpPr>
            <a:spLocks noChangeArrowheads="1" noTextEdit="1"/>
          </p:cNvSpPr>
          <p:nvPr>
            <p:ph type="sldImg"/>
          </p:nvPr>
        </p:nvSpPr>
        <p:spPr>
          <a:ln/>
        </p:spPr>
      </p:sp>
      <p:sp>
        <p:nvSpPr>
          <p:cNvPr id="164867" name="Rectangle 3"/>
          <p:cNvSpPr>
            <a:spLocks noGrp="1" noChangeArrowheads="1"/>
          </p:cNvSpPr>
          <p:nvPr>
            <p:ph type="body" idx="1"/>
          </p:nvPr>
        </p:nvSpPr>
        <p:spPr/>
        <p:txBody>
          <a:bodyPr/>
          <a:lstStyle/>
          <a:p>
            <a:r>
              <a:rPr lang="en-US" altLang="en-US"/>
              <a:t>74. Squirrels can be a real nuisance in the garden and landscape. In yards they will chew bark on ornamental trees or shrubbery. In nut orchards, squirrels can severely curtail production by eating nuts prematurely and by carrying off mature nuts. Both fox and gray squirrels can cause losses in pecan orchards and fox squirrels may chew bark of various orchard trees. In residential areas, squirrels sometimes travel power lines and short out transformers. They may gnaw wires and enter buildings. They will gnaw the aluminum tie wire on chain link fences. Often squirrels take food at bird feeders. Sometimes they chew to enlarge openings of birdhouses and then enter to eat nestling songbirds. Flying squirrels are small enough to enter most birdhouses and are especially likely to eat nestling birds and eggs. In gardens squirrels may eat planted seeds, mature fruits, or grains, such as corn.</a:t>
            </a:r>
          </a:p>
          <a:p>
            <a:endParaRPr lang="en-US" altLang="en-US"/>
          </a:p>
          <a:p>
            <a:endParaRPr lang="en-US" altLang="en-US"/>
          </a:p>
          <a:p>
            <a:endParaRPr lang="en-US" altLang="en-US"/>
          </a:p>
        </p:txBody>
      </p:sp>
    </p:spTree>
    <p:extLst>
      <p:ext uri="{BB962C8B-B14F-4D97-AF65-F5344CB8AC3E}">
        <p14:creationId xmlns:p14="http://schemas.microsoft.com/office/powerpoint/2010/main" val="52047661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3CA3B6-CBC6-804C-B356-8375CAAC940C}" type="slidenum">
              <a:rPr lang="en-US" altLang="en-US"/>
              <a:pPr/>
              <a:t>75</a:t>
            </a:fld>
            <a:endParaRPr lang="en-US" altLang="en-US"/>
          </a:p>
        </p:txBody>
      </p:sp>
      <p:sp>
        <p:nvSpPr>
          <p:cNvPr id="165890" name="Rectangle 2"/>
          <p:cNvSpPr>
            <a:spLocks noChangeArrowheads="1" noTextEdit="1"/>
          </p:cNvSpPr>
          <p:nvPr>
            <p:ph type="sldImg"/>
          </p:nvPr>
        </p:nvSpPr>
        <p:spPr>
          <a:ln/>
        </p:spPr>
      </p:sp>
      <p:sp>
        <p:nvSpPr>
          <p:cNvPr id="165891" name="Rectangle 3"/>
          <p:cNvSpPr>
            <a:spLocks noGrp="1" noChangeArrowheads="1"/>
          </p:cNvSpPr>
          <p:nvPr>
            <p:ph type="body" idx="1"/>
          </p:nvPr>
        </p:nvSpPr>
        <p:spPr/>
        <p:txBody>
          <a:bodyPr/>
          <a:lstStyle/>
          <a:p>
            <a:r>
              <a:rPr lang="en-US" altLang="en-US"/>
              <a:t>75. Exclusion—Prevent squirrels from climbing isolated trees and power poles by encircling them with an 18-24 inch wide collar of metal 3-4 feet of the ground. Attach metal using encircling wires held together with springs to allow for tree growth. Trim trees appropriately to prevent squirrels from jumping onto roofs. Close openings to buildings with heavy ½-inch wire mesh or make other suitable repairs.</a:t>
            </a:r>
          </a:p>
        </p:txBody>
      </p:sp>
    </p:spTree>
    <p:extLst>
      <p:ext uri="{BB962C8B-B14F-4D97-AF65-F5344CB8AC3E}">
        <p14:creationId xmlns:p14="http://schemas.microsoft.com/office/powerpoint/2010/main" val="94952365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9F29C4-3300-C34B-8EC9-5F4094C015D2}" type="slidenum">
              <a:rPr lang="en-US" altLang="en-US"/>
              <a:pPr/>
              <a:t>76</a:t>
            </a:fld>
            <a:endParaRPr lang="en-US" altLang="en-US"/>
          </a:p>
        </p:txBody>
      </p:sp>
      <p:sp>
        <p:nvSpPr>
          <p:cNvPr id="166914" name="Rectangle 2"/>
          <p:cNvSpPr>
            <a:spLocks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altLang="en-US"/>
              <a:t>76. Repellents—Thiram painted on plant stems or bark may reduce or prevent chewing. Using toxicants is not recommended in residences; it may result in undesirable odors from animals that die in out-of-the-way places. There are no fumigants registered for controlling tree squirrels. A variety of traps will catch squirrels; including No. 0 or 1 leg hold trap, box traps, and cage traps. Regular rat size snap traps will catch flying squirrels. Glue traps for rats will catch small squirrels. Good baits are slices of orange and apple, walnuts or pecans removed from the shell, and peanut butter. Other foods familiar to the squirrel may also work well; for example, corn or sunflower seeds.</a:t>
            </a:r>
          </a:p>
          <a:p>
            <a:endParaRPr lang="en-US" altLang="en-US"/>
          </a:p>
          <a:p>
            <a:r>
              <a:rPr lang="en-US" altLang="en-US"/>
              <a:t>It is important to “pre-bait” live traps so squirrels will become accustomed to the trap before actual trapping begins. Wire the door open and place bait inside until squirrels freely feed inside. They may then be trapped one at a time and removed.</a:t>
            </a:r>
          </a:p>
          <a:p>
            <a:endParaRPr lang="en-US" altLang="en-US"/>
          </a:p>
        </p:txBody>
      </p:sp>
    </p:spTree>
    <p:extLst>
      <p:ext uri="{BB962C8B-B14F-4D97-AF65-F5344CB8AC3E}">
        <p14:creationId xmlns:p14="http://schemas.microsoft.com/office/powerpoint/2010/main" val="69305511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7AD6BE-2D72-A04B-AE6A-A046160E4388}" type="slidenum">
              <a:rPr lang="en-US" altLang="en-US"/>
              <a:pPr/>
              <a:t>77</a:t>
            </a:fld>
            <a:endParaRPr lang="en-US" altLang="en-US"/>
          </a:p>
        </p:txBody>
      </p:sp>
      <p:sp>
        <p:nvSpPr>
          <p:cNvPr id="167938" name="Rectangle 2"/>
          <p:cNvSpPr>
            <a:spLocks noChangeArrowheads="1" noTextEdit="1"/>
          </p:cNvSpPr>
          <p:nvPr>
            <p:ph type="sldImg"/>
          </p:nvPr>
        </p:nvSpPr>
        <p:spPr>
          <a:ln/>
        </p:spPr>
      </p:sp>
      <p:sp>
        <p:nvSpPr>
          <p:cNvPr id="167939" name="Rectangle 3"/>
          <p:cNvSpPr>
            <a:spLocks noGrp="1" noChangeArrowheads="1"/>
          </p:cNvSpPr>
          <p:nvPr>
            <p:ph type="body" idx="1"/>
          </p:nvPr>
        </p:nvSpPr>
        <p:spPr/>
        <p:txBody>
          <a:bodyPr/>
          <a:lstStyle/>
          <a:p>
            <a:r>
              <a:rPr lang="en-US" altLang="en-US"/>
              <a:t>77. Chipmunks can create havoc in a landscape or garden. They often dig seeds from the garden, feed on flower bulbs, and burrow into lawns and flower beds. Many calls from homeowners are to request advice about a poison. While it is possible to poison any creature, it is not the best way to eliminate a chipmunk. Chipmunks are hoarders and may hide poisoned food for later consumption. Unlike many other squirrels, chipmunks have cheek pouches. They can carry a lot of food in them. Their burrows, which may be 30 feet long, have side branches leading to little “rooms” which they use for pantries. Using rodent poisons in backyards can be hazardous to children and pets. </a:t>
            </a:r>
          </a:p>
          <a:p>
            <a:endParaRPr lang="en-US" altLang="en-US"/>
          </a:p>
          <a:p>
            <a:endParaRPr lang="en-US" altLang="en-US"/>
          </a:p>
          <a:p>
            <a:endParaRPr lang="en-US" altLang="en-US"/>
          </a:p>
          <a:p>
            <a:endParaRPr lang="en-US" altLang="en-US"/>
          </a:p>
        </p:txBody>
      </p:sp>
    </p:spTree>
    <p:extLst>
      <p:ext uri="{BB962C8B-B14F-4D97-AF65-F5344CB8AC3E}">
        <p14:creationId xmlns:p14="http://schemas.microsoft.com/office/powerpoint/2010/main" val="22599967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0D6225-0A80-464A-BB88-9A2A2E7397D4}" type="slidenum">
              <a:rPr lang="en-US" altLang="en-US"/>
              <a:pPr/>
              <a:t>78</a:t>
            </a:fld>
            <a:endParaRPr lang="en-US" altLang="en-US"/>
          </a:p>
        </p:txBody>
      </p:sp>
      <p:sp>
        <p:nvSpPr>
          <p:cNvPr id="168962" name="Rectangle 2"/>
          <p:cNvSpPr>
            <a:spLocks noChangeArrowheads="1" noTextEdit="1"/>
          </p:cNvSpPr>
          <p:nvPr>
            <p:ph type="sldImg"/>
          </p:nvPr>
        </p:nvSpPr>
        <p:spPr>
          <a:ln/>
        </p:spPr>
      </p:sp>
      <p:sp>
        <p:nvSpPr>
          <p:cNvPr id="168963" name="Rectangle 3"/>
          <p:cNvSpPr>
            <a:spLocks noGrp="1" noChangeArrowheads="1"/>
          </p:cNvSpPr>
          <p:nvPr>
            <p:ph type="body" idx="1"/>
          </p:nvPr>
        </p:nvSpPr>
        <p:spPr/>
        <p:txBody>
          <a:bodyPr/>
          <a:lstStyle/>
          <a:p>
            <a:r>
              <a:rPr lang="en-US" altLang="en-US"/>
              <a:t>78. A better method for dealing with chipmunks burrowing into flowerbeds is exclusion. Create a barrier using  ¼ inch hardware cloth around gardens. Cover downspouts and move woodpiles and brush piles away from the house or garden shed.   </a:t>
            </a:r>
          </a:p>
        </p:txBody>
      </p:sp>
    </p:spTree>
    <p:extLst>
      <p:ext uri="{BB962C8B-B14F-4D97-AF65-F5344CB8AC3E}">
        <p14:creationId xmlns:p14="http://schemas.microsoft.com/office/powerpoint/2010/main" val="162536579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59EDD4-8808-BB47-AF07-C28E03E56AF0}" type="slidenum">
              <a:rPr lang="en-US" altLang="en-US"/>
              <a:pPr/>
              <a:t>79</a:t>
            </a:fld>
            <a:endParaRPr lang="en-US" altLang="en-US"/>
          </a:p>
        </p:txBody>
      </p:sp>
      <p:sp>
        <p:nvSpPr>
          <p:cNvPr id="169986" name="Rectangle 2"/>
          <p:cNvSpPr>
            <a:spLocks noChangeArrowheads="1" noTextEdit="1"/>
          </p:cNvSpPr>
          <p:nvPr>
            <p:ph type="sldImg"/>
          </p:nvPr>
        </p:nvSpPr>
        <p:spPr>
          <a:ln/>
        </p:spPr>
      </p:sp>
      <p:sp>
        <p:nvSpPr>
          <p:cNvPr id="169987" name="Rectangle 3"/>
          <p:cNvSpPr>
            <a:spLocks noGrp="1" noChangeArrowheads="1"/>
          </p:cNvSpPr>
          <p:nvPr>
            <p:ph type="body" idx="1"/>
          </p:nvPr>
        </p:nvSpPr>
        <p:spPr/>
        <p:txBody>
          <a:bodyPr/>
          <a:lstStyle/>
          <a:p>
            <a:r>
              <a:rPr lang="en-US" altLang="en-US"/>
              <a:t>79. For chewing, taste repellents can be used. Mothballs make keep chipmunks out of unoccupied cabins though the cabins will have to aired out prior to occupying them. Using standard mousetraps baited with peanut butter is an excellent strategy for control. Place a plastic flower pot with a “door-hole” over the trap to keep other animals from springing the trap. Cats can be effective in controlling chipmunks. However, cats may also kill a great many songbirds. </a:t>
            </a:r>
          </a:p>
          <a:p>
            <a:endParaRPr lang="en-US" altLang="en-US"/>
          </a:p>
          <a:p>
            <a:r>
              <a:rPr lang="en-US" altLang="en-US"/>
              <a:t>Even after trapping, the potential for chipmunk pests remains. A good habitat may support 10 to 15 chipmunks per acre, and chipmunks have three to five young per litter. They mature in about three months. With such over production, a chipmunk-less yard in will soon be recolonized. Continue control efforts all year. In the south, chipmunks may hibernate for only a short time period.</a:t>
            </a:r>
          </a:p>
          <a:p>
            <a:endParaRPr lang="en-US" altLang="en-US"/>
          </a:p>
          <a:p>
            <a:r>
              <a:rPr lang="en-US" altLang="en-US"/>
              <a:t>In some years chipmunks aren’t a problem. Chipmunk populations are always rising and falling. Although a chipmunk has been known to live eight years, the average chipmunk is likely to die within the year. Predators like foxes, bobcats, snakes and hawks are likely to catch them. In the backyard, housecats, disease or food shortage may eliminate them. </a:t>
            </a:r>
          </a:p>
          <a:p>
            <a:endParaRPr lang="en-US" altLang="en-US"/>
          </a:p>
        </p:txBody>
      </p:sp>
    </p:spTree>
    <p:extLst>
      <p:ext uri="{BB962C8B-B14F-4D97-AF65-F5344CB8AC3E}">
        <p14:creationId xmlns:p14="http://schemas.microsoft.com/office/powerpoint/2010/main" val="1530909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87668F-7EE7-5A4E-990A-81C1F83FB93A}" type="slidenum">
              <a:rPr lang="en-US" altLang="en-US"/>
              <a:pPr/>
              <a:t>8</a:t>
            </a:fld>
            <a:endParaRPr lang="en-US" altLang="en-US"/>
          </a:p>
        </p:txBody>
      </p:sp>
      <p:sp>
        <p:nvSpPr>
          <p:cNvPr id="90114" name="Rectangle 2"/>
          <p:cNvSpPr>
            <a:spLocks noChangeArrowheads="1" noTextEdit="1"/>
          </p:cNvSpPr>
          <p:nvPr>
            <p:ph type="sldImg"/>
          </p:nvPr>
        </p:nvSpPr>
        <p:spPr>
          <a:ln/>
        </p:spPr>
      </p:sp>
      <p:sp>
        <p:nvSpPr>
          <p:cNvPr id="90115" name="Rectangle 3"/>
          <p:cNvSpPr>
            <a:spLocks noGrp="1" noChangeArrowheads="1"/>
          </p:cNvSpPr>
          <p:nvPr>
            <p:ph type="body" idx="1"/>
          </p:nvPr>
        </p:nvSpPr>
        <p:spPr/>
        <p:txBody>
          <a:bodyPr/>
          <a:lstStyle/>
          <a:p>
            <a:r>
              <a:rPr lang="en-US" altLang="en-US"/>
              <a:t>8. Deer-vehicle collisions cause millions of dollars in property damage each year in Georgia and throughout the United States.  Human injury and fatalities can occur. It is estimated that only one-half of all deer-vehicle collisions are reported to police and insurance companies.</a:t>
            </a:r>
          </a:p>
        </p:txBody>
      </p:sp>
    </p:spTree>
    <p:extLst>
      <p:ext uri="{BB962C8B-B14F-4D97-AF65-F5344CB8AC3E}">
        <p14:creationId xmlns:p14="http://schemas.microsoft.com/office/powerpoint/2010/main" val="190188604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345256-6373-4C47-BD92-42C8B048A08F}" type="slidenum">
              <a:rPr lang="en-US" altLang="en-US"/>
              <a:pPr/>
              <a:t>80</a:t>
            </a:fld>
            <a:endParaRPr lang="en-US" altLang="en-US"/>
          </a:p>
        </p:txBody>
      </p:sp>
      <p:sp>
        <p:nvSpPr>
          <p:cNvPr id="171010" name="Rectangle 2"/>
          <p:cNvSpPr>
            <a:spLocks noChangeArrowheads="1" noTextEdit="1"/>
          </p:cNvSpPr>
          <p:nvPr>
            <p:ph type="sldImg"/>
          </p:nvPr>
        </p:nvSpPr>
        <p:spPr>
          <a:ln/>
        </p:spPr>
      </p:sp>
      <p:sp>
        <p:nvSpPr>
          <p:cNvPr id="171011" name="Rectangle 3"/>
          <p:cNvSpPr>
            <a:spLocks noGrp="1" noChangeArrowheads="1"/>
          </p:cNvSpPr>
          <p:nvPr>
            <p:ph type="body" idx="1"/>
          </p:nvPr>
        </p:nvSpPr>
        <p:spPr/>
        <p:txBody>
          <a:bodyPr/>
          <a:lstStyle/>
          <a:p>
            <a:r>
              <a:rPr lang="en-US" altLang="en-US"/>
              <a:t>80. Moles are most common in areas of well drained loam or sandy soil throughout the state.</a:t>
            </a:r>
          </a:p>
          <a:p>
            <a:r>
              <a:rPr lang="en-US" altLang="en-US"/>
              <a:t>Moles spend much time in a deep burrow system a foot or more underground. They have one or more little rooms where they build nests. When a mole is hungry, it moves through tunnels to the upper few inches of soil. There it travels the shallow burrow system to a productive feeding area and begins to plow new ground. Raised areas in lawns and gardens may be indicative of runways. Tunnels in lawns and landscapes are unsightly and may cause roots of grass and plants to dry out. </a:t>
            </a:r>
          </a:p>
          <a:p>
            <a:endParaRPr lang="en-US" altLang="en-US"/>
          </a:p>
          <a:p>
            <a:r>
              <a:rPr lang="en-US" altLang="en-US"/>
              <a:t>Overwatering lawns may force worm and grubs to near the surface where the mole hunts for them. Reduce watering and kill grubs in order to have some success at mole control. If the thought of killing the mole is unbearable, try starving it out. Use insecticides, like a grub killer, sparingly in feeding areas to diminish the food supply. This method may have slow and uncertain results.</a:t>
            </a:r>
          </a:p>
          <a:p>
            <a:endParaRPr lang="en-US" altLang="en-US"/>
          </a:p>
          <a:p>
            <a:endParaRPr lang="en-US" altLang="en-US"/>
          </a:p>
        </p:txBody>
      </p:sp>
    </p:spTree>
    <p:extLst>
      <p:ext uri="{BB962C8B-B14F-4D97-AF65-F5344CB8AC3E}">
        <p14:creationId xmlns:p14="http://schemas.microsoft.com/office/powerpoint/2010/main" val="10014171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F0A37B-7626-C04E-A137-4D4FA4F90E85}" type="slidenum">
              <a:rPr lang="en-US" altLang="en-US"/>
              <a:pPr/>
              <a:t>81</a:t>
            </a:fld>
            <a:endParaRPr lang="en-US" altLang="en-US"/>
          </a:p>
        </p:txBody>
      </p:sp>
      <p:sp>
        <p:nvSpPr>
          <p:cNvPr id="172034" name="Rectangle 2"/>
          <p:cNvSpPr>
            <a:spLocks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en-US" altLang="en-US"/>
              <a:t>81. There are a variety of mole poison products available on the market. Trapping is the most effective and practical method of mole control. Trapping success is greatest in the spring and fall, especially after rain. In the summer and winter, moles are active in deep soil and more difficult to locate. Three types of mole traps are especially effective: harpoon, scissor-jaw, and choker loop. To ensure safe and humane deployment, be sure to follow printed instructions. </a:t>
            </a:r>
          </a:p>
          <a:p>
            <a:r>
              <a:rPr lang="en-US" altLang="en-US"/>
              <a:t>Check the yard for active mole runways. Use your foot to press down all the runways at intervals of several feet. Place a bottle cap or other marker at those exact spots. The next day check these locations. If the mole has not passed through and the molehill is still flat, pick up the marker. If the mole has raised the hill up again, put a second marker. After four or five days, it will be apparent which runways the mole uses every day. This is where the traps should be placed. Remember that these are lethal traps and you will need to dispose of the mole after you have trapped it. </a:t>
            </a:r>
          </a:p>
          <a:p>
            <a:r>
              <a:rPr lang="en-US" altLang="en-US"/>
              <a:t>Remedies such as chewing gum, broken glass, castor oil and ultrasonic repellers have not been proven effective in getting rid of moles.</a:t>
            </a:r>
          </a:p>
          <a:p>
            <a:endParaRPr lang="en-US" altLang="en-US"/>
          </a:p>
        </p:txBody>
      </p:sp>
    </p:spTree>
    <p:extLst>
      <p:ext uri="{BB962C8B-B14F-4D97-AF65-F5344CB8AC3E}">
        <p14:creationId xmlns:p14="http://schemas.microsoft.com/office/powerpoint/2010/main" val="98817749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368764-071D-FD49-8B4A-6364E953DB1A}" type="slidenum">
              <a:rPr lang="en-US" altLang="en-US"/>
              <a:pPr/>
              <a:t>82</a:t>
            </a:fld>
            <a:endParaRPr lang="en-US" altLang="en-US"/>
          </a:p>
        </p:txBody>
      </p:sp>
      <p:sp>
        <p:nvSpPr>
          <p:cNvPr id="189442" name="Rectangle 2"/>
          <p:cNvSpPr>
            <a:spLocks noChangeArrowheads="1" noTextEdit="1"/>
          </p:cNvSpPr>
          <p:nvPr>
            <p:ph type="sldImg"/>
          </p:nvPr>
        </p:nvSpPr>
        <p:spPr>
          <a:ln/>
        </p:spPr>
      </p:sp>
      <p:sp>
        <p:nvSpPr>
          <p:cNvPr id="189443" name="Rectangle 3"/>
          <p:cNvSpPr>
            <a:spLocks noGrp="1" noChangeArrowheads="1"/>
          </p:cNvSpPr>
          <p:nvPr>
            <p:ph type="body" idx="1"/>
          </p:nvPr>
        </p:nvSpPr>
        <p:spPr/>
        <p:txBody>
          <a:bodyPr/>
          <a:lstStyle/>
          <a:p>
            <a:r>
              <a:rPr lang="en-US" altLang="en-US"/>
              <a:t>82. In general, when dealing with nuisance wildlife, often several techniques used together work best. Patience is often necessary as well as some imagination. Animal populations are cyclical in nature </a:t>
            </a:r>
          </a:p>
        </p:txBody>
      </p:sp>
    </p:spTree>
    <p:extLst>
      <p:ext uri="{BB962C8B-B14F-4D97-AF65-F5344CB8AC3E}">
        <p14:creationId xmlns:p14="http://schemas.microsoft.com/office/powerpoint/2010/main" val="180809940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345F2-0FA0-644B-9E59-2507B6EDAA44}" type="slidenum">
              <a:rPr lang="en-US" altLang="en-US"/>
              <a:pPr/>
              <a:t>83</a:t>
            </a:fld>
            <a:endParaRPr lang="en-US" altLang="en-US"/>
          </a:p>
        </p:txBody>
      </p:sp>
      <p:sp>
        <p:nvSpPr>
          <p:cNvPr id="195586" name="Rectangle 2"/>
          <p:cNvSpPr>
            <a:spLocks noChangeArrowheads="1" noTextEdit="1"/>
          </p:cNvSpPr>
          <p:nvPr>
            <p:ph type="sldImg"/>
          </p:nvPr>
        </p:nvSpPr>
        <p:spPr>
          <a:ln/>
        </p:spPr>
      </p:sp>
      <p:sp>
        <p:nvSpPr>
          <p:cNvPr id="195587" name="Rectangle 3"/>
          <p:cNvSpPr>
            <a:spLocks noGrp="1" noChangeArrowheads="1"/>
          </p:cNvSpPr>
          <p:nvPr>
            <p:ph type="body" idx="1"/>
          </p:nvPr>
        </p:nvSpPr>
        <p:spPr/>
        <p:txBody>
          <a:bodyPr/>
          <a:lstStyle/>
          <a:p>
            <a:r>
              <a:rPr lang="en-US" altLang="en-US"/>
              <a:t>83. DISCUSSION QUESTIONS</a:t>
            </a:r>
          </a:p>
          <a:p>
            <a:r>
              <a:rPr lang="en-US" altLang="en-US"/>
              <a:t>1. What are the basic principles of the HERL model in dealing with human-wildlife conflicts?</a:t>
            </a:r>
          </a:p>
          <a:p>
            <a:r>
              <a:rPr lang="en-US" altLang="en-US"/>
              <a:t>2. Where can a land- or homeowner find  a listing of licensed Nuisance Wildlife Control Operators?</a:t>
            </a:r>
          </a:p>
          <a:p>
            <a:r>
              <a:rPr lang="en-US" altLang="en-US"/>
              <a:t>3.  Beavers may create what kinds of damage for landowners?</a:t>
            </a:r>
          </a:p>
          <a:p>
            <a:r>
              <a:rPr lang="en-US" altLang="en-US"/>
              <a:t>4. Why is poisoning not an effective way to get rid of nuisance chipmunks in the landscape?</a:t>
            </a:r>
          </a:p>
          <a:p>
            <a:r>
              <a:rPr lang="en-US" altLang="en-US"/>
              <a:t>5. When is the best time to begin using deer repellents?</a:t>
            </a:r>
          </a:p>
          <a:p>
            <a:r>
              <a:rPr lang="en-US" altLang="en-US"/>
              <a:t>6. Name the signs that indicate mice or rats may be present in the home, garage, or shed?</a:t>
            </a:r>
          </a:p>
          <a:p>
            <a:r>
              <a:rPr lang="en-US" altLang="en-US"/>
              <a:t>7. Why are snake repellents not effective?</a:t>
            </a:r>
          </a:p>
          <a:p>
            <a:r>
              <a:rPr lang="en-US" altLang="en-US"/>
              <a:t>8. What are the indications that a tree squirrel may be living in an attic?</a:t>
            </a:r>
          </a:p>
          <a:p>
            <a:r>
              <a:rPr lang="en-US" altLang="en-US"/>
              <a:t>9. How would one begin to identify an animal responsible  for damage in the landscape?</a:t>
            </a:r>
          </a:p>
        </p:txBody>
      </p:sp>
    </p:spTree>
    <p:extLst>
      <p:ext uri="{BB962C8B-B14F-4D97-AF65-F5344CB8AC3E}">
        <p14:creationId xmlns:p14="http://schemas.microsoft.com/office/powerpoint/2010/main" val="1833128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3E1920-6831-9A48-9889-3D577ECEE677}" type="slidenum">
              <a:rPr lang="en-US" altLang="en-US"/>
              <a:pPr/>
              <a:t>9</a:t>
            </a:fld>
            <a:endParaRPr lang="en-US" altLang="en-US"/>
          </a:p>
        </p:txBody>
      </p:sp>
      <p:sp>
        <p:nvSpPr>
          <p:cNvPr id="91138" name="Rectangle 2"/>
          <p:cNvSpPr>
            <a:spLocks noChangeArrowheads="1" noTextEdit="1"/>
          </p:cNvSpPr>
          <p:nvPr>
            <p:ph type="sldImg"/>
          </p:nvPr>
        </p:nvSpPr>
        <p:spPr>
          <a:ln/>
        </p:spPr>
      </p:sp>
      <p:sp>
        <p:nvSpPr>
          <p:cNvPr id="91139" name="Rectangle 3"/>
          <p:cNvSpPr>
            <a:spLocks noGrp="1" noChangeArrowheads="1"/>
          </p:cNvSpPr>
          <p:nvPr>
            <p:ph type="body" idx="1"/>
          </p:nvPr>
        </p:nvSpPr>
        <p:spPr/>
        <p:txBody>
          <a:bodyPr/>
          <a:lstStyle/>
          <a:p>
            <a:r>
              <a:rPr lang="en-US" altLang="en-US"/>
              <a:t>9. Not all damage is due to deer.  Here a flying squirrel has gnawed a hole in the side of a nice house.</a:t>
            </a:r>
          </a:p>
        </p:txBody>
      </p:sp>
    </p:spTree>
    <p:extLst>
      <p:ext uri="{BB962C8B-B14F-4D97-AF65-F5344CB8AC3E}">
        <p14:creationId xmlns:p14="http://schemas.microsoft.com/office/powerpoint/2010/main" val="1852105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Freeform 1026"/>
          <p:cNvSpPr>
            <a:spLocks/>
          </p:cNvSpPr>
          <p:nvPr/>
        </p:nvSpPr>
        <p:spPr bwMode="auto">
          <a:xfrm>
            <a:off x="3024188" y="46038"/>
            <a:ext cx="3144837" cy="1046162"/>
          </a:xfrm>
          <a:custGeom>
            <a:avLst/>
            <a:gdLst>
              <a:gd name="T0" fmla="*/ 26 w 1981"/>
              <a:gd name="T1" fmla="*/ 107 h 659"/>
              <a:gd name="T2" fmla="*/ 42 w 1981"/>
              <a:gd name="T3" fmla="*/ 100 h 659"/>
              <a:gd name="T4" fmla="*/ 717 w 1981"/>
              <a:gd name="T5" fmla="*/ 100 h 659"/>
              <a:gd name="T6" fmla="*/ 767 w 1981"/>
              <a:gd name="T7" fmla="*/ 64 h 659"/>
              <a:gd name="T8" fmla="*/ 801 w 1981"/>
              <a:gd name="T9" fmla="*/ 44 h 659"/>
              <a:gd name="T10" fmla="*/ 835 w 1981"/>
              <a:gd name="T11" fmla="*/ 28 h 659"/>
              <a:gd name="T12" fmla="*/ 877 w 1981"/>
              <a:gd name="T13" fmla="*/ 18 h 659"/>
              <a:gd name="T14" fmla="*/ 917 w 1981"/>
              <a:gd name="T15" fmla="*/ 9 h 659"/>
              <a:gd name="T16" fmla="*/ 960 w 1981"/>
              <a:gd name="T17" fmla="*/ 4 h 659"/>
              <a:gd name="T18" fmla="*/ 1014 w 1981"/>
              <a:gd name="T19" fmla="*/ 0 h 659"/>
              <a:gd name="T20" fmla="*/ 1076 w 1981"/>
              <a:gd name="T21" fmla="*/ 9 h 659"/>
              <a:gd name="T22" fmla="*/ 1133 w 1981"/>
              <a:gd name="T23" fmla="*/ 24 h 659"/>
              <a:gd name="T24" fmla="*/ 1174 w 1981"/>
              <a:gd name="T25" fmla="*/ 44 h 659"/>
              <a:gd name="T26" fmla="*/ 1219 w 1981"/>
              <a:gd name="T27" fmla="*/ 64 h 659"/>
              <a:gd name="T28" fmla="*/ 1247 w 1981"/>
              <a:gd name="T29" fmla="*/ 82 h 659"/>
              <a:gd name="T30" fmla="*/ 1273 w 1981"/>
              <a:gd name="T31" fmla="*/ 103 h 659"/>
              <a:gd name="T32" fmla="*/ 1919 w 1981"/>
              <a:gd name="T33" fmla="*/ 100 h 659"/>
              <a:gd name="T34" fmla="*/ 1941 w 1981"/>
              <a:gd name="T35" fmla="*/ 105 h 659"/>
              <a:gd name="T36" fmla="*/ 1956 w 1981"/>
              <a:gd name="T37" fmla="*/ 116 h 659"/>
              <a:gd name="T38" fmla="*/ 1970 w 1981"/>
              <a:gd name="T39" fmla="*/ 146 h 659"/>
              <a:gd name="T40" fmla="*/ 1978 w 1981"/>
              <a:gd name="T41" fmla="*/ 180 h 659"/>
              <a:gd name="T42" fmla="*/ 1980 w 1981"/>
              <a:gd name="T43" fmla="*/ 220 h 659"/>
              <a:gd name="T44" fmla="*/ 1980 w 1981"/>
              <a:gd name="T45" fmla="*/ 559 h 659"/>
              <a:gd name="T46" fmla="*/ 1284 w 1981"/>
              <a:gd name="T47" fmla="*/ 560 h 659"/>
              <a:gd name="T48" fmla="*/ 1112 w 1981"/>
              <a:gd name="T49" fmla="*/ 656 h 659"/>
              <a:gd name="T50" fmla="*/ 829 w 1981"/>
              <a:gd name="T51" fmla="*/ 658 h 659"/>
              <a:gd name="T52" fmla="*/ 694 w 1981"/>
              <a:gd name="T53" fmla="*/ 554 h 659"/>
              <a:gd name="T54" fmla="*/ 74 w 1981"/>
              <a:gd name="T55" fmla="*/ 559 h 659"/>
              <a:gd name="T56" fmla="*/ 0 w 1981"/>
              <a:gd name="T57" fmla="*/ 559 h 659"/>
              <a:gd name="T58" fmla="*/ 0 w 1981"/>
              <a:gd name="T59" fmla="*/ 243 h 659"/>
              <a:gd name="T60" fmla="*/ 0 w 1981"/>
              <a:gd name="T61" fmla="*/ 196 h 659"/>
              <a:gd name="T62" fmla="*/ 8 w 1981"/>
              <a:gd name="T63" fmla="*/ 151 h 659"/>
              <a:gd name="T64" fmla="*/ 15 w 1981"/>
              <a:gd name="T65" fmla="*/ 128 h 659"/>
              <a:gd name="T66" fmla="*/ 26 w 1981"/>
              <a:gd name="T67" fmla="*/ 107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81" h="659">
                <a:moveTo>
                  <a:pt x="26" y="107"/>
                </a:moveTo>
                <a:lnTo>
                  <a:pt x="42" y="100"/>
                </a:lnTo>
                <a:lnTo>
                  <a:pt x="717" y="100"/>
                </a:lnTo>
                <a:lnTo>
                  <a:pt x="767" y="64"/>
                </a:lnTo>
                <a:lnTo>
                  <a:pt x="801" y="44"/>
                </a:lnTo>
                <a:lnTo>
                  <a:pt x="835" y="28"/>
                </a:lnTo>
                <a:lnTo>
                  <a:pt x="877" y="18"/>
                </a:lnTo>
                <a:lnTo>
                  <a:pt x="917" y="9"/>
                </a:lnTo>
                <a:lnTo>
                  <a:pt x="960" y="4"/>
                </a:lnTo>
                <a:lnTo>
                  <a:pt x="1014" y="0"/>
                </a:lnTo>
                <a:lnTo>
                  <a:pt x="1076" y="9"/>
                </a:lnTo>
                <a:lnTo>
                  <a:pt x="1133" y="24"/>
                </a:lnTo>
                <a:lnTo>
                  <a:pt x="1174" y="44"/>
                </a:lnTo>
                <a:lnTo>
                  <a:pt x="1219" y="64"/>
                </a:lnTo>
                <a:lnTo>
                  <a:pt x="1247" y="82"/>
                </a:lnTo>
                <a:lnTo>
                  <a:pt x="1273" y="103"/>
                </a:lnTo>
                <a:lnTo>
                  <a:pt x="1919" y="100"/>
                </a:lnTo>
                <a:lnTo>
                  <a:pt x="1941" y="105"/>
                </a:lnTo>
                <a:lnTo>
                  <a:pt x="1956" y="116"/>
                </a:lnTo>
                <a:lnTo>
                  <a:pt x="1970" y="146"/>
                </a:lnTo>
                <a:lnTo>
                  <a:pt x="1978" y="180"/>
                </a:lnTo>
                <a:lnTo>
                  <a:pt x="1980" y="220"/>
                </a:lnTo>
                <a:lnTo>
                  <a:pt x="1980" y="559"/>
                </a:lnTo>
                <a:lnTo>
                  <a:pt x="1284" y="560"/>
                </a:lnTo>
                <a:lnTo>
                  <a:pt x="1112" y="656"/>
                </a:lnTo>
                <a:lnTo>
                  <a:pt x="829" y="658"/>
                </a:lnTo>
                <a:lnTo>
                  <a:pt x="694" y="554"/>
                </a:lnTo>
                <a:lnTo>
                  <a:pt x="74" y="559"/>
                </a:lnTo>
                <a:lnTo>
                  <a:pt x="0" y="559"/>
                </a:lnTo>
                <a:lnTo>
                  <a:pt x="0" y="243"/>
                </a:lnTo>
                <a:lnTo>
                  <a:pt x="0" y="196"/>
                </a:lnTo>
                <a:lnTo>
                  <a:pt x="8" y="151"/>
                </a:lnTo>
                <a:lnTo>
                  <a:pt x="15" y="128"/>
                </a:lnTo>
                <a:lnTo>
                  <a:pt x="26" y="107"/>
                </a:lnTo>
              </a:path>
            </a:pathLst>
          </a:custGeom>
          <a:gradFill rotWithShape="0">
            <a:gsLst>
              <a:gs pos="0">
                <a:srgbClr val="00CCFF"/>
              </a:gs>
              <a:gs pos="50000">
                <a:srgbClr val="FFFFFF"/>
              </a:gs>
              <a:gs pos="100000">
                <a:srgbClr val="00CCFF"/>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99" name="Oval 1027"/>
          <p:cNvSpPr>
            <a:spLocks noChangeArrowheads="1"/>
          </p:cNvSpPr>
          <p:nvPr/>
        </p:nvSpPr>
        <p:spPr bwMode="auto">
          <a:xfrm>
            <a:off x="4003675" y="57150"/>
            <a:ext cx="1217613" cy="1079500"/>
          </a:xfrm>
          <a:prstGeom prst="ellipse">
            <a:avLst/>
          </a:prstGeom>
          <a:gradFill rotWithShape="0">
            <a:gsLst>
              <a:gs pos="0">
                <a:srgbClr val="00CCFF"/>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a:endParaRPr kumimoji="1" lang="en-US" altLang="en-US"/>
          </a:p>
        </p:txBody>
      </p:sp>
      <p:sp>
        <p:nvSpPr>
          <p:cNvPr id="4100" name="Freeform 1028"/>
          <p:cNvSpPr>
            <a:spLocks/>
          </p:cNvSpPr>
          <p:nvPr/>
        </p:nvSpPr>
        <p:spPr bwMode="auto">
          <a:xfrm>
            <a:off x="3022600" y="684213"/>
            <a:ext cx="3146425" cy="485775"/>
          </a:xfrm>
          <a:custGeom>
            <a:avLst/>
            <a:gdLst>
              <a:gd name="T0" fmla="*/ 96 w 1982"/>
              <a:gd name="T1" fmla="*/ 68 h 306"/>
              <a:gd name="T2" fmla="*/ 156 w 1982"/>
              <a:gd name="T3" fmla="*/ 68 h 306"/>
              <a:gd name="T4" fmla="*/ 203 w 1982"/>
              <a:gd name="T5" fmla="*/ 101 h 306"/>
              <a:gd name="T6" fmla="*/ 279 w 1982"/>
              <a:gd name="T7" fmla="*/ 82 h 306"/>
              <a:gd name="T8" fmla="*/ 366 w 1982"/>
              <a:gd name="T9" fmla="*/ 71 h 306"/>
              <a:gd name="T10" fmla="*/ 427 w 1982"/>
              <a:gd name="T11" fmla="*/ 92 h 306"/>
              <a:gd name="T12" fmla="*/ 493 w 1982"/>
              <a:gd name="T13" fmla="*/ 82 h 306"/>
              <a:gd name="T14" fmla="*/ 599 w 1982"/>
              <a:gd name="T15" fmla="*/ 87 h 306"/>
              <a:gd name="T16" fmla="*/ 667 w 1982"/>
              <a:gd name="T17" fmla="*/ 101 h 306"/>
              <a:gd name="T18" fmla="*/ 766 w 1982"/>
              <a:gd name="T19" fmla="*/ 128 h 306"/>
              <a:gd name="T20" fmla="*/ 814 w 1982"/>
              <a:gd name="T21" fmla="*/ 158 h 306"/>
              <a:gd name="T22" fmla="*/ 850 w 1982"/>
              <a:gd name="T23" fmla="*/ 208 h 306"/>
              <a:gd name="T24" fmla="*/ 917 w 1982"/>
              <a:gd name="T25" fmla="*/ 206 h 306"/>
              <a:gd name="T26" fmla="*/ 979 w 1982"/>
              <a:gd name="T27" fmla="*/ 222 h 306"/>
              <a:gd name="T28" fmla="*/ 1033 w 1982"/>
              <a:gd name="T29" fmla="*/ 210 h 306"/>
              <a:gd name="T30" fmla="*/ 1091 w 1982"/>
              <a:gd name="T31" fmla="*/ 194 h 306"/>
              <a:gd name="T32" fmla="*/ 1156 w 1982"/>
              <a:gd name="T33" fmla="*/ 162 h 306"/>
              <a:gd name="T34" fmla="*/ 1220 w 1982"/>
              <a:gd name="T35" fmla="*/ 109 h 306"/>
              <a:gd name="T36" fmla="*/ 1291 w 1982"/>
              <a:gd name="T37" fmla="*/ 83 h 306"/>
              <a:gd name="T38" fmla="*/ 1339 w 1982"/>
              <a:gd name="T39" fmla="*/ 90 h 306"/>
              <a:gd name="T40" fmla="*/ 1398 w 1982"/>
              <a:gd name="T41" fmla="*/ 91 h 306"/>
              <a:gd name="T42" fmla="*/ 1480 w 1982"/>
              <a:gd name="T43" fmla="*/ 111 h 306"/>
              <a:gd name="T44" fmla="*/ 1527 w 1982"/>
              <a:gd name="T45" fmla="*/ 82 h 306"/>
              <a:gd name="T46" fmla="*/ 1569 w 1982"/>
              <a:gd name="T47" fmla="*/ 88 h 306"/>
              <a:gd name="T48" fmla="*/ 1642 w 1982"/>
              <a:gd name="T49" fmla="*/ 53 h 306"/>
              <a:gd name="T50" fmla="*/ 1687 w 1982"/>
              <a:gd name="T51" fmla="*/ 57 h 306"/>
              <a:gd name="T52" fmla="*/ 1739 w 1982"/>
              <a:gd name="T53" fmla="*/ 11 h 306"/>
              <a:gd name="T54" fmla="*/ 1792 w 1982"/>
              <a:gd name="T55" fmla="*/ 51 h 306"/>
              <a:gd name="T56" fmla="*/ 1847 w 1982"/>
              <a:gd name="T57" fmla="*/ 0 h 306"/>
              <a:gd name="T58" fmla="*/ 1896 w 1982"/>
              <a:gd name="T59" fmla="*/ 61 h 306"/>
              <a:gd name="T60" fmla="*/ 1946 w 1982"/>
              <a:gd name="T61" fmla="*/ 26 h 306"/>
              <a:gd name="T62" fmla="*/ 1981 w 1982"/>
              <a:gd name="T63" fmla="*/ 46 h 306"/>
              <a:gd name="T64" fmla="*/ 1304 w 1982"/>
              <a:gd name="T65" fmla="*/ 230 h 306"/>
              <a:gd name="T66" fmla="*/ 893 w 1982"/>
              <a:gd name="T67" fmla="*/ 305 h 306"/>
              <a:gd name="T68" fmla="*/ 699 w 1982"/>
              <a:gd name="T69" fmla="*/ 157 h 306"/>
              <a:gd name="T70" fmla="*/ 0 w 1982"/>
              <a:gd name="T71" fmla="*/ 31 h 306"/>
              <a:gd name="T72" fmla="*/ 29 w 1982"/>
              <a:gd name="T73" fmla="*/ 53 h 306"/>
              <a:gd name="T74" fmla="*/ 68 w 1982"/>
              <a:gd name="T75" fmla="*/ 6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82" h="306">
                <a:moveTo>
                  <a:pt x="68" y="61"/>
                </a:moveTo>
                <a:lnTo>
                  <a:pt x="96" y="68"/>
                </a:lnTo>
                <a:lnTo>
                  <a:pt x="126" y="61"/>
                </a:lnTo>
                <a:lnTo>
                  <a:pt x="156" y="68"/>
                </a:lnTo>
                <a:lnTo>
                  <a:pt x="178" y="86"/>
                </a:lnTo>
                <a:lnTo>
                  <a:pt x="203" y="101"/>
                </a:lnTo>
                <a:lnTo>
                  <a:pt x="244" y="88"/>
                </a:lnTo>
                <a:lnTo>
                  <a:pt x="279" y="82"/>
                </a:lnTo>
                <a:lnTo>
                  <a:pt x="330" y="82"/>
                </a:lnTo>
                <a:lnTo>
                  <a:pt x="366" y="71"/>
                </a:lnTo>
                <a:lnTo>
                  <a:pt x="398" y="81"/>
                </a:lnTo>
                <a:lnTo>
                  <a:pt x="427" y="92"/>
                </a:lnTo>
                <a:lnTo>
                  <a:pt x="452" y="95"/>
                </a:lnTo>
                <a:lnTo>
                  <a:pt x="493" y="82"/>
                </a:lnTo>
                <a:lnTo>
                  <a:pt x="536" y="82"/>
                </a:lnTo>
                <a:lnTo>
                  <a:pt x="599" y="87"/>
                </a:lnTo>
                <a:lnTo>
                  <a:pt x="625" y="105"/>
                </a:lnTo>
                <a:lnTo>
                  <a:pt x="667" y="101"/>
                </a:lnTo>
                <a:lnTo>
                  <a:pt x="725" y="95"/>
                </a:lnTo>
                <a:lnTo>
                  <a:pt x="766" y="128"/>
                </a:lnTo>
                <a:lnTo>
                  <a:pt x="790" y="135"/>
                </a:lnTo>
                <a:lnTo>
                  <a:pt x="814" y="158"/>
                </a:lnTo>
                <a:lnTo>
                  <a:pt x="826" y="194"/>
                </a:lnTo>
                <a:lnTo>
                  <a:pt x="850" y="208"/>
                </a:lnTo>
                <a:lnTo>
                  <a:pt x="880" y="208"/>
                </a:lnTo>
                <a:lnTo>
                  <a:pt x="917" y="206"/>
                </a:lnTo>
                <a:lnTo>
                  <a:pt x="953" y="208"/>
                </a:lnTo>
                <a:lnTo>
                  <a:pt x="979" y="222"/>
                </a:lnTo>
                <a:lnTo>
                  <a:pt x="999" y="211"/>
                </a:lnTo>
                <a:lnTo>
                  <a:pt x="1033" y="210"/>
                </a:lnTo>
                <a:lnTo>
                  <a:pt x="1065" y="189"/>
                </a:lnTo>
                <a:lnTo>
                  <a:pt x="1091" y="194"/>
                </a:lnTo>
                <a:lnTo>
                  <a:pt x="1136" y="187"/>
                </a:lnTo>
                <a:lnTo>
                  <a:pt x="1156" y="162"/>
                </a:lnTo>
                <a:lnTo>
                  <a:pt x="1208" y="141"/>
                </a:lnTo>
                <a:lnTo>
                  <a:pt x="1220" y="109"/>
                </a:lnTo>
                <a:lnTo>
                  <a:pt x="1246" y="93"/>
                </a:lnTo>
                <a:lnTo>
                  <a:pt x="1291" y="83"/>
                </a:lnTo>
                <a:lnTo>
                  <a:pt x="1315" y="95"/>
                </a:lnTo>
                <a:lnTo>
                  <a:pt x="1339" y="90"/>
                </a:lnTo>
                <a:lnTo>
                  <a:pt x="1368" y="101"/>
                </a:lnTo>
                <a:lnTo>
                  <a:pt x="1398" y="91"/>
                </a:lnTo>
                <a:lnTo>
                  <a:pt x="1455" y="101"/>
                </a:lnTo>
                <a:lnTo>
                  <a:pt x="1480" y="111"/>
                </a:lnTo>
                <a:lnTo>
                  <a:pt x="1508" y="84"/>
                </a:lnTo>
                <a:lnTo>
                  <a:pt x="1527" y="82"/>
                </a:lnTo>
                <a:lnTo>
                  <a:pt x="1549" y="92"/>
                </a:lnTo>
                <a:lnTo>
                  <a:pt x="1569" y="88"/>
                </a:lnTo>
                <a:lnTo>
                  <a:pt x="1596" y="61"/>
                </a:lnTo>
                <a:lnTo>
                  <a:pt x="1642" y="53"/>
                </a:lnTo>
                <a:lnTo>
                  <a:pt x="1664" y="57"/>
                </a:lnTo>
                <a:lnTo>
                  <a:pt x="1687" y="57"/>
                </a:lnTo>
                <a:lnTo>
                  <a:pt x="1720" y="23"/>
                </a:lnTo>
                <a:lnTo>
                  <a:pt x="1739" y="11"/>
                </a:lnTo>
                <a:lnTo>
                  <a:pt x="1764" y="16"/>
                </a:lnTo>
                <a:lnTo>
                  <a:pt x="1792" y="51"/>
                </a:lnTo>
                <a:lnTo>
                  <a:pt x="1820" y="29"/>
                </a:lnTo>
                <a:lnTo>
                  <a:pt x="1847" y="0"/>
                </a:lnTo>
                <a:lnTo>
                  <a:pt x="1870" y="1"/>
                </a:lnTo>
                <a:lnTo>
                  <a:pt x="1896" y="61"/>
                </a:lnTo>
                <a:lnTo>
                  <a:pt x="1917" y="51"/>
                </a:lnTo>
                <a:lnTo>
                  <a:pt x="1946" y="26"/>
                </a:lnTo>
                <a:lnTo>
                  <a:pt x="1969" y="25"/>
                </a:lnTo>
                <a:lnTo>
                  <a:pt x="1981" y="46"/>
                </a:lnTo>
                <a:lnTo>
                  <a:pt x="1981" y="196"/>
                </a:lnTo>
                <a:lnTo>
                  <a:pt x="1304" y="230"/>
                </a:lnTo>
                <a:lnTo>
                  <a:pt x="1098" y="293"/>
                </a:lnTo>
                <a:lnTo>
                  <a:pt x="893" y="305"/>
                </a:lnTo>
                <a:lnTo>
                  <a:pt x="792" y="250"/>
                </a:lnTo>
                <a:lnTo>
                  <a:pt x="699" y="157"/>
                </a:lnTo>
                <a:lnTo>
                  <a:pt x="0" y="141"/>
                </a:lnTo>
                <a:lnTo>
                  <a:pt x="0" y="31"/>
                </a:lnTo>
                <a:lnTo>
                  <a:pt x="12" y="47"/>
                </a:lnTo>
                <a:lnTo>
                  <a:pt x="29" y="53"/>
                </a:lnTo>
                <a:lnTo>
                  <a:pt x="51" y="55"/>
                </a:lnTo>
                <a:lnTo>
                  <a:pt x="68" y="61"/>
                </a:lnTo>
              </a:path>
            </a:pathLst>
          </a:custGeom>
          <a:solidFill>
            <a:srgbClr val="003300"/>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01" name="Freeform 1029"/>
          <p:cNvSpPr>
            <a:spLocks/>
          </p:cNvSpPr>
          <p:nvPr/>
        </p:nvSpPr>
        <p:spPr bwMode="auto">
          <a:xfrm>
            <a:off x="3022600" y="771525"/>
            <a:ext cx="3146425" cy="490538"/>
          </a:xfrm>
          <a:custGeom>
            <a:avLst/>
            <a:gdLst>
              <a:gd name="T0" fmla="*/ 42 w 1982"/>
              <a:gd name="T1" fmla="*/ 200 h 309"/>
              <a:gd name="T2" fmla="*/ 714 w 1982"/>
              <a:gd name="T3" fmla="*/ 201 h 309"/>
              <a:gd name="T4" fmla="*/ 772 w 1982"/>
              <a:gd name="T5" fmla="*/ 249 h 309"/>
              <a:gd name="T6" fmla="*/ 844 w 1982"/>
              <a:gd name="T7" fmla="*/ 281 h 309"/>
              <a:gd name="T8" fmla="*/ 932 w 1982"/>
              <a:gd name="T9" fmla="*/ 301 h 309"/>
              <a:gd name="T10" fmla="*/ 1065 w 1982"/>
              <a:gd name="T11" fmla="*/ 301 h 309"/>
              <a:gd name="T12" fmla="*/ 1221 w 1982"/>
              <a:gd name="T13" fmla="*/ 253 h 309"/>
              <a:gd name="T14" fmla="*/ 1287 w 1982"/>
              <a:gd name="T15" fmla="*/ 200 h 309"/>
              <a:gd name="T16" fmla="*/ 1942 w 1982"/>
              <a:gd name="T17" fmla="*/ 199 h 309"/>
              <a:gd name="T18" fmla="*/ 1971 w 1982"/>
              <a:gd name="T19" fmla="*/ 184 h 309"/>
              <a:gd name="T20" fmla="*/ 1981 w 1982"/>
              <a:gd name="T21" fmla="*/ 155 h 309"/>
              <a:gd name="T22" fmla="*/ 1964 w 1982"/>
              <a:gd name="T23" fmla="*/ 0 h 309"/>
              <a:gd name="T24" fmla="*/ 1946 w 1982"/>
              <a:gd name="T25" fmla="*/ 29 h 309"/>
              <a:gd name="T26" fmla="*/ 1931 w 1982"/>
              <a:gd name="T27" fmla="*/ 53 h 309"/>
              <a:gd name="T28" fmla="*/ 1897 w 1982"/>
              <a:gd name="T29" fmla="*/ 38 h 309"/>
              <a:gd name="T30" fmla="*/ 1856 w 1982"/>
              <a:gd name="T31" fmla="*/ 23 h 309"/>
              <a:gd name="T32" fmla="*/ 1805 w 1982"/>
              <a:gd name="T33" fmla="*/ 53 h 309"/>
              <a:gd name="T34" fmla="*/ 1771 w 1982"/>
              <a:gd name="T35" fmla="*/ 38 h 309"/>
              <a:gd name="T36" fmla="*/ 1727 w 1982"/>
              <a:gd name="T37" fmla="*/ 31 h 309"/>
              <a:gd name="T38" fmla="*/ 1705 w 1982"/>
              <a:gd name="T39" fmla="*/ 61 h 309"/>
              <a:gd name="T40" fmla="*/ 1660 w 1982"/>
              <a:gd name="T41" fmla="*/ 53 h 309"/>
              <a:gd name="T42" fmla="*/ 1597 w 1982"/>
              <a:gd name="T43" fmla="*/ 61 h 309"/>
              <a:gd name="T44" fmla="*/ 1538 w 1982"/>
              <a:gd name="T45" fmla="*/ 53 h 309"/>
              <a:gd name="T46" fmla="*/ 1479 w 1982"/>
              <a:gd name="T47" fmla="*/ 76 h 309"/>
              <a:gd name="T48" fmla="*/ 1429 w 1982"/>
              <a:gd name="T49" fmla="*/ 55 h 309"/>
              <a:gd name="T50" fmla="*/ 1344 w 1982"/>
              <a:gd name="T51" fmla="*/ 72 h 309"/>
              <a:gd name="T52" fmla="*/ 1281 w 1982"/>
              <a:gd name="T53" fmla="*/ 69 h 309"/>
              <a:gd name="T54" fmla="*/ 1242 w 1982"/>
              <a:gd name="T55" fmla="*/ 130 h 309"/>
              <a:gd name="T56" fmla="*/ 1214 w 1982"/>
              <a:gd name="T57" fmla="*/ 178 h 309"/>
              <a:gd name="T58" fmla="*/ 1156 w 1982"/>
              <a:gd name="T59" fmla="*/ 196 h 309"/>
              <a:gd name="T60" fmla="*/ 1106 w 1982"/>
              <a:gd name="T61" fmla="*/ 213 h 309"/>
              <a:gd name="T62" fmla="*/ 1005 w 1982"/>
              <a:gd name="T63" fmla="*/ 221 h 309"/>
              <a:gd name="T64" fmla="*/ 883 w 1982"/>
              <a:gd name="T65" fmla="*/ 233 h 309"/>
              <a:gd name="T66" fmla="*/ 792 w 1982"/>
              <a:gd name="T67" fmla="*/ 186 h 309"/>
              <a:gd name="T68" fmla="*/ 721 w 1982"/>
              <a:gd name="T69" fmla="*/ 91 h 309"/>
              <a:gd name="T70" fmla="*/ 634 w 1982"/>
              <a:gd name="T71" fmla="*/ 76 h 309"/>
              <a:gd name="T72" fmla="*/ 526 w 1982"/>
              <a:gd name="T73" fmla="*/ 53 h 309"/>
              <a:gd name="T74" fmla="*/ 415 w 1982"/>
              <a:gd name="T75" fmla="*/ 38 h 309"/>
              <a:gd name="T76" fmla="*/ 339 w 1982"/>
              <a:gd name="T77" fmla="*/ 57 h 309"/>
              <a:gd name="T78" fmla="*/ 295 w 1982"/>
              <a:gd name="T79" fmla="*/ 51 h 309"/>
              <a:gd name="T80" fmla="*/ 231 w 1982"/>
              <a:gd name="T81" fmla="*/ 59 h 309"/>
              <a:gd name="T82" fmla="*/ 162 w 1982"/>
              <a:gd name="T83" fmla="*/ 57 h 309"/>
              <a:gd name="T84" fmla="*/ 90 w 1982"/>
              <a:gd name="T85" fmla="*/ 70 h 309"/>
              <a:gd name="T86" fmla="*/ 18 w 1982"/>
              <a:gd name="T87" fmla="*/ 61 h 309"/>
              <a:gd name="T88" fmla="*/ 2 w 1982"/>
              <a:gd name="T89" fmla="*/ 120 h 309"/>
              <a:gd name="T90" fmla="*/ 14 w 1982"/>
              <a:gd name="T91" fmla="*/ 19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2" h="309">
                <a:moveTo>
                  <a:pt x="26" y="196"/>
                </a:moveTo>
                <a:lnTo>
                  <a:pt x="42" y="200"/>
                </a:lnTo>
                <a:lnTo>
                  <a:pt x="61" y="201"/>
                </a:lnTo>
                <a:lnTo>
                  <a:pt x="714" y="201"/>
                </a:lnTo>
                <a:lnTo>
                  <a:pt x="727" y="217"/>
                </a:lnTo>
                <a:lnTo>
                  <a:pt x="772" y="249"/>
                </a:lnTo>
                <a:lnTo>
                  <a:pt x="811" y="267"/>
                </a:lnTo>
                <a:lnTo>
                  <a:pt x="844" y="281"/>
                </a:lnTo>
                <a:lnTo>
                  <a:pt x="887" y="296"/>
                </a:lnTo>
                <a:lnTo>
                  <a:pt x="932" y="301"/>
                </a:lnTo>
                <a:lnTo>
                  <a:pt x="1001" y="308"/>
                </a:lnTo>
                <a:lnTo>
                  <a:pt x="1065" y="301"/>
                </a:lnTo>
                <a:lnTo>
                  <a:pt x="1147" y="285"/>
                </a:lnTo>
                <a:lnTo>
                  <a:pt x="1221" y="253"/>
                </a:lnTo>
                <a:lnTo>
                  <a:pt x="1264" y="221"/>
                </a:lnTo>
                <a:lnTo>
                  <a:pt x="1287" y="200"/>
                </a:lnTo>
                <a:lnTo>
                  <a:pt x="1920" y="201"/>
                </a:lnTo>
                <a:lnTo>
                  <a:pt x="1942" y="199"/>
                </a:lnTo>
                <a:lnTo>
                  <a:pt x="1957" y="195"/>
                </a:lnTo>
                <a:lnTo>
                  <a:pt x="1971" y="184"/>
                </a:lnTo>
                <a:lnTo>
                  <a:pt x="1979" y="170"/>
                </a:lnTo>
                <a:lnTo>
                  <a:pt x="1981" y="155"/>
                </a:lnTo>
                <a:lnTo>
                  <a:pt x="1981" y="23"/>
                </a:lnTo>
                <a:lnTo>
                  <a:pt x="1964" y="0"/>
                </a:lnTo>
                <a:lnTo>
                  <a:pt x="1955" y="7"/>
                </a:lnTo>
                <a:lnTo>
                  <a:pt x="1946" y="29"/>
                </a:lnTo>
                <a:lnTo>
                  <a:pt x="1940" y="55"/>
                </a:lnTo>
                <a:lnTo>
                  <a:pt x="1931" y="53"/>
                </a:lnTo>
                <a:lnTo>
                  <a:pt x="1920" y="51"/>
                </a:lnTo>
                <a:lnTo>
                  <a:pt x="1897" y="38"/>
                </a:lnTo>
                <a:lnTo>
                  <a:pt x="1881" y="27"/>
                </a:lnTo>
                <a:lnTo>
                  <a:pt x="1856" y="23"/>
                </a:lnTo>
                <a:lnTo>
                  <a:pt x="1830" y="35"/>
                </a:lnTo>
                <a:lnTo>
                  <a:pt x="1805" y="53"/>
                </a:lnTo>
                <a:lnTo>
                  <a:pt x="1787" y="40"/>
                </a:lnTo>
                <a:lnTo>
                  <a:pt x="1771" y="38"/>
                </a:lnTo>
                <a:lnTo>
                  <a:pt x="1749" y="27"/>
                </a:lnTo>
                <a:lnTo>
                  <a:pt x="1727" y="31"/>
                </a:lnTo>
                <a:lnTo>
                  <a:pt x="1711" y="44"/>
                </a:lnTo>
                <a:lnTo>
                  <a:pt x="1705" y="61"/>
                </a:lnTo>
                <a:lnTo>
                  <a:pt x="1686" y="53"/>
                </a:lnTo>
                <a:lnTo>
                  <a:pt x="1660" y="53"/>
                </a:lnTo>
                <a:lnTo>
                  <a:pt x="1627" y="46"/>
                </a:lnTo>
                <a:lnTo>
                  <a:pt x="1597" y="61"/>
                </a:lnTo>
                <a:lnTo>
                  <a:pt x="1571" y="39"/>
                </a:lnTo>
                <a:lnTo>
                  <a:pt x="1538" y="53"/>
                </a:lnTo>
                <a:lnTo>
                  <a:pt x="1505" y="89"/>
                </a:lnTo>
                <a:lnTo>
                  <a:pt x="1479" y="76"/>
                </a:lnTo>
                <a:lnTo>
                  <a:pt x="1455" y="62"/>
                </a:lnTo>
                <a:lnTo>
                  <a:pt x="1429" y="55"/>
                </a:lnTo>
                <a:lnTo>
                  <a:pt x="1396" y="61"/>
                </a:lnTo>
                <a:lnTo>
                  <a:pt x="1344" y="72"/>
                </a:lnTo>
                <a:lnTo>
                  <a:pt x="1297" y="60"/>
                </a:lnTo>
                <a:lnTo>
                  <a:pt x="1281" y="69"/>
                </a:lnTo>
                <a:lnTo>
                  <a:pt x="1259" y="91"/>
                </a:lnTo>
                <a:lnTo>
                  <a:pt x="1242" y="130"/>
                </a:lnTo>
                <a:lnTo>
                  <a:pt x="1222" y="150"/>
                </a:lnTo>
                <a:lnTo>
                  <a:pt x="1214" y="178"/>
                </a:lnTo>
                <a:lnTo>
                  <a:pt x="1192" y="190"/>
                </a:lnTo>
                <a:lnTo>
                  <a:pt x="1156" y="196"/>
                </a:lnTo>
                <a:lnTo>
                  <a:pt x="1115" y="199"/>
                </a:lnTo>
                <a:lnTo>
                  <a:pt x="1106" y="213"/>
                </a:lnTo>
                <a:lnTo>
                  <a:pt x="1053" y="209"/>
                </a:lnTo>
                <a:lnTo>
                  <a:pt x="1005" y="221"/>
                </a:lnTo>
                <a:lnTo>
                  <a:pt x="960" y="218"/>
                </a:lnTo>
                <a:lnTo>
                  <a:pt x="883" y="233"/>
                </a:lnTo>
                <a:lnTo>
                  <a:pt x="840" y="196"/>
                </a:lnTo>
                <a:lnTo>
                  <a:pt x="792" y="186"/>
                </a:lnTo>
                <a:lnTo>
                  <a:pt x="742" y="121"/>
                </a:lnTo>
                <a:lnTo>
                  <a:pt x="721" y="91"/>
                </a:lnTo>
                <a:lnTo>
                  <a:pt x="696" y="84"/>
                </a:lnTo>
                <a:lnTo>
                  <a:pt x="634" y="76"/>
                </a:lnTo>
                <a:lnTo>
                  <a:pt x="582" y="68"/>
                </a:lnTo>
                <a:lnTo>
                  <a:pt x="526" y="53"/>
                </a:lnTo>
                <a:lnTo>
                  <a:pt x="475" y="68"/>
                </a:lnTo>
                <a:lnTo>
                  <a:pt x="415" y="38"/>
                </a:lnTo>
                <a:lnTo>
                  <a:pt x="370" y="39"/>
                </a:lnTo>
                <a:lnTo>
                  <a:pt x="339" y="57"/>
                </a:lnTo>
                <a:lnTo>
                  <a:pt x="320" y="42"/>
                </a:lnTo>
                <a:lnTo>
                  <a:pt x="295" y="51"/>
                </a:lnTo>
                <a:lnTo>
                  <a:pt x="263" y="53"/>
                </a:lnTo>
                <a:lnTo>
                  <a:pt x="231" y="59"/>
                </a:lnTo>
                <a:lnTo>
                  <a:pt x="193" y="72"/>
                </a:lnTo>
                <a:lnTo>
                  <a:pt x="162" y="57"/>
                </a:lnTo>
                <a:lnTo>
                  <a:pt x="131" y="64"/>
                </a:lnTo>
                <a:lnTo>
                  <a:pt x="90" y="70"/>
                </a:lnTo>
                <a:lnTo>
                  <a:pt x="65" y="64"/>
                </a:lnTo>
                <a:lnTo>
                  <a:pt x="18" y="61"/>
                </a:lnTo>
                <a:lnTo>
                  <a:pt x="0" y="76"/>
                </a:lnTo>
                <a:lnTo>
                  <a:pt x="2" y="120"/>
                </a:lnTo>
                <a:lnTo>
                  <a:pt x="5" y="157"/>
                </a:lnTo>
                <a:lnTo>
                  <a:pt x="14" y="190"/>
                </a:lnTo>
                <a:lnTo>
                  <a:pt x="26" y="196"/>
                </a:lnTo>
              </a:path>
            </a:pathLst>
          </a:custGeom>
          <a:gradFill rotWithShape="0">
            <a:gsLst>
              <a:gs pos="0">
                <a:srgbClr val="CC6600"/>
              </a:gs>
              <a:gs pos="100000">
                <a:srgbClr val="000000"/>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02" name="Freeform 1030"/>
          <p:cNvSpPr>
            <a:spLocks/>
          </p:cNvSpPr>
          <p:nvPr/>
        </p:nvSpPr>
        <p:spPr bwMode="auto">
          <a:xfrm>
            <a:off x="3044825" y="850900"/>
            <a:ext cx="3086100" cy="365125"/>
          </a:xfrm>
          <a:custGeom>
            <a:avLst/>
            <a:gdLst>
              <a:gd name="T0" fmla="*/ 477 w 1944"/>
              <a:gd name="T1" fmla="*/ 72 h 230"/>
              <a:gd name="T2" fmla="*/ 348 w 1944"/>
              <a:gd name="T3" fmla="*/ 81 h 230"/>
              <a:gd name="T4" fmla="*/ 154 w 1944"/>
              <a:gd name="T5" fmla="*/ 81 h 230"/>
              <a:gd name="T6" fmla="*/ 64 w 1944"/>
              <a:gd name="T7" fmla="*/ 79 h 230"/>
              <a:gd name="T8" fmla="*/ 12 w 1944"/>
              <a:gd name="T9" fmla="*/ 58 h 230"/>
              <a:gd name="T10" fmla="*/ 0 w 1944"/>
              <a:gd name="T11" fmla="*/ 74 h 230"/>
              <a:gd name="T12" fmla="*/ 73 w 1944"/>
              <a:gd name="T13" fmla="*/ 103 h 230"/>
              <a:gd name="T14" fmla="*/ 163 w 1944"/>
              <a:gd name="T15" fmla="*/ 101 h 230"/>
              <a:gd name="T16" fmla="*/ 212 w 1944"/>
              <a:gd name="T17" fmla="*/ 105 h 230"/>
              <a:gd name="T18" fmla="*/ 324 w 1944"/>
              <a:gd name="T19" fmla="*/ 109 h 230"/>
              <a:gd name="T20" fmla="*/ 541 w 1944"/>
              <a:gd name="T21" fmla="*/ 101 h 230"/>
              <a:gd name="T22" fmla="*/ 698 w 1944"/>
              <a:gd name="T23" fmla="*/ 103 h 230"/>
              <a:gd name="T24" fmla="*/ 769 w 1944"/>
              <a:gd name="T25" fmla="*/ 168 h 230"/>
              <a:gd name="T26" fmla="*/ 885 w 1944"/>
              <a:gd name="T27" fmla="*/ 218 h 230"/>
              <a:gd name="T28" fmla="*/ 1018 w 1944"/>
              <a:gd name="T29" fmla="*/ 229 h 230"/>
              <a:gd name="T30" fmla="*/ 1154 w 1944"/>
              <a:gd name="T31" fmla="*/ 194 h 230"/>
              <a:gd name="T32" fmla="*/ 1246 w 1944"/>
              <a:gd name="T33" fmla="*/ 131 h 230"/>
              <a:gd name="T34" fmla="*/ 1311 w 1944"/>
              <a:gd name="T35" fmla="*/ 107 h 230"/>
              <a:gd name="T36" fmla="*/ 1485 w 1944"/>
              <a:gd name="T37" fmla="*/ 109 h 230"/>
              <a:gd name="T38" fmla="*/ 1618 w 1944"/>
              <a:gd name="T39" fmla="*/ 107 h 230"/>
              <a:gd name="T40" fmla="*/ 1773 w 1944"/>
              <a:gd name="T41" fmla="*/ 107 h 230"/>
              <a:gd name="T42" fmla="*/ 1919 w 1944"/>
              <a:gd name="T43" fmla="*/ 111 h 230"/>
              <a:gd name="T44" fmla="*/ 1943 w 1944"/>
              <a:gd name="T45" fmla="*/ 54 h 230"/>
              <a:gd name="T46" fmla="*/ 1919 w 1944"/>
              <a:gd name="T47" fmla="*/ 60 h 230"/>
              <a:gd name="T48" fmla="*/ 1857 w 1944"/>
              <a:gd name="T49" fmla="*/ 95 h 230"/>
              <a:gd name="T50" fmla="*/ 1687 w 1944"/>
              <a:gd name="T51" fmla="*/ 91 h 230"/>
              <a:gd name="T52" fmla="*/ 1491 w 1944"/>
              <a:gd name="T53" fmla="*/ 93 h 230"/>
              <a:gd name="T54" fmla="*/ 1349 w 1944"/>
              <a:gd name="T55" fmla="*/ 99 h 230"/>
              <a:gd name="T56" fmla="*/ 1291 w 1944"/>
              <a:gd name="T57" fmla="*/ 85 h 230"/>
              <a:gd name="T58" fmla="*/ 1283 w 1944"/>
              <a:gd name="T59" fmla="*/ 52 h 230"/>
              <a:gd name="T60" fmla="*/ 1265 w 1944"/>
              <a:gd name="T61" fmla="*/ 36 h 230"/>
              <a:gd name="T62" fmla="*/ 1205 w 1944"/>
              <a:gd name="T63" fmla="*/ 115 h 230"/>
              <a:gd name="T64" fmla="*/ 1139 w 1944"/>
              <a:gd name="T65" fmla="*/ 162 h 230"/>
              <a:gd name="T66" fmla="*/ 1063 w 1944"/>
              <a:gd name="T67" fmla="*/ 180 h 230"/>
              <a:gd name="T68" fmla="*/ 980 w 1944"/>
              <a:gd name="T69" fmla="*/ 198 h 230"/>
              <a:gd name="T70" fmla="*/ 883 w 1944"/>
              <a:gd name="T71" fmla="*/ 176 h 230"/>
              <a:gd name="T72" fmla="*/ 825 w 1944"/>
              <a:gd name="T73" fmla="*/ 149 h 230"/>
              <a:gd name="T74" fmla="*/ 771 w 1944"/>
              <a:gd name="T75" fmla="*/ 137 h 230"/>
              <a:gd name="T76" fmla="*/ 730 w 1944"/>
              <a:gd name="T77" fmla="*/ 99 h 230"/>
              <a:gd name="T78" fmla="*/ 685 w 1944"/>
              <a:gd name="T79" fmla="*/ 38 h 230"/>
              <a:gd name="T80" fmla="*/ 655 w 1944"/>
              <a:gd name="T81" fmla="*/ 68 h 230"/>
              <a:gd name="T82" fmla="*/ 537 w 1944"/>
              <a:gd name="T83" fmla="*/ 7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44" h="230">
                <a:moveTo>
                  <a:pt x="537" y="77"/>
                </a:moveTo>
                <a:lnTo>
                  <a:pt x="477" y="72"/>
                </a:lnTo>
                <a:lnTo>
                  <a:pt x="416" y="81"/>
                </a:lnTo>
                <a:lnTo>
                  <a:pt x="348" y="81"/>
                </a:lnTo>
                <a:lnTo>
                  <a:pt x="255" y="77"/>
                </a:lnTo>
                <a:lnTo>
                  <a:pt x="154" y="81"/>
                </a:lnTo>
                <a:lnTo>
                  <a:pt x="103" y="83"/>
                </a:lnTo>
                <a:lnTo>
                  <a:pt x="64" y="79"/>
                </a:lnTo>
                <a:lnTo>
                  <a:pt x="25" y="83"/>
                </a:lnTo>
                <a:lnTo>
                  <a:pt x="12" y="58"/>
                </a:lnTo>
                <a:lnTo>
                  <a:pt x="2" y="38"/>
                </a:lnTo>
                <a:lnTo>
                  <a:pt x="0" y="74"/>
                </a:lnTo>
                <a:lnTo>
                  <a:pt x="12" y="107"/>
                </a:lnTo>
                <a:lnTo>
                  <a:pt x="73" y="103"/>
                </a:lnTo>
                <a:lnTo>
                  <a:pt x="128" y="99"/>
                </a:lnTo>
                <a:lnTo>
                  <a:pt x="163" y="101"/>
                </a:lnTo>
                <a:lnTo>
                  <a:pt x="193" y="103"/>
                </a:lnTo>
                <a:lnTo>
                  <a:pt x="212" y="105"/>
                </a:lnTo>
                <a:lnTo>
                  <a:pt x="270" y="103"/>
                </a:lnTo>
                <a:lnTo>
                  <a:pt x="324" y="109"/>
                </a:lnTo>
                <a:lnTo>
                  <a:pt x="451" y="103"/>
                </a:lnTo>
                <a:lnTo>
                  <a:pt x="541" y="101"/>
                </a:lnTo>
                <a:lnTo>
                  <a:pt x="616" y="103"/>
                </a:lnTo>
                <a:lnTo>
                  <a:pt x="698" y="103"/>
                </a:lnTo>
                <a:lnTo>
                  <a:pt x="737" y="147"/>
                </a:lnTo>
                <a:lnTo>
                  <a:pt x="769" y="168"/>
                </a:lnTo>
                <a:lnTo>
                  <a:pt x="836" y="210"/>
                </a:lnTo>
                <a:lnTo>
                  <a:pt x="885" y="218"/>
                </a:lnTo>
                <a:lnTo>
                  <a:pt x="945" y="229"/>
                </a:lnTo>
                <a:lnTo>
                  <a:pt x="1018" y="229"/>
                </a:lnTo>
                <a:lnTo>
                  <a:pt x="1085" y="220"/>
                </a:lnTo>
                <a:lnTo>
                  <a:pt x="1154" y="194"/>
                </a:lnTo>
                <a:lnTo>
                  <a:pt x="1205" y="170"/>
                </a:lnTo>
                <a:lnTo>
                  <a:pt x="1246" y="131"/>
                </a:lnTo>
                <a:lnTo>
                  <a:pt x="1278" y="115"/>
                </a:lnTo>
                <a:lnTo>
                  <a:pt x="1311" y="107"/>
                </a:lnTo>
                <a:lnTo>
                  <a:pt x="1390" y="119"/>
                </a:lnTo>
                <a:lnTo>
                  <a:pt x="1485" y="109"/>
                </a:lnTo>
                <a:lnTo>
                  <a:pt x="1577" y="111"/>
                </a:lnTo>
                <a:lnTo>
                  <a:pt x="1618" y="107"/>
                </a:lnTo>
                <a:lnTo>
                  <a:pt x="1697" y="113"/>
                </a:lnTo>
                <a:lnTo>
                  <a:pt x="1773" y="107"/>
                </a:lnTo>
                <a:lnTo>
                  <a:pt x="1839" y="115"/>
                </a:lnTo>
                <a:lnTo>
                  <a:pt x="1919" y="111"/>
                </a:lnTo>
                <a:lnTo>
                  <a:pt x="1938" y="91"/>
                </a:lnTo>
                <a:lnTo>
                  <a:pt x="1943" y="54"/>
                </a:lnTo>
                <a:lnTo>
                  <a:pt x="1940" y="0"/>
                </a:lnTo>
                <a:lnTo>
                  <a:pt x="1919" y="60"/>
                </a:lnTo>
                <a:lnTo>
                  <a:pt x="1908" y="89"/>
                </a:lnTo>
                <a:lnTo>
                  <a:pt x="1857" y="95"/>
                </a:lnTo>
                <a:lnTo>
                  <a:pt x="1762" y="93"/>
                </a:lnTo>
                <a:lnTo>
                  <a:pt x="1687" y="91"/>
                </a:lnTo>
                <a:lnTo>
                  <a:pt x="1558" y="87"/>
                </a:lnTo>
                <a:lnTo>
                  <a:pt x="1491" y="93"/>
                </a:lnTo>
                <a:lnTo>
                  <a:pt x="1403" y="91"/>
                </a:lnTo>
                <a:lnTo>
                  <a:pt x="1349" y="99"/>
                </a:lnTo>
                <a:lnTo>
                  <a:pt x="1313" y="89"/>
                </a:lnTo>
                <a:lnTo>
                  <a:pt x="1291" y="85"/>
                </a:lnTo>
                <a:lnTo>
                  <a:pt x="1274" y="74"/>
                </a:lnTo>
                <a:lnTo>
                  <a:pt x="1283" y="52"/>
                </a:lnTo>
                <a:lnTo>
                  <a:pt x="1283" y="28"/>
                </a:lnTo>
                <a:lnTo>
                  <a:pt x="1265" y="36"/>
                </a:lnTo>
                <a:lnTo>
                  <a:pt x="1246" y="79"/>
                </a:lnTo>
                <a:lnTo>
                  <a:pt x="1205" y="115"/>
                </a:lnTo>
                <a:lnTo>
                  <a:pt x="1182" y="139"/>
                </a:lnTo>
                <a:lnTo>
                  <a:pt x="1139" y="162"/>
                </a:lnTo>
                <a:lnTo>
                  <a:pt x="1111" y="158"/>
                </a:lnTo>
                <a:lnTo>
                  <a:pt x="1063" y="180"/>
                </a:lnTo>
                <a:lnTo>
                  <a:pt x="1020" y="190"/>
                </a:lnTo>
                <a:lnTo>
                  <a:pt x="980" y="198"/>
                </a:lnTo>
                <a:lnTo>
                  <a:pt x="928" y="174"/>
                </a:lnTo>
                <a:lnTo>
                  <a:pt x="883" y="176"/>
                </a:lnTo>
                <a:lnTo>
                  <a:pt x="866" y="147"/>
                </a:lnTo>
                <a:lnTo>
                  <a:pt x="825" y="149"/>
                </a:lnTo>
                <a:lnTo>
                  <a:pt x="803" y="158"/>
                </a:lnTo>
                <a:lnTo>
                  <a:pt x="771" y="137"/>
                </a:lnTo>
                <a:lnTo>
                  <a:pt x="743" y="123"/>
                </a:lnTo>
                <a:lnTo>
                  <a:pt x="730" y="99"/>
                </a:lnTo>
                <a:lnTo>
                  <a:pt x="707" y="46"/>
                </a:lnTo>
                <a:lnTo>
                  <a:pt x="685" y="38"/>
                </a:lnTo>
                <a:lnTo>
                  <a:pt x="674" y="70"/>
                </a:lnTo>
                <a:lnTo>
                  <a:pt x="655" y="68"/>
                </a:lnTo>
                <a:lnTo>
                  <a:pt x="591" y="89"/>
                </a:lnTo>
                <a:lnTo>
                  <a:pt x="537" y="77"/>
                </a:lnTo>
              </a:path>
            </a:pathLst>
          </a:custGeom>
          <a:solidFill>
            <a:schemeClr val="bg1"/>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03" name="Freeform 1031"/>
          <p:cNvSpPr>
            <a:spLocks/>
          </p:cNvSpPr>
          <p:nvPr/>
        </p:nvSpPr>
        <p:spPr bwMode="auto">
          <a:xfrm>
            <a:off x="5057775" y="358775"/>
            <a:ext cx="193675" cy="649288"/>
          </a:xfrm>
          <a:custGeom>
            <a:avLst/>
            <a:gdLst>
              <a:gd name="T0" fmla="*/ 82 w 122"/>
              <a:gd name="T1" fmla="*/ 10 h 409"/>
              <a:gd name="T2" fmla="*/ 75 w 122"/>
              <a:gd name="T3" fmla="*/ 40 h 409"/>
              <a:gd name="T4" fmla="*/ 121 w 122"/>
              <a:gd name="T5" fmla="*/ 44 h 409"/>
              <a:gd name="T6" fmla="*/ 103 w 122"/>
              <a:gd name="T7" fmla="*/ 98 h 409"/>
              <a:gd name="T8" fmla="*/ 105 w 122"/>
              <a:gd name="T9" fmla="*/ 140 h 409"/>
              <a:gd name="T10" fmla="*/ 116 w 122"/>
              <a:gd name="T11" fmla="*/ 176 h 409"/>
              <a:gd name="T12" fmla="*/ 97 w 122"/>
              <a:gd name="T13" fmla="*/ 214 h 409"/>
              <a:gd name="T14" fmla="*/ 90 w 122"/>
              <a:gd name="T15" fmla="*/ 252 h 409"/>
              <a:gd name="T16" fmla="*/ 82 w 122"/>
              <a:gd name="T17" fmla="*/ 290 h 409"/>
              <a:gd name="T18" fmla="*/ 66 w 122"/>
              <a:gd name="T19" fmla="*/ 316 h 409"/>
              <a:gd name="T20" fmla="*/ 51 w 122"/>
              <a:gd name="T21" fmla="*/ 342 h 409"/>
              <a:gd name="T22" fmla="*/ 32 w 122"/>
              <a:gd name="T23" fmla="*/ 368 h 409"/>
              <a:gd name="T24" fmla="*/ 21 w 122"/>
              <a:gd name="T25" fmla="*/ 386 h 409"/>
              <a:gd name="T26" fmla="*/ 0 w 122"/>
              <a:gd name="T27" fmla="*/ 408 h 409"/>
              <a:gd name="T28" fmla="*/ 12 w 122"/>
              <a:gd name="T29" fmla="*/ 368 h 409"/>
              <a:gd name="T30" fmla="*/ 38 w 122"/>
              <a:gd name="T31" fmla="*/ 340 h 409"/>
              <a:gd name="T32" fmla="*/ 34 w 122"/>
              <a:gd name="T33" fmla="*/ 308 h 409"/>
              <a:gd name="T34" fmla="*/ 58 w 122"/>
              <a:gd name="T35" fmla="*/ 268 h 409"/>
              <a:gd name="T36" fmla="*/ 71 w 122"/>
              <a:gd name="T37" fmla="*/ 220 h 409"/>
              <a:gd name="T38" fmla="*/ 64 w 122"/>
              <a:gd name="T39" fmla="*/ 174 h 409"/>
              <a:gd name="T40" fmla="*/ 69 w 122"/>
              <a:gd name="T41" fmla="*/ 136 h 409"/>
              <a:gd name="T42" fmla="*/ 64 w 122"/>
              <a:gd name="T43" fmla="*/ 110 h 409"/>
              <a:gd name="T44" fmla="*/ 30 w 122"/>
              <a:gd name="T45" fmla="*/ 58 h 409"/>
              <a:gd name="T46" fmla="*/ 10 w 122"/>
              <a:gd name="T47" fmla="*/ 6 h 409"/>
              <a:gd name="T48" fmla="*/ 79 w 122"/>
              <a:gd name="T49" fmla="*/ 0 h 409"/>
              <a:gd name="T50" fmla="*/ 82 w 122"/>
              <a:gd name="T51" fmla="*/ 1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2" h="409">
                <a:moveTo>
                  <a:pt x="82" y="10"/>
                </a:moveTo>
                <a:lnTo>
                  <a:pt x="75" y="40"/>
                </a:lnTo>
                <a:lnTo>
                  <a:pt x="121" y="44"/>
                </a:lnTo>
                <a:lnTo>
                  <a:pt x="103" y="98"/>
                </a:lnTo>
                <a:lnTo>
                  <a:pt x="105" y="140"/>
                </a:lnTo>
                <a:lnTo>
                  <a:pt x="116" y="176"/>
                </a:lnTo>
                <a:lnTo>
                  <a:pt x="97" y="214"/>
                </a:lnTo>
                <a:lnTo>
                  <a:pt x="90" y="252"/>
                </a:lnTo>
                <a:lnTo>
                  <a:pt x="82" y="290"/>
                </a:lnTo>
                <a:lnTo>
                  <a:pt x="66" y="316"/>
                </a:lnTo>
                <a:lnTo>
                  <a:pt x="51" y="342"/>
                </a:lnTo>
                <a:lnTo>
                  <a:pt x="32" y="368"/>
                </a:lnTo>
                <a:lnTo>
                  <a:pt x="21" y="386"/>
                </a:lnTo>
                <a:lnTo>
                  <a:pt x="0" y="408"/>
                </a:lnTo>
                <a:lnTo>
                  <a:pt x="12" y="368"/>
                </a:lnTo>
                <a:lnTo>
                  <a:pt x="38" y="340"/>
                </a:lnTo>
                <a:lnTo>
                  <a:pt x="34" y="308"/>
                </a:lnTo>
                <a:lnTo>
                  <a:pt x="58" y="268"/>
                </a:lnTo>
                <a:lnTo>
                  <a:pt x="71" y="220"/>
                </a:lnTo>
                <a:lnTo>
                  <a:pt x="64" y="174"/>
                </a:lnTo>
                <a:lnTo>
                  <a:pt x="69" y="136"/>
                </a:lnTo>
                <a:lnTo>
                  <a:pt x="64" y="110"/>
                </a:lnTo>
                <a:lnTo>
                  <a:pt x="30" y="58"/>
                </a:lnTo>
                <a:lnTo>
                  <a:pt x="10" y="6"/>
                </a:lnTo>
                <a:lnTo>
                  <a:pt x="79" y="0"/>
                </a:lnTo>
                <a:lnTo>
                  <a:pt x="82" y="10"/>
                </a:lnTo>
              </a:path>
            </a:pathLst>
          </a:custGeom>
          <a:gradFill rotWithShape="0">
            <a:gsLst>
              <a:gs pos="0">
                <a:srgbClr val="FFFFFF"/>
              </a:gs>
              <a:gs pos="50000">
                <a:srgbClr val="00CCFF"/>
              </a:gs>
              <a:gs pos="100000">
                <a:srgbClr val="FFFFFF"/>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04" name="Freeform 1032"/>
          <p:cNvSpPr>
            <a:spLocks/>
          </p:cNvSpPr>
          <p:nvPr/>
        </p:nvSpPr>
        <p:spPr bwMode="auto">
          <a:xfrm>
            <a:off x="3052763" y="4763"/>
            <a:ext cx="3092450" cy="642937"/>
          </a:xfrm>
          <a:custGeom>
            <a:avLst/>
            <a:gdLst>
              <a:gd name="T0" fmla="*/ 0 w 1948"/>
              <a:gd name="T1" fmla="*/ 405 h 405"/>
              <a:gd name="T2" fmla="*/ 8 w 1948"/>
              <a:gd name="T3" fmla="*/ 238 h 405"/>
              <a:gd name="T4" fmla="*/ 37 w 1948"/>
              <a:gd name="T5" fmla="*/ 199 h 405"/>
              <a:gd name="T6" fmla="*/ 88 w 1948"/>
              <a:gd name="T7" fmla="*/ 224 h 405"/>
              <a:gd name="T8" fmla="*/ 135 w 1948"/>
              <a:gd name="T9" fmla="*/ 195 h 405"/>
              <a:gd name="T10" fmla="*/ 185 w 1948"/>
              <a:gd name="T11" fmla="*/ 222 h 405"/>
              <a:gd name="T12" fmla="*/ 242 w 1948"/>
              <a:gd name="T13" fmla="*/ 222 h 405"/>
              <a:gd name="T14" fmla="*/ 330 w 1948"/>
              <a:gd name="T15" fmla="*/ 211 h 405"/>
              <a:gd name="T16" fmla="*/ 395 w 1948"/>
              <a:gd name="T17" fmla="*/ 186 h 405"/>
              <a:gd name="T18" fmla="*/ 458 w 1948"/>
              <a:gd name="T19" fmla="*/ 211 h 405"/>
              <a:gd name="T20" fmla="*/ 495 w 1948"/>
              <a:gd name="T21" fmla="*/ 219 h 405"/>
              <a:gd name="T22" fmla="*/ 573 w 1948"/>
              <a:gd name="T23" fmla="*/ 210 h 405"/>
              <a:gd name="T24" fmla="*/ 712 w 1948"/>
              <a:gd name="T25" fmla="*/ 184 h 405"/>
              <a:gd name="T26" fmla="*/ 791 w 1948"/>
              <a:gd name="T27" fmla="*/ 124 h 405"/>
              <a:gd name="T28" fmla="*/ 776 w 1948"/>
              <a:gd name="T29" fmla="*/ 181 h 405"/>
              <a:gd name="T30" fmla="*/ 842 w 1948"/>
              <a:gd name="T31" fmla="*/ 203 h 405"/>
              <a:gd name="T32" fmla="*/ 887 w 1948"/>
              <a:gd name="T33" fmla="*/ 243 h 405"/>
              <a:gd name="T34" fmla="*/ 929 w 1948"/>
              <a:gd name="T35" fmla="*/ 275 h 405"/>
              <a:gd name="T36" fmla="*/ 955 w 1948"/>
              <a:gd name="T37" fmla="*/ 275 h 405"/>
              <a:gd name="T38" fmla="*/ 921 w 1948"/>
              <a:gd name="T39" fmla="*/ 223 h 405"/>
              <a:gd name="T40" fmla="*/ 889 w 1948"/>
              <a:gd name="T41" fmla="*/ 156 h 405"/>
              <a:gd name="T42" fmla="*/ 867 w 1948"/>
              <a:gd name="T43" fmla="*/ 122 h 405"/>
              <a:gd name="T44" fmla="*/ 910 w 1948"/>
              <a:gd name="T45" fmla="*/ 90 h 405"/>
              <a:gd name="T46" fmla="*/ 849 w 1948"/>
              <a:gd name="T47" fmla="*/ 80 h 405"/>
              <a:gd name="T48" fmla="*/ 951 w 1948"/>
              <a:gd name="T49" fmla="*/ 58 h 405"/>
              <a:gd name="T50" fmla="*/ 1072 w 1948"/>
              <a:gd name="T51" fmla="*/ 78 h 405"/>
              <a:gd name="T52" fmla="*/ 1142 w 1948"/>
              <a:gd name="T53" fmla="*/ 86 h 405"/>
              <a:gd name="T54" fmla="*/ 1225 w 1948"/>
              <a:gd name="T55" fmla="*/ 164 h 405"/>
              <a:gd name="T56" fmla="*/ 1313 w 1948"/>
              <a:gd name="T57" fmla="*/ 214 h 405"/>
              <a:gd name="T58" fmla="*/ 1394 w 1948"/>
              <a:gd name="T59" fmla="*/ 217 h 405"/>
              <a:gd name="T60" fmla="*/ 1471 w 1948"/>
              <a:gd name="T61" fmla="*/ 195 h 405"/>
              <a:gd name="T62" fmla="*/ 1517 w 1948"/>
              <a:gd name="T63" fmla="*/ 214 h 405"/>
              <a:gd name="T64" fmla="*/ 1555 w 1948"/>
              <a:gd name="T65" fmla="*/ 198 h 405"/>
              <a:gd name="T66" fmla="*/ 1608 w 1948"/>
              <a:gd name="T67" fmla="*/ 224 h 405"/>
              <a:gd name="T68" fmla="*/ 1651 w 1948"/>
              <a:gd name="T69" fmla="*/ 222 h 405"/>
              <a:gd name="T70" fmla="*/ 1686 w 1948"/>
              <a:gd name="T71" fmla="*/ 199 h 405"/>
              <a:gd name="T72" fmla="*/ 1742 w 1948"/>
              <a:gd name="T73" fmla="*/ 225 h 405"/>
              <a:gd name="T74" fmla="*/ 1789 w 1948"/>
              <a:gd name="T75" fmla="*/ 214 h 405"/>
              <a:gd name="T76" fmla="*/ 1830 w 1948"/>
              <a:gd name="T77" fmla="*/ 229 h 405"/>
              <a:gd name="T78" fmla="*/ 1898 w 1948"/>
              <a:gd name="T79" fmla="*/ 211 h 405"/>
              <a:gd name="T80" fmla="*/ 1936 w 1948"/>
              <a:gd name="T81" fmla="*/ 254 h 405"/>
              <a:gd name="T82" fmla="*/ 1948 w 1948"/>
              <a:gd name="T83" fmla="*/ 238 h 405"/>
              <a:gd name="T84" fmla="*/ 1940 w 1948"/>
              <a:gd name="T85" fmla="*/ 170 h 405"/>
              <a:gd name="T86" fmla="*/ 1881 w 1948"/>
              <a:gd name="T87" fmla="*/ 140 h 405"/>
              <a:gd name="T88" fmla="*/ 1807 w 1948"/>
              <a:gd name="T89" fmla="*/ 152 h 405"/>
              <a:gd name="T90" fmla="*/ 1742 w 1948"/>
              <a:gd name="T91" fmla="*/ 140 h 405"/>
              <a:gd name="T92" fmla="*/ 1648 w 1948"/>
              <a:gd name="T93" fmla="*/ 142 h 405"/>
              <a:gd name="T94" fmla="*/ 1580 w 1948"/>
              <a:gd name="T95" fmla="*/ 140 h 405"/>
              <a:gd name="T96" fmla="*/ 1514 w 1948"/>
              <a:gd name="T97" fmla="*/ 145 h 405"/>
              <a:gd name="T98" fmla="*/ 1442 w 1948"/>
              <a:gd name="T99" fmla="*/ 145 h 405"/>
              <a:gd name="T100" fmla="*/ 1365 w 1948"/>
              <a:gd name="T101" fmla="*/ 146 h 405"/>
              <a:gd name="T102" fmla="*/ 1310 w 1948"/>
              <a:gd name="T103" fmla="*/ 145 h 405"/>
              <a:gd name="T104" fmla="*/ 1244 w 1948"/>
              <a:gd name="T105" fmla="*/ 102 h 405"/>
              <a:gd name="T106" fmla="*/ 1153 w 1948"/>
              <a:gd name="T107" fmla="*/ 39 h 405"/>
              <a:gd name="T108" fmla="*/ 1008 w 1948"/>
              <a:gd name="T109" fmla="*/ 0 h 405"/>
              <a:gd name="T110" fmla="*/ 821 w 1948"/>
              <a:gd name="T111" fmla="*/ 31 h 405"/>
              <a:gd name="T112" fmla="*/ 676 w 1948"/>
              <a:gd name="T113" fmla="*/ 130 h 405"/>
              <a:gd name="T114" fmla="*/ 558 w 1948"/>
              <a:gd name="T115" fmla="*/ 152 h 405"/>
              <a:gd name="T116" fmla="*/ 395 w 1948"/>
              <a:gd name="T117" fmla="*/ 147 h 405"/>
              <a:gd name="T118" fmla="*/ 234 w 1948"/>
              <a:gd name="T119" fmla="*/ 147 h 405"/>
              <a:gd name="T120" fmla="*/ 51 w 1948"/>
              <a:gd name="T121" fmla="*/ 142 h 405"/>
              <a:gd name="T122" fmla="*/ 4 w 1948"/>
              <a:gd name="T123" fmla="*/ 172 h 405"/>
              <a:gd name="T124" fmla="*/ 0 w 1948"/>
              <a:gd name="T125" fmla="*/ 271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48" h="405">
                <a:moveTo>
                  <a:pt x="0" y="271"/>
                </a:moveTo>
                <a:lnTo>
                  <a:pt x="0" y="341"/>
                </a:lnTo>
                <a:lnTo>
                  <a:pt x="0" y="405"/>
                </a:lnTo>
                <a:lnTo>
                  <a:pt x="5" y="353"/>
                </a:lnTo>
                <a:lnTo>
                  <a:pt x="6" y="312"/>
                </a:lnTo>
                <a:lnTo>
                  <a:pt x="8" y="238"/>
                </a:lnTo>
                <a:lnTo>
                  <a:pt x="14" y="202"/>
                </a:lnTo>
                <a:lnTo>
                  <a:pt x="25" y="190"/>
                </a:lnTo>
                <a:lnTo>
                  <a:pt x="37" y="199"/>
                </a:lnTo>
                <a:lnTo>
                  <a:pt x="53" y="201"/>
                </a:lnTo>
                <a:lnTo>
                  <a:pt x="75" y="211"/>
                </a:lnTo>
                <a:lnTo>
                  <a:pt x="88" y="224"/>
                </a:lnTo>
                <a:lnTo>
                  <a:pt x="106" y="224"/>
                </a:lnTo>
                <a:lnTo>
                  <a:pt x="120" y="217"/>
                </a:lnTo>
                <a:lnTo>
                  <a:pt x="135" y="195"/>
                </a:lnTo>
                <a:lnTo>
                  <a:pt x="148" y="197"/>
                </a:lnTo>
                <a:lnTo>
                  <a:pt x="172" y="214"/>
                </a:lnTo>
                <a:lnTo>
                  <a:pt x="185" y="222"/>
                </a:lnTo>
                <a:lnTo>
                  <a:pt x="200" y="229"/>
                </a:lnTo>
                <a:lnTo>
                  <a:pt x="216" y="232"/>
                </a:lnTo>
                <a:lnTo>
                  <a:pt x="242" y="222"/>
                </a:lnTo>
                <a:lnTo>
                  <a:pt x="271" y="243"/>
                </a:lnTo>
                <a:lnTo>
                  <a:pt x="293" y="232"/>
                </a:lnTo>
                <a:lnTo>
                  <a:pt x="330" y="211"/>
                </a:lnTo>
                <a:lnTo>
                  <a:pt x="353" y="211"/>
                </a:lnTo>
                <a:lnTo>
                  <a:pt x="378" y="194"/>
                </a:lnTo>
                <a:lnTo>
                  <a:pt x="395" y="186"/>
                </a:lnTo>
                <a:lnTo>
                  <a:pt x="421" y="208"/>
                </a:lnTo>
                <a:lnTo>
                  <a:pt x="441" y="203"/>
                </a:lnTo>
                <a:lnTo>
                  <a:pt x="458" y="211"/>
                </a:lnTo>
                <a:lnTo>
                  <a:pt x="470" y="211"/>
                </a:lnTo>
                <a:lnTo>
                  <a:pt x="484" y="211"/>
                </a:lnTo>
                <a:lnTo>
                  <a:pt x="495" y="219"/>
                </a:lnTo>
                <a:lnTo>
                  <a:pt x="512" y="211"/>
                </a:lnTo>
                <a:lnTo>
                  <a:pt x="525" y="190"/>
                </a:lnTo>
                <a:lnTo>
                  <a:pt x="573" y="210"/>
                </a:lnTo>
                <a:lnTo>
                  <a:pt x="597" y="234"/>
                </a:lnTo>
                <a:lnTo>
                  <a:pt x="606" y="272"/>
                </a:lnTo>
                <a:lnTo>
                  <a:pt x="712" y="184"/>
                </a:lnTo>
                <a:lnTo>
                  <a:pt x="738" y="152"/>
                </a:lnTo>
                <a:lnTo>
                  <a:pt x="763" y="136"/>
                </a:lnTo>
                <a:lnTo>
                  <a:pt x="791" y="124"/>
                </a:lnTo>
                <a:lnTo>
                  <a:pt x="787" y="148"/>
                </a:lnTo>
                <a:lnTo>
                  <a:pt x="755" y="188"/>
                </a:lnTo>
                <a:lnTo>
                  <a:pt x="776" y="181"/>
                </a:lnTo>
                <a:lnTo>
                  <a:pt x="806" y="166"/>
                </a:lnTo>
                <a:lnTo>
                  <a:pt x="827" y="176"/>
                </a:lnTo>
                <a:lnTo>
                  <a:pt x="842" y="203"/>
                </a:lnTo>
                <a:lnTo>
                  <a:pt x="833" y="225"/>
                </a:lnTo>
                <a:lnTo>
                  <a:pt x="863" y="228"/>
                </a:lnTo>
                <a:lnTo>
                  <a:pt x="887" y="243"/>
                </a:lnTo>
                <a:lnTo>
                  <a:pt x="895" y="262"/>
                </a:lnTo>
                <a:lnTo>
                  <a:pt x="917" y="259"/>
                </a:lnTo>
                <a:lnTo>
                  <a:pt x="929" y="275"/>
                </a:lnTo>
                <a:lnTo>
                  <a:pt x="948" y="305"/>
                </a:lnTo>
                <a:lnTo>
                  <a:pt x="963" y="299"/>
                </a:lnTo>
                <a:lnTo>
                  <a:pt x="955" y="275"/>
                </a:lnTo>
                <a:lnTo>
                  <a:pt x="948" y="250"/>
                </a:lnTo>
                <a:lnTo>
                  <a:pt x="936" y="240"/>
                </a:lnTo>
                <a:lnTo>
                  <a:pt x="921" y="223"/>
                </a:lnTo>
                <a:lnTo>
                  <a:pt x="929" y="186"/>
                </a:lnTo>
                <a:lnTo>
                  <a:pt x="919" y="161"/>
                </a:lnTo>
                <a:lnTo>
                  <a:pt x="889" y="156"/>
                </a:lnTo>
                <a:lnTo>
                  <a:pt x="898" y="136"/>
                </a:lnTo>
                <a:lnTo>
                  <a:pt x="917" y="120"/>
                </a:lnTo>
                <a:lnTo>
                  <a:pt x="867" y="122"/>
                </a:lnTo>
                <a:lnTo>
                  <a:pt x="889" y="110"/>
                </a:lnTo>
                <a:lnTo>
                  <a:pt x="931" y="94"/>
                </a:lnTo>
                <a:lnTo>
                  <a:pt x="910" y="90"/>
                </a:lnTo>
                <a:lnTo>
                  <a:pt x="857" y="104"/>
                </a:lnTo>
                <a:lnTo>
                  <a:pt x="831" y="96"/>
                </a:lnTo>
                <a:lnTo>
                  <a:pt x="849" y="80"/>
                </a:lnTo>
                <a:lnTo>
                  <a:pt x="887" y="76"/>
                </a:lnTo>
                <a:lnTo>
                  <a:pt x="919" y="72"/>
                </a:lnTo>
                <a:lnTo>
                  <a:pt x="951" y="58"/>
                </a:lnTo>
                <a:lnTo>
                  <a:pt x="1006" y="50"/>
                </a:lnTo>
                <a:lnTo>
                  <a:pt x="1046" y="56"/>
                </a:lnTo>
                <a:lnTo>
                  <a:pt x="1072" y="78"/>
                </a:lnTo>
                <a:lnTo>
                  <a:pt x="1098" y="92"/>
                </a:lnTo>
                <a:lnTo>
                  <a:pt x="1117" y="82"/>
                </a:lnTo>
                <a:lnTo>
                  <a:pt x="1142" y="86"/>
                </a:lnTo>
                <a:lnTo>
                  <a:pt x="1174" y="106"/>
                </a:lnTo>
                <a:lnTo>
                  <a:pt x="1202" y="132"/>
                </a:lnTo>
                <a:lnTo>
                  <a:pt x="1225" y="164"/>
                </a:lnTo>
                <a:lnTo>
                  <a:pt x="1264" y="174"/>
                </a:lnTo>
                <a:lnTo>
                  <a:pt x="1294" y="195"/>
                </a:lnTo>
                <a:lnTo>
                  <a:pt x="1313" y="214"/>
                </a:lnTo>
                <a:lnTo>
                  <a:pt x="1341" y="232"/>
                </a:lnTo>
                <a:lnTo>
                  <a:pt x="1373" y="227"/>
                </a:lnTo>
                <a:lnTo>
                  <a:pt x="1394" y="217"/>
                </a:lnTo>
                <a:lnTo>
                  <a:pt x="1433" y="217"/>
                </a:lnTo>
                <a:lnTo>
                  <a:pt x="1454" y="193"/>
                </a:lnTo>
                <a:lnTo>
                  <a:pt x="1471" y="195"/>
                </a:lnTo>
                <a:lnTo>
                  <a:pt x="1483" y="195"/>
                </a:lnTo>
                <a:lnTo>
                  <a:pt x="1499" y="206"/>
                </a:lnTo>
                <a:lnTo>
                  <a:pt x="1517" y="214"/>
                </a:lnTo>
                <a:lnTo>
                  <a:pt x="1530" y="197"/>
                </a:lnTo>
                <a:lnTo>
                  <a:pt x="1544" y="193"/>
                </a:lnTo>
                <a:lnTo>
                  <a:pt x="1555" y="198"/>
                </a:lnTo>
                <a:lnTo>
                  <a:pt x="1569" y="190"/>
                </a:lnTo>
                <a:lnTo>
                  <a:pt x="1593" y="202"/>
                </a:lnTo>
                <a:lnTo>
                  <a:pt x="1608" y="224"/>
                </a:lnTo>
                <a:lnTo>
                  <a:pt x="1626" y="227"/>
                </a:lnTo>
                <a:lnTo>
                  <a:pt x="1637" y="229"/>
                </a:lnTo>
                <a:lnTo>
                  <a:pt x="1651" y="222"/>
                </a:lnTo>
                <a:lnTo>
                  <a:pt x="1662" y="212"/>
                </a:lnTo>
                <a:lnTo>
                  <a:pt x="1671" y="208"/>
                </a:lnTo>
                <a:lnTo>
                  <a:pt x="1686" y="199"/>
                </a:lnTo>
                <a:lnTo>
                  <a:pt x="1703" y="198"/>
                </a:lnTo>
                <a:lnTo>
                  <a:pt x="1718" y="214"/>
                </a:lnTo>
                <a:lnTo>
                  <a:pt x="1742" y="225"/>
                </a:lnTo>
                <a:lnTo>
                  <a:pt x="1764" y="214"/>
                </a:lnTo>
                <a:lnTo>
                  <a:pt x="1774" y="208"/>
                </a:lnTo>
                <a:lnTo>
                  <a:pt x="1789" y="214"/>
                </a:lnTo>
                <a:lnTo>
                  <a:pt x="1799" y="217"/>
                </a:lnTo>
                <a:lnTo>
                  <a:pt x="1814" y="229"/>
                </a:lnTo>
                <a:lnTo>
                  <a:pt x="1830" y="229"/>
                </a:lnTo>
                <a:lnTo>
                  <a:pt x="1848" y="225"/>
                </a:lnTo>
                <a:lnTo>
                  <a:pt x="1871" y="219"/>
                </a:lnTo>
                <a:lnTo>
                  <a:pt x="1898" y="211"/>
                </a:lnTo>
                <a:lnTo>
                  <a:pt x="1916" y="219"/>
                </a:lnTo>
                <a:lnTo>
                  <a:pt x="1927" y="231"/>
                </a:lnTo>
                <a:lnTo>
                  <a:pt x="1936" y="254"/>
                </a:lnTo>
                <a:lnTo>
                  <a:pt x="1942" y="294"/>
                </a:lnTo>
                <a:lnTo>
                  <a:pt x="1948" y="346"/>
                </a:lnTo>
                <a:lnTo>
                  <a:pt x="1948" y="238"/>
                </a:lnTo>
                <a:lnTo>
                  <a:pt x="1948" y="210"/>
                </a:lnTo>
                <a:lnTo>
                  <a:pt x="1945" y="192"/>
                </a:lnTo>
                <a:lnTo>
                  <a:pt x="1940" y="170"/>
                </a:lnTo>
                <a:lnTo>
                  <a:pt x="1930" y="151"/>
                </a:lnTo>
                <a:lnTo>
                  <a:pt x="1910" y="142"/>
                </a:lnTo>
                <a:lnTo>
                  <a:pt x="1881" y="140"/>
                </a:lnTo>
                <a:lnTo>
                  <a:pt x="1858" y="142"/>
                </a:lnTo>
                <a:lnTo>
                  <a:pt x="1832" y="137"/>
                </a:lnTo>
                <a:lnTo>
                  <a:pt x="1807" y="152"/>
                </a:lnTo>
                <a:lnTo>
                  <a:pt x="1781" y="145"/>
                </a:lnTo>
                <a:lnTo>
                  <a:pt x="1759" y="140"/>
                </a:lnTo>
                <a:lnTo>
                  <a:pt x="1742" y="140"/>
                </a:lnTo>
                <a:lnTo>
                  <a:pt x="1698" y="145"/>
                </a:lnTo>
                <a:lnTo>
                  <a:pt x="1674" y="148"/>
                </a:lnTo>
                <a:lnTo>
                  <a:pt x="1648" y="142"/>
                </a:lnTo>
                <a:lnTo>
                  <a:pt x="1623" y="149"/>
                </a:lnTo>
                <a:lnTo>
                  <a:pt x="1592" y="142"/>
                </a:lnTo>
                <a:lnTo>
                  <a:pt x="1580" y="140"/>
                </a:lnTo>
                <a:lnTo>
                  <a:pt x="1555" y="140"/>
                </a:lnTo>
                <a:lnTo>
                  <a:pt x="1531" y="137"/>
                </a:lnTo>
                <a:lnTo>
                  <a:pt x="1514" y="145"/>
                </a:lnTo>
                <a:lnTo>
                  <a:pt x="1500" y="142"/>
                </a:lnTo>
                <a:lnTo>
                  <a:pt x="1469" y="140"/>
                </a:lnTo>
                <a:lnTo>
                  <a:pt x="1442" y="145"/>
                </a:lnTo>
                <a:lnTo>
                  <a:pt x="1417" y="145"/>
                </a:lnTo>
                <a:lnTo>
                  <a:pt x="1389" y="137"/>
                </a:lnTo>
                <a:lnTo>
                  <a:pt x="1365" y="146"/>
                </a:lnTo>
                <a:lnTo>
                  <a:pt x="1346" y="140"/>
                </a:lnTo>
                <a:lnTo>
                  <a:pt x="1328" y="149"/>
                </a:lnTo>
                <a:lnTo>
                  <a:pt x="1310" y="145"/>
                </a:lnTo>
                <a:lnTo>
                  <a:pt x="1287" y="140"/>
                </a:lnTo>
                <a:lnTo>
                  <a:pt x="1274" y="132"/>
                </a:lnTo>
                <a:lnTo>
                  <a:pt x="1244" y="102"/>
                </a:lnTo>
                <a:lnTo>
                  <a:pt x="1211" y="74"/>
                </a:lnTo>
                <a:lnTo>
                  <a:pt x="1181" y="55"/>
                </a:lnTo>
                <a:lnTo>
                  <a:pt x="1153" y="39"/>
                </a:lnTo>
                <a:lnTo>
                  <a:pt x="1110" y="19"/>
                </a:lnTo>
                <a:lnTo>
                  <a:pt x="1057" y="7"/>
                </a:lnTo>
                <a:lnTo>
                  <a:pt x="1008" y="0"/>
                </a:lnTo>
                <a:lnTo>
                  <a:pt x="927" y="3"/>
                </a:lnTo>
                <a:lnTo>
                  <a:pt x="858" y="18"/>
                </a:lnTo>
                <a:lnTo>
                  <a:pt x="821" y="31"/>
                </a:lnTo>
                <a:lnTo>
                  <a:pt x="765" y="60"/>
                </a:lnTo>
                <a:lnTo>
                  <a:pt x="720" y="94"/>
                </a:lnTo>
                <a:lnTo>
                  <a:pt x="676" y="130"/>
                </a:lnTo>
                <a:lnTo>
                  <a:pt x="633" y="142"/>
                </a:lnTo>
                <a:lnTo>
                  <a:pt x="597" y="150"/>
                </a:lnTo>
                <a:lnTo>
                  <a:pt x="558" y="152"/>
                </a:lnTo>
                <a:lnTo>
                  <a:pt x="521" y="147"/>
                </a:lnTo>
                <a:lnTo>
                  <a:pt x="490" y="147"/>
                </a:lnTo>
                <a:lnTo>
                  <a:pt x="395" y="147"/>
                </a:lnTo>
                <a:lnTo>
                  <a:pt x="367" y="145"/>
                </a:lnTo>
                <a:lnTo>
                  <a:pt x="285" y="150"/>
                </a:lnTo>
                <a:lnTo>
                  <a:pt x="234" y="147"/>
                </a:lnTo>
                <a:lnTo>
                  <a:pt x="173" y="140"/>
                </a:lnTo>
                <a:lnTo>
                  <a:pt x="97" y="142"/>
                </a:lnTo>
                <a:lnTo>
                  <a:pt x="51" y="142"/>
                </a:lnTo>
                <a:lnTo>
                  <a:pt x="31" y="145"/>
                </a:lnTo>
                <a:lnTo>
                  <a:pt x="17" y="152"/>
                </a:lnTo>
                <a:lnTo>
                  <a:pt x="4" y="172"/>
                </a:lnTo>
                <a:lnTo>
                  <a:pt x="0" y="203"/>
                </a:lnTo>
                <a:lnTo>
                  <a:pt x="0" y="235"/>
                </a:lnTo>
                <a:lnTo>
                  <a:pt x="0" y="271"/>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05" name="Freeform 1033"/>
          <p:cNvSpPr>
            <a:spLocks/>
          </p:cNvSpPr>
          <p:nvPr/>
        </p:nvSpPr>
        <p:spPr bwMode="auto">
          <a:xfrm>
            <a:off x="3981450" y="334963"/>
            <a:ext cx="142875" cy="638175"/>
          </a:xfrm>
          <a:custGeom>
            <a:avLst/>
            <a:gdLst>
              <a:gd name="T0" fmla="*/ 21 w 90"/>
              <a:gd name="T1" fmla="*/ 10 h 402"/>
              <a:gd name="T2" fmla="*/ 28 w 90"/>
              <a:gd name="T3" fmla="*/ 40 h 402"/>
              <a:gd name="T4" fmla="*/ 21 w 90"/>
              <a:gd name="T5" fmla="*/ 54 h 402"/>
              <a:gd name="T6" fmla="*/ 10 w 90"/>
              <a:gd name="T7" fmla="*/ 99 h 402"/>
              <a:gd name="T8" fmla="*/ 2 w 90"/>
              <a:gd name="T9" fmla="*/ 138 h 402"/>
              <a:gd name="T10" fmla="*/ 0 w 90"/>
              <a:gd name="T11" fmla="*/ 173 h 402"/>
              <a:gd name="T12" fmla="*/ 8 w 90"/>
              <a:gd name="T13" fmla="*/ 215 h 402"/>
              <a:gd name="T14" fmla="*/ 13 w 90"/>
              <a:gd name="T15" fmla="*/ 256 h 402"/>
              <a:gd name="T16" fmla="*/ 21 w 90"/>
              <a:gd name="T17" fmla="*/ 295 h 402"/>
              <a:gd name="T18" fmla="*/ 43 w 90"/>
              <a:gd name="T19" fmla="*/ 319 h 402"/>
              <a:gd name="T20" fmla="*/ 52 w 90"/>
              <a:gd name="T21" fmla="*/ 348 h 402"/>
              <a:gd name="T22" fmla="*/ 71 w 90"/>
              <a:gd name="T23" fmla="*/ 374 h 402"/>
              <a:gd name="T24" fmla="*/ 89 w 90"/>
              <a:gd name="T25" fmla="*/ 401 h 402"/>
              <a:gd name="T26" fmla="*/ 82 w 90"/>
              <a:gd name="T27" fmla="*/ 376 h 402"/>
              <a:gd name="T28" fmla="*/ 65 w 90"/>
              <a:gd name="T29" fmla="*/ 346 h 402"/>
              <a:gd name="T30" fmla="*/ 69 w 90"/>
              <a:gd name="T31" fmla="*/ 313 h 402"/>
              <a:gd name="T32" fmla="*/ 45 w 90"/>
              <a:gd name="T33" fmla="*/ 272 h 402"/>
              <a:gd name="T34" fmla="*/ 23 w 90"/>
              <a:gd name="T35" fmla="*/ 223 h 402"/>
              <a:gd name="T36" fmla="*/ 19 w 90"/>
              <a:gd name="T37" fmla="*/ 150 h 402"/>
              <a:gd name="T38" fmla="*/ 28 w 90"/>
              <a:gd name="T39" fmla="*/ 103 h 402"/>
              <a:gd name="T40" fmla="*/ 41 w 90"/>
              <a:gd name="T41" fmla="*/ 54 h 402"/>
              <a:gd name="T42" fmla="*/ 43 w 90"/>
              <a:gd name="T43" fmla="*/ 20 h 402"/>
              <a:gd name="T44" fmla="*/ 23 w 90"/>
              <a:gd name="T45" fmla="*/ 0 h 402"/>
              <a:gd name="T46" fmla="*/ 21 w 90"/>
              <a:gd name="T47" fmla="*/ 1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402">
                <a:moveTo>
                  <a:pt x="21" y="10"/>
                </a:moveTo>
                <a:lnTo>
                  <a:pt x="28" y="40"/>
                </a:lnTo>
                <a:lnTo>
                  <a:pt x="21" y="54"/>
                </a:lnTo>
                <a:lnTo>
                  <a:pt x="10" y="99"/>
                </a:lnTo>
                <a:lnTo>
                  <a:pt x="2" y="138"/>
                </a:lnTo>
                <a:lnTo>
                  <a:pt x="0" y="173"/>
                </a:lnTo>
                <a:lnTo>
                  <a:pt x="8" y="215"/>
                </a:lnTo>
                <a:lnTo>
                  <a:pt x="13" y="256"/>
                </a:lnTo>
                <a:lnTo>
                  <a:pt x="21" y="295"/>
                </a:lnTo>
                <a:lnTo>
                  <a:pt x="43" y="319"/>
                </a:lnTo>
                <a:lnTo>
                  <a:pt x="52" y="348"/>
                </a:lnTo>
                <a:lnTo>
                  <a:pt x="71" y="374"/>
                </a:lnTo>
                <a:lnTo>
                  <a:pt x="89" y="401"/>
                </a:lnTo>
                <a:lnTo>
                  <a:pt x="82" y="376"/>
                </a:lnTo>
                <a:lnTo>
                  <a:pt x="65" y="346"/>
                </a:lnTo>
                <a:lnTo>
                  <a:pt x="69" y="313"/>
                </a:lnTo>
                <a:lnTo>
                  <a:pt x="45" y="272"/>
                </a:lnTo>
                <a:lnTo>
                  <a:pt x="23" y="223"/>
                </a:lnTo>
                <a:lnTo>
                  <a:pt x="19" y="150"/>
                </a:lnTo>
                <a:lnTo>
                  <a:pt x="28" y="103"/>
                </a:lnTo>
                <a:lnTo>
                  <a:pt x="41" y="54"/>
                </a:lnTo>
                <a:lnTo>
                  <a:pt x="43" y="20"/>
                </a:lnTo>
                <a:lnTo>
                  <a:pt x="23" y="0"/>
                </a:lnTo>
                <a:lnTo>
                  <a:pt x="21" y="10"/>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nvGrpSpPr>
          <p:cNvPr id="4106" name="Group 1034"/>
          <p:cNvGrpSpPr>
            <a:grpSpLocks/>
          </p:cNvGrpSpPr>
          <p:nvPr/>
        </p:nvGrpSpPr>
        <p:grpSpPr bwMode="auto">
          <a:xfrm>
            <a:off x="134938" y="209550"/>
            <a:ext cx="2808287" cy="844550"/>
            <a:chOff x="85" y="132"/>
            <a:chExt cx="1769" cy="532"/>
          </a:xfrm>
        </p:grpSpPr>
        <p:sp>
          <p:nvSpPr>
            <p:cNvPr id="4107" name="Freeform 1035"/>
            <p:cNvSpPr>
              <a:spLocks/>
            </p:cNvSpPr>
            <p:nvPr/>
          </p:nvSpPr>
          <p:spPr bwMode="auto">
            <a:xfrm>
              <a:off x="93" y="132"/>
              <a:ext cx="1761" cy="427"/>
            </a:xfrm>
            <a:custGeom>
              <a:avLst/>
              <a:gdLst>
                <a:gd name="T0" fmla="*/ 23 w 1761"/>
                <a:gd name="T1" fmla="*/ 6 h 427"/>
                <a:gd name="T2" fmla="*/ 37 w 1761"/>
                <a:gd name="T3" fmla="*/ 0 h 427"/>
                <a:gd name="T4" fmla="*/ 1706 w 1761"/>
                <a:gd name="T5" fmla="*/ 0 h 427"/>
                <a:gd name="T6" fmla="*/ 1725 w 1761"/>
                <a:gd name="T7" fmla="*/ 4 h 427"/>
                <a:gd name="T8" fmla="*/ 1739 w 1761"/>
                <a:gd name="T9" fmla="*/ 15 h 427"/>
                <a:gd name="T10" fmla="*/ 1751 w 1761"/>
                <a:gd name="T11" fmla="*/ 42 h 427"/>
                <a:gd name="T12" fmla="*/ 1758 w 1761"/>
                <a:gd name="T13" fmla="*/ 74 h 427"/>
                <a:gd name="T14" fmla="*/ 1760 w 1761"/>
                <a:gd name="T15" fmla="*/ 110 h 427"/>
                <a:gd name="T16" fmla="*/ 1760 w 1761"/>
                <a:gd name="T17" fmla="*/ 426 h 427"/>
                <a:gd name="T18" fmla="*/ 66 w 1761"/>
                <a:gd name="T19" fmla="*/ 426 h 427"/>
                <a:gd name="T20" fmla="*/ 0 w 1761"/>
                <a:gd name="T21" fmla="*/ 426 h 427"/>
                <a:gd name="T22" fmla="*/ 0 w 1761"/>
                <a:gd name="T23" fmla="*/ 132 h 427"/>
                <a:gd name="T24" fmla="*/ 0 w 1761"/>
                <a:gd name="T25" fmla="*/ 89 h 427"/>
                <a:gd name="T26" fmla="*/ 7 w 1761"/>
                <a:gd name="T27" fmla="*/ 47 h 427"/>
                <a:gd name="T28" fmla="*/ 13 w 1761"/>
                <a:gd name="T29" fmla="*/ 25 h 427"/>
                <a:gd name="T30" fmla="*/ 23 w 1761"/>
                <a:gd name="T31" fmla="*/ 6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1" h="427">
                  <a:moveTo>
                    <a:pt x="23" y="6"/>
                  </a:moveTo>
                  <a:lnTo>
                    <a:pt x="37" y="0"/>
                  </a:lnTo>
                  <a:lnTo>
                    <a:pt x="1706" y="0"/>
                  </a:lnTo>
                  <a:lnTo>
                    <a:pt x="1725" y="4"/>
                  </a:lnTo>
                  <a:lnTo>
                    <a:pt x="1739" y="15"/>
                  </a:lnTo>
                  <a:lnTo>
                    <a:pt x="1751" y="42"/>
                  </a:lnTo>
                  <a:lnTo>
                    <a:pt x="1758" y="74"/>
                  </a:lnTo>
                  <a:lnTo>
                    <a:pt x="1760" y="110"/>
                  </a:lnTo>
                  <a:lnTo>
                    <a:pt x="1760" y="426"/>
                  </a:lnTo>
                  <a:lnTo>
                    <a:pt x="66" y="426"/>
                  </a:lnTo>
                  <a:lnTo>
                    <a:pt x="0" y="426"/>
                  </a:lnTo>
                  <a:lnTo>
                    <a:pt x="0" y="132"/>
                  </a:lnTo>
                  <a:lnTo>
                    <a:pt x="0" y="89"/>
                  </a:lnTo>
                  <a:lnTo>
                    <a:pt x="7" y="47"/>
                  </a:lnTo>
                  <a:lnTo>
                    <a:pt x="13" y="25"/>
                  </a:lnTo>
                  <a:lnTo>
                    <a:pt x="23" y="6"/>
                  </a:lnTo>
                </a:path>
              </a:pathLst>
            </a:custGeom>
            <a:gradFill rotWithShape="0">
              <a:gsLst>
                <a:gs pos="0">
                  <a:srgbClr val="00CCFF"/>
                </a:gs>
                <a:gs pos="100000">
                  <a:srgbClr val="FFFFFF"/>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08" name="Freeform 1036"/>
            <p:cNvSpPr>
              <a:spLocks/>
            </p:cNvSpPr>
            <p:nvPr/>
          </p:nvSpPr>
          <p:spPr bwMode="auto">
            <a:xfrm>
              <a:off x="85" y="412"/>
              <a:ext cx="1761" cy="185"/>
            </a:xfrm>
            <a:custGeom>
              <a:avLst/>
              <a:gdLst>
                <a:gd name="T0" fmla="*/ 85 w 1761"/>
                <a:gd name="T1" fmla="*/ 63 h 185"/>
                <a:gd name="T2" fmla="*/ 138 w 1761"/>
                <a:gd name="T3" fmla="*/ 63 h 185"/>
                <a:gd name="T4" fmla="*/ 180 w 1761"/>
                <a:gd name="T5" fmla="*/ 95 h 185"/>
                <a:gd name="T6" fmla="*/ 248 w 1761"/>
                <a:gd name="T7" fmla="*/ 76 h 185"/>
                <a:gd name="T8" fmla="*/ 325 w 1761"/>
                <a:gd name="T9" fmla="*/ 67 h 185"/>
                <a:gd name="T10" fmla="*/ 379 w 1761"/>
                <a:gd name="T11" fmla="*/ 86 h 185"/>
                <a:gd name="T12" fmla="*/ 438 w 1761"/>
                <a:gd name="T13" fmla="*/ 76 h 185"/>
                <a:gd name="T14" fmla="*/ 532 w 1761"/>
                <a:gd name="T15" fmla="*/ 82 h 185"/>
                <a:gd name="T16" fmla="*/ 592 w 1761"/>
                <a:gd name="T17" fmla="*/ 95 h 185"/>
                <a:gd name="T18" fmla="*/ 663 w 1761"/>
                <a:gd name="T19" fmla="*/ 57 h 185"/>
                <a:gd name="T20" fmla="*/ 716 w 1761"/>
                <a:gd name="T21" fmla="*/ 90 h 185"/>
                <a:gd name="T22" fmla="*/ 787 w 1761"/>
                <a:gd name="T23" fmla="*/ 85 h 185"/>
                <a:gd name="T24" fmla="*/ 824 w 1761"/>
                <a:gd name="T25" fmla="*/ 90 h 185"/>
                <a:gd name="T26" fmla="*/ 857 w 1761"/>
                <a:gd name="T27" fmla="*/ 57 h 185"/>
                <a:gd name="T28" fmla="*/ 899 w 1761"/>
                <a:gd name="T29" fmla="*/ 34 h 185"/>
                <a:gd name="T30" fmla="*/ 949 w 1761"/>
                <a:gd name="T31" fmla="*/ 31 h 185"/>
                <a:gd name="T32" fmla="*/ 991 w 1761"/>
                <a:gd name="T33" fmla="*/ 22 h 185"/>
                <a:gd name="T34" fmla="*/ 1030 w 1761"/>
                <a:gd name="T35" fmla="*/ 48 h 185"/>
                <a:gd name="T36" fmla="*/ 1071 w 1761"/>
                <a:gd name="T37" fmla="*/ 67 h 185"/>
                <a:gd name="T38" fmla="*/ 1138 w 1761"/>
                <a:gd name="T39" fmla="*/ 53 h 185"/>
                <a:gd name="T40" fmla="*/ 1168 w 1761"/>
                <a:gd name="T41" fmla="*/ 89 h 185"/>
                <a:gd name="T42" fmla="*/ 1215 w 1761"/>
                <a:gd name="T43" fmla="*/ 95 h 185"/>
                <a:gd name="T44" fmla="*/ 1293 w 1761"/>
                <a:gd name="T45" fmla="*/ 95 h 185"/>
                <a:gd name="T46" fmla="*/ 1340 w 1761"/>
                <a:gd name="T47" fmla="*/ 79 h 185"/>
                <a:gd name="T48" fmla="*/ 1376 w 1761"/>
                <a:gd name="T49" fmla="*/ 86 h 185"/>
                <a:gd name="T50" fmla="*/ 1418 w 1761"/>
                <a:gd name="T51" fmla="*/ 57 h 185"/>
                <a:gd name="T52" fmla="*/ 1478 w 1761"/>
                <a:gd name="T53" fmla="*/ 53 h 185"/>
                <a:gd name="T54" fmla="*/ 1528 w 1761"/>
                <a:gd name="T55" fmla="*/ 22 h 185"/>
                <a:gd name="T56" fmla="*/ 1567 w 1761"/>
                <a:gd name="T57" fmla="*/ 15 h 185"/>
                <a:gd name="T58" fmla="*/ 1617 w 1761"/>
                <a:gd name="T59" fmla="*/ 27 h 185"/>
                <a:gd name="T60" fmla="*/ 1661 w 1761"/>
                <a:gd name="T61" fmla="*/ 1 h 185"/>
                <a:gd name="T62" fmla="*/ 1703 w 1761"/>
                <a:gd name="T63" fmla="*/ 48 h 185"/>
                <a:gd name="T64" fmla="*/ 1750 w 1761"/>
                <a:gd name="T65" fmla="*/ 24 h 185"/>
                <a:gd name="T66" fmla="*/ 1760 w 1761"/>
                <a:gd name="T67" fmla="*/ 184 h 185"/>
                <a:gd name="T68" fmla="*/ 727 w 1761"/>
                <a:gd name="T69" fmla="*/ 149 h 185"/>
                <a:gd name="T70" fmla="*/ 0 w 1761"/>
                <a:gd name="T71" fmla="*/ 29 h 185"/>
                <a:gd name="T72" fmla="*/ 26 w 1761"/>
                <a:gd name="T73" fmla="*/ 50 h 185"/>
                <a:gd name="T74" fmla="*/ 61 w 1761"/>
                <a:gd name="T75" fmla="*/ 5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1" h="185">
                  <a:moveTo>
                    <a:pt x="61" y="57"/>
                  </a:moveTo>
                  <a:lnTo>
                    <a:pt x="85" y="63"/>
                  </a:lnTo>
                  <a:lnTo>
                    <a:pt x="112" y="57"/>
                  </a:lnTo>
                  <a:lnTo>
                    <a:pt x="138" y="63"/>
                  </a:lnTo>
                  <a:lnTo>
                    <a:pt x="158" y="81"/>
                  </a:lnTo>
                  <a:lnTo>
                    <a:pt x="180" y="95"/>
                  </a:lnTo>
                  <a:lnTo>
                    <a:pt x="217" y="82"/>
                  </a:lnTo>
                  <a:lnTo>
                    <a:pt x="248" y="76"/>
                  </a:lnTo>
                  <a:lnTo>
                    <a:pt x="293" y="76"/>
                  </a:lnTo>
                  <a:lnTo>
                    <a:pt x="325" y="67"/>
                  </a:lnTo>
                  <a:lnTo>
                    <a:pt x="354" y="76"/>
                  </a:lnTo>
                  <a:lnTo>
                    <a:pt x="379" y="86"/>
                  </a:lnTo>
                  <a:lnTo>
                    <a:pt x="402" y="89"/>
                  </a:lnTo>
                  <a:lnTo>
                    <a:pt x="438" y="76"/>
                  </a:lnTo>
                  <a:lnTo>
                    <a:pt x="477" y="76"/>
                  </a:lnTo>
                  <a:lnTo>
                    <a:pt x="532" y="82"/>
                  </a:lnTo>
                  <a:lnTo>
                    <a:pt x="555" y="99"/>
                  </a:lnTo>
                  <a:lnTo>
                    <a:pt x="592" y="95"/>
                  </a:lnTo>
                  <a:lnTo>
                    <a:pt x="629" y="67"/>
                  </a:lnTo>
                  <a:lnTo>
                    <a:pt x="663" y="57"/>
                  </a:lnTo>
                  <a:lnTo>
                    <a:pt x="687" y="67"/>
                  </a:lnTo>
                  <a:lnTo>
                    <a:pt x="716" y="90"/>
                  </a:lnTo>
                  <a:lnTo>
                    <a:pt x="750" y="100"/>
                  </a:lnTo>
                  <a:lnTo>
                    <a:pt x="787" y="85"/>
                  </a:lnTo>
                  <a:lnTo>
                    <a:pt x="805" y="79"/>
                  </a:lnTo>
                  <a:lnTo>
                    <a:pt x="824" y="90"/>
                  </a:lnTo>
                  <a:lnTo>
                    <a:pt x="840" y="76"/>
                  </a:lnTo>
                  <a:lnTo>
                    <a:pt x="857" y="57"/>
                  </a:lnTo>
                  <a:lnTo>
                    <a:pt x="877" y="39"/>
                  </a:lnTo>
                  <a:lnTo>
                    <a:pt x="899" y="34"/>
                  </a:lnTo>
                  <a:lnTo>
                    <a:pt x="924" y="39"/>
                  </a:lnTo>
                  <a:lnTo>
                    <a:pt x="949" y="31"/>
                  </a:lnTo>
                  <a:lnTo>
                    <a:pt x="975" y="22"/>
                  </a:lnTo>
                  <a:lnTo>
                    <a:pt x="991" y="22"/>
                  </a:lnTo>
                  <a:lnTo>
                    <a:pt x="1006" y="25"/>
                  </a:lnTo>
                  <a:lnTo>
                    <a:pt x="1030" y="48"/>
                  </a:lnTo>
                  <a:lnTo>
                    <a:pt x="1052" y="44"/>
                  </a:lnTo>
                  <a:lnTo>
                    <a:pt x="1071" y="67"/>
                  </a:lnTo>
                  <a:lnTo>
                    <a:pt x="1107" y="67"/>
                  </a:lnTo>
                  <a:lnTo>
                    <a:pt x="1138" y="53"/>
                  </a:lnTo>
                  <a:lnTo>
                    <a:pt x="1153" y="71"/>
                  </a:lnTo>
                  <a:lnTo>
                    <a:pt x="1168" y="89"/>
                  </a:lnTo>
                  <a:lnTo>
                    <a:pt x="1190" y="84"/>
                  </a:lnTo>
                  <a:lnTo>
                    <a:pt x="1215" y="95"/>
                  </a:lnTo>
                  <a:lnTo>
                    <a:pt x="1242" y="85"/>
                  </a:lnTo>
                  <a:lnTo>
                    <a:pt x="1293" y="95"/>
                  </a:lnTo>
                  <a:lnTo>
                    <a:pt x="1315" y="104"/>
                  </a:lnTo>
                  <a:lnTo>
                    <a:pt x="1340" y="79"/>
                  </a:lnTo>
                  <a:lnTo>
                    <a:pt x="1357" y="77"/>
                  </a:lnTo>
                  <a:lnTo>
                    <a:pt x="1376" y="86"/>
                  </a:lnTo>
                  <a:lnTo>
                    <a:pt x="1394" y="82"/>
                  </a:lnTo>
                  <a:lnTo>
                    <a:pt x="1418" y="57"/>
                  </a:lnTo>
                  <a:lnTo>
                    <a:pt x="1458" y="50"/>
                  </a:lnTo>
                  <a:lnTo>
                    <a:pt x="1478" y="53"/>
                  </a:lnTo>
                  <a:lnTo>
                    <a:pt x="1498" y="53"/>
                  </a:lnTo>
                  <a:lnTo>
                    <a:pt x="1528" y="22"/>
                  </a:lnTo>
                  <a:lnTo>
                    <a:pt x="1545" y="10"/>
                  </a:lnTo>
                  <a:lnTo>
                    <a:pt x="1567" y="15"/>
                  </a:lnTo>
                  <a:lnTo>
                    <a:pt x="1592" y="48"/>
                  </a:lnTo>
                  <a:lnTo>
                    <a:pt x="1617" y="27"/>
                  </a:lnTo>
                  <a:lnTo>
                    <a:pt x="1641" y="0"/>
                  </a:lnTo>
                  <a:lnTo>
                    <a:pt x="1661" y="1"/>
                  </a:lnTo>
                  <a:lnTo>
                    <a:pt x="1685" y="57"/>
                  </a:lnTo>
                  <a:lnTo>
                    <a:pt x="1703" y="48"/>
                  </a:lnTo>
                  <a:lnTo>
                    <a:pt x="1729" y="25"/>
                  </a:lnTo>
                  <a:lnTo>
                    <a:pt x="1750" y="24"/>
                  </a:lnTo>
                  <a:lnTo>
                    <a:pt x="1760" y="43"/>
                  </a:lnTo>
                  <a:lnTo>
                    <a:pt x="1760" y="184"/>
                  </a:lnTo>
                  <a:lnTo>
                    <a:pt x="740" y="144"/>
                  </a:lnTo>
                  <a:lnTo>
                    <a:pt x="727" y="149"/>
                  </a:lnTo>
                  <a:lnTo>
                    <a:pt x="0" y="133"/>
                  </a:lnTo>
                  <a:lnTo>
                    <a:pt x="0" y="29"/>
                  </a:lnTo>
                  <a:lnTo>
                    <a:pt x="10" y="44"/>
                  </a:lnTo>
                  <a:lnTo>
                    <a:pt x="26" y="50"/>
                  </a:lnTo>
                  <a:lnTo>
                    <a:pt x="46" y="51"/>
                  </a:lnTo>
                  <a:lnTo>
                    <a:pt x="61" y="57"/>
                  </a:lnTo>
                </a:path>
              </a:pathLst>
            </a:custGeom>
            <a:solidFill>
              <a:srgbClr val="003300"/>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09" name="Freeform 1037"/>
            <p:cNvSpPr>
              <a:spLocks/>
            </p:cNvSpPr>
            <p:nvPr/>
          </p:nvSpPr>
          <p:spPr bwMode="auto">
            <a:xfrm>
              <a:off x="85" y="476"/>
              <a:ext cx="1761" cy="188"/>
            </a:xfrm>
            <a:custGeom>
              <a:avLst/>
              <a:gdLst>
                <a:gd name="T0" fmla="*/ 37 w 1761"/>
                <a:gd name="T1" fmla="*/ 185 h 188"/>
                <a:gd name="T2" fmla="*/ 1706 w 1761"/>
                <a:gd name="T3" fmla="*/ 187 h 188"/>
                <a:gd name="T4" fmla="*/ 1739 w 1761"/>
                <a:gd name="T5" fmla="*/ 181 h 188"/>
                <a:gd name="T6" fmla="*/ 1758 w 1761"/>
                <a:gd name="T7" fmla="*/ 158 h 188"/>
                <a:gd name="T8" fmla="*/ 1760 w 1761"/>
                <a:gd name="T9" fmla="*/ 22 h 188"/>
                <a:gd name="T10" fmla="*/ 1736 w 1761"/>
                <a:gd name="T11" fmla="*/ 6 h 188"/>
                <a:gd name="T12" fmla="*/ 1723 w 1761"/>
                <a:gd name="T13" fmla="*/ 51 h 188"/>
                <a:gd name="T14" fmla="*/ 1706 w 1761"/>
                <a:gd name="T15" fmla="*/ 47 h 188"/>
                <a:gd name="T16" fmla="*/ 1671 w 1761"/>
                <a:gd name="T17" fmla="*/ 25 h 188"/>
                <a:gd name="T18" fmla="*/ 1625 w 1761"/>
                <a:gd name="T19" fmla="*/ 32 h 188"/>
                <a:gd name="T20" fmla="*/ 1588 w 1761"/>
                <a:gd name="T21" fmla="*/ 37 h 188"/>
                <a:gd name="T22" fmla="*/ 1554 w 1761"/>
                <a:gd name="T23" fmla="*/ 25 h 188"/>
                <a:gd name="T24" fmla="*/ 1520 w 1761"/>
                <a:gd name="T25" fmla="*/ 40 h 188"/>
                <a:gd name="T26" fmla="*/ 1498 w 1761"/>
                <a:gd name="T27" fmla="*/ 49 h 188"/>
                <a:gd name="T28" fmla="*/ 1445 w 1761"/>
                <a:gd name="T29" fmla="*/ 43 h 188"/>
                <a:gd name="T30" fmla="*/ 1396 w 1761"/>
                <a:gd name="T31" fmla="*/ 36 h 188"/>
                <a:gd name="T32" fmla="*/ 1337 w 1761"/>
                <a:gd name="T33" fmla="*/ 82 h 188"/>
                <a:gd name="T34" fmla="*/ 1293 w 1761"/>
                <a:gd name="T35" fmla="*/ 58 h 188"/>
                <a:gd name="T36" fmla="*/ 1240 w 1761"/>
                <a:gd name="T37" fmla="*/ 56 h 188"/>
                <a:gd name="T38" fmla="*/ 1153 w 1761"/>
                <a:gd name="T39" fmla="*/ 55 h 188"/>
                <a:gd name="T40" fmla="*/ 1112 w 1761"/>
                <a:gd name="T41" fmla="*/ 49 h 188"/>
                <a:gd name="T42" fmla="*/ 1079 w 1761"/>
                <a:gd name="T43" fmla="*/ 36 h 188"/>
                <a:gd name="T44" fmla="*/ 1006 w 1761"/>
                <a:gd name="T45" fmla="*/ 65 h 188"/>
                <a:gd name="T46" fmla="*/ 943 w 1761"/>
                <a:gd name="T47" fmla="*/ 50 h 188"/>
                <a:gd name="T48" fmla="*/ 866 w 1761"/>
                <a:gd name="T49" fmla="*/ 58 h 188"/>
                <a:gd name="T50" fmla="*/ 804 w 1761"/>
                <a:gd name="T51" fmla="*/ 58 h 188"/>
                <a:gd name="T52" fmla="*/ 730 w 1761"/>
                <a:gd name="T53" fmla="*/ 78 h 188"/>
                <a:gd name="T54" fmla="*/ 652 w 1761"/>
                <a:gd name="T55" fmla="*/ 68 h 188"/>
                <a:gd name="T56" fmla="*/ 563 w 1761"/>
                <a:gd name="T57" fmla="*/ 70 h 188"/>
                <a:gd name="T58" fmla="*/ 468 w 1761"/>
                <a:gd name="T59" fmla="*/ 49 h 188"/>
                <a:gd name="T60" fmla="*/ 369 w 1761"/>
                <a:gd name="T61" fmla="*/ 35 h 188"/>
                <a:gd name="T62" fmla="*/ 301 w 1761"/>
                <a:gd name="T63" fmla="*/ 53 h 188"/>
                <a:gd name="T64" fmla="*/ 262 w 1761"/>
                <a:gd name="T65" fmla="*/ 47 h 188"/>
                <a:gd name="T66" fmla="*/ 205 w 1761"/>
                <a:gd name="T67" fmla="*/ 55 h 188"/>
                <a:gd name="T68" fmla="*/ 143 w 1761"/>
                <a:gd name="T69" fmla="*/ 53 h 188"/>
                <a:gd name="T70" fmla="*/ 80 w 1761"/>
                <a:gd name="T71" fmla="*/ 65 h 188"/>
                <a:gd name="T72" fmla="*/ 16 w 1761"/>
                <a:gd name="T73" fmla="*/ 56 h 188"/>
                <a:gd name="T74" fmla="*/ 2 w 1761"/>
                <a:gd name="T75" fmla="*/ 111 h 188"/>
                <a:gd name="T76" fmla="*/ 13 w 1761"/>
                <a:gd name="T77" fmla="*/ 17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1" h="188">
                  <a:moveTo>
                    <a:pt x="23" y="182"/>
                  </a:moveTo>
                  <a:lnTo>
                    <a:pt x="37" y="185"/>
                  </a:lnTo>
                  <a:lnTo>
                    <a:pt x="54" y="187"/>
                  </a:lnTo>
                  <a:lnTo>
                    <a:pt x="1706" y="187"/>
                  </a:lnTo>
                  <a:lnTo>
                    <a:pt x="1725" y="184"/>
                  </a:lnTo>
                  <a:lnTo>
                    <a:pt x="1739" y="181"/>
                  </a:lnTo>
                  <a:lnTo>
                    <a:pt x="1751" y="170"/>
                  </a:lnTo>
                  <a:lnTo>
                    <a:pt x="1758" y="158"/>
                  </a:lnTo>
                  <a:lnTo>
                    <a:pt x="1760" y="143"/>
                  </a:lnTo>
                  <a:lnTo>
                    <a:pt x="1760" y="22"/>
                  </a:lnTo>
                  <a:lnTo>
                    <a:pt x="1745" y="0"/>
                  </a:lnTo>
                  <a:lnTo>
                    <a:pt x="1736" y="6"/>
                  </a:lnTo>
                  <a:lnTo>
                    <a:pt x="1729" y="27"/>
                  </a:lnTo>
                  <a:lnTo>
                    <a:pt x="1723" y="51"/>
                  </a:lnTo>
                  <a:lnTo>
                    <a:pt x="1716" y="49"/>
                  </a:lnTo>
                  <a:lnTo>
                    <a:pt x="1706" y="47"/>
                  </a:lnTo>
                  <a:lnTo>
                    <a:pt x="1685" y="35"/>
                  </a:lnTo>
                  <a:lnTo>
                    <a:pt x="1671" y="25"/>
                  </a:lnTo>
                  <a:lnTo>
                    <a:pt x="1649" y="22"/>
                  </a:lnTo>
                  <a:lnTo>
                    <a:pt x="1625" y="32"/>
                  </a:lnTo>
                  <a:lnTo>
                    <a:pt x="1603" y="49"/>
                  </a:lnTo>
                  <a:lnTo>
                    <a:pt x="1588" y="37"/>
                  </a:lnTo>
                  <a:lnTo>
                    <a:pt x="1574" y="35"/>
                  </a:lnTo>
                  <a:lnTo>
                    <a:pt x="1554" y="25"/>
                  </a:lnTo>
                  <a:lnTo>
                    <a:pt x="1534" y="28"/>
                  </a:lnTo>
                  <a:lnTo>
                    <a:pt x="1520" y="40"/>
                  </a:lnTo>
                  <a:lnTo>
                    <a:pt x="1514" y="56"/>
                  </a:lnTo>
                  <a:lnTo>
                    <a:pt x="1498" y="49"/>
                  </a:lnTo>
                  <a:lnTo>
                    <a:pt x="1475" y="49"/>
                  </a:lnTo>
                  <a:lnTo>
                    <a:pt x="1445" y="43"/>
                  </a:lnTo>
                  <a:lnTo>
                    <a:pt x="1419" y="56"/>
                  </a:lnTo>
                  <a:lnTo>
                    <a:pt x="1396" y="36"/>
                  </a:lnTo>
                  <a:lnTo>
                    <a:pt x="1366" y="49"/>
                  </a:lnTo>
                  <a:lnTo>
                    <a:pt x="1337" y="82"/>
                  </a:lnTo>
                  <a:lnTo>
                    <a:pt x="1314" y="70"/>
                  </a:lnTo>
                  <a:lnTo>
                    <a:pt x="1293" y="58"/>
                  </a:lnTo>
                  <a:lnTo>
                    <a:pt x="1270" y="51"/>
                  </a:lnTo>
                  <a:lnTo>
                    <a:pt x="1240" y="56"/>
                  </a:lnTo>
                  <a:lnTo>
                    <a:pt x="1194" y="66"/>
                  </a:lnTo>
                  <a:lnTo>
                    <a:pt x="1153" y="55"/>
                  </a:lnTo>
                  <a:lnTo>
                    <a:pt x="1135" y="60"/>
                  </a:lnTo>
                  <a:lnTo>
                    <a:pt x="1112" y="49"/>
                  </a:lnTo>
                  <a:lnTo>
                    <a:pt x="1097" y="38"/>
                  </a:lnTo>
                  <a:lnTo>
                    <a:pt x="1079" y="36"/>
                  </a:lnTo>
                  <a:lnTo>
                    <a:pt x="1047" y="43"/>
                  </a:lnTo>
                  <a:lnTo>
                    <a:pt x="1006" y="65"/>
                  </a:lnTo>
                  <a:lnTo>
                    <a:pt x="972" y="45"/>
                  </a:lnTo>
                  <a:lnTo>
                    <a:pt x="943" y="50"/>
                  </a:lnTo>
                  <a:lnTo>
                    <a:pt x="916" y="78"/>
                  </a:lnTo>
                  <a:lnTo>
                    <a:pt x="866" y="58"/>
                  </a:lnTo>
                  <a:lnTo>
                    <a:pt x="829" y="68"/>
                  </a:lnTo>
                  <a:lnTo>
                    <a:pt x="804" y="58"/>
                  </a:lnTo>
                  <a:lnTo>
                    <a:pt x="767" y="63"/>
                  </a:lnTo>
                  <a:lnTo>
                    <a:pt x="730" y="78"/>
                  </a:lnTo>
                  <a:lnTo>
                    <a:pt x="704" y="73"/>
                  </a:lnTo>
                  <a:lnTo>
                    <a:pt x="652" y="68"/>
                  </a:lnTo>
                  <a:lnTo>
                    <a:pt x="619" y="78"/>
                  </a:lnTo>
                  <a:lnTo>
                    <a:pt x="563" y="70"/>
                  </a:lnTo>
                  <a:lnTo>
                    <a:pt x="517" y="63"/>
                  </a:lnTo>
                  <a:lnTo>
                    <a:pt x="468" y="49"/>
                  </a:lnTo>
                  <a:lnTo>
                    <a:pt x="422" y="63"/>
                  </a:lnTo>
                  <a:lnTo>
                    <a:pt x="369" y="35"/>
                  </a:lnTo>
                  <a:lnTo>
                    <a:pt x="329" y="36"/>
                  </a:lnTo>
                  <a:lnTo>
                    <a:pt x="301" y="53"/>
                  </a:lnTo>
                  <a:lnTo>
                    <a:pt x="284" y="39"/>
                  </a:lnTo>
                  <a:lnTo>
                    <a:pt x="262" y="47"/>
                  </a:lnTo>
                  <a:lnTo>
                    <a:pt x="233" y="49"/>
                  </a:lnTo>
                  <a:lnTo>
                    <a:pt x="205" y="55"/>
                  </a:lnTo>
                  <a:lnTo>
                    <a:pt x="171" y="66"/>
                  </a:lnTo>
                  <a:lnTo>
                    <a:pt x="143" y="53"/>
                  </a:lnTo>
                  <a:lnTo>
                    <a:pt x="116" y="59"/>
                  </a:lnTo>
                  <a:lnTo>
                    <a:pt x="80" y="65"/>
                  </a:lnTo>
                  <a:lnTo>
                    <a:pt x="58" y="59"/>
                  </a:lnTo>
                  <a:lnTo>
                    <a:pt x="16" y="56"/>
                  </a:lnTo>
                  <a:lnTo>
                    <a:pt x="0" y="70"/>
                  </a:lnTo>
                  <a:lnTo>
                    <a:pt x="2" y="111"/>
                  </a:lnTo>
                  <a:lnTo>
                    <a:pt x="4" y="146"/>
                  </a:lnTo>
                  <a:lnTo>
                    <a:pt x="13" y="175"/>
                  </a:lnTo>
                  <a:lnTo>
                    <a:pt x="23" y="182"/>
                  </a:lnTo>
                </a:path>
              </a:pathLst>
            </a:custGeom>
            <a:gradFill rotWithShape="0">
              <a:gsLst>
                <a:gs pos="0">
                  <a:srgbClr val="CC6600"/>
                </a:gs>
                <a:gs pos="100000">
                  <a:srgbClr val="000000"/>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10" name="Freeform 1038"/>
            <p:cNvSpPr>
              <a:spLocks/>
            </p:cNvSpPr>
            <p:nvPr/>
          </p:nvSpPr>
          <p:spPr bwMode="auto">
            <a:xfrm>
              <a:off x="95" y="151"/>
              <a:ext cx="1733" cy="245"/>
            </a:xfrm>
            <a:custGeom>
              <a:avLst/>
              <a:gdLst>
                <a:gd name="T0" fmla="*/ 0 w 1733"/>
                <a:gd name="T1" fmla="*/ 185 h 245"/>
                <a:gd name="T2" fmla="*/ 4 w 1733"/>
                <a:gd name="T3" fmla="*/ 196 h 245"/>
                <a:gd name="T4" fmla="*/ 7 w 1733"/>
                <a:gd name="T5" fmla="*/ 88 h 245"/>
                <a:gd name="T6" fmla="*/ 22 w 1733"/>
                <a:gd name="T7" fmla="*/ 44 h 245"/>
                <a:gd name="T8" fmla="*/ 82 w 1733"/>
                <a:gd name="T9" fmla="*/ 39 h 245"/>
                <a:gd name="T10" fmla="*/ 198 w 1733"/>
                <a:gd name="T11" fmla="*/ 45 h 245"/>
                <a:gd name="T12" fmla="*/ 308 w 1733"/>
                <a:gd name="T13" fmla="*/ 42 h 245"/>
                <a:gd name="T14" fmla="*/ 437 w 1733"/>
                <a:gd name="T15" fmla="*/ 45 h 245"/>
                <a:gd name="T16" fmla="*/ 525 w 1733"/>
                <a:gd name="T17" fmla="*/ 39 h 245"/>
                <a:gd name="T18" fmla="*/ 598 w 1733"/>
                <a:gd name="T19" fmla="*/ 39 h 245"/>
                <a:gd name="T20" fmla="*/ 708 w 1733"/>
                <a:gd name="T21" fmla="*/ 51 h 245"/>
                <a:gd name="T22" fmla="*/ 788 w 1733"/>
                <a:gd name="T23" fmla="*/ 53 h 245"/>
                <a:gd name="T24" fmla="*/ 878 w 1733"/>
                <a:gd name="T25" fmla="*/ 45 h 245"/>
                <a:gd name="T26" fmla="*/ 986 w 1733"/>
                <a:gd name="T27" fmla="*/ 61 h 245"/>
                <a:gd name="T28" fmla="*/ 1071 w 1733"/>
                <a:gd name="T29" fmla="*/ 57 h 245"/>
                <a:gd name="T30" fmla="*/ 1150 w 1733"/>
                <a:gd name="T31" fmla="*/ 49 h 245"/>
                <a:gd name="T32" fmla="*/ 1241 w 1733"/>
                <a:gd name="T33" fmla="*/ 54 h 245"/>
                <a:gd name="T34" fmla="*/ 1319 w 1733"/>
                <a:gd name="T35" fmla="*/ 49 h 245"/>
                <a:gd name="T36" fmla="*/ 1395 w 1733"/>
                <a:gd name="T37" fmla="*/ 44 h 245"/>
                <a:gd name="T38" fmla="*/ 1449 w 1733"/>
                <a:gd name="T39" fmla="*/ 48 h 245"/>
                <a:gd name="T40" fmla="*/ 1557 w 1733"/>
                <a:gd name="T41" fmla="*/ 39 h 245"/>
                <a:gd name="T42" fmla="*/ 1665 w 1733"/>
                <a:gd name="T43" fmla="*/ 51 h 245"/>
                <a:gd name="T44" fmla="*/ 1703 w 1733"/>
                <a:gd name="T45" fmla="*/ 71 h 245"/>
                <a:gd name="T46" fmla="*/ 1721 w 1733"/>
                <a:gd name="T47" fmla="*/ 104 h 245"/>
                <a:gd name="T48" fmla="*/ 1732 w 1733"/>
                <a:gd name="T49" fmla="*/ 189 h 245"/>
                <a:gd name="T50" fmla="*/ 1732 w 1733"/>
                <a:gd name="T51" fmla="*/ 63 h 245"/>
                <a:gd name="T52" fmla="*/ 1725 w 1733"/>
                <a:gd name="T53" fmla="*/ 25 h 245"/>
                <a:gd name="T54" fmla="*/ 1606 w 1733"/>
                <a:gd name="T55" fmla="*/ 9 h 245"/>
                <a:gd name="T56" fmla="*/ 1510 w 1733"/>
                <a:gd name="T57" fmla="*/ 2 h 245"/>
                <a:gd name="T58" fmla="*/ 1443 w 1733"/>
                <a:gd name="T59" fmla="*/ 5 h 245"/>
                <a:gd name="T60" fmla="*/ 1349 w 1733"/>
                <a:gd name="T61" fmla="*/ 12 h 245"/>
                <a:gd name="T62" fmla="*/ 1182 w 1733"/>
                <a:gd name="T63" fmla="*/ 9 h 245"/>
                <a:gd name="T64" fmla="*/ 1067 w 1733"/>
                <a:gd name="T65" fmla="*/ 10 h 245"/>
                <a:gd name="T66" fmla="*/ 986 w 1733"/>
                <a:gd name="T67" fmla="*/ 9 h 245"/>
                <a:gd name="T68" fmla="*/ 923 w 1733"/>
                <a:gd name="T69" fmla="*/ 6 h 245"/>
                <a:gd name="T70" fmla="*/ 813 w 1733"/>
                <a:gd name="T71" fmla="*/ 9 h 245"/>
                <a:gd name="T72" fmla="*/ 681 w 1733"/>
                <a:gd name="T73" fmla="*/ 10 h 245"/>
                <a:gd name="T74" fmla="*/ 531 w 1733"/>
                <a:gd name="T75" fmla="*/ 6 h 245"/>
                <a:gd name="T76" fmla="*/ 463 w 1733"/>
                <a:gd name="T77" fmla="*/ 4 h 245"/>
                <a:gd name="T78" fmla="*/ 351 w 1733"/>
                <a:gd name="T79" fmla="*/ 4 h 245"/>
                <a:gd name="T80" fmla="*/ 208 w 1733"/>
                <a:gd name="T81" fmla="*/ 4 h 245"/>
                <a:gd name="T82" fmla="*/ 87 w 1733"/>
                <a:gd name="T83" fmla="*/ 0 h 245"/>
                <a:gd name="T84" fmla="*/ 28 w 1733"/>
                <a:gd name="T85" fmla="*/ 2 h 245"/>
                <a:gd name="T86" fmla="*/ 4 w 1733"/>
                <a:gd name="T87" fmla="*/ 27 h 245"/>
                <a:gd name="T88" fmla="*/ 0 w 1733"/>
                <a:gd name="T89" fmla="*/ 8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33" h="245">
                  <a:moveTo>
                    <a:pt x="0" y="119"/>
                  </a:moveTo>
                  <a:lnTo>
                    <a:pt x="0" y="185"/>
                  </a:lnTo>
                  <a:lnTo>
                    <a:pt x="0" y="244"/>
                  </a:lnTo>
                  <a:lnTo>
                    <a:pt x="4" y="196"/>
                  </a:lnTo>
                  <a:lnTo>
                    <a:pt x="5" y="157"/>
                  </a:lnTo>
                  <a:lnTo>
                    <a:pt x="7" y="88"/>
                  </a:lnTo>
                  <a:lnTo>
                    <a:pt x="12" y="55"/>
                  </a:lnTo>
                  <a:lnTo>
                    <a:pt x="22" y="44"/>
                  </a:lnTo>
                  <a:lnTo>
                    <a:pt x="48" y="36"/>
                  </a:lnTo>
                  <a:lnTo>
                    <a:pt x="82" y="39"/>
                  </a:lnTo>
                  <a:lnTo>
                    <a:pt x="162" y="39"/>
                  </a:lnTo>
                  <a:lnTo>
                    <a:pt x="198" y="45"/>
                  </a:lnTo>
                  <a:lnTo>
                    <a:pt x="249" y="39"/>
                  </a:lnTo>
                  <a:lnTo>
                    <a:pt x="308" y="42"/>
                  </a:lnTo>
                  <a:lnTo>
                    <a:pt x="351" y="40"/>
                  </a:lnTo>
                  <a:lnTo>
                    <a:pt x="437" y="45"/>
                  </a:lnTo>
                  <a:lnTo>
                    <a:pt x="467" y="44"/>
                  </a:lnTo>
                  <a:lnTo>
                    <a:pt x="525" y="39"/>
                  </a:lnTo>
                  <a:lnTo>
                    <a:pt x="544" y="46"/>
                  </a:lnTo>
                  <a:lnTo>
                    <a:pt x="598" y="39"/>
                  </a:lnTo>
                  <a:lnTo>
                    <a:pt x="680" y="44"/>
                  </a:lnTo>
                  <a:lnTo>
                    <a:pt x="708" y="51"/>
                  </a:lnTo>
                  <a:lnTo>
                    <a:pt x="751" y="45"/>
                  </a:lnTo>
                  <a:lnTo>
                    <a:pt x="788" y="53"/>
                  </a:lnTo>
                  <a:lnTo>
                    <a:pt x="818" y="53"/>
                  </a:lnTo>
                  <a:lnTo>
                    <a:pt x="878" y="45"/>
                  </a:lnTo>
                  <a:lnTo>
                    <a:pt x="935" y="51"/>
                  </a:lnTo>
                  <a:lnTo>
                    <a:pt x="986" y="61"/>
                  </a:lnTo>
                  <a:lnTo>
                    <a:pt x="1002" y="63"/>
                  </a:lnTo>
                  <a:lnTo>
                    <a:pt x="1071" y="57"/>
                  </a:lnTo>
                  <a:lnTo>
                    <a:pt x="1135" y="52"/>
                  </a:lnTo>
                  <a:lnTo>
                    <a:pt x="1150" y="49"/>
                  </a:lnTo>
                  <a:lnTo>
                    <a:pt x="1174" y="51"/>
                  </a:lnTo>
                  <a:lnTo>
                    <a:pt x="1241" y="54"/>
                  </a:lnTo>
                  <a:lnTo>
                    <a:pt x="1292" y="46"/>
                  </a:lnTo>
                  <a:lnTo>
                    <a:pt x="1319" y="49"/>
                  </a:lnTo>
                  <a:lnTo>
                    <a:pt x="1360" y="51"/>
                  </a:lnTo>
                  <a:lnTo>
                    <a:pt x="1395" y="44"/>
                  </a:lnTo>
                  <a:lnTo>
                    <a:pt x="1418" y="39"/>
                  </a:lnTo>
                  <a:lnTo>
                    <a:pt x="1449" y="48"/>
                  </a:lnTo>
                  <a:lnTo>
                    <a:pt x="1514" y="52"/>
                  </a:lnTo>
                  <a:lnTo>
                    <a:pt x="1557" y="39"/>
                  </a:lnTo>
                  <a:lnTo>
                    <a:pt x="1620" y="51"/>
                  </a:lnTo>
                  <a:lnTo>
                    <a:pt x="1665" y="51"/>
                  </a:lnTo>
                  <a:lnTo>
                    <a:pt x="1688" y="51"/>
                  </a:lnTo>
                  <a:lnTo>
                    <a:pt x="1703" y="71"/>
                  </a:lnTo>
                  <a:lnTo>
                    <a:pt x="1713" y="82"/>
                  </a:lnTo>
                  <a:lnTo>
                    <a:pt x="1721" y="104"/>
                  </a:lnTo>
                  <a:lnTo>
                    <a:pt x="1727" y="140"/>
                  </a:lnTo>
                  <a:lnTo>
                    <a:pt x="1732" y="189"/>
                  </a:lnTo>
                  <a:lnTo>
                    <a:pt x="1732" y="88"/>
                  </a:lnTo>
                  <a:lnTo>
                    <a:pt x="1732" y="63"/>
                  </a:lnTo>
                  <a:lnTo>
                    <a:pt x="1729" y="46"/>
                  </a:lnTo>
                  <a:lnTo>
                    <a:pt x="1725" y="25"/>
                  </a:lnTo>
                  <a:lnTo>
                    <a:pt x="1700" y="11"/>
                  </a:lnTo>
                  <a:lnTo>
                    <a:pt x="1606" y="9"/>
                  </a:lnTo>
                  <a:lnTo>
                    <a:pt x="1584" y="2"/>
                  </a:lnTo>
                  <a:lnTo>
                    <a:pt x="1510" y="2"/>
                  </a:lnTo>
                  <a:lnTo>
                    <a:pt x="1488" y="5"/>
                  </a:lnTo>
                  <a:lnTo>
                    <a:pt x="1443" y="5"/>
                  </a:lnTo>
                  <a:lnTo>
                    <a:pt x="1410" y="3"/>
                  </a:lnTo>
                  <a:lnTo>
                    <a:pt x="1349" y="12"/>
                  </a:lnTo>
                  <a:lnTo>
                    <a:pt x="1222" y="5"/>
                  </a:lnTo>
                  <a:lnTo>
                    <a:pt x="1182" y="9"/>
                  </a:lnTo>
                  <a:lnTo>
                    <a:pt x="1112" y="15"/>
                  </a:lnTo>
                  <a:lnTo>
                    <a:pt x="1067" y="10"/>
                  </a:lnTo>
                  <a:lnTo>
                    <a:pt x="1022" y="9"/>
                  </a:lnTo>
                  <a:lnTo>
                    <a:pt x="986" y="9"/>
                  </a:lnTo>
                  <a:lnTo>
                    <a:pt x="947" y="13"/>
                  </a:lnTo>
                  <a:lnTo>
                    <a:pt x="923" y="6"/>
                  </a:lnTo>
                  <a:lnTo>
                    <a:pt x="839" y="9"/>
                  </a:lnTo>
                  <a:lnTo>
                    <a:pt x="813" y="9"/>
                  </a:lnTo>
                  <a:lnTo>
                    <a:pt x="769" y="6"/>
                  </a:lnTo>
                  <a:lnTo>
                    <a:pt x="681" y="10"/>
                  </a:lnTo>
                  <a:lnTo>
                    <a:pt x="603" y="6"/>
                  </a:lnTo>
                  <a:lnTo>
                    <a:pt x="531" y="6"/>
                  </a:lnTo>
                  <a:lnTo>
                    <a:pt x="496" y="9"/>
                  </a:lnTo>
                  <a:lnTo>
                    <a:pt x="463" y="4"/>
                  </a:lnTo>
                  <a:lnTo>
                    <a:pt x="435" y="4"/>
                  </a:lnTo>
                  <a:lnTo>
                    <a:pt x="351" y="4"/>
                  </a:lnTo>
                  <a:lnTo>
                    <a:pt x="253" y="6"/>
                  </a:lnTo>
                  <a:lnTo>
                    <a:pt x="208" y="4"/>
                  </a:lnTo>
                  <a:lnTo>
                    <a:pt x="155" y="6"/>
                  </a:lnTo>
                  <a:lnTo>
                    <a:pt x="87" y="0"/>
                  </a:lnTo>
                  <a:lnTo>
                    <a:pt x="45" y="0"/>
                  </a:lnTo>
                  <a:lnTo>
                    <a:pt x="28" y="2"/>
                  </a:lnTo>
                  <a:lnTo>
                    <a:pt x="15" y="9"/>
                  </a:lnTo>
                  <a:lnTo>
                    <a:pt x="4" y="27"/>
                  </a:lnTo>
                  <a:lnTo>
                    <a:pt x="0" y="56"/>
                  </a:lnTo>
                  <a:lnTo>
                    <a:pt x="0" y="86"/>
                  </a:lnTo>
                  <a:lnTo>
                    <a:pt x="0" y="119"/>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11" name="Freeform 1039"/>
            <p:cNvSpPr>
              <a:spLocks/>
            </p:cNvSpPr>
            <p:nvPr/>
          </p:nvSpPr>
          <p:spPr bwMode="auto">
            <a:xfrm>
              <a:off x="98" y="539"/>
              <a:ext cx="1733" cy="100"/>
            </a:xfrm>
            <a:custGeom>
              <a:avLst/>
              <a:gdLst>
                <a:gd name="T0" fmla="*/ 0 w 1733"/>
                <a:gd name="T1" fmla="*/ 24 h 100"/>
                <a:gd name="T2" fmla="*/ 4 w 1733"/>
                <a:gd name="T3" fmla="*/ 19 h 100"/>
                <a:gd name="T4" fmla="*/ 6 w 1733"/>
                <a:gd name="T5" fmla="*/ 63 h 100"/>
                <a:gd name="T6" fmla="*/ 22 w 1733"/>
                <a:gd name="T7" fmla="*/ 80 h 100"/>
                <a:gd name="T8" fmla="*/ 48 w 1733"/>
                <a:gd name="T9" fmla="*/ 76 h 100"/>
                <a:gd name="T10" fmla="*/ 90 w 1733"/>
                <a:gd name="T11" fmla="*/ 76 h 100"/>
                <a:gd name="T12" fmla="*/ 132 w 1733"/>
                <a:gd name="T13" fmla="*/ 78 h 100"/>
                <a:gd name="T14" fmla="*/ 156 w 1733"/>
                <a:gd name="T15" fmla="*/ 80 h 100"/>
                <a:gd name="T16" fmla="*/ 202 w 1733"/>
                <a:gd name="T17" fmla="*/ 75 h 100"/>
                <a:gd name="T18" fmla="*/ 266 w 1733"/>
                <a:gd name="T19" fmla="*/ 80 h 100"/>
                <a:gd name="T20" fmla="*/ 336 w 1733"/>
                <a:gd name="T21" fmla="*/ 79 h 100"/>
                <a:gd name="T22" fmla="*/ 390 w 1733"/>
                <a:gd name="T23" fmla="*/ 82 h 100"/>
                <a:gd name="T24" fmla="*/ 421 w 1733"/>
                <a:gd name="T25" fmla="*/ 81 h 100"/>
                <a:gd name="T26" fmla="*/ 525 w 1733"/>
                <a:gd name="T27" fmla="*/ 83 h 100"/>
                <a:gd name="T28" fmla="*/ 590 w 1733"/>
                <a:gd name="T29" fmla="*/ 76 h 100"/>
                <a:gd name="T30" fmla="*/ 656 w 1733"/>
                <a:gd name="T31" fmla="*/ 78 h 100"/>
                <a:gd name="T32" fmla="*/ 708 w 1733"/>
                <a:gd name="T33" fmla="*/ 78 h 100"/>
                <a:gd name="T34" fmla="*/ 788 w 1733"/>
                <a:gd name="T35" fmla="*/ 77 h 100"/>
                <a:gd name="T36" fmla="*/ 850 w 1733"/>
                <a:gd name="T37" fmla="*/ 71 h 100"/>
                <a:gd name="T38" fmla="*/ 942 w 1733"/>
                <a:gd name="T39" fmla="*/ 73 h 100"/>
                <a:gd name="T40" fmla="*/ 1055 w 1733"/>
                <a:gd name="T41" fmla="*/ 76 h 100"/>
                <a:gd name="T42" fmla="*/ 1121 w 1733"/>
                <a:gd name="T43" fmla="*/ 71 h 100"/>
                <a:gd name="T44" fmla="*/ 1150 w 1733"/>
                <a:gd name="T45" fmla="*/ 79 h 100"/>
                <a:gd name="T46" fmla="*/ 1237 w 1733"/>
                <a:gd name="T47" fmla="*/ 79 h 100"/>
                <a:gd name="T48" fmla="*/ 1308 w 1733"/>
                <a:gd name="T49" fmla="*/ 79 h 100"/>
                <a:gd name="T50" fmla="*/ 1332 w 1733"/>
                <a:gd name="T51" fmla="*/ 75 h 100"/>
                <a:gd name="T52" fmla="*/ 1373 w 1733"/>
                <a:gd name="T53" fmla="*/ 80 h 100"/>
                <a:gd name="T54" fmla="*/ 1394 w 1733"/>
                <a:gd name="T55" fmla="*/ 80 h 100"/>
                <a:gd name="T56" fmla="*/ 1451 w 1733"/>
                <a:gd name="T57" fmla="*/ 80 h 100"/>
                <a:gd name="T58" fmla="*/ 1499 w 1733"/>
                <a:gd name="T59" fmla="*/ 77 h 100"/>
                <a:gd name="T60" fmla="*/ 1578 w 1733"/>
                <a:gd name="T61" fmla="*/ 74 h 100"/>
                <a:gd name="T62" fmla="*/ 1687 w 1733"/>
                <a:gd name="T63" fmla="*/ 73 h 100"/>
                <a:gd name="T64" fmla="*/ 1713 w 1733"/>
                <a:gd name="T65" fmla="*/ 65 h 100"/>
                <a:gd name="T66" fmla="*/ 1727 w 1733"/>
                <a:gd name="T67" fmla="*/ 42 h 100"/>
                <a:gd name="T68" fmla="*/ 1732 w 1733"/>
                <a:gd name="T69" fmla="*/ 63 h 100"/>
                <a:gd name="T70" fmla="*/ 1730 w 1733"/>
                <a:gd name="T71" fmla="*/ 80 h 100"/>
                <a:gd name="T72" fmla="*/ 1716 w 1733"/>
                <a:gd name="T73" fmla="*/ 95 h 100"/>
                <a:gd name="T74" fmla="*/ 1606 w 1733"/>
                <a:gd name="T75" fmla="*/ 95 h 100"/>
                <a:gd name="T76" fmla="*/ 1510 w 1733"/>
                <a:gd name="T77" fmla="*/ 97 h 100"/>
                <a:gd name="T78" fmla="*/ 1466 w 1733"/>
                <a:gd name="T79" fmla="*/ 99 h 100"/>
                <a:gd name="T80" fmla="*/ 1416 w 1733"/>
                <a:gd name="T81" fmla="*/ 99 h 100"/>
                <a:gd name="T82" fmla="*/ 1325 w 1733"/>
                <a:gd name="T83" fmla="*/ 93 h 100"/>
                <a:gd name="T84" fmla="*/ 1216 w 1733"/>
                <a:gd name="T85" fmla="*/ 92 h 100"/>
                <a:gd name="T86" fmla="*/ 1125 w 1733"/>
                <a:gd name="T87" fmla="*/ 94 h 100"/>
                <a:gd name="T88" fmla="*/ 1067 w 1733"/>
                <a:gd name="T89" fmla="*/ 94 h 100"/>
                <a:gd name="T90" fmla="*/ 1022 w 1733"/>
                <a:gd name="T91" fmla="*/ 95 h 100"/>
                <a:gd name="T92" fmla="*/ 987 w 1733"/>
                <a:gd name="T93" fmla="*/ 97 h 100"/>
                <a:gd name="T94" fmla="*/ 947 w 1733"/>
                <a:gd name="T95" fmla="*/ 93 h 100"/>
                <a:gd name="T96" fmla="*/ 901 w 1733"/>
                <a:gd name="T97" fmla="*/ 97 h 100"/>
                <a:gd name="T98" fmla="*/ 839 w 1733"/>
                <a:gd name="T99" fmla="*/ 97 h 100"/>
                <a:gd name="T100" fmla="*/ 791 w 1733"/>
                <a:gd name="T101" fmla="*/ 95 h 100"/>
                <a:gd name="T102" fmla="*/ 720 w 1733"/>
                <a:gd name="T103" fmla="*/ 99 h 100"/>
                <a:gd name="T104" fmla="*/ 638 w 1733"/>
                <a:gd name="T105" fmla="*/ 99 h 100"/>
                <a:gd name="T106" fmla="*/ 563 w 1733"/>
                <a:gd name="T107" fmla="*/ 99 h 100"/>
                <a:gd name="T108" fmla="*/ 496 w 1733"/>
                <a:gd name="T109" fmla="*/ 95 h 100"/>
                <a:gd name="T110" fmla="*/ 435 w 1733"/>
                <a:gd name="T111" fmla="*/ 97 h 100"/>
                <a:gd name="T112" fmla="*/ 326 w 1733"/>
                <a:gd name="T113" fmla="*/ 97 h 100"/>
                <a:gd name="T114" fmla="*/ 208 w 1733"/>
                <a:gd name="T115" fmla="*/ 97 h 100"/>
                <a:gd name="T116" fmla="*/ 15 w 1733"/>
                <a:gd name="T117" fmla="*/ 95 h 100"/>
                <a:gd name="T118" fmla="*/ 0 w 1733"/>
                <a:gd name="T119" fmla="*/ 76 h 100"/>
                <a:gd name="T120" fmla="*/ 0 w 1733"/>
                <a:gd name="T121"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33" h="100">
                  <a:moveTo>
                    <a:pt x="0" y="50"/>
                  </a:moveTo>
                  <a:lnTo>
                    <a:pt x="0" y="24"/>
                  </a:lnTo>
                  <a:lnTo>
                    <a:pt x="0" y="0"/>
                  </a:lnTo>
                  <a:lnTo>
                    <a:pt x="4" y="19"/>
                  </a:lnTo>
                  <a:lnTo>
                    <a:pt x="5" y="35"/>
                  </a:lnTo>
                  <a:lnTo>
                    <a:pt x="6" y="63"/>
                  </a:lnTo>
                  <a:lnTo>
                    <a:pt x="12" y="76"/>
                  </a:lnTo>
                  <a:lnTo>
                    <a:pt x="22" y="80"/>
                  </a:lnTo>
                  <a:lnTo>
                    <a:pt x="33" y="77"/>
                  </a:lnTo>
                  <a:lnTo>
                    <a:pt x="48" y="76"/>
                  </a:lnTo>
                  <a:lnTo>
                    <a:pt x="74" y="75"/>
                  </a:lnTo>
                  <a:lnTo>
                    <a:pt x="90" y="76"/>
                  </a:lnTo>
                  <a:lnTo>
                    <a:pt x="103" y="76"/>
                  </a:lnTo>
                  <a:lnTo>
                    <a:pt x="132" y="78"/>
                  </a:lnTo>
                  <a:lnTo>
                    <a:pt x="143" y="79"/>
                  </a:lnTo>
                  <a:lnTo>
                    <a:pt x="156" y="80"/>
                  </a:lnTo>
                  <a:lnTo>
                    <a:pt x="178" y="76"/>
                  </a:lnTo>
                  <a:lnTo>
                    <a:pt x="202" y="75"/>
                  </a:lnTo>
                  <a:lnTo>
                    <a:pt x="231" y="74"/>
                  </a:lnTo>
                  <a:lnTo>
                    <a:pt x="266" y="80"/>
                  </a:lnTo>
                  <a:lnTo>
                    <a:pt x="311" y="82"/>
                  </a:lnTo>
                  <a:lnTo>
                    <a:pt x="336" y="79"/>
                  </a:lnTo>
                  <a:lnTo>
                    <a:pt x="351" y="82"/>
                  </a:lnTo>
                  <a:lnTo>
                    <a:pt x="390" y="82"/>
                  </a:lnTo>
                  <a:lnTo>
                    <a:pt x="404" y="77"/>
                  </a:lnTo>
                  <a:lnTo>
                    <a:pt x="421" y="81"/>
                  </a:lnTo>
                  <a:lnTo>
                    <a:pt x="467" y="80"/>
                  </a:lnTo>
                  <a:lnTo>
                    <a:pt x="525" y="83"/>
                  </a:lnTo>
                  <a:lnTo>
                    <a:pt x="545" y="80"/>
                  </a:lnTo>
                  <a:lnTo>
                    <a:pt x="590" y="76"/>
                  </a:lnTo>
                  <a:lnTo>
                    <a:pt x="620" y="75"/>
                  </a:lnTo>
                  <a:lnTo>
                    <a:pt x="656" y="78"/>
                  </a:lnTo>
                  <a:lnTo>
                    <a:pt x="680" y="80"/>
                  </a:lnTo>
                  <a:lnTo>
                    <a:pt x="708" y="78"/>
                  </a:lnTo>
                  <a:lnTo>
                    <a:pt x="757" y="81"/>
                  </a:lnTo>
                  <a:lnTo>
                    <a:pt x="788" y="77"/>
                  </a:lnTo>
                  <a:lnTo>
                    <a:pt x="818" y="77"/>
                  </a:lnTo>
                  <a:lnTo>
                    <a:pt x="850" y="71"/>
                  </a:lnTo>
                  <a:lnTo>
                    <a:pt x="890" y="77"/>
                  </a:lnTo>
                  <a:lnTo>
                    <a:pt x="942" y="73"/>
                  </a:lnTo>
                  <a:lnTo>
                    <a:pt x="1002" y="73"/>
                  </a:lnTo>
                  <a:lnTo>
                    <a:pt x="1055" y="76"/>
                  </a:lnTo>
                  <a:lnTo>
                    <a:pt x="1086" y="71"/>
                  </a:lnTo>
                  <a:lnTo>
                    <a:pt x="1121" y="71"/>
                  </a:lnTo>
                  <a:lnTo>
                    <a:pt x="1135" y="77"/>
                  </a:lnTo>
                  <a:lnTo>
                    <a:pt x="1150" y="79"/>
                  </a:lnTo>
                  <a:lnTo>
                    <a:pt x="1196" y="76"/>
                  </a:lnTo>
                  <a:lnTo>
                    <a:pt x="1237" y="79"/>
                  </a:lnTo>
                  <a:lnTo>
                    <a:pt x="1292" y="80"/>
                  </a:lnTo>
                  <a:lnTo>
                    <a:pt x="1308" y="79"/>
                  </a:lnTo>
                  <a:lnTo>
                    <a:pt x="1319" y="79"/>
                  </a:lnTo>
                  <a:lnTo>
                    <a:pt x="1332" y="75"/>
                  </a:lnTo>
                  <a:lnTo>
                    <a:pt x="1360" y="78"/>
                  </a:lnTo>
                  <a:lnTo>
                    <a:pt x="1373" y="80"/>
                  </a:lnTo>
                  <a:lnTo>
                    <a:pt x="1382" y="77"/>
                  </a:lnTo>
                  <a:lnTo>
                    <a:pt x="1394" y="80"/>
                  </a:lnTo>
                  <a:lnTo>
                    <a:pt x="1416" y="76"/>
                  </a:lnTo>
                  <a:lnTo>
                    <a:pt x="1451" y="80"/>
                  </a:lnTo>
                  <a:lnTo>
                    <a:pt x="1485" y="74"/>
                  </a:lnTo>
                  <a:lnTo>
                    <a:pt x="1499" y="77"/>
                  </a:lnTo>
                  <a:lnTo>
                    <a:pt x="1514" y="77"/>
                  </a:lnTo>
                  <a:lnTo>
                    <a:pt x="1578" y="74"/>
                  </a:lnTo>
                  <a:lnTo>
                    <a:pt x="1639" y="77"/>
                  </a:lnTo>
                  <a:lnTo>
                    <a:pt x="1687" y="73"/>
                  </a:lnTo>
                  <a:lnTo>
                    <a:pt x="1703" y="70"/>
                  </a:lnTo>
                  <a:lnTo>
                    <a:pt x="1713" y="65"/>
                  </a:lnTo>
                  <a:lnTo>
                    <a:pt x="1721" y="56"/>
                  </a:lnTo>
                  <a:lnTo>
                    <a:pt x="1727" y="42"/>
                  </a:lnTo>
                  <a:lnTo>
                    <a:pt x="1732" y="22"/>
                  </a:lnTo>
                  <a:lnTo>
                    <a:pt x="1732" y="63"/>
                  </a:lnTo>
                  <a:lnTo>
                    <a:pt x="1732" y="73"/>
                  </a:lnTo>
                  <a:lnTo>
                    <a:pt x="1730" y="80"/>
                  </a:lnTo>
                  <a:lnTo>
                    <a:pt x="1725" y="88"/>
                  </a:lnTo>
                  <a:lnTo>
                    <a:pt x="1716" y="95"/>
                  </a:lnTo>
                  <a:lnTo>
                    <a:pt x="1652" y="99"/>
                  </a:lnTo>
                  <a:lnTo>
                    <a:pt x="1606" y="95"/>
                  </a:lnTo>
                  <a:lnTo>
                    <a:pt x="1583" y="97"/>
                  </a:lnTo>
                  <a:lnTo>
                    <a:pt x="1510" y="97"/>
                  </a:lnTo>
                  <a:lnTo>
                    <a:pt x="1488" y="97"/>
                  </a:lnTo>
                  <a:lnTo>
                    <a:pt x="1466" y="99"/>
                  </a:lnTo>
                  <a:lnTo>
                    <a:pt x="1443" y="96"/>
                  </a:lnTo>
                  <a:lnTo>
                    <a:pt x="1416" y="99"/>
                  </a:lnTo>
                  <a:lnTo>
                    <a:pt x="1346" y="97"/>
                  </a:lnTo>
                  <a:lnTo>
                    <a:pt x="1325" y="93"/>
                  </a:lnTo>
                  <a:lnTo>
                    <a:pt x="1260" y="97"/>
                  </a:lnTo>
                  <a:lnTo>
                    <a:pt x="1216" y="92"/>
                  </a:lnTo>
                  <a:lnTo>
                    <a:pt x="1165" y="97"/>
                  </a:lnTo>
                  <a:lnTo>
                    <a:pt x="1125" y="94"/>
                  </a:lnTo>
                  <a:lnTo>
                    <a:pt x="1088" y="97"/>
                  </a:lnTo>
                  <a:lnTo>
                    <a:pt x="1067" y="94"/>
                  </a:lnTo>
                  <a:lnTo>
                    <a:pt x="1048" y="95"/>
                  </a:lnTo>
                  <a:lnTo>
                    <a:pt x="1022" y="95"/>
                  </a:lnTo>
                  <a:lnTo>
                    <a:pt x="1006" y="92"/>
                  </a:lnTo>
                  <a:lnTo>
                    <a:pt x="987" y="97"/>
                  </a:lnTo>
                  <a:lnTo>
                    <a:pt x="967" y="92"/>
                  </a:lnTo>
                  <a:lnTo>
                    <a:pt x="947" y="93"/>
                  </a:lnTo>
                  <a:lnTo>
                    <a:pt x="923" y="95"/>
                  </a:lnTo>
                  <a:lnTo>
                    <a:pt x="901" y="97"/>
                  </a:lnTo>
                  <a:lnTo>
                    <a:pt x="875" y="97"/>
                  </a:lnTo>
                  <a:lnTo>
                    <a:pt x="839" y="97"/>
                  </a:lnTo>
                  <a:lnTo>
                    <a:pt x="813" y="97"/>
                  </a:lnTo>
                  <a:lnTo>
                    <a:pt x="791" y="95"/>
                  </a:lnTo>
                  <a:lnTo>
                    <a:pt x="769" y="95"/>
                  </a:lnTo>
                  <a:lnTo>
                    <a:pt x="720" y="99"/>
                  </a:lnTo>
                  <a:lnTo>
                    <a:pt x="681" y="94"/>
                  </a:lnTo>
                  <a:lnTo>
                    <a:pt x="638" y="99"/>
                  </a:lnTo>
                  <a:lnTo>
                    <a:pt x="603" y="95"/>
                  </a:lnTo>
                  <a:lnTo>
                    <a:pt x="563" y="99"/>
                  </a:lnTo>
                  <a:lnTo>
                    <a:pt x="531" y="95"/>
                  </a:lnTo>
                  <a:lnTo>
                    <a:pt x="496" y="95"/>
                  </a:lnTo>
                  <a:lnTo>
                    <a:pt x="463" y="97"/>
                  </a:lnTo>
                  <a:lnTo>
                    <a:pt x="435" y="97"/>
                  </a:lnTo>
                  <a:lnTo>
                    <a:pt x="351" y="97"/>
                  </a:lnTo>
                  <a:lnTo>
                    <a:pt x="326" y="97"/>
                  </a:lnTo>
                  <a:lnTo>
                    <a:pt x="254" y="95"/>
                  </a:lnTo>
                  <a:lnTo>
                    <a:pt x="208" y="97"/>
                  </a:lnTo>
                  <a:lnTo>
                    <a:pt x="84" y="94"/>
                  </a:lnTo>
                  <a:lnTo>
                    <a:pt x="15" y="95"/>
                  </a:lnTo>
                  <a:lnTo>
                    <a:pt x="3" y="88"/>
                  </a:lnTo>
                  <a:lnTo>
                    <a:pt x="0" y="76"/>
                  </a:lnTo>
                  <a:lnTo>
                    <a:pt x="0" y="63"/>
                  </a:lnTo>
                  <a:lnTo>
                    <a:pt x="0" y="50"/>
                  </a:lnTo>
                </a:path>
              </a:pathLst>
            </a:custGeom>
            <a:solidFill>
              <a:schemeClr val="bg1"/>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grpSp>
        <p:nvGrpSpPr>
          <p:cNvPr id="4112" name="Group 1040"/>
          <p:cNvGrpSpPr>
            <a:grpSpLocks/>
          </p:cNvGrpSpPr>
          <p:nvPr/>
        </p:nvGrpSpPr>
        <p:grpSpPr bwMode="auto">
          <a:xfrm>
            <a:off x="6243638" y="222250"/>
            <a:ext cx="2795587" cy="866775"/>
            <a:chOff x="3933" y="140"/>
            <a:chExt cx="1761" cy="546"/>
          </a:xfrm>
        </p:grpSpPr>
        <p:sp>
          <p:nvSpPr>
            <p:cNvPr id="4113" name="Freeform 1041"/>
            <p:cNvSpPr>
              <a:spLocks/>
            </p:cNvSpPr>
            <p:nvPr/>
          </p:nvSpPr>
          <p:spPr bwMode="auto">
            <a:xfrm>
              <a:off x="3933" y="140"/>
              <a:ext cx="1761" cy="445"/>
            </a:xfrm>
            <a:custGeom>
              <a:avLst/>
              <a:gdLst>
                <a:gd name="T0" fmla="*/ 23 w 1761"/>
                <a:gd name="T1" fmla="*/ 6 h 445"/>
                <a:gd name="T2" fmla="*/ 37 w 1761"/>
                <a:gd name="T3" fmla="*/ 0 h 445"/>
                <a:gd name="T4" fmla="*/ 1706 w 1761"/>
                <a:gd name="T5" fmla="*/ 0 h 445"/>
                <a:gd name="T6" fmla="*/ 1725 w 1761"/>
                <a:gd name="T7" fmla="*/ 4 h 445"/>
                <a:gd name="T8" fmla="*/ 1739 w 1761"/>
                <a:gd name="T9" fmla="*/ 15 h 445"/>
                <a:gd name="T10" fmla="*/ 1751 w 1761"/>
                <a:gd name="T11" fmla="*/ 44 h 445"/>
                <a:gd name="T12" fmla="*/ 1758 w 1761"/>
                <a:gd name="T13" fmla="*/ 77 h 445"/>
                <a:gd name="T14" fmla="*/ 1760 w 1761"/>
                <a:gd name="T15" fmla="*/ 115 h 445"/>
                <a:gd name="T16" fmla="*/ 1760 w 1761"/>
                <a:gd name="T17" fmla="*/ 444 h 445"/>
                <a:gd name="T18" fmla="*/ 66 w 1761"/>
                <a:gd name="T19" fmla="*/ 444 h 445"/>
                <a:gd name="T20" fmla="*/ 0 w 1761"/>
                <a:gd name="T21" fmla="*/ 444 h 445"/>
                <a:gd name="T22" fmla="*/ 0 w 1761"/>
                <a:gd name="T23" fmla="*/ 138 h 445"/>
                <a:gd name="T24" fmla="*/ 0 w 1761"/>
                <a:gd name="T25" fmla="*/ 93 h 445"/>
                <a:gd name="T26" fmla="*/ 7 w 1761"/>
                <a:gd name="T27" fmla="*/ 49 h 445"/>
                <a:gd name="T28" fmla="*/ 13 w 1761"/>
                <a:gd name="T29" fmla="*/ 26 h 445"/>
                <a:gd name="T30" fmla="*/ 23 w 1761"/>
                <a:gd name="T31" fmla="*/ 6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1" h="445">
                  <a:moveTo>
                    <a:pt x="23" y="6"/>
                  </a:moveTo>
                  <a:lnTo>
                    <a:pt x="37" y="0"/>
                  </a:lnTo>
                  <a:lnTo>
                    <a:pt x="1706" y="0"/>
                  </a:lnTo>
                  <a:lnTo>
                    <a:pt x="1725" y="4"/>
                  </a:lnTo>
                  <a:lnTo>
                    <a:pt x="1739" y="15"/>
                  </a:lnTo>
                  <a:lnTo>
                    <a:pt x="1751" y="44"/>
                  </a:lnTo>
                  <a:lnTo>
                    <a:pt x="1758" y="77"/>
                  </a:lnTo>
                  <a:lnTo>
                    <a:pt x="1760" y="115"/>
                  </a:lnTo>
                  <a:lnTo>
                    <a:pt x="1760" y="444"/>
                  </a:lnTo>
                  <a:lnTo>
                    <a:pt x="66" y="444"/>
                  </a:lnTo>
                  <a:lnTo>
                    <a:pt x="0" y="444"/>
                  </a:lnTo>
                  <a:lnTo>
                    <a:pt x="0" y="138"/>
                  </a:lnTo>
                  <a:lnTo>
                    <a:pt x="0" y="93"/>
                  </a:lnTo>
                  <a:lnTo>
                    <a:pt x="7" y="49"/>
                  </a:lnTo>
                  <a:lnTo>
                    <a:pt x="13" y="26"/>
                  </a:lnTo>
                  <a:lnTo>
                    <a:pt x="23" y="6"/>
                  </a:lnTo>
                </a:path>
              </a:pathLst>
            </a:custGeom>
            <a:gradFill rotWithShape="0">
              <a:gsLst>
                <a:gs pos="0">
                  <a:srgbClr val="00CCFF"/>
                </a:gs>
                <a:gs pos="100000">
                  <a:srgbClr val="FFFFFF"/>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14" name="Freeform 1042"/>
            <p:cNvSpPr>
              <a:spLocks/>
            </p:cNvSpPr>
            <p:nvPr/>
          </p:nvSpPr>
          <p:spPr bwMode="auto">
            <a:xfrm>
              <a:off x="3933" y="425"/>
              <a:ext cx="1761" cy="190"/>
            </a:xfrm>
            <a:custGeom>
              <a:avLst/>
              <a:gdLst>
                <a:gd name="T0" fmla="*/ 85 w 1761"/>
                <a:gd name="T1" fmla="*/ 65 h 190"/>
                <a:gd name="T2" fmla="*/ 138 w 1761"/>
                <a:gd name="T3" fmla="*/ 65 h 190"/>
                <a:gd name="T4" fmla="*/ 180 w 1761"/>
                <a:gd name="T5" fmla="*/ 97 h 190"/>
                <a:gd name="T6" fmla="*/ 248 w 1761"/>
                <a:gd name="T7" fmla="*/ 78 h 190"/>
                <a:gd name="T8" fmla="*/ 325 w 1761"/>
                <a:gd name="T9" fmla="*/ 69 h 190"/>
                <a:gd name="T10" fmla="*/ 379 w 1761"/>
                <a:gd name="T11" fmla="*/ 88 h 190"/>
                <a:gd name="T12" fmla="*/ 438 w 1761"/>
                <a:gd name="T13" fmla="*/ 78 h 190"/>
                <a:gd name="T14" fmla="*/ 532 w 1761"/>
                <a:gd name="T15" fmla="*/ 84 h 190"/>
                <a:gd name="T16" fmla="*/ 592 w 1761"/>
                <a:gd name="T17" fmla="*/ 97 h 190"/>
                <a:gd name="T18" fmla="*/ 663 w 1761"/>
                <a:gd name="T19" fmla="*/ 59 h 190"/>
                <a:gd name="T20" fmla="*/ 716 w 1761"/>
                <a:gd name="T21" fmla="*/ 93 h 190"/>
                <a:gd name="T22" fmla="*/ 787 w 1761"/>
                <a:gd name="T23" fmla="*/ 87 h 190"/>
                <a:gd name="T24" fmla="*/ 824 w 1761"/>
                <a:gd name="T25" fmla="*/ 93 h 190"/>
                <a:gd name="T26" fmla="*/ 857 w 1761"/>
                <a:gd name="T27" fmla="*/ 59 h 190"/>
                <a:gd name="T28" fmla="*/ 899 w 1761"/>
                <a:gd name="T29" fmla="*/ 35 h 190"/>
                <a:gd name="T30" fmla="*/ 949 w 1761"/>
                <a:gd name="T31" fmla="*/ 32 h 190"/>
                <a:gd name="T32" fmla="*/ 991 w 1761"/>
                <a:gd name="T33" fmla="*/ 23 h 190"/>
                <a:gd name="T34" fmla="*/ 1030 w 1761"/>
                <a:gd name="T35" fmla="*/ 49 h 190"/>
                <a:gd name="T36" fmla="*/ 1071 w 1761"/>
                <a:gd name="T37" fmla="*/ 69 h 190"/>
                <a:gd name="T38" fmla="*/ 1138 w 1761"/>
                <a:gd name="T39" fmla="*/ 55 h 190"/>
                <a:gd name="T40" fmla="*/ 1168 w 1761"/>
                <a:gd name="T41" fmla="*/ 92 h 190"/>
                <a:gd name="T42" fmla="*/ 1215 w 1761"/>
                <a:gd name="T43" fmla="*/ 97 h 190"/>
                <a:gd name="T44" fmla="*/ 1293 w 1761"/>
                <a:gd name="T45" fmla="*/ 97 h 190"/>
                <a:gd name="T46" fmla="*/ 1340 w 1761"/>
                <a:gd name="T47" fmla="*/ 81 h 190"/>
                <a:gd name="T48" fmla="*/ 1376 w 1761"/>
                <a:gd name="T49" fmla="*/ 88 h 190"/>
                <a:gd name="T50" fmla="*/ 1418 w 1761"/>
                <a:gd name="T51" fmla="*/ 59 h 190"/>
                <a:gd name="T52" fmla="*/ 1478 w 1761"/>
                <a:gd name="T53" fmla="*/ 55 h 190"/>
                <a:gd name="T54" fmla="*/ 1528 w 1761"/>
                <a:gd name="T55" fmla="*/ 23 h 190"/>
                <a:gd name="T56" fmla="*/ 1567 w 1761"/>
                <a:gd name="T57" fmla="*/ 15 h 190"/>
                <a:gd name="T58" fmla="*/ 1617 w 1761"/>
                <a:gd name="T59" fmla="*/ 28 h 190"/>
                <a:gd name="T60" fmla="*/ 1661 w 1761"/>
                <a:gd name="T61" fmla="*/ 1 h 190"/>
                <a:gd name="T62" fmla="*/ 1703 w 1761"/>
                <a:gd name="T63" fmla="*/ 49 h 190"/>
                <a:gd name="T64" fmla="*/ 1750 w 1761"/>
                <a:gd name="T65" fmla="*/ 24 h 190"/>
                <a:gd name="T66" fmla="*/ 1760 w 1761"/>
                <a:gd name="T67" fmla="*/ 189 h 190"/>
                <a:gd name="T68" fmla="*/ 727 w 1761"/>
                <a:gd name="T69" fmla="*/ 153 h 190"/>
                <a:gd name="T70" fmla="*/ 0 w 1761"/>
                <a:gd name="T71" fmla="*/ 30 h 190"/>
                <a:gd name="T72" fmla="*/ 26 w 1761"/>
                <a:gd name="T73" fmla="*/ 51 h 190"/>
                <a:gd name="T74" fmla="*/ 61 w 1761"/>
                <a:gd name="T75" fmla="*/ 5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1" h="190">
                  <a:moveTo>
                    <a:pt x="61" y="59"/>
                  </a:moveTo>
                  <a:lnTo>
                    <a:pt x="85" y="65"/>
                  </a:lnTo>
                  <a:lnTo>
                    <a:pt x="112" y="59"/>
                  </a:lnTo>
                  <a:lnTo>
                    <a:pt x="138" y="65"/>
                  </a:lnTo>
                  <a:lnTo>
                    <a:pt x="158" y="83"/>
                  </a:lnTo>
                  <a:lnTo>
                    <a:pt x="180" y="97"/>
                  </a:lnTo>
                  <a:lnTo>
                    <a:pt x="217" y="85"/>
                  </a:lnTo>
                  <a:lnTo>
                    <a:pt x="248" y="78"/>
                  </a:lnTo>
                  <a:lnTo>
                    <a:pt x="293" y="78"/>
                  </a:lnTo>
                  <a:lnTo>
                    <a:pt x="325" y="69"/>
                  </a:lnTo>
                  <a:lnTo>
                    <a:pt x="354" y="78"/>
                  </a:lnTo>
                  <a:lnTo>
                    <a:pt x="379" y="88"/>
                  </a:lnTo>
                  <a:lnTo>
                    <a:pt x="402" y="92"/>
                  </a:lnTo>
                  <a:lnTo>
                    <a:pt x="438" y="78"/>
                  </a:lnTo>
                  <a:lnTo>
                    <a:pt x="477" y="78"/>
                  </a:lnTo>
                  <a:lnTo>
                    <a:pt x="532" y="84"/>
                  </a:lnTo>
                  <a:lnTo>
                    <a:pt x="555" y="102"/>
                  </a:lnTo>
                  <a:lnTo>
                    <a:pt x="592" y="97"/>
                  </a:lnTo>
                  <a:lnTo>
                    <a:pt x="629" y="69"/>
                  </a:lnTo>
                  <a:lnTo>
                    <a:pt x="663" y="59"/>
                  </a:lnTo>
                  <a:lnTo>
                    <a:pt x="687" y="69"/>
                  </a:lnTo>
                  <a:lnTo>
                    <a:pt x="716" y="93"/>
                  </a:lnTo>
                  <a:lnTo>
                    <a:pt x="750" y="102"/>
                  </a:lnTo>
                  <a:lnTo>
                    <a:pt x="787" y="87"/>
                  </a:lnTo>
                  <a:lnTo>
                    <a:pt x="805" y="81"/>
                  </a:lnTo>
                  <a:lnTo>
                    <a:pt x="824" y="93"/>
                  </a:lnTo>
                  <a:lnTo>
                    <a:pt x="840" y="78"/>
                  </a:lnTo>
                  <a:lnTo>
                    <a:pt x="857" y="59"/>
                  </a:lnTo>
                  <a:lnTo>
                    <a:pt x="877" y="40"/>
                  </a:lnTo>
                  <a:lnTo>
                    <a:pt x="899" y="35"/>
                  </a:lnTo>
                  <a:lnTo>
                    <a:pt x="924" y="40"/>
                  </a:lnTo>
                  <a:lnTo>
                    <a:pt x="949" y="32"/>
                  </a:lnTo>
                  <a:lnTo>
                    <a:pt x="975" y="23"/>
                  </a:lnTo>
                  <a:lnTo>
                    <a:pt x="991" y="23"/>
                  </a:lnTo>
                  <a:lnTo>
                    <a:pt x="1006" y="25"/>
                  </a:lnTo>
                  <a:lnTo>
                    <a:pt x="1030" y="49"/>
                  </a:lnTo>
                  <a:lnTo>
                    <a:pt x="1052" y="45"/>
                  </a:lnTo>
                  <a:lnTo>
                    <a:pt x="1071" y="69"/>
                  </a:lnTo>
                  <a:lnTo>
                    <a:pt x="1107" y="69"/>
                  </a:lnTo>
                  <a:lnTo>
                    <a:pt x="1138" y="55"/>
                  </a:lnTo>
                  <a:lnTo>
                    <a:pt x="1153" y="73"/>
                  </a:lnTo>
                  <a:lnTo>
                    <a:pt x="1168" y="92"/>
                  </a:lnTo>
                  <a:lnTo>
                    <a:pt x="1190" y="86"/>
                  </a:lnTo>
                  <a:lnTo>
                    <a:pt x="1215" y="97"/>
                  </a:lnTo>
                  <a:lnTo>
                    <a:pt x="1242" y="87"/>
                  </a:lnTo>
                  <a:lnTo>
                    <a:pt x="1293" y="97"/>
                  </a:lnTo>
                  <a:lnTo>
                    <a:pt x="1315" y="107"/>
                  </a:lnTo>
                  <a:lnTo>
                    <a:pt x="1340" y="81"/>
                  </a:lnTo>
                  <a:lnTo>
                    <a:pt x="1357" y="79"/>
                  </a:lnTo>
                  <a:lnTo>
                    <a:pt x="1376" y="88"/>
                  </a:lnTo>
                  <a:lnTo>
                    <a:pt x="1394" y="85"/>
                  </a:lnTo>
                  <a:lnTo>
                    <a:pt x="1418" y="59"/>
                  </a:lnTo>
                  <a:lnTo>
                    <a:pt x="1458" y="51"/>
                  </a:lnTo>
                  <a:lnTo>
                    <a:pt x="1478" y="55"/>
                  </a:lnTo>
                  <a:lnTo>
                    <a:pt x="1498" y="55"/>
                  </a:lnTo>
                  <a:lnTo>
                    <a:pt x="1528" y="23"/>
                  </a:lnTo>
                  <a:lnTo>
                    <a:pt x="1545" y="10"/>
                  </a:lnTo>
                  <a:lnTo>
                    <a:pt x="1567" y="15"/>
                  </a:lnTo>
                  <a:lnTo>
                    <a:pt x="1592" y="49"/>
                  </a:lnTo>
                  <a:lnTo>
                    <a:pt x="1617" y="28"/>
                  </a:lnTo>
                  <a:lnTo>
                    <a:pt x="1641" y="0"/>
                  </a:lnTo>
                  <a:lnTo>
                    <a:pt x="1661" y="1"/>
                  </a:lnTo>
                  <a:lnTo>
                    <a:pt x="1685" y="59"/>
                  </a:lnTo>
                  <a:lnTo>
                    <a:pt x="1703" y="49"/>
                  </a:lnTo>
                  <a:lnTo>
                    <a:pt x="1729" y="25"/>
                  </a:lnTo>
                  <a:lnTo>
                    <a:pt x="1750" y="24"/>
                  </a:lnTo>
                  <a:lnTo>
                    <a:pt x="1760" y="44"/>
                  </a:lnTo>
                  <a:lnTo>
                    <a:pt x="1760" y="189"/>
                  </a:lnTo>
                  <a:lnTo>
                    <a:pt x="740" y="148"/>
                  </a:lnTo>
                  <a:lnTo>
                    <a:pt x="727" y="153"/>
                  </a:lnTo>
                  <a:lnTo>
                    <a:pt x="0" y="136"/>
                  </a:lnTo>
                  <a:lnTo>
                    <a:pt x="0" y="30"/>
                  </a:lnTo>
                  <a:lnTo>
                    <a:pt x="10" y="46"/>
                  </a:lnTo>
                  <a:lnTo>
                    <a:pt x="26" y="51"/>
                  </a:lnTo>
                  <a:lnTo>
                    <a:pt x="46" y="53"/>
                  </a:lnTo>
                  <a:lnTo>
                    <a:pt x="61" y="59"/>
                  </a:lnTo>
                </a:path>
              </a:pathLst>
            </a:custGeom>
            <a:solidFill>
              <a:srgbClr val="003300"/>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15" name="Freeform 1043"/>
            <p:cNvSpPr>
              <a:spLocks/>
            </p:cNvSpPr>
            <p:nvPr/>
          </p:nvSpPr>
          <p:spPr bwMode="auto">
            <a:xfrm>
              <a:off x="3933" y="489"/>
              <a:ext cx="1761" cy="197"/>
            </a:xfrm>
            <a:custGeom>
              <a:avLst/>
              <a:gdLst>
                <a:gd name="T0" fmla="*/ 37 w 1761"/>
                <a:gd name="T1" fmla="*/ 194 h 197"/>
                <a:gd name="T2" fmla="*/ 1706 w 1761"/>
                <a:gd name="T3" fmla="*/ 196 h 197"/>
                <a:gd name="T4" fmla="*/ 1739 w 1761"/>
                <a:gd name="T5" fmla="*/ 189 h 197"/>
                <a:gd name="T6" fmla="*/ 1758 w 1761"/>
                <a:gd name="T7" fmla="*/ 165 h 197"/>
                <a:gd name="T8" fmla="*/ 1760 w 1761"/>
                <a:gd name="T9" fmla="*/ 23 h 197"/>
                <a:gd name="T10" fmla="*/ 1736 w 1761"/>
                <a:gd name="T11" fmla="*/ 7 h 197"/>
                <a:gd name="T12" fmla="*/ 1723 w 1761"/>
                <a:gd name="T13" fmla="*/ 53 h 197"/>
                <a:gd name="T14" fmla="*/ 1706 w 1761"/>
                <a:gd name="T15" fmla="*/ 50 h 197"/>
                <a:gd name="T16" fmla="*/ 1671 w 1761"/>
                <a:gd name="T17" fmla="*/ 26 h 197"/>
                <a:gd name="T18" fmla="*/ 1625 w 1761"/>
                <a:gd name="T19" fmla="*/ 34 h 197"/>
                <a:gd name="T20" fmla="*/ 1588 w 1761"/>
                <a:gd name="T21" fmla="*/ 39 h 197"/>
                <a:gd name="T22" fmla="*/ 1554 w 1761"/>
                <a:gd name="T23" fmla="*/ 26 h 197"/>
                <a:gd name="T24" fmla="*/ 1520 w 1761"/>
                <a:gd name="T25" fmla="*/ 42 h 197"/>
                <a:gd name="T26" fmla="*/ 1498 w 1761"/>
                <a:gd name="T27" fmla="*/ 52 h 197"/>
                <a:gd name="T28" fmla="*/ 1445 w 1761"/>
                <a:gd name="T29" fmla="*/ 45 h 197"/>
                <a:gd name="T30" fmla="*/ 1396 w 1761"/>
                <a:gd name="T31" fmla="*/ 37 h 197"/>
                <a:gd name="T32" fmla="*/ 1337 w 1761"/>
                <a:gd name="T33" fmla="*/ 86 h 197"/>
                <a:gd name="T34" fmla="*/ 1293 w 1761"/>
                <a:gd name="T35" fmla="*/ 61 h 197"/>
                <a:gd name="T36" fmla="*/ 1240 w 1761"/>
                <a:gd name="T37" fmla="*/ 59 h 197"/>
                <a:gd name="T38" fmla="*/ 1153 w 1761"/>
                <a:gd name="T39" fmla="*/ 58 h 197"/>
                <a:gd name="T40" fmla="*/ 1112 w 1761"/>
                <a:gd name="T41" fmla="*/ 52 h 197"/>
                <a:gd name="T42" fmla="*/ 1079 w 1761"/>
                <a:gd name="T43" fmla="*/ 37 h 197"/>
                <a:gd name="T44" fmla="*/ 1006 w 1761"/>
                <a:gd name="T45" fmla="*/ 68 h 197"/>
                <a:gd name="T46" fmla="*/ 943 w 1761"/>
                <a:gd name="T47" fmla="*/ 53 h 197"/>
                <a:gd name="T48" fmla="*/ 866 w 1761"/>
                <a:gd name="T49" fmla="*/ 61 h 197"/>
                <a:gd name="T50" fmla="*/ 804 w 1761"/>
                <a:gd name="T51" fmla="*/ 61 h 197"/>
                <a:gd name="T52" fmla="*/ 730 w 1761"/>
                <a:gd name="T53" fmla="*/ 82 h 197"/>
                <a:gd name="T54" fmla="*/ 652 w 1761"/>
                <a:gd name="T55" fmla="*/ 71 h 197"/>
                <a:gd name="T56" fmla="*/ 563 w 1761"/>
                <a:gd name="T57" fmla="*/ 73 h 197"/>
                <a:gd name="T58" fmla="*/ 468 w 1761"/>
                <a:gd name="T59" fmla="*/ 52 h 197"/>
                <a:gd name="T60" fmla="*/ 369 w 1761"/>
                <a:gd name="T61" fmla="*/ 37 h 197"/>
                <a:gd name="T62" fmla="*/ 301 w 1761"/>
                <a:gd name="T63" fmla="*/ 55 h 197"/>
                <a:gd name="T64" fmla="*/ 262 w 1761"/>
                <a:gd name="T65" fmla="*/ 50 h 197"/>
                <a:gd name="T66" fmla="*/ 205 w 1761"/>
                <a:gd name="T67" fmla="*/ 57 h 197"/>
                <a:gd name="T68" fmla="*/ 143 w 1761"/>
                <a:gd name="T69" fmla="*/ 55 h 197"/>
                <a:gd name="T70" fmla="*/ 80 w 1761"/>
                <a:gd name="T71" fmla="*/ 68 h 197"/>
                <a:gd name="T72" fmla="*/ 16 w 1761"/>
                <a:gd name="T73" fmla="*/ 59 h 197"/>
                <a:gd name="T74" fmla="*/ 2 w 1761"/>
                <a:gd name="T75" fmla="*/ 116 h 197"/>
                <a:gd name="T76" fmla="*/ 13 w 1761"/>
                <a:gd name="T77" fmla="*/ 18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1" h="197">
                  <a:moveTo>
                    <a:pt x="23" y="191"/>
                  </a:moveTo>
                  <a:lnTo>
                    <a:pt x="37" y="194"/>
                  </a:lnTo>
                  <a:lnTo>
                    <a:pt x="54" y="196"/>
                  </a:lnTo>
                  <a:lnTo>
                    <a:pt x="1706" y="196"/>
                  </a:lnTo>
                  <a:lnTo>
                    <a:pt x="1725" y="193"/>
                  </a:lnTo>
                  <a:lnTo>
                    <a:pt x="1739" y="189"/>
                  </a:lnTo>
                  <a:lnTo>
                    <a:pt x="1751" y="178"/>
                  </a:lnTo>
                  <a:lnTo>
                    <a:pt x="1758" y="165"/>
                  </a:lnTo>
                  <a:lnTo>
                    <a:pt x="1760" y="150"/>
                  </a:lnTo>
                  <a:lnTo>
                    <a:pt x="1760" y="23"/>
                  </a:lnTo>
                  <a:lnTo>
                    <a:pt x="1745" y="0"/>
                  </a:lnTo>
                  <a:lnTo>
                    <a:pt x="1736" y="7"/>
                  </a:lnTo>
                  <a:lnTo>
                    <a:pt x="1729" y="28"/>
                  </a:lnTo>
                  <a:lnTo>
                    <a:pt x="1723" y="53"/>
                  </a:lnTo>
                  <a:lnTo>
                    <a:pt x="1716" y="52"/>
                  </a:lnTo>
                  <a:lnTo>
                    <a:pt x="1706" y="50"/>
                  </a:lnTo>
                  <a:lnTo>
                    <a:pt x="1685" y="37"/>
                  </a:lnTo>
                  <a:lnTo>
                    <a:pt x="1671" y="26"/>
                  </a:lnTo>
                  <a:lnTo>
                    <a:pt x="1649" y="23"/>
                  </a:lnTo>
                  <a:lnTo>
                    <a:pt x="1625" y="34"/>
                  </a:lnTo>
                  <a:lnTo>
                    <a:pt x="1603" y="52"/>
                  </a:lnTo>
                  <a:lnTo>
                    <a:pt x="1588" y="39"/>
                  </a:lnTo>
                  <a:lnTo>
                    <a:pt x="1574" y="37"/>
                  </a:lnTo>
                  <a:lnTo>
                    <a:pt x="1554" y="26"/>
                  </a:lnTo>
                  <a:lnTo>
                    <a:pt x="1534" y="30"/>
                  </a:lnTo>
                  <a:lnTo>
                    <a:pt x="1520" y="42"/>
                  </a:lnTo>
                  <a:lnTo>
                    <a:pt x="1514" y="59"/>
                  </a:lnTo>
                  <a:lnTo>
                    <a:pt x="1498" y="52"/>
                  </a:lnTo>
                  <a:lnTo>
                    <a:pt x="1475" y="52"/>
                  </a:lnTo>
                  <a:lnTo>
                    <a:pt x="1445" y="45"/>
                  </a:lnTo>
                  <a:lnTo>
                    <a:pt x="1419" y="59"/>
                  </a:lnTo>
                  <a:lnTo>
                    <a:pt x="1396" y="37"/>
                  </a:lnTo>
                  <a:lnTo>
                    <a:pt x="1366" y="52"/>
                  </a:lnTo>
                  <a:lnTo>
                    <a:pt x="1337" y="86"/>
                  </a:lnTo>
                  <a:lnTo>
                    <a:pt x="1314" y="73"/>
                  </a:lnTo>
                  <a:lnTo>
                    <a:pt x="1293" y="61"/>
                  </a:lnTo>
                  <a:lnTo>
                    <a:pt x="1270" y="53"/>
                  </a:lnTo>
                  <a:lnTo>
                    <a:pt x="1240" y="59"/>
                  </a:lnTo>
                  <a:lnTo>
                    <a:pt x="1194" y="69"/>
                  </a:lnTo>
                  <a:lnTo>
                    <a:pt x="1153" y="58"/>
                  </a:lnTo>
                  <a:lnTo>
                    <a:pt x="1135" y="63"/>
                  </a:lnTo>
                  <a:lnTo>
                    <a:pt x="1112" y="52"/>
                  </a:lnTo>
                  <a:lnTo>
                    <a:pt x="1097" y="40"/>
                  </a:lnTo>
                  <a:lnTo>
                    <a:pt x="1079" y="37"/>
                  </a:lnTo>
                  <a:lnTo>
                    <a:pt x="1047" y="45"/>
                  </a:lnTo>
                  <a:lnTo>
                    <a:pt x="1006" y="68"/>
                  </a:lnTo>
                  <a:lnTo>
                    <a:pt x="972" y="47"/>
                  </a:lnTo>
                  <a:lnTo>
                    <a:pt x="943" y="53"/>
                  </a:lnTo>
                  <a:lnTo>
                    <a:pt x="916" y="82"/>
                  </a:lnTo>
                  <a:lnTo>
                    <a:pt x="866" y="61"/>
                  </a:lnTo>
                  <a:lnTo>
                    <a:pt x="829" y="71"/>
                  </a:lnTo>
                  <a:lnTo>
                    <a:pt x="804" y="61"/>
                  </a:lnTo>
                  <a:lnTo>
                    <a:pt x="767" y="66"/>
                  </a:lnTo>
                  <a:lnTo>
                    <a:pt x="730" y="82"/>
                  </a:lnTo>
                  <a:lnTo>
                    <a:pt x="704" y="76"/>
                  </a:lnTo>
                  <a:lnTo>
                    <a:pt x="652" y="71"/>
                  </a:lnTo>
                  <a:lnTo>
                    <a:pt x="619" y="82"/>
                  </a:lnTo>
                  <a:lnTo>
                    <a:pt x="563" y="73"/>
                  </a:lnTo>
                  <a:lnTo>
                    <a:pt x="517" y="66"/>
                  </a:lnTo>
                  <a:lnTo>
                    <a:pt x="468" y="52"/>
                  </a:lnTo>
                  <a:lnTo>
                    <a:pt x="422" y="66"/>
                  </a:lnTo>
                  <a:lnTo>
                    <a:pt x="369" y="37"/>
                  </a:lnTo>
                  <a:lnTo>
                    <a:pt x="329" y="37"/>
                  </a:lnTo>
                  <a:lnTo>
                    <a:pt x="301" y="55"/>
                  </a:lnTo>
                  <a:lnTo>
                    <a:pt x="284" y="41"/>
                  </a:lnTo>
                  <a:lnTo>
                    <a:pt x="262" y="50"/>
                  </a:lnTo>
                  <a:lnTo>
                    <a:pt x="233" y="52"/>
                  </a:lnTo>
                  <a:lnTo>
                    <a:pt x="205" y="57"/>
                  </a:lnTo>
                  <a:lnTo>
                    <a:pt x="171" y="69"/>
                  </a:lnTo>
                  <a:lnTo>
                    <a:pt x="143" y="55"/>
                  </a:lnTo>
                  <a:lnTo>
                    <a:pt x="116" y="62"/>
                  </a:lnTo>
                  <a:lnTo>
                    <a:pt x="80" y="68"/>
                  </a:lnTo>
                  <a:lnTo>
                    <a:pt x="58" y="62"/>
                  </a:lnTo>
                  <a:lnTo>
                    <a:pt x="16" y="59"/>
                  </a:lnTo>
                  <a:lnTo>
                    <a:pt x="0" y="73"/>
                  </a:lnTo>
                  <a:lnTo>
                    <a:pt x="2" y="116"/>
                  </a:lnTo>
                  <a:lnTo>
                    <a:pt x="4" y="153"/>
                  </a:lnTo>
                  <a:lnTo>
                    <a:pt x="13" y="184"/>
                  </a:lnTo>
                  <a:lnTo>
                    <a:pt x="23" y="191"/>
                  </a:lnTo>
                </a:path>
              </a:pathLst>
            </a:custGeom>
            <a:gradFill rotWithShape="0">
              <a:gsLst>
                <a:gs pos="0">
                  <a:srgbClr val="CC6600"/>
                </a:gs>
                <a:gs pos="100000">
                  <a:srgbClr val="000000"/>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16" name="Freeform 1044"/>
            <p:cNvSpPr>
              <a:spLocks/>
            </p:cNvSpPr>
            <p:nvPr/>
          </p:nvSpPr>
          <p:spPr bwMode="auto">
            <a:xfrm>
              <a:off x="3943" y="152"/>
              <a:ext cx="1733" cy="254"/>
            </a:xfrm>
            <a:custGeom>
              <a:avLst/>
              <a:gdLst>
                <a:gd name="T0" fmla="*/ 0 w 1733"/>
                <a:gd name="T1" fmla="*/ 191 h 254"/>
                <a:gd name="T2" fmla="*/ 4 w 1733"/>
                <a:gd name="T3" fmla="*/ 203 h 254"/>
                <a:gd name="T4" fmla="*/ 7 w 1733"/>
                <a:gd name="T5" fmla="*/ 92 h 254"/>
                <a:gd name="T6" fmla="*/ 22 w 1733"/>
                <a:gd name="T7" fmla="*/ 46 h 254"/>
                <a:gd name="T8" fmla="*/ 82 w 1733"/>
                <a:gd name="T9" fmla="*/ 40 h 254"/>
                <a:gd name="T10" fmla="*/ 198 w 1733"/>
                <a:gd name="T11" fmla="*/ 46 h 254"/>
                <a:gd name="T12" fmla="*/ 308 w 1733"/>
                <a:gd name="T13" fmla="*/ 44 h 254"/>
                <a:gd name="T14" fmla="*/ 437 w 1733"/>
                <a:gd name="T15" fmla="*/ 46 h 254"/>
                <a:gd name="T16" fmla="*/ 525 w 1733"/>
                <a:gd name="T17" fmla="*/ 40 h 254"/>
                <a:gd name="T18" fmla="*/ 598 w 1733"/>
                <a:gd name="T19" fmla="*/ 40 h 254"/>
                <a:gd name="T20" fmla="*/ 708 w 1733"/>
                <a:gd name="T21" fmla="*/ 53 h 254"/>
                <a:gd name="T22" fmla="*/ 788 w 1733"/>
                <a:gd name="T23" fmla="*/ 55 h 254"/>
                <a:gd name="T24" fmla="*/ 878 w 1733"/>
                <a:gd name="T25" fmla="*/ 46 h 254"/>
                <a:gd name="T26" fmla="*/ 986 w 1733"/>
                <a:gd name="T27" fmla="*/ 63 h 254"/>
                <a:gd name="T28" fmla="*/ 1071 w 1733"/>
                <a:gd name="T29" fmla="*/ 59 h 254"/>
                <a:gd name="T30" fmla="*/ 1150 w 1733"/>
                <a:gd name="T31" fmla="*/ 51 h 254"/>
                <a:gd name="T32" fmla="*/ 1241 w 1733"/>
                <a:gd name="T33" fmla="*/ 56 h 254"/>
                <a:gd name="T34" fmla="*/ 1319 w 1733"/>
                <a:gd name="T35" fmla="*/ 51 h 254"/>
                <a:gd name="T36" fmla="*/ 1395 w 1733"/>
                <a:gd name="T37" fmla="*/ 46 h 254"/>
                <a:gd name="T38" fmla="*/ 1449 w 1733"/>
                <a:gd name="T39" fmla="*/ 50 h 254"/>
                <a:gd name="T40" fmla="*/ 1557 w 1733"/>
                <a:gd name="T41" fmla="*/ 40 h 254"/>
                <a:gd name="T42" fmla="*/ 1665 w 1733"/>
                <a:gd name="T43" fmla="*/ 53 h 254"/>
                <a:gd name="T44" fmla="*/ 1703 w 1733"/>
                <a:gd name="T45" fmla="*/ 74 h 254"/>
                <a:gd name="T46" fmla="*/ 1721 w 1733"/>
                <a:gd name="T47" fmla="*/ 107 h 254"/>
                <a:gd name="T48" fmla="*/ 1732 w 1733"/>
                <a:gd name="T49" fmla="*/ 196 h 254"/>
                <a:gd name="T50" fmla="*/ 1732 w 1733"/>
                <a:gd name="T51" fmla="*/ 65 h 254"/>
                <a:gd name="T52" fmla="*/ 1725 w 1733"/>
                <a:gd name="T53" fmla="*/ 26 h 254"/>
                <a:gd name="T54" fmla="*/ 1606 w 1733"/>
                <a:gd name="T55" fmla="*/ 9 h 254"/>
                <a:gd name="T56" fmla="*/ 1510 w 1733"/>
                <a:gd name="T57" fmla="*/ 2 h 254"/>
                <a:gd name="T58" fmla="*/ 1443 w 1733"/>
                <a:gd name="T59" fmla="*/ 6 h 254"/>
                <a:gd name="T60" fmla="*/ 1349 w 1733"/>
                <a:gd name="T61" fmla="*/ 13 h 254"/>
                <a:gd name="T62" fmla="*/ 1182 w 1733"/>
                <a:gd name="T63" fmla="*/ 9 h 254"/>
                <a:gd name="T64" fmla="*/ 1067 w 1733"/>
                <a:gd name="T65" fmla="*/ 10 h 254"/>
                <a:gd name="T66" fmla="*/ 986 w 1733"/>
                <a:gd name="T67" fmla="*/ 9 h 254"/>
                <a:gd name="T68" fmla="*/ 923 w 1733"/>
                <a:gd name="T69" fmla="*/ 7 h 254"/>
                <a:gd name="T70" fmla="*/ 813 w 1733"/>
                <a:gd name="T71" fmla="*/ 9 h 254"/>
                <a:gd name="T72" fmla="*/ 681 w 1733"/>
                <a:gd name="T73" fmla="*/ 10 h 254"/>
                <a:gd name="T74" fmla="*/ 531 w 1733"/>
                <a:gd name="T75" fmla="*/ 7 h 254"/>
                <a:gd name="T76" fmla="*/ 463 w 1733"/>
                <a:gd name="T77" fmla="*/ 4 h 254"/>
                <a:gd name="T78" fmla="*/ 351 w 1733"/>
                <a:gd name="T79" fmla="*/ 4 h 254"/>
                <a:gd name="T80" fmla="*/ 208 w 1733"/>
                <a:gd name="T81" fmla="*/ 4 h 254"/>
                <a:gd name="T82" fmla="*/ 87 w 1733"/>
                <a:gd name="T83" fmla="*/ 0 h 254"/>
                <a:gd name="T84" fmla="*/ 28 w 1733"/>
                <a:gd name="T85" fmla="*/ 2 h 254"/>
                <a:gd name="T86" fmla="*/ 4 w 1733"/>
                <a:gd name="T87" fmla="*/ 28 h 254"/>
                <a:gd name="T88" fmla="*/ 0 w 1733"/>
                <a:gd name="T89" fmla="*/ 8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33" h="254">
                  <a:moveTo>
                    <a:pt x="0" y="123"/>
                  </a:moveTo>
                  <a:lnTo>
                    <a:pt x="0" y="191"/>
                  </a:lnTo>
                  <a:lnTo>
                    <a:pt x="0" y="253"/>
                  </a:lnTo>
                  <a:lnTo>
                    <a:pt x="4" y="203"/>
                  </a:lnTo>
                  <a:lnTo>
                    <a:pt x="5" y="163"/>
                  </a:lnTo>
                  <a:lnTo>
                    <a:pt x="7" y="92"/>
                  </a:lnTo>
                  <a:lnTo>
                    <a:pt x="12" y="57"/>
                  </a:lnTo>
                  <a:lnTo>
                    <a:pt x="22" y="46"/>
                  </a:lnTo>
                  <a:lnTo>
                    <a:pt x="48" y="38"/>
                  </a:lnTo>
                  <a:lnTo>
                    <a:pt x="82" y="40"/>
                  </a:lnTo>
                  <a:lnTo>
                    <a:pt x="162" y="40"/>
                  </a:lnTo>
                  <a:lnTo>
                    <a:pt x="198" y="46"/>
                  </a:lnTo>
                  <a:lnTo>
                    <a:pt x="249" y="40"/>
                  </a:lnTo>
                  <a:lnTo>
                    <a:pt x="308" y="44"/>
                  </a:lnTo>
                  <a:lnTo>
                    <a:pt x="351" y="42"/>
                  </a:lnTo>
                  <a:lnTo>
                    <a:pt x="437" y="46"/>
                  </a:lnTo>
                  <a:lnTo>
                    <a:pt x="467" y="46"/>
                  </a:lnTo>
                  <a:lnTo>
                    <a:pt x="525" y="40"/>
                  </a:lnTo>
                  <a:lnTo>
                    <a:pt x="544" y="48"/>
                  </a:lnTo>
                  <a:lnTo>
                    <a:pt x="598" y="40"/>
                  </a:lnTo>
                  <a:lnTo>
                    <a:pt x="680" y="46"/>
                  </a:lnTo>
                  <a:lnTo>
                    <a:pt x="708" y="53"/>
                  </a:lnTo>
                  <a:lnTo>
                    <a:pt x="751" y="46"/>
                  </a:lnTo>
                  <a:lnTo>
                    <a:pt x="788" y="55"/>
                  </a:lnTo>
                  <a:lnTo>
                    <a:pt x="818" y="55"/>
                  </a:lnTo>
                  <a:lnTo>
                    <a:pt x="878" y="46"/>
                  </a:lnTo>
                  <a:lnTo>
                    <a:pt x="935" y="53"/>
                  </a:lnTo>
                  <a:lnTo>
                    <a:pt x="986" y="63"/>
                  </a:lnTo>
                  <a:lnTo>
                    <a:pt x="1002" y="65"/>
                  </a:lnTo>
                  <a:lnTo>
                    <a:pt x="1071" y="59"/>
                  </a:lnTo>
                  <a:lnTo>
                    <a:pt x="1135" y="54"/>
                  </a:lnTo>
                  <a:lnTo>
                    <a:pt x="1150" y="51"/>
                  </a:lnTo>
                  <a:lnTo>
                    <a:pt x="1174" y="53"/>
                  </a:lnTo>
                  <a:lnTo>
                    <a:pt x="1241" y="56"/>
                  </a:lnTo>
                  <a:lnTo>
                    <a:pt x="1292" y="48"/>
                  </a:lnTo>
                  <a:lnTo>
                    <a:pt x="1319" y="51"/>
                  </a:lnTo>
                  <a:lnTo>
                    <a:pt x="1360" y="53"/>
                  </a:lnTo>
                  <a:lnTo>
                    <a:pt x="1395" y="46"/>
                  </a:lnTo>
                  <a:lnTo>
                    <a:pt x="1418" y="40"/>
                  </a:lnTo>
                  <a:lnTo>
                    <a:pt x="1449" y="50"/>
                  </a:lnTo>
                  <a:lnTo>
                    <a:pt x="1514" y="53"/>
                  </a:lnTo>
                  <a:lnTo>
                    <a:pt x="1557" y="40"/>
                  </a:lnTo>
                  <a:lnTo>
                    <a:pt x="1620" y="53"/>
                  </a:lnTo>
                  <a:lnTo>
                    <a:pt x="1665" y="53"/>
                  </a:lnTo>
                  <a:lnTo>
                    <a:pt x="1688" y="53"/>
                  </a:lnTo>
                  <a:lnTo>
                    <a:pt x="1703" y="74"/>
                  </a:lnTo>
                  <a:lnTo>
                    <a:pt x="1713" y="85"/>
                  </a:lnTo>
                  <a:lnTo>
                    <a:pt x="1721" y="107"/>
                  </a:lnTo>
                  <a:lnTo>
                    <a:pt x="1727" y="145"/>
                  </a:lnTo>
                  <a:lnTo>
                    <a:pt x="1732" y="196"/>
                  </a:lnTo>
                  <a:lnTo>
                    <a:pt x="1732" y="92"/>
                  </a:lnTo>
                  <a:lnTo>
                    <a:pt x="1732" y="65"/>
                  </a:lnTo>
                  <a:lnTo>
                    <a:pt x="1729" y="47"/>
                  </a:lnTo>
                  <a:lnTo>
                    <a:pt x="1725" y="26"/>
                  </a:lnTo>
                  <a:lnTo>
                    <a:pt x="1700" y="12"/>
                  </a:lnTo>
                  <a:lnTo>
                    <a:pt x="1606" y="9"/>
                  </a:lnTo>
                  <a:lnTo>
                    <a:pt x="1584" y="2"/>
                  </a:lnTo>
                  <a:lnTo>
                    <a:pt x="1510" y="2"/>
                  </a:lnTo>
                  <a:lnTo>
                    <a:pt x="1488" y="5"/>
                  </a:lnTo>
                  <a:lnTo>
                    <a:pt x="1443" y="6"/>
                  </a:lnTo>
                  <a:lnTo>
                    <a:pt x="1410" y="3"/>
                  </a:lnTo>
                  <a:lnTo>
                    <a:pt x="1349" y="13"/>
                  </a:lnTo>
                  <a:lnTo>
                    <a:pt x="1222" y="6"/>
                  </a:lnTo>
                  <a:lnTo>
                    <a:pt x="1182" y="9"/>
                  </a:lnTo>
                  <a:lnTo>
                    <a:pt x="1112" y="15"/>
                  </a:lnTo>
                  <a:lnTo>
                    <a:pt x="1067" y="10"/>
                  </a:lnTo>
                  <a:lnTo>
                    <a:pt x="1022" y="9"/>
                  </a:lnTo>
                  <a:lnTo>
                    <a:pt x="986" y="9"/>
                  </a:lnTo>
                  <a:lnTo>
                    <a:pt x="947" y="14"/>
                  </a:lnTo>
                  <a:lnTo>
                    <a:pt x="923" y="7"/>
                  </a:lnTo>
                  <a:lnTo>
                    <a:pt x="839" y="9"/>
                  </a:lnTo>
                  <a:lnTo>
                    <a:pt x="813" y="9"/>
                  </a:lnTo>
                  <a:lnTo>
                    <a:pt x="769" y="7"/>
                  </a:lnTo>
                  <a:lnTo>
                    <a:pt x="681" y="10"/>
                  </a:lnTo>
                  <a:lnTo>
                    <a:pt x="603" y="7"/>
                  </a:lnTo>
                  <a:lnTo>
                    <a:pt x="531" y="7"/>
                  </a:lnTo>
                  <a:lnTo>
                    <a:pt x="496" y="9"/>
                  </a:lnTo>
                  <a:lnTo>
                    <a:pt x="463" y="4"/>
                  </a:lnTo>
                  <a:lnTo>
                    <a:pt x="435" y="4"/>
                  </a:lnTo>
                  <a:lnTo>
                    <a:pt x="351" y="4"/>
                  </a:lnTo>
                  <a:lnTo>
                    <a:pt x="253" y="7"/>
                  </a:lnTo>
                  <a:lnTo>
                    <a:pt x="208" y="4"/>
                  </a:lnTo>
                  <a:lnTo>
                    <a:pt x="155" y="7"/>
                  </a:lnTo>
                  <a:lnTo>
                    <a:pt x="87" y="0"/>
                  </a:lnTo>
                  <a:lnTo>
                    <a:pt x="45" y="0"/>
                  </a:lnTo>
                  <a:lnTo>
                    <a:pt x="28" y="2"/>
                  </a:lnTo>
                  <a:lnTo>
                    <a:pt x="15" y="9"/>
                  </a:lnTo>
                  <a:lnTo>
                    <a:pt x="4" y="28"/>
                  </a:lnTo>
                  <a:lnTo>
                    <a:pt x="0" y="58"/>
                  </a:lnTo>
                  <a:lnTo>
                    <a:pt x="0" y="89"/>
                  </a:lnTo>
                  <a:lnTo>
                    <a:pt x="0" y="123"/>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17" name="Freeform 1045"/>
            <p:cNvSpPr>
              <a:spLocks/>
            </p:cNvSpPr>
            <p:nvPr/>
          </p:nvSpPr>
          <p:spPr bwMode="auto">
            <a:xfrm>
              <a:off x="3946" y="556"/>
              <a:ext cx="1733" cy="103"/>
            </a:xfrm>
            <a:custGeom>
              <a:avLst/>
              <a:gdLst>
                <a:gd name="T0" fmla="*/ 0 w 1733"/>
                <a:gd name="T1" fmla="*/ 24 h 103"/>
                <a:gd name="T2" fmla="*/ 4 w 1733"/>
                <a:gd name="T3" fmla="*/ 20 h 103"/>
                <a:gd name="T4" fmla="*/ 6 w 1733"/>
                <a:gd name="T5" fmla="*/ 65 h 103"/>
                <a:gd name="T6" fmla="*/ 22 w 1733"/>
                <a:gd name="T7" fmla="*/ 83 h 103"/>
                <a:gd name="T8" fmla="*/ 48 w 1733"/>
                <a:gd name="T9" fmla="*/ 78 h 103"/>
                <a:gd name="T10" fmla="*/ 90 w 1733"/>
                <a:gd name="T11" fmla="*/ 78 h 103"/>
                <a:gd name="T12" fmla="*/ 132 w 1733"/>
                <a:gd name="T13" fmla="*/ 80 h 103"/>
                <a:gd name="T14" fmla="*/ 156 w 1733"/>
                <a:gd name="T15" fmla="*/ 82 h 103"/>
                <a:gd name="T16" fmla="*/ 202 w 1733"/>
                <a:gd name="T17" fmla="*/ 77 h 103"/>
                <a:gd name="T18" fmla="*/ 266 w 1733"/>
                <a:gd name="T19" fmla="*/ 82 h 103"/>
                <a:gd name="T20" fmla="*/ 336 w 1733"/>
                <a:gd name="T21" fmla="*/ 82 h 103"/>
                <a:gd name="T22" fmla="*/ 390 w 1733"/>
                <a:gd name="T23" fmla="*/ 85 h 103"/>
                <a:gd name="T24" fmla="*/ 421 w 1733"/>
                <a:gd name="T25" fmla="*/ 83 h 103"/>
                <a:gd name="T26" fmla="*/ 525 w 1733"/>
                <a:gd name="T27" fmla="*/ 85 h 103"/>
                <a:gd name="T28" fmla="*/ 590 w 1733"/>
                <a:gd name="T29" fmla="*/ 78 h 103"/>
                <a:gd name="T30" fmla="*/ 656 w 1733"/>
                <a:gd name="T31" fmla="*/ 80 h 103"/>
                <a:gd name="T32" fmla="*/ 708 w 1733"/>
                <a:gd name="T33" fmla="*/ 80 h 103"/>
                <a:gd name="T34" fmla="*/ 788 w 1733"/>
                <a:gd name="T35" fmla="*/ 79 h 103"/>
                <a:gd name="T36" fmla="*/ 850 w 1733"/>
                <a:gd name="T37" fmla="*/ 74 h 103"/>
                <a:gd name="T38" fmla="*/ 942 w 1733"/>
                <a:gd name="T39" fmla="*/ 75 h 103"/>
                <a:gd name="T40" fmla="*/ 1055 w 1733"/>
                <a:gd name="T41" fmla="*/ 78 h 103"/>
                <a:gd name="T42" fmla="*/ 1121 w 1733"/>
                <a:gd name="T43" fmla="*/ 74 h 103"/>
                <a:gd name="T44" fmla="*/ 1150 w 1733"/>
                <a:gd name="T45" fmla="*/ 81 h 103"/>
                <a:gd name="T46" fmla="*/ 1237 w 1733"/>
                <a:gd name="T47" fmla="*/ 81 h 103"/>
                <a:gd name="T48" fmla="*/ 1308 w 1733"/>
                <a:gd name="T49" fmla="*/ 81 h 103"/>
                <a:gd name="T50" fmla="*/ 1332 w 1733"/>
                <a:gd name="T51" fmla="*/ 77 h 103"/>
                <a:gd name="T52" fmla="*/ 1373 w 1733"/>
                <a:gd name="T53" fmla="*/ 82 h 103"/>
                <a:gd name="T54" fmla="*/ 1394 w 1733"/>
                <a:gd name="T55" fmla="*/ 83 h 103"/>
                <a:gd name="T56" fmla="*/ 1451 w 1733"/>
                <a:gd name="T57" fmla="*/ 82 h 103"/>
                <a:gd name="T58" fmla="*/ 1499 w 1733"/>
                <a:gd name="T59" fmla="*/ 80 h 103"/>
                <a:gd name="T60" fmla="*/ 1578 w 1733"/>
                <a:gd name="T61" fmla="*/ 76 h 103"/>
                <a:gd name="T62" fmla="*/ 1687 w 1733"/>
                <a:gd name="T63" fmla="*/ 75 h 103"/>
                <a:gd name="T64" fmla="*/ 1713 w 1733"/>
                <a:gd name="T65" fmla="*/ 67 h 103"/>
                <a:gd name="T66" fmla="*/ 1727 w 1733"/>
                <a:gd name="T67" fmla="*/ 43 h 103"/>
                <a:gd name="T68" fmla="*/ 1732 w 1733"/>
                <a:gd name="T69" fmla="*/ 65 h 103"/>
                <a:gd name="T70" fmla="*/ 1730 w 1733"/>
                <a:gd name="T71" fmla="*/ 82 h 103"/>
                <a:gd name="T72" fmla="*/ 1716 w 1733"/>
                <a:gd name="T73" fmla="*/ 98 h 103"/>
                <a:gd name="T74" fmla="*/ 1606 w 1733"/>
                <a:gd name="T75" fmla="*/ 98 h 103"/>
                <a:gd name="T76" fmla="*/ 1510 w 1733"/>
                <a:gd name="T77" fmla="*/ 100 h 103"/>
                <a:gd name="T78" fmla="*/ 1466 w 1733"/>
                <a:gd name="T79" fmla="*/ 102 h 103"/>
                <a:gd name="T80" fmla="*/ 1416 w 1733"/>
                <a:gd name="T81" fmla="*/ 102 h 103"/>
                <a:gd name="T82" fmla="*/ 1325 w 1733"/>
                <a:gd name="T83" fmla="*/ 96 h 103"/>
                <a:gd name="T84" fmla="*/ 1216 w 1733"/>
                <a:gd name="T85" fmla="*/ 95 h 103"/>
                <a:gd name="T86" fmla="*/ 1125 w 1733"/>
                <a:gd name="T87" fmla="*/ 97 h 103"/>
                <a:gd name="T88" fmla="*/ 1067 w 1733"/>
                <a:gd name="T89" fmla="*/ 97 h 103"/>
                <a:gd name="T90" fmla="*/ 1022 w 1733"/>
                <a:gd name="T91" fmla="*/ 98 h 103"/>
                <a:gd name="T92" fmla="*/ 987 w 1733"/>
                <a:gd name="T93" fmla="*/ 100 h 103"/>
                <a:gd name="T94" fmla="*/ 947 w 1733"/>
                <a:gd name="T95" fmla="*/ 96 h 103"/>
                <a:gd name="T96" fmla="*/ 901 w 1733"/>
                <a:gd name="T97" fmla="*/ 100 h 103"/>
                <a:gd name="T98" fmla="*/ 839 w 1733"/>
                <a:gd name="T99" fmla="*/ 100 h 103"/>
                <a:gd name="T100" fmla="*/ 791 w 1733"/>
                <a:gd name="T101" fmla="*/ 98 h 103"/>
                <a:gd name="T102" fmla="*/ 720 w 1733"/>
                <a:gd name="T103" fmla="*/ 102 h 103"/>
                <a:gd name="T104" fmla="*/ 638 w 1733"/>
                <a:gd name="T105" fmla="*/ 102 h 103"/>
                <a:gd name="T106" fmla="*/ 563 w 1733"/>
                <a:gd name="T107" fmla="*/ 102 h 103"/>
                <a:gd name="T108" fmla="*/ 496 w 1733"/>
                <a:gd name="T109" fmla="*/ 98 h 103"/>
                <a:gd name="T110" fmla="*/ 435 w 1733"/>
                <a:gd name="T111" fmla="*/ 100 h 103"/>
                <a:gd name="T112" fmla="*/ 326 w 1733"/>
                <a:gd name="T113" fmla="*/ 100 h 103"/>
                <a:gd name="T114" fmla="*/ 208 w 1733"/>
                <a:gd name="T115" fmla="*/ 100 h 103"/>
                <a:gd name="T116" fmla="*/ 15 w 1733"/>
                <a:gd name="T117" fmla="*/ 98 h 103"/>
                <a:gd name="T118" fmla="*/ 0 w 1733"/>
                <a:gd name="T119" fmla="*/ 78 h 103"/>
                <a:gd name="T120" fmla="*/ 0 w 1733"/>
                <a:gd name="T121" fmla="*/ 5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33" h="103">
                  <a:moveTo>
                    <a:pt x="0" y="52"/>
                  </a:moveTo>
                  <a:lnTo>
                    <a:pt x="0" y="24"/>
                  </a:lnTo>
                  <a:lnTo>
                    <a:pt x="0" y="0"/>
                  </a:lnTo>
                  <a:lnTo>
                    <a:pt x="4" y="20"/>
                  </a:lnTo>
                  <a:lnTo>
                    <a:pt x="5" y="36"/>
                  </a:lnTo>
                  <a:lnTo>
                    <a:pt x="6" y="65"/>
                  </a:lnTo>
                  <a:lnTo>
                    <a:pt x="12" y="78"/>
                  </a:lnTo>
                  <a:lnTo>
                    <a:pt x="22" y="83"/>
                  </a:lnTo>
                  <a:lnTo>
                    <a:pt x="33" y="80"/>
                  </a:lnTo>
                  <a:lnTo>
                    <a:pt x="48" y="78"/>
                  </a:lnTo>
                  <a:lnTo>
                    <a:pt x="74" y="77"/>
                  </a:lnTo>
                  <a:lnTo>
                    <a:pt x="90" y="78"/>
                  </a:lnTo>
                  <a:lnTo>
                    <a:pt x="103" y="78"/>
                  </a:lnTo>
                  <a:lnTo>
                    <a:pt x="132" y="80"/>
                  </a:lnTo>
                  <a:lnTo>
                    <a:pt x="143" y="81"/>
                  </a:lnTo>
                  <a:lnTo>
                    <a:pt x="156" y="82"/>
                  </a:lnTo>
                  <a:lnTo>
                    <a:pt x="178" y="78"/>
                  </a:lnTo>
                  <a:lnTo>
                    <a:pt x="202" y="77"/>
                  </a:lnTo>
                  <a:lnTo>
                    <a:pt x="231" y="76"/>
                  </a:lnTo>
                  <a:lnTo>
                    <a:pt x="266" y="82"/>
                  </a:lnTo>
                  <a:lnTo>
                    <a:pt x="311" y="85"/>
                  </a:lnTo>
                  <a:lnTo>
                    <a:pt x="336" y="82"/>
                  </a:lnTo>
                  <a:lnTo>
                    <a:pt x="351" y="85"/>
                  </a:lnTo>
                  <a:lnTo>
                    <a:pt x="390" y="85"/>
                  </a:lnTo>
                  <a:lnTo>
                    <a:pt x="404" y="80"/>
                  </a:lnTo>
                  <a:lnTo>
                    <a:pt x="421" y="83"/>
                  </a:lnTo>
                  <a:lnTo>
                    <a:pt x="467" y="83"/>
                  </a:lnTo>
                  <a:lnTo>
                    <a:pt x="525" y="85"/>
                  </a:lnTo>
                  <a:lnTo>
                    <a:pt x="545" y="82"/>
                  </a:lnTo>
                  <a:lnTo>
                    <a:pt x="590" y="78"/>
                  </a:lnTo>
                  <a:lnTo>
                    <a:pt x="620" y="77"/>
                  </a:lnTo>
                  <a:lnTo>
                    <a:pt x="656" y="80"/>
                  </a:lnTo>
                  <a:lnTo>
                    <a:pt x="680" y="83"/>
                  </a:lnTo>
                  <a:lnTo>
                    <a:pt x="708" y="80"/>
                  </a:lnTo>
                  <a:lnTo>
                    <a:pt x="757" y="83"/>
                  </a:lnTo>
                  <a:lnTo>
                    <a:pt x="788" y="79"/>
                  </a:lnTo>
                  <a:lnTo>
                    <a:pt x="818" y="79"/>
                  </a:lnTo>
                  <a:lnTo>
                    <a:pt x="850" y="74"/>
                  </a:lnTo>
                  <a:lnTo>
                    <a:pt x="890" y="80"/>
                  </a:lnTo>
                  <a:lnTo>
                    <a:pt x="942" y="75"/>
                  </a:lnTo>
                  <a:lnTo>
                    <a:pt x="1002" y="75"/>
                  </a:lnTo>
                  <a:lnTo>
                    <a:pt x="1055" y="78"/>
                  </a:lnTo>
                  <a:lnTo>
                    <a:pt x="1086" y="73"/>
                  </a:lnTo>
                  <a:lnTo>
                    <a:pt x="1121" y="74"/>
                  </a:lnTo>
                  <a:lnTo>
                    <a:pt x="1135" y="80"/>
                  </a:lnTo>
                  <a:lnTo>
                    <a:pt x="1150" y="81"/>
                  </a:lnTo>
                  <a:lnTo>
                    <a:pt x="1196" y="78"/>
                  </a:lnTo>
                  <a:lnTo>
                    <a:pt x="1237" y="81"/>
                  </a:lnTo>
                  <a:lnTo>
                    <a:pt x="1292" y="82"/>
                  </a:lnTo>
                  <a:lnTo>
                    <a:pt x="1308" y="81"/>
                  </a:lnTo>
                  <a:lnTo>
                    <a:pt x="1319" y="81"/>
                  </a:lnTo>
                  <a:lnTo>
                    <a:pt x="1332" y="77"/>
                  </a:lnTo>
                  <a:lnTo>
                    <a:pt x="1360" y="80"/>
                  </a:lnTo>
                  <a:lnTo>
                    <a:pt x="1373" y="82"/>
                  </a:lnTo>
                  <a:lnTo>
                    <a:pt x="1382" y="80"/>
                  </a:lnTo>
                  <a:lnTo>
                    <a:pt x="1394" y="83"/>
                  </a:lnTo>
                  <a:lnTo>
                    <a:pt x="1416" y="78"/>
                  </a:lnTo>
                  <a:lnTo>
                    <a:pt x="1451" y="82"/>
                  </a:lnTo>
                  <a:lnTo>
                    <a:pt x="1485" y="76"/>
                  </a:lnTo>
                  <a:lnTo>
                    <a:pt x="1499" y="80"/>
                  </a:lnTo>
                  <a:lnTo>
                    <a:pt x="1514" y="80"/>
                  </a:lnTo>
                  <a:lnTo>
                    <a:pt x="1578" y="76"/>
                  </a:lnTo>
                  <a:lnTo>
                    <a:pt x="1639" y="80"/>
                  </a:lnTo>
                  <a:lnTo>
                    <a:pt x="1687" y="75"/>
                  </a:lnTo>
                  <a:lnTo>
                    <a:pt x="1703" y="72"/>
                  </a:lnTo>
                  <a:lnTo>
                    <a:pt x="1713" y="67"/>
                  </a:lnTo>
                  <a:lnTo>
                    <a:pt x="1721" y="58"/>
                  </a:lnTo>
                  <a:lnTo>
                    <a:pt x="1727" y="43"/>
                  </a:lnTo>
                  <a:lnTo>
                    <a:pt x="1732" y="23"/>
                  </a:lnTo>
                  <a:lnTo>
                    <a:pt x="1732" y="65"/>
                  </a:lnTo>
                  <a:lnTo>
                    <a:pt x="1732" y="75"/>
                  </a:lnTo>
                  <a:lnTo>
                    <a:pt x="1730" y="82"/>
                  </a:lnTo>
                  <a:lnTo>
                    <a:pt x="1725" y="91"/>
                  </a:lnTo>
                  <a:lnTo>
                    <a:pt x="1716" y="98"/>
                  </a:lnTo>
                  <a:lnTo>
                    <a:pt x="1652" y="102"/>
                  </a:lnTo>
                  <a:lnTo>
                    <a:pt x="1606" y="98"/>
                  </a:lnTo>
                  <a:lnTo>
                    <a:pt x="1583" y="100"/>
                  </a:lnTo>
                  <a:lnTo>
                    <a:pt x="1510" y="100"/>
                  </a:lnTo>
                  <a:lnTo>
                    <a:pt x="1488" y="100"/>
                  </a:lnTo>
                  <a:lnTo>
                    <a:pt x="1466" y="102"/>
                  </a:lnTo>
                  <a:lnTo>
                    <a:pt x="1443" y="99"/>
                  </a:lnTo>
                  <a:lnTo>
                    <a:pt x="1416" y="102"/>
                  </a:lnTo>
                  <a:lnTo>
                    <a:pt x="1346" y="100"/>
                  </a:lnTo>
                  <a:lnTo>
                    <a:pt x="1325" y="96"/>
                  </a:lnTo>
                  <a:lnTo>
                    <a:pt x="1260" y="100"/>
                  </a:lnTo>
                  <a:lnTo>
                    <a:pt x="1216" y="95"/>
                  </a:lnTo>
                  <a:lnTo>
                    <a:pt x="1165" y="100"/>
                  </a:lnTo>
                  <a:lnTo>
                    <a:pt x="1125" y="97"/>
                  </a:lnTo>
                  <a:lnTo>
                    <a:pt x="1088" y="100"/>
                  </a:lnTo>
                  <a:lnTo>
                    <a:pt x="1067" y="97"/>
                  </a:lnTo>
                  <a:lnTo>
                    <a:pt x="1048" y="98"/>
                  </a:lnTo>
                  <a:lnTo>
                    <a:pt x="1022" y="98"/>
                  </a:lnTo>
                  <a:lnTo>
                    <a:pt x="1006" y="95"/>
                  </a:lnTo>
                  <a:lnTo>
                    <a:pt x="987" y="100"/>
                  </a:lnTo>
                  <a:lnTo>
                    <a:pt x="967" y="95"/>
                  </a:lnTo>
                  <a:lnTo>
                    <a:pt x="947" y="96"/>
                  </a:lnTo>
                  <a:lnTo>
                    <a:pt x="923" y="98"/>
                  </a:lnTo>
                  <a:lnTo>
                    <a:pt x="901" y="100"/>
                  </a:lnTo>
                  <a:lnTo>
                    <a:pt x="875" y="100"/>
                  </a:lnTo>
                  <a:lnTo>
                    <a:pt x="839" y="100"/>
                  </a:lnTo>
                  <a:lnTo>
                    <a:pt x="813" y="100"/>
                  </a:lnTo>
                  <a:lnTo>
                    <a:pt x="791" y="98"/>
                  </a:lnTo>
                  <a:lnTo>
                    <a:pt x="769" y="98"/>
                  </a:lnTo>
                  <a:lnTo>
                    <a:pt x="720" y="102"/>
                  </a:lnTo>
                  <a:lnTo>
                    <a:pt x="681" y="97"/>
                  </a:lnTo>
                  <a:lnTo>
                    <a:pt x="638" y="102"/>
                  </a:lnTo>
                  <a:lnTo>
                    <a:pt x="603" y="98"/>
                  </a:lnTo>
                  <a:lnTo>
                    <a:pt x="563" y="102"/>
                  </a:lnTo>
                  <a:lnTo>
                    <a:pt x="531" y="98"/>
                  </a:lnTo>
                  <a:lnTo>
                    <a:pt x="496" y="98"/>
                  </a:lnTo>
                  <a:lnTo>
                    <a:pt x="463" y="100"/>
                  </a:lnTo>
                  <a:lnTo>
                    <a:pt x="435" y="100"/>
                  </a:lnTo>
                  <a:lnTo>
                    <a:pt x="351" y="100"/>
                  </a:lnTo>
                  <a:lnTo>
                    <a:pt x="326" y="100"/>
                  </a:lnTo>
                  <a:lnTo>
                    <a:pt x="254" y="98"/>
                  </a:lnTo>
                  <a:lnTo>
                    <a:pt x="208" y="100"/>
                  </a:lnTo>
                  <a:lnTo>
                    <a:pt x="84" y="97"/>
                  </a:lnTo>
                  <a:lnTo>
                    <a:pt x="15" y="98"/>
                  </a:lnTo>
                  <a:lnTo>
                    <a:pt x="3" y="90"/>
                  </a:lnTo>
                  <a:lnTo>
                    <a:pt x="0" y="78"/>
                  </a:lnTo>
                  <a:lnTo>
                    <a:pt x="0" y="65"/>
                  </a:lnTo>
                  <a:lnTo>
                    <a:pt x="0" y="52"/>
                  </a:lnTo>
                </a:path>
              </a:pathLst>
            </a:custGeom>
            <a:solidFill>
              <a:schemeClr val="bg1"/>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4118" name="Rectangle 104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40" tIns="45720" rIns="91440" bIns="45720"/>
          <a:lstStyle>
            <a:lvl1pPr>
              <a:defRPr/>
            </a:lvl1pPr>
          </a:lstStyle>
          <a:p>
            <a:pPr lvl="0"/>
            <a:r>
              <a:rPr lang="en-US" altLang="en-US" noProof="0" smtClean="0"/>
              <a:t>Click to edit Master title style</a:t>
            </a:r>
          </a:p>
        </p:txBody>
      </p:sp>
      <p:sp>
        <p:nvSpPr>
          <p:cNvPr id="4119" name="Rectangle 104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40" tIns="45720" rIns="91440" bIns="45720"/>
          <a:lstStyle>
            <a:lvl1pPr marL="0" indent="0" algn="ctr">
              <a:buFont typeface="Wingdings" charset="2"/>
              <a:buNone/>
              <a:defRPr/>
            </a:lvl1pPr>
          </a:lstStyle>
          <a:p>
            <a:pPr lvl="0"/>
            <a:r>
              <a:rPr lang="en-US" alt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4896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7200" y="889000"/>
            <a:ext cx="2224088" cy="536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4938" y="889000"/>
            <a:ext cx="6519862" cy="536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7022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4938" y="889000"/>
            <a:ext cx="8896350" cy="5362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1833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4938" y="889000"/>
            <a:ext cx="8885237" cy="11557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4938" y="2116138"/>
            <a:ext cx="4371975" cy="4135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icture Placeholder 3"/>
          <p:cNvSpPr>
            <a:spLocks noGrp="1"/>
          </p:cNvSpPr>
          <p:nvPr>
            <p:ph type="clipArt" sz="half" idx="2"/>
          </p:nvPr>
        </p:nvSpPr>
        <p:spPr>
          <a:xfrm>
            <a:off x="4659313" y="2116138"/>
            <a:ext cx="4371975" cy="4135437"/>
          </a:xfrm>
        </p:spPr>
        <p:txBody>
          <a:bodyPr/>
          <a:lstStyle/>
          <a:p>
            <a:endParaRPr lang="en-US"/>
          </a:p>
        </p:txBody>
      </p:sp>
    </p:spTree>
    <p:extLst>
      <p:ext uri="{BB962C8B-B14F-4D97-AF65-F5344CB8AC3E}">
        <p14:creationId xmlns:p14="http://schemas.microsoft.com/office/powerpoint/2010/main" val="1166766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4938" y="889000"/>
            <a:ext cx="8885237" cy="11557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4938" y="2116138"/>
            <a:ext cx="4371975" cy="199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59313" y="2116138"/>
            <a:ext cx="4371975" cy="199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4938" y="4259263"/>
            <a:ext cx="4371975" cy="199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9313" y="4259263"/>
            <a:ext cx="4371975" cy="199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7031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860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2119316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4938" y="2116138"/>
            <a:ext cx="4371975" cy="4135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13" y="2116138"/>
            <a:ext cx="4371975" cy="4135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38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952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55190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0192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6078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2249457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B2300"/>
            </a:gs>
            <a:gs pos="100000">
              <a:schemeClr val="bg1"/>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34938" y="889000"/>
            <a:ext cx="8885237"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134938" y="2116138"/>
            <a:ext cx="8896350" cy="413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Freeform 4"/>
          <p:cNvSpPr>
            <a:spLocks/>
          </p:cNvSpPr>
          <p:nvPr/>
        </p:nvSpPr>
        <p:spPr bwMode="auto">
          <a:xfrm>
            <a:off x="3587750" y="53975"/>
            <a:ext cx="1982788" cy="654050"/>
          </a:xfrm>
          <a:custGeom>
            <a:avLst/>
            <a:gdLst>
              <a:gd name="T0" fmla="*/ 16 w 1249"/>
              <a:gd name="T1" fmla="*/ 67 h 412"/>
              <a:gd name="T2" fmla="*/ 26 w 1249"/>
              <a:gd name="T3" fmla="*/ 62 h 412"/>
              <a:gd name="T4" fmla="*/ 452 w 1249"/>
              <a:gd name="T5" fmla="*/ 62 h 412"/>
              <a:gd name="T6" fmla="*/ 483 w 1249"/>
              <a:gd name="T7" fmla="*/ 40 h 412"/>
              <a:gd name="T8" fmla="*/ 505 w 1249"/>
              <a:gd name="T9" fmla="*/ 27 h 412"/>
              <a:gd name="T10" fmla="*/ 526 w 1249"/>
              <a:gd name="T11" fmla="*/ 17 h 412"/>
              <a:gd name="T12" fmla="*/ 552 w 1249"/>
              <a:gd name="T13" fmla="*/ 11 h 412"/>
              <a:gd name="T14" fmla="*/ 578 w 1249"/>
              <a:gd name="T15" fmla="*/ 5 h 412"/>
              <a:gd name="T16" fmla="*/ 605 w 1249"/>
              <a:gd name="T17" fmla="*/ 2 h 412"/>
              <a:gd name="T18" fmla="*/ 639 w 1249"/>
              <a:gd name="T19" fmla="*/ 0 h 412"/>
              <a:gd name="T20" fmla="*/ 678 w 1249"/>
              <a:gd name="T21" fmla="*/ 5 h 412"/>
              <a:gd name="T22" fmla="*/ 714 w 1249"/>
              <a:gd name="T23" fmla="*/ 15 h 412"/>
              <a:gd name="T24" fmla="*/ 740 w 1249"/>
              <a:gd name="T25" fmla="*/ 27 h 412"/>
              <a:gd name="T26" fmla="*/ 768 w 1249"/>
              <a:gd name="T27" fmla="*/ 40 h 412"/>
              <a:gd name="T28" fmla="*/ 786 w 1249"/>
              <a:gd name="T29" fmla="*/ 51 h 412"/>
              <a:gd name="T30" fmla="*/ 802 w 1249"/>
              <a:gd name="T31" fmla="*/ 64 h 412"/>
              <a:gd name="T32" fmla="*/ 1209 w 1249"/>
              <a:gd name="T33" fmla="*/ 62 h 412"/>
              <a:gd name="T34" fmla="*/ 1223 w 1249"/>
              <a:gd name="T35" fmla="*/ 66 h 412"/>
              <a:gd name="T36" fmla="*/ 1233 w 1249"/>
              <a:gd name="T37" fmla="*/ 73 h 412"/>
              <a:gd name="T38" fmla="*/ 1242 w 1249"/>
              <a:gd name="T39" fmla="*/ 91 h 412"/>
              <a:gd name="T40" fmla="*/ 1246 w 1249"/>
              <a:gd name="T41" fmla="*/ 112 h 412"/>
              <a:gd name="T42" fmla="*/ 1248 w 1249"/>
              <a:gd name="T43" fmla="*/ 137 h 412"/>
              <a:gd name="T44" fmla="*/ 1248 w 1249"/>
              <a:gd name="T45" fmla="*/ 349 h 412"/>
              <a:gd name="T46" fmla="*/ 809 w 1249"/>
              <a:gd name="T47" fmla="*/ 350 h 412"/>
              <a:gd name="T48" fmla="*/ 700 w 1249"/>
              <a:gd name="T49" fmla="*/ 409 h 412"/>
              <a:gd name="T50" fmla="*/ 523 w 1249"/>
              <a:gd name="T51" fmla="*/ 411 h 412"/>
              <a:gd name="T52" fmla="*/ 437 w 1249"/>
              <a:gd name="T53" fmla="*/ 346 h 412"/>
              <a:gd name="T54" fmla="*/ 46 w 1249"/>
              <a:gd name="T55" fmla="*/ 349 h 412"/>
              <a:gd name="T56" fmla="*/ 0 w 1249"/>
              <a:gd name="T57" fmla="*/ 349 h 412"/>
              <a:gd name="T58" fmla="*/ 0 w 1249"/>
              <a:gd name="T59" fmla="*/ 152 h 412"/>
              <a:gd name="T60" fmla="*/ 0 w 1249"/>
              <a:gd name="T61" fmla="*/ 123 h 412"/>
              <a:gd name="T62" fmla="*/ 5 w 1249"/>
              <a:gd name="T63" fmla="*/ 94 h 412"/>
              <a:gd name="T64" fmla="*/ 9 w 1249"/>
              <a:gd name="T65" fmla="*/ 80 h 412"/>
              <a:gd name="T66" fmla="*/ 16 w 1249"/>
              <a:gd name="T67" fmla="*/ 6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9" h="412">
                <a:moveTo>
                  <a:pt x="16" y="67"/>
                </a:moveTo>
                <a:lnTo>
                  <a:pt x="26" y="62"/>
                </a:lnTo>
                <a:lnTo>
                  <a:pt x="452" y="62"/>
                </a:lnTo>
                <a:lnTo>
                  <a:pt x="483" y="40"/>
                </a:lnTo>
                <a:lnTo>
                  <a:pt x="505" y="27"/>
                </a:lnTo>
                <a:lnTo>
                  <a:pt x="526" y="17"/>
                </a:lnTo>
                <a:lnTo>
                  <a:pt x="552" y="11"/>
                </a:lnTo>
                <a:lnTo>
                  <a:pt x="578" y="5"/>
                </a:lnTo>
                <a:lnTo>
                  <a:pt x="605" y="2"/>
                </a:lnTo>
                <a:lnTo>
                  <a:pt x="639" y="0"/>
                </a:lnTo>
                <a:lnTo>
                  <a:pt x="678" y="5"/>
                </a:lnTo>
                <a:lnTo>
                  <a:pt x="714" y="15"/>
                </a:lnTo>
                <a:lnTo>
                  <a:pt x="740" y="27"/>
                </a:lnTo>
                <a:lnTo>
                  <a:pt x="768" y="40"/>
                </a:lnTo>
                <a:lnTo>
                  <a:pt x="786" y="51"/>
                </a:lnTo>
                <a:lnTo>
                  <a:pt x="802" y="64"/>
                </a:lnTo>
                <a:lnTo>
                  <a:pt x="1209" y="62"/>
                </a:lnTo>
                <a:lnTo>
                  <a:pt x="1223" y="66"/>
                </a:lnTo>
                <a:lnTo>
                  <a:pt x="1233" y="73"/>
                </a:lnTo>
                <a:lnTo>
                  <a:pt x="1242" y="91"/>
                </a:lnTo>
                <a:lnTo>
                  <a:pt x="1246" y="112"/>
                </a:lnTo>
                <a:lnTo>
                  <a:pt x="1248" y="137"/>
                </a:lnTo>
                <a:lnTo>
                  <a:pt x="1248" y="349"/>
                </a:lnTo>
                <a:lnTo>
                  <a:pt x="809" y="350"/>
                </a:lnTo>
                <a:lnTo>
                  <a:pt x="700" y="409"/>
                </a:lnTo>
                <a:lnTo>
                  <a:pt x="523" y="411"/>
                </a:lnTo>
                <a:lnTo>
                  <a:pt x="437" y="346"/>
                </a:lnTo>
                <a:lnTo>
                  <a:pt x="46" y="349"/>
                </a:lnTo>
                <a:lnTo>
                  <a:pt x="0" y="349"/>
                </a:lnTo>
                <a:lnTo>
                  <a:pt x="0" y="152"/>
                </a:lnTo>
                <a:lnTo>
                  <a:pt x="0" y="123"/>
                </a:lnTo>
                <a:lnTo>
                  <a:pt x="5" y="94"/>
                </a:lnTo>
                <a:lnTo>
                  <a:pt x="9" y="80"/>
                </a:lnTo>
                <a:lnTo>
                  <a:pt x="16" y="67"/>
                </a:lnTo>
              </a:path>
            </a:pathLst>
          </a:custGeom>
          <a:gradFill rotWithShape="0">
            <a:gsLst>
              <a:gs pos="0">
                <a:srgbClr val="00CCFF"/>
              </a:gs>
              <a:gs pos="50000">
                <a:srgbClr val="FFFFFF"/>
              </a:gs>
              <a:gs pos="100000">
                <a:srgbClr val="00CCFF"/>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77" name="Oval 5"/>
          <p:cNvSpPr>
            <a:spLocks noChangeArrowheads="1"/>
          </p:cNvSpPr>
          <p:nvPr/>
        </p:nvSpPr>
        <p:spPr bwMode="auto">
          <a:xfrm>
            <a:off x="4205288" y="61913"/>
            <a:ext cx="766762" cy="673100"/>
          </a:xfrm>
          <a:prstGeom prst="ellipse">
            <a:avLst/>
          </a:prstGeom>
          <a:gradFill rotWithShape="0">
            <a:gsLst>
              <a:gs pos="0">
                <a:srgbClr val="00CCFF"/>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a:endParaRPr kumimoji="1" lang="en-US" altLang="en-US"/>
          </a:p>
        </p:txBody>
      </p:sp>
      <p:sp>
        <p:nvSpPr>
          <p:cNvPr id="3078" name="Freeform 6"/>
          <p:cNvSpPr>
            <a:spLocks/>
          </p:cNvSpPr>
          <p:nvPr/>
        </p:nvSpPr>
        <p:spPr bwMode="auto">
          <a:xfrm>
            <a:off x="3586163" y="452438"/>
            <a:ext cx="1984375" cy="304800"/>
          </a:xfrm>
          <a:custGeom>
            <a:avLst/>
            <a:gdLst>
              <a:gd name="T0" fmla="*/ 60 w 1250"/>
              <a:gd name="T1" fmla="*/ 42 h 192"/>
              <a:gd name="T2" fmla="*/ 98 w 1250"/>
              <a:gd name="T3" fmla="*/ 42 h 192"/>
              <a:gd name="T4" fmla="*/ 128 w 1250"/>
              <a:gd name="T5" fmla="*/ 63 h 192"/>
              <a:gd name="T6" fmla="*/ 176 w 1250"/>
              <a:gd name="T7" fmla="*/ 51 h 192"/>
              <a:gd name="T8" fmla="*/ 231 w 1250"/>
              <a:gd name="T9" fmla="*/ 45 h 192"/>
              <a:gd name="T10" fmla="*/ 269 w 1250"/>
              <a:gd name="T11" fmla="*/ 57 h 192"/>
              <a:gd name="T12" fmla="*/ 311 w 1250"/>
              <a:gd name="T13" fmla="*/ 51 h 192"/>
              <a:gd name="T14" fmla="*/ 378 w 1250"/>
              <a:gd name="T15" fmla="*/ 54 h 192"/>
              <a:gd name="T16" fmla="*/ 420 w 1250"/>
              <a:gd name="T17" fmla="*/ 63 h 192"/>
              <a:gd name="T18" fmla="*/ 483 w 1250"/>
              <a:gd name="T19" fmla="*/ 80 h 192"/>
              <a:gd name="T20" fmla="*/ 513 w 1250"/>
              <a:gd name="T21" fmla="*/ 99 h 192"/>
              <a:gd name="T22" fmla="*/ 536 w 1250"/>
              <a:gd name="T23" fmla="*/ 130 h 192"/>
              <a:gd name="T24" fmla="*/ 578 w 1250"/>
              <a:gd name="T25" fmla="*/ 129 h 192"/>
              <a:gd name="T26" fmla="*/ 617 w 1250"/>
              <a:gd name="T27" fmla="*/ 139 h 192"/>
              <a:gd name="T28" fmla="*/ 651 w 1250"/>
              <a:gd name="T29" fmla="*/ 131 h 192"/>
              <a:gd name="T30" fmla="*/ 688 w 1250"/>
              <a:gd name="T31" fmla="*/ 121 h 192"/>
              <a:gd name="T32" fmla="*/ 728 w 1250"/>
              <a:gd name="T33" fmla="*/ 101 h 192"/>
              <a:gd name="T34" fmla="*/ 769 w 1250"/>
              <a:gd name="T35" fmla="*/ 68 h 192"/>
              <a:gd name="T36" fmla="*/ 814 w 1250"/>
              <a:gd name="T37" fmla="*/ 52 h 192"/>
              <a:gd name="T38" fmla="*/ 844 w 1250"/>
              <a:gd name="T39" fmla="*/ 56 h 192"/>
              <a:gd name="T40" fmla="*/ 881 w 1250"/>
              <a:gd name="T41" fmla="*/ 57 h 192"/>
              <a:gd name="T42" fmla="*/ 933 w 1250"/>
              <a:gd name="T43" fmla="*/ 69 h 192"/>
              <a:gd name="T44" fmla="*/ 963 w 1250"/>
              <a:gd name="T45" fmla="*/ 51 h 192"/>
              <a:gd name="T46" fmla="*/ 989 w 1250"/>
              <a:gd name="T47" fmla="*/ 55 h 192"/>
              <a:gd name="T48" fmla="*/ 1035 w 1250"/>
              <a:gd name="T49" fmla="*/ 33 h 192"/>
              <a:gd name="T50" fmla="*/ 1063 w 1250"/>
              <a:gd name="T51" fmla="*/ 35 h 192"/>
              <a:gd name="T52" fmla="*/ 1096 w 1250"/>
              <a:gd name="T53" fmla="*/ 6 h 192"/>
              <a:gd name="T54" fmla="*/ 1130 w 1250"/>
              <a:gd name="T55" fmla="*/ 32 h 192"/>
              <a:gd name="T56" fmla="*/ 1164 w 1250"/>
              <a:gd name="T57" fmla="*/ 0 h 192"/>
              <a:gd name="T58" fmla="*/ 1195 w 1250"/>
              <a:gd name="T59" fmla="*/ 38 h 192"/>
              <a:gd name="T60" fmla="*/ 1227 w 1250"/>
              <a:gd name="T61" fmla="*/ 16 h 192"/>
              <a:gd name="T62" fmla="*/ 1249 w 1250"/>
              <a:gd name="T63" fmla="*/ 28 h 192"/>
              <a:gd name="T64" fmla="*/ 822 w 1250"/>
              <a:gd name="T65" fmla="*/ 144 h 192"/>
              <a:gd name="T66" fmla="*/ 563 w 1250"/>
              <a:gd name="T67" fmla="*/ 191 h 192"/>
              <a:gd name="T68" fmla="*/ 441 w 1250"/>
              <a:gd name="T69" fmla="*/ 98 h 192"/>
              <a:gd name="T70" fmla="*/ 0 w 1250"/>
              <a:gd name="T71" fmla="*/ 19 h 192"/>
              <a:gd name="T72" fmla="*/ 18 w 1250"/>
              <a:gd name="T73" fmla="*/ 33 h 192"/>
              <a:gd name="T74" fmla="*/ 43 w 1250"/>
              <a:gd name="T75" fmla="*/ 3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50" h="192">
                <a:moveTo>
                  <a:pt x="43" y="38"/>
                </a:moveTo>
                <a:lnTo>
                  <a:pt x="60" y="42"/>
                </a:lnTo>
                <a:lnTo>
                  <a:pt x="79" y="38"/>
                </a:lnTo>
                <a:lnTo>
                  <a:pt x="98" y="42"/>
                </a:lnTo>
                <a:lnTo>
                  <a:pt x="112" y="54"/>
                </a:lnTo>
                <a:lnTo>
                  <a:pt x="128" y="63"/>
                </a:lnTo>
                <a:lnTo>
                  <a:pt x="154" y="55"/>
                </a:lnTo>
                <a:lnTo>
                  <a:pt x="176" y="51"/>
                </a:lnTo>
                <a:lnTo>
                  <a:pt x="208" y="51"/>
                </a:lnTo>
                <a:lnTo>
                  <a:pt x="231" y="45"/>
                </a:lnTo>
                <a:lnTo>
                  <a:pt x="251" y="50"/>
                </a:lnTo>
                <a:lnTo>
                  <a:pt x="269" y="57"/>
                </a:lnTo>
                <a:lnTo>
                  <a:pt x="285" y="60"/>
                </a:lnTo>
                <a:lnTo>
                  <a:pt x="311" y="51"/>
                </a:lnTo>
                <a:lnTo>
                  <a:pt x="338" y="51"/>
                </a:lnTo>
                <a:lnTo>
                  <a:pt x="378" y="54"/>
                </a:lnTo>
                <a:lnTo>
                  <a:pt x="394" y="66"/>
                </a:lnTo>
                <a:lnTo>
                  <a:pt x="420" y="63"/>
                </a:lnTo>
                <a:lnTo>
                  <a:pt x="457" y="60"/>
                </a:lnTo>
                <a:lnTo>
                  <a:pt x="483" y="80"/>
                </a:lnTo>
                <a:lnTo>
                  <a:pt x="498" y="84"/>
                </a:lnTo>
                <a:lnTo>
                  <a:pt x="513" y="99"/>
                </a:lnTo>
                <a:lnTo>
                  <a:pt x="521" y="121"/>
                </a:lnTo>
                <a:lnTo>
                  <a:pt x="536" y="130"/>
                </a:lnTo>
                <a:lnTo>
                  <a:pt x="555" y="130"/>
                </a:lnTo>
                <a:lnTo>
                  <a:pt x="578" y="129"/>
                </a:lnTo>
                <a:lnTo>
                  <a:pt x="601" y="130"/>
                </a:lnTo>
                <a:lnTo>
                  <a:pt x="617" y="139"/>
                </a:lnTo>
                <a:lnTo>
                  <a:pt x="630" y="132"/>
                </a:lnTo>
                <a:lnTo>
                  <a:pt x="651" y="131"/>
                </a:lnTo>
                <a:lnTo>
                  <a:pt x="672" y="118"/>
                </a:lnTo>
                <a:lnTo>
                  <a:pt x="688" y="121"/>
                </a:lnTo>
                <a:lnTo>
                  <a:pt x="716" y="117"/>
                </a:lnTo>
                <a:lnTo>
                  <a:pt x="728" y="101"/>
                </a:lnTo>
                <a:lnTo>
                  <a:pt x="761" y="88"/>
                </a:lnTo>
                <a:lnTo>
                  <a:pt x="769" y="68"/>
                </a:lnTo>
                <a:lnTo>
                  <a:pt x="786" y="58"/>
                </a:lnTo>
                <a:lnTo>
                  <a:pt x="814" y="52"/>
                </a:lnTo>
                <a:lnTo>
                  <a:pt x="829" y="60"/>
                </a:lnTo>
                <a:lnTo>
                  <a:pt x="844" y="56"/>
                </a:lnTo>
                <a:lnTo>
                  <a:pt x="862" y="63"/>
                </a:lnTo>
                <a:lnTo>
                  <a:pt x="881" y="57"/>
                </a:lnTo>
                <a:lnTo>
                  <a:pt x="917" y="63"/>
                </a:lnTo>
                <a:lnTo>
                  <a:pt x="933" y="69"/>
                </a:lnTo>
                <a:lnTo>
                  <a:pt x="951" y="53"/>
                </a:lnTo>
                <a:lnTo>
                  <a:pt x="963" y="51"/>
                </a:lnTo>
                <a:lnTo>
                  <a:pt x="977" y="57"/>
                </a:lnTo>
                <a:lnTo>
                  <a:pt x="989" y="55"/>
                </a:lnTo>
                <a:lnTo>
                  <a:pt x="1006" y="38"/>
                </a:lnTo>
                <a:lnTo>
                  <a:pt x="1035" y="33"/>
                </a:lnTo>
                <a:lnTo>
                  <a:pt x="1049" y="35"/>
                </a:lnTo>
                <a:lnTo>
                  <a:pt x="1063" y="35"/>
                </a:lnTo>
                <a:lnTo>
                  <a:pt x="1084" y="15"/>
                </a:lnTo>
                <a:lnTo>
                  <a:pt x="1096" y="6"/>
                </a:lnTo>
                <a:lnTo>
                  <a:pt x="1112" y="10"/>
                </a:lnTo>
                <a:lnTo>
                  <a:pt x="1130" y="32"/>
                </a:lnTo>
                <a:lnTo>
                  <a:pt x="1148" y="18"/>
                </a:lnTo>
                <a:lnTo>
                  <a:pt x="1164" y="0"/>
                </a:lnTo>
                <a:lnTo>
                  <a:pt x="1179" y="1"/>
                </a:lnTo>
                <a:lnTo>
                  <a:pt x="1195" y="38"/>
                </a:lnTo>
                <a:lnTo>
                  <a:pt x="1209" y="32"/>
                </a:lnTo>
                <a:lnTo>
                  <a:pt x="1227" y="16"/>
                </a:lnTo>
                <a:lnTo>
                  <a:pt x="1241" y="16"/>
                </a:lnTo>
                <a:lnTo>
                  <a:pt x="1249" y="28"/>
                </a:lnTo>
                <a:lnTo>
                  <a:pt x="1249" y="122"/>
                </a:lnTo>
                <a:lnTo>
                  <a:pt x="822" y="144"/>
                </a:lnTo>
                <a:lnTo>
                  <a:pt x="692" y="183"/>
                </a:lnTo>
                <a:lnTo>
                  <a:pt x="563" y="191"/>
                </a:lnTo>
                <a:lnTo>
                  <a:pt x="499" y="156"/>
                </a:lnTo>
                <a:lnTo>
                  <a:pt x="441" y="98"/>
                </a:lnTo>
                <a:lnTo>
                  <a:pt x="0" y="88"/>
                </a:lnTo>
                <a:lnTo>
                  <a:pt x="0" y="19"/>
                </a:lnTo>
                <a:lnTo>
                  <a:pt x="7" y="30"/>
                </a:lnTo>
                <a:lnTo>
                  <a:pt x="18" y="33"/>
                </a:lnTo>
                <a:lnTo>
                  <a:pt x="32" y="34"/>
                </a:lnTo>
                <a:lnTo>
                  <a:pt x="43" y="38"/>
                </a:lnTo>
              </a:path>
            </a:pathLst>
          </a:custGeom>
          <a:solidFill>
            <a:srgbClr val="003300"/>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79" name="Freeform 7"/>
          <p:cNvSpPr>
            <a:spLocks/>
          </p:cNvSpPr>
          <p:nvPr/>
        </p:nvSpPr>
        <p:spPr bwMode="auto">
          <a:xfrm>
            <a:off x="3586163" y="508000"/>
            <a:ext cx="1984375" cy="306388"/>
          </a:xfrm>
          <a:custGeom>
            <a:avLst/>
            <a:gdLst>
              <a:gd name="T0" fmla="*/ 26 w 1250"/>
              <a:gd name="T1" fmla="*/ 125 h 193"/>
              <a:gd name="T2" fmla="*/ 450 w 1250"/>
              <a:gd name="T3" fmla="*/ 125 h 193"/>
              <a:gd name="T4" fmla="*/ 487 w 1250"/>
              <a:gd name="T5" fmla="*/ 155 h 193"/>
              <a:gd name="T6" fmla="*/ 532 w 1250"/>
              <a:gd name="T7" fmla="*/ 175 h 193"/>
              <a:gd name="T8" fmla="*/ 587 w 1250"/>
              <a:gd name="T9" fmla="*/ 188 h 193"/>
              <a:gd name="T10" fmla="*/ 672 w 1250"/>
              <a:gd name="T11" fmla="*/ 188 h 193"/>
              <a:gd name="T12" fmla="*/ 769 w 1250"/>
              <a:gd name="T13" fmla="*/ 158 h 193"/>
              <a:gd name="T14" fmla="*/ 811 w 1250"/>
              <a:gd name="T15" fmla="*/ 125 h 193"/>
              <a:gd name="T16" fmla="*/ 1224 w 1250"/>
              <a:gd name="T17" fmla="*/ 124 h 193"/>
              <a:gd name="T18" fmla="*/ 1243 w 1250"/>
              <a:gd name="T19" fmla="*/ 114 h 193"/>
              <a:gd name="T20" fmla="*/ 1249 w 1250"/>
              <a:gd name="T21" fmla="*/ 96 h 193"/>
              <a:gd name="T22" fmla="*/ 1238 w 1250"/>
              <a:gd name="T23" fmla="*/ 0 h 193"/>
              <a:gd name="T24" fmla="*/ 1227 w 1250"/>
              <a:gd name="T25" fmla="*/ 18 h 193"/>
              <a:gd name="T26" fmla="*/ 1218 w 1250"/>
              <a:gd name="T27" fmla="*/ 33 h 193"/>
              <a:gd name="T28" fmla="*/ 1196 w 1250"/>
              <a:gd name="T29" fmla="*/ 24 h 193"/>
              <a:gd name="T30" fmla="*/ 1170 w 1250"/>
              <a:gd name="T31" fmla="*/ 14 h 193"/>
              <a:gd name="T32" fmla="*/ 1138 w 1250"/>
              <a:gd name="T33" fmla="*/ 33 h 193"/>
              <a:gd name="T34" fmla="*/ 1117 w 1250"/>
              <a:gd name="T35" fmla="*/ 24 h 193"/>
              <a:gd name="T36" fmla="*/ 1089 w 1250"/>
              <a:gd name="T37" fmla="*/ 19 h 193"/>
              <a:gd name="T38" fmla="*/ 1074 w 1250"/>
              <a:gd name="T39" fmla="*/ 38 h 193"/>
              <a:gd name="T40" fmla="*/ 1046 w 1250"/>
              <a:gd name="T41" fmla="*/ 33 h 193"/>
              <a:gd name="T42" fmla="*/ 1007 w 1250"/>
              <a:gd name="T43" fmla="*/ 38 h 193"/>
              <a:gd name="T44" fmla="*/ 969 w 1250"/>
              <a:gd name="T45" fmla="*/ 33 h 193"/>
              <a:gd name="T46" fmla="*/ 932 w 1250"/>
              <a:gd name="T47" fmla="*/ 47 h 193"/>
              <a:gd name="T48" fmla="*/ 901 w 1250"/>
              <a:gd name="T49" fmla="*/ 34 h 193"/>
              <a:gd name="T50" fmla="*/ 847 w 1250"/>
              <a:gd name="T51" fmla="*/ 44 h 193"/>
              <a:gd name="T52" fmla="*/ 807 w 1250"/>
              <a:gd name="T53" fmla="*/ 43 h 193"/>
              <a:gd name="T54" fmla="*/ 783 w 1250"/>
              <a:gd name="T55" fmla="*/ 81 h 193"/>
              <a:gd name="T56" fmla="*/ 765 w 1250"/>
              <a:gd name="T57" fmla="*/ 111 h 193"/>
              <a:gd name="T58" fmla="*/ 729 w 1250"/>
              <a:gd name="T59" fmla="*/ 122 h 193"/>
              <a:gd name="T60" fmla="*/ 697 w 1250"/>
              <a:gd name="T61" fmla="*/ 132 h 193"/>
              <a:gd name="T62" fmla="*/ 634 w 1250"/>
              <a:gd name="T63" fmla="*/ 137 h 193"/>
              <a:gd name="T64" fmla="*/ 556 w 1250"/>
              <a:gd name="T65" fmla="*/ 145 h 193"/>
              <a:gd name="T66" fmla="*/ 499 w 1250"/>
              <a:gd name="T67" fmla="*/ 116 h 193"/>
              <a:gd name="T68" fmla="*/ 454 w 1250"/>
              <a:gd name="T69" fmla="*/ 57 h 193"/>
              <a:gd name="T70" fmla="*/ 399 w 1250"/>
              <a:gd name="T71" fmla="*/ 47 h 193"/>
              <a:gd name="T72" fmla="*/ 332 w 1250"/>
              <a:gd name="T73" fmla="*/ 33 h 193"/>
              <a:gd name="T74" fmla="*/ 262 w 1250"/>
              <a:gd name="T75" fmla="*/ 24 h 193"/>
              <a:gd name="T76" fmla="*/ 214 w 1250"/>
              <a:gd name="T77" fmla="*/ 35 h 193"/>
              <a:gd name="T78" fmla="*/ 186 w 1250"/>
              <a:gd name="T79" fmla="*/ 32 h 193"/>
              <a:gd name="T80" fmla="*/ 145 w 1250"/>
              <a:gd name="T81" fmla="*/ 37 h 193"/>
              <a:gd name="T82" fmla="*/ 102 w 1250"/>
              <a:gd name="T83" fmla="*/ 35 h 193"/>
              <a:gd name="T84" fmla="*/ 57 w 1250"/>
              <a:gd name="T85" fmla="*/ 43 h 193"/>
              <a:gd name="T86" fmla="*/ 11 w 1250"/>
              <a:gd name="T87" fmla="*/ 38 h 193"/>
              <a:gd name="T88" fmla="*/ 1 w 1250"/>
              <a:gd name="T89" fmla="*/ 74 h 193"/>
              <a:gd name="T90" fmla="*/ 9 w 1250"/>
              <a:gd name="T91" fmla="*/ 11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193">
                <a:moveTo>
                  <a:pt x="16" y="122"/>
                </a:moveTo>
                <a:lnTo>
                  <a:pt x="26" y="125"/>
                </a:lnTo>
                <a:lnTo>
                  <a:pt x="38" y="125"/>
                </a:lnTo>
                <a:lnTo>
                  <a:pt x="450" y="125"/>
                </a:lnTo>
                <a:lnTo>
                  <a:pt x="458" y="135"/>
                </a:lnTo>
                <a:lnTo>
                  <a:pt x="487" y="155"/>
                </a:lnTo>
                <a:lnTo>
                  <a:pt x="511" y="166"/>
                </a:lnTo>
                <a:lnTo>
                  <a:pt x="532" y="175"/>
                </a:lnTo>
                <a:lnTo>
                  <a:pt x="559" y="184"/>
                </a:lnTo>
                <a:lnTo>
                  <a:pt x="587" y="188"/>
                </a:lnTo>
                <a:lnTo>
                  <a:pt x="631" y="192"/>
                </a:lnTo>
                <a:lnTo>
                  <a:pt x="672" y="188"/>
                </a:lnTo>
                <a:lnTo>
                  <a:pt x="723" y="178"/>
                </a:lnTo>
                <a:lnTo>
                  <a:pt x="769" y="158"/>
                </a:lnTo>
                <a:lnTo>
                  <a:pt x="797" y="137"/>
                </a:lnTo>
                <a:lnTo>
                  <a:pt x="811" y="125"/>
                </a:lnTo>
                <a:lnTo>
                  <a:pt x="1210" y="125"/>
                </a:lnTo>
                <a:lnTo>
                  <a:pt x="1224" y="124"/>
                </a:lnTo>
                <a:lnTo>
                  <a:pt x="1234" y="121"/>
                </a:lnTo>
                <a:lnTo>
                  <a:pt x="1243" y="114"/>
                </a:lnTo>
                <a:lnTo>
                  <a:pt x="1247" y="106"/>
                </a:lnTo>
                <a:lnTo>
                  <a:pt x="1249" y="96"/>
                </a:lnTo>
                <a:lnTo>
                  <a:pt x="1249" y="14"/>
                </a:lnTo>
                <a:lnTo>
                  <a:pt x="1238" y="0"/>
                </a:lnTo>
                <a:lnTo>
                  <a:pt x="1232" y="4"/>
                </a:lnTo>
                <a:lnTo>
                  <a:pt x="1227" y="18"/>
                </a:lnTo>
                <a:lnTo>
                  <a:pt x="1223" y="34"/>
                </a:lnTo>
                <a:lnTo>
                  <a:pt x="1218" y="33"/>
                </a:lnTo>
                <a:lnTo>
                  <a:pt x="1211" y="32"/>
                </a:lnTo>
                <a:lnTo>
                  <a:pt x="1196" y="24"/>
                </a:lnTo>
                <a:lnTo>
                  <a:pt x="1186" y="17"/>
                </a:lnTo>
                <a:lnTo>
                  <a:pt x="1170" y="14"/>
                </a:lnTo>
                <a:lnTo>
                  <a:pt x="1153" y="21"/>
                </a:lnTo>
                <a:lnTo>
                  <a:pt x="1138" y="33"/>
                </a:lnTo>
                <a:lnTo>
                  <a:pt x="1126" y="25"/>
                </a:lnTo>
                <a:lnTo>
                  <a:pt x="1117" y="24"/>
                </a:lnTo>
                <a:lnTo>
                  <a:pt x="1103" y="17"/>
                </a:lnTo>
                <a:lnTo>
                  <a:pt x="1089" y="19"/>
                </a:lnTo>
                <a:lnTo>
                  <a:pt x="1079" y="27"/>
                </a:lnTo>
                <a:lnTo>
                  <a:pt x="1074" y="38"/>
                </a:lnTo>
                <a:lnTo>
                  <a:pt x="1063" y="33"/>
                </a:lnTo>
                <a:lnTo>
                  <a:pt x="1046" y="33"/>
                </a:lnTo>
                <a:lnTo>
                  <a:pt x="1025" y="28"/>
                </a:lnTo>
                <a:lnTo>
                  <a:pt x="1007" y="38"/>
                </a:lnTo>
                <a:lnTo>
                  <a:pt x="990" y="24"/>
                </a:lnTo>
                <a:lnTo>
                  <a:pt x="969" y="33"/>
                </a:lnTo>
                <a:lnTo>
                  <a:pt x="949" y="55"/>
                </a:lnTo>
                <a:lnTo>
                  <a:pt x="932" y="47"/>
                </a:lnTo>
                <a:lnTo>
                  <a:pt x="917" y="39"/>
                </a:lnTo>
                <a:lnTo>
                  <a:pt x="901" y="34"/>
                </a:lnTo>
                <a:lnTo>
                  <a:pt x="880" y="38"/>
                </a:lnTo>
                <a:lnTo>
                  <a:pt x="847" y="44"/>
                </a:lnTo>
                <a:lnTo>
                  <a:pt x="818" y="37"/>
                </a:lnTo>
                <a:lnTo>
                  <a:pt x="807" y="43"/>
                </a:lnTo>
                <a:lnTo>
                  <a:pt x="794" y="57"/>
                </a:lnTo>
                <a:lnTo>
                  <a:pt x="783" y="81"/>
                </a:lnTo>
                <a:lnTo>
                  <a:pt x="771" y="93"/>
                </a:lnTo>
                <a:lnTo>
                  <a:pt x="765" y="111"/>
                </a:lnTo>
                <a:lnTo>
                  <a:pt x="752" y="118"/>
                </a:lnTo>
                <a:lnTo>
                  <a:pt x="729" y="122"/>
                </a:lnTo>
                <a:lnTo>
                  <a:pt x="703" y="124"/>
                </a:lnTo>
                <a:lnTo>
                  <a:pt x="697" y="132"/>
                </a:lnTo>
                <a:lnTo>
                  <a:pt x="663" y="130"/>
                </a:lnTo>
                <a:lnTo>
                  <a:pt x="634" y="137"/>
                </a:lnTo>
                <a:lnTo>
                  <a:pt x="605" y="136"/>
                </a:lnTo>
                <a:lnTo>
                  <a:pt x="556" y="145"/>
                </a:lnTo>
                <a:lnTo>
                  <a:pt x="529" y="122"/>
                </a:lnTo>
                <a:lnTo>
                  <a:pt x="499" y="116"/>
                </a:lnTo>
                <a:lnTo>
                  <a:pt x="468" y="76"/>
                </a:lnTo>
                <a:lnTo>
                  <a:pt x="454" y="57"/>
                </a:lnTo>
                <a:lnTo>
                  <a:pt x="439" y="52"/>
                </a:lnTo>
                <a:lnTo>
                  <a:pt x="399" y="47"/>
                </a:lnTo>
                <a:lnTo>
                  <a:pt x="367" y="42"/>
                </a:lnTo>
                <a:lnTo>
                  <a:pt x="332" y="33"/>
                </a:lnTo>
                <a:lnTo>
                  <a:pt x="299" y="42"/>
                </a:lnTo>
                <a:lnTo>
                  <a:pt x="262" y="24"/>
                </a:lnTo>
                <a:lnTo>
                  <a:pt x="233" y="24"/>
                </a:lnTo>
                <a:lnTo>
                  <a:pt x="214" y="35"/>
                </a:lnTo>
                <a:lnTo>
                  <a:pt x="202" y="26"/>
                </a:lnTo>
                <a:lnTo>
                  <a:pt x="186" y="32"/>
                </a:lnTo>
                <a:lnTo>
                  <a:pt x="165" y="33"/>
                </a:lnTo>
                <a:lnTo>
                  <a:pt x="145" y="37"/>
                </a:lnTo>
                <a:lnTo>
                  <a:pt x="122" y="44"/>
                </a:lnTo>
                <a:lnTo>
                  <a:pt x="102" y="35"/>
                </a:lnTo>
                <a:lnTo>
                  <a:pt x="82" y="40"/>
                </a:lnTo>
                <a:lnTo>
                  <a:pt x="57" y="43"/>
                </a:lnTo>
                <a:lnTo>
                  <a:pt x="41" y="40"/>
                </a:lnTo>
                <a:lnTo>
                  <a:pt x="11" y="38"/>
                </a:lnTo>
                <a:lnTo>
                  <a:pt x="0" y="47"/>
                </a:lnTo>
                <a:lnTo>
                  <a:pt x="1" y="74"/>
                </a:lnTo>
                <a:lnTo>
                  <a:pt x="3" y="98"/>
                </a:lnTo>
                <a:lnTo>
                  <a:pt x="9" y="118"/>
                </a:lnTo>
                <a:lnTo>
                  <a:pt x="16" y="122"/>
                </a:lnTo>
              </a:path>
            </a:pathLst>
          </a:custGeom>
          <a:gradFill rotWithShape="0">
            <a:gsLst>
              <a:gs pos="0">
                <a:srgbClr val="CC6600"/>
              </a:gs>
              <a:gs pos="100000">
                <a:srgbClr val="000000"/>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80" name="Freeform 8"/>
          <p:cNvSpPr>
            <a:spLocks/>
          </p:cNvSpPr>
          <p:nvPr/>
        </p:nvSpPr>
        <p:spPr bwMode="auto">
          <a:xfrm>
            <a:off x="3598863" y="557213"/>
            <a:ext cx="1947862" cy="228600"/>
          </a:xfrm>
          <a:custGeom>
            <a:avLst/>
            <a:gdLst>
              <a:gd name="T0" fmla="*/ 301 w 1227"/>
              <a:gd name="T1" fmla="*/ 45 h 144"/>
              <a:gd name="T2" fmla="*/ 219 w 1227"/>
              <a:gd name="T3" fmla="*/ 50 h 144"/>
              <a:gd name="T4" fmla="*/ 97 w 1227"/>
              <a:gd name="T5" fmla="*/ 50 h 144"/>
              <a:gd name="T6" fmla="*/ 40 w 1227"/>
              <a:gd name="T7" fmla="*/ 49 h 144"/>
              <a:gd name="T8" fmla="*/ 8 w 1227"/>
              <a:gd name="T9" fmla="*/ 36 h 144"/>
              <a:gd name="T10" fmla="*/ 0 w 1227"/>
              <a:gd name="T11" fmla="*/ 46 h 144"/>
              <a:gd name="T12" fmla="*/ 46 w 1227"/>
              <a:gd name="T13" fmla="*/ 64 h 144"/>
              <a:gd name="T14" fmla="*/ 103 w 1227"/>
              <a:gd name="T15" fmla="*/ 63 h 144"/>
              <a:gd name="T16" fmla="*/ 134 w 1227"/>
              <a:gd name="T17" fmla="*/ 65 h 144"/>
              <a:gd name="T18" fmla="*/ 204 w 1227"/>
              <a:gd name="T19" fmla="*/ 68 h 144"/>
              <a:gd name="T20" fmla="*/ 341 w 1227"/>
              <a:gd name="T21" fmla="*/ 63 h 144"/>
              <a:gd name="T22" fmla="*/ 440 w 1227"/>
              <a:gd name="T23" fmla="*/ 64 h 144"/>
              <a:gd name="T24" fmla="*/ 485 w 1227"/>
              <a:gd name="T25" fmla="*/ 105 h 144"/>
              <a:gd name="T26" fmla="*/ 558 w 1227"/>
              <a:gd name="T27" fmla="*/ 136 h 144"/>
              <a:gd name="T28" fmla="*/ 642 w 1227"/>
              <a:gd name="T29" fmla="*/ 143 h 144"/>
              <a:gd name="T30" fmla="*/ 728 w 1227"/>
              <a:gd name="T31" fmla="*/ 121 h 144"/>
              <a:gd name="T32" fmla="*/ 786 w 1227"/>
              <a:gd name="T33" fmla="*/ 82 h 144"/>
              <a:gd name="T34" fmla="*/ 827 w 1227"/>
              <a:gd name="T35" fmla="*/ 67 h 144"/>
              <a:gd name="T36" fmla="*/ 937 w 1227"/>
              <a:gd name="T37" fmla="*/ 68 h 144"/>
              <a:gd name="T38" fmla="*/ 1021 w 1227"/>
              <a:gd name="T39" fmla="*/ 67 h 144"/>
              <a:gd name="T40" fmla="*/ 1118 w 1227"/>
              <a:gd name="T41" fmla="*/ 67 h 144"/>
              <a:gd name="T42" fmla="*/ 1211 w 1227"/>
              <a:gd name="T43" fmla="*/ 69 h 144"/>
              <a:gd name="T44" fmla="*/ 1226 w 1227"/>
              <a:gd name="T45" fmla="*/ 34 h 144"/>
              <a:gd name="T46" fmla="*/ 1211 w 1227"/>
              <a:gd name="T47" fmla="*/ 37 h 144"/>
              <a:gd name="T48" fmla="*/ 1171 w 1227"/>
              <a:gd name="T49" fmla="*/ 59 h 144"/>
              <a:gd name="T50" fmla="*/ 1064 w 1227"/>
              <a:gd name="T51" fmla="*/ 56 h 144"/>
              <a:gd name="T52" fmla="*/ 941 w 1227"/>
              <a:gd name="T53" fmla="*/ 58 h 144"/>
              <a:gd name="T54" fmla="*/ 851 w 1227"/>
              <a:gd name="T55" fmla="*/ 62 h 144"/>
              <a:gd name="T56" fmla="*/ 815 w 1227"/>
              <a:gd name="T57" fmla="*/ 53 h 144"/>
              <a:gd name="T58" fmla="*/ 809 w 1227"/>
              <a:gd name="T59" fmla="*/ 32 h 144"/>
              <a:gd name="T60" fmla="*/ 798 w 1227"/>
              <a:gd name="T61" fmla="*/ 22 h 144"/>
              <a:gd name="T62" fmla="*/ 760 w 1227"/>
              <a:gd name="T63" fmla="*/ 72 h 144"/>
              <a:gd name="T64" fmla="*/ 718 w 1227"/>
              <a:gd name="T65" fmla="*/ 101 h 144"/>
              <a:gd name="T66" fmla="*/ 671 w 1227"/>
              <a:gd name="T67" fmla="*/ 112 h 144"/>
              <a:gd name="T68" fmla="*/ 618 w 1227"/>
              <a:gd name="T69" fmla="*/ 124 h 144"/>
              <a:gd name="T70" fmla="*/ 557 w 1227"/>
              <a:gd name="T71" fmla="*/ 110 h 144"/>
              <a:gd name="T72" fmla="*/ 520 w 1227"/>
              <a:gd name="T73" fmla="*/ 93 h 144"/>
              <a:gd name="T74" fmla="*/ 486 w 1227"/>
              <a:gd name="T75" fmla="*/ 86 h 144"/>
              <a:gd name="T76" fmla="*/ 461 w 1227"/>
              <a:gd name="T77" fmla="*/ 62 h 144"/>
              <a:gd name="T78" fmla="*/ 432 w 1227"/>
              <a:gd name="T79" fmla="*/ 24 h 144"/>
              <a:gd name="T80" fmla="*/ 413 w 1227"/>
              <a:gd name="T81" fmla="*/ 43 h 144"/>
              <a:gd name="T82" fmla="*/ 339 w 1227"/>
              <a:gd name="T83" fmla="*/ 4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7" h="144">
                <a:moveTo>
                  <a:pt x="339" y="48"/>
                </a:moveTo>
                <a:lnTo>
                  <a:pt x="301" y="45"/>
                </a:lnTo>
                <a:lnTo>
                  <a:pt x="263" y="50"/>
                </a:lnTo>
                <a:lnTo>
                  <a:pt x="219" y="50"/>
                </a:lnTo>
                <a:lnTo>
                  <a:pt x="161" y="48"/>
                </a:lnTo>
                <a:lnTo>
                  <a:pt x="97" y="50"/>
                </a:lnTo>
                <a:lnTo>
                  <a:pt x="65" y="51"/>
                </a:lnTo>
                <a:lnTo>
                  <a:pt x="40" y="49"/>
                </a:lnTo>
                <a:lnTo>
                  <a:pt x="16" y="51"/>
                </a:lnTo>
                <a:lnTo>
                  <a:pt x="8" y="36"/>
                </a:lnTo>
                <a:lnTo>
                  <a:pt x="1" y="24"/>
                </a:lnTo>
                <a:lnTo>
                  <a:pt x="0" y="46"/>
                </a:lnTo>
                <a:lnTo>
                  <a:pt x="8" y="67"/>
                </a:lnTo>
                <a:lnTo>
                  <a:pt x="46" y="64"/>
                </a:lnTo>
                <a:lnTo>
                  <a:pt x="81" y="62"/>
                </a:lnTo>
                <a:lnTo>
                  <a:pt x="103" y="63"/>
                </a:lnTo>
                <a:lnTo>
                  <a:pt x="122" y="64"/>
                </a:lnTo>
                <a:lnTo>
                  <a:pt x="134" y="65"/>
                </a:lnTo>
                <a:lnTo>
                  <a:pt x="170" y="64"/>
                </a:lnTo>
                <a:lnTo>
                  <a:pt x="204" y="68"/>
                </a:lnTo>
                <a:lnTo>
                  <a:pt x="284" y="64"/>
                </a:lnTo>
                <a:lnTo>
                  <a:pt x="341" y="63"/>
                </a:lnTo>
                <a:lnTo>
                  <a:pt x="389" y="64"/>
                </a:lnTo>
                <a:lnTo>
                  <a:pt x="440" y="64"/>
                </a:lnTo>
                <a:lnTo>
                  <a:pt x="465" y="92"/>
                </a:lnTo>
                <a:lnTo>
                  <a:pt x="485" y="105"/>
                </a:lnTo>
                <a:lnTo>
                  <a:pt x="527" y="131"/>
                </a:lnTo>
                <a:lnTo>
                  <a:pt x="558" y="136"/>
                </a:lnTo>
                <a:lnTo>
                  <a:pt x="596" y="143"/>
                </a:lnTo>
                <a:lnTo>
                  <a:pt x="642" y="143"/>
                </a:lnTo>
                <a:lnTo>
                  <a:pt x="684" y="137"/>
                </a:lnTo>
                <a:lnTo>
                  <a:pt x="728" y="121"/>
                </a:lnTo>
                <a:lnTo>
                  <a:pt x="760" y="106"/>
                </a:lnTo>
                <a:lnTo>
                  <a:pt x="786" y="82"/>
                </a:lnTo>
                <a:lnTo>
                  <a:pt x="806" y="72"/>
                </a:lnTo>
                <a:lnTo>
                  <a:pt x="827" y="67"/>
                </a:lnTo>
                <a:lnTo>
                  <a:pt x="877" y="74"/>
                </a:lnTo>
                <a:lnTo>
                  <a:pt x="937" y="68"/>
                </a:lnTo>
                <a:lnTo>
                  <a:pt x="995" y="69"/>
                </a:lnTo>
                <a:lnTo>
                  <a:pt x="1021" y="67"/>
                </a:lnTo>
                <a:lnTo>
                  <a:pt x="1071" y="70"/>
                </a:lnTo>
                <a:lnTo>
                  <a:pt x="1118" y="67"/>
                </a:lnTo>
                <a:lnTo>
                  <a:pt x="1160" y="72"/>
                </a:lnTo>
                <a:lnTo>
                  <a:pt x="1211" y="69"/>
                </a:lnTo>
                <a:lnTo>
                  <a:pt x="1223" y="56"/>
                </a:lnTo>
                <a:lnTo>
                  <a:pt x="1226" y="34"/>
                </a:lnTo>
                <a:lnTo>
                  <a:pt x="1224" y="0"/>
                </a:lnTo>
                <a:lnTo>
                  <a:pt x="1211" y="37"/>
                </a:lnTo>
                <a:lnTo>
                  <a:pt x="1204" y="55"/>
                </a:lnTo>
                <a:lnTo>
                  <a:pt x="1171" y="59"/>
                </a:lnTo>
                <a:lnTo>
                  <a:pt x="1112" y="58"/>
                </a:lnTo>
                <a:lnTo>
                  <a:pt x="1064" y="56"/>
                </a:lnTo>
                <a:lnTo>
                  <a:pt x="983" y="54"/>
                </a:lnTo>
                <a:lnTo>
                  <a:pt x="941" y="58"/>
                </a:lnTo>
                <a:lnTo>
                  <a:pt x="885" y="56"/>
                </a:lnTo>
                <a:lnTo>
                  <a:pt x="851" y="62"/>
                </a:lnTo>
                <a:lnTo>
                  <a:pt x="828" y="55"/>
                </a:lnTo>
                <a:lnTo>
                  <a:pt x="815" y="53"/>
                </a:lnTo>
                <a:lnTo>
                  <a:pt x="804" y="46"/>
                </a:lnTo>
                <a:lnTo>
                  <a:pt x="809" y="32"/>
                </a:lnTo>
                <a:lnTo>
                  <a:pt x="809" y="17"/>
                </a:lnTo>
                <a:lnTo>
                  <a:pt x="798" y="22"/>
                </a:lnTo>
                <a:lnTo>
                  <a:pt x="786" y="49"/>
                </a:lnTo>
                <a:lnTo>
                  <a:pt x="760" y="72"/>
                </a:lnTo>
                <a:lnTo>
                  <a:pt x="745" y="87"/>
                </a:lnTo>
                <a:lnTo>
                  <a:pt x="718" y="101"/>
                </a:lnTo>
                <a:lnTo>
                  <a:pt x="701" y="98"/>
                </a:lnTo>
                <a:lnTo>
                  <a:pt x="671" y="112"/>
                </a:lnTo>
                <a:lnTo>
                  <a:pt x="644" y="118"/>
                </a:lnTo>
                <a:lnTo>
                  <a:pt x="618" y="124"/>
                </a:lnTo>
                <a:lnTo>
                  <a:pt x="585" y="108"/>
                </a:lnTo>
                <a:lnTo>
                  <a:pt x="557" y="110"/>
                </a:lnTo>
                <a:lnTo>
                  <a:pt x="546" y="92"/>
                </a:lnTo>
                <a:lnTo>
                  <a:pt x="520" y="93"/>
                </a:lnTo>
                <a:lnTo>
                  <a:pt x="507" y="98"/>
                </a:lnTo>
                <a:lnTo>
                  <a:pt x="486" y="86"/>
                </a:lnTo>
                <a:lnTo>
                  <a:pt x="469" y="77"/>
                </a:lnTo>
                <a:lnTo>
                  <a:pt x="461" y="62"/>
                </a:lnTo>
                <a:lnTo>
                  <a:pt x="446" y="29"/>
                </a:lnTo>
                <a:lnTo>
                  <a:pt x="432" y="24"/>
                </a:lnTo>
                <a:lnTo>
                  <a:pt x="425" y="44"/>
                </a:lnTo>
                <a:lnTo>
                  <a:pt x="413" y="43"/>
                </a:lnTo>
                <a:lnTo>
                  <a:pt x="372" y="55"/>
                </a:lnTo>
                <a:lnTo>
                  <a:pt x="339" y="48"/>
                </a:lnTo>
              </a:path>
            </a:pathLst>
          </a:custGeom>
          <a:solidFill>
            <a:schemeClr val="bg1"/>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81" name="Freeform 9"/>
          <p:cNvSpPr>
            <a:spLocks/>
          </p:cNvSpPr>
          <p:nvPr/>
        </p:nvSpPr>
        <p:spPr bwMode="auto">
          <a:xfrm>
            <a:off x="4868863" y="249238"/>
            <a:ext cx="122237" cy="406400"/>
          </a:xfrm>
          <a:custGeom>
            <a:avLst/>
            <a:gdLst>
              <a:gd name="T0" fmla="*/ 51 w 77"/>
              <a:gd name="T1" fmla="*/ 6 h 256"/>
              <a:gd name="T2" fmla="*/ 47 w 77"/>
              <a:gd name="T3" fmla="*/ 25 h 256"/>
              <a:gd name="T4" fmla="*/ 76 w 77"/>
              <a:gd name="T5" fmla="*/ 27 h 256"/>
              <a:gd name="T6" fmla="*/ 65 w 77"/>
              <a:gd name="T7" fmla="*/ 61 h 256"/>
              <a:gd name="T8" fmla="*/ 66 w 77"/>
              <a:gd name="T9" fmla="*/ 87 h 256"/>
              <a:gd name="T10" fmla="*/ 73 w 77"/>
              <a:gd name="T11" fmla="*/ 110 h 256"/>
              <a:gd name="T12" fmla="*/ 61 w 77"/>
              <a:gd name="T13" fmla="*/ 133 h 256"/>
              <a:gd name="T14" fmla="*/ 57 w 77"/>
              <a:gd name="T15" fmla="*/ 157 h 256"/>
              <a:gd name="T16" fmla="*/ 51 w 77"/>
              <a:gd name="T17" fmla="*/ 181 h 256"/>
              <a:gd name="T18" fmla="*/ 42 w 77"/>
              <a:gd name="T19" fmla="*/ 197 h 256"/>
              <a:gd name="T20" fmla="*/ 32 w 77"/>
              <a:gd name="T21" fmla="*/ 213 h 256"/>
              <a:gd name="T22" fmla="*/ 20 w 77"/>
              <a:gd name="T23" fmla="*/ 230 h 256"/>
              <a:gd name="T24" fmla="*/ 13 w 77"/>
              <a:gd name="T25" fmla="*/ 241 h 256"/>
              <a:gd name="T26" fmla="*/ 0 w 77"/>
              <a:gd name="T27" fmla="*/ 255 h 256"/>
              <a:gd name="T28" fmla="*/ 8 w 77"/>
              <a:gd name="T29" fmla="*/ 230 h 256"/>
              <a:gd name="T30" fmla="*/ 24 w 77"/>
              <a:gd name="T31" fmla="*/ 212 h 256"/>
              <a:gd name="T32" fmla="*/ 21 w 77"/>
              <a:gd name="T33" fmla="*/ 192 h 256"/>
              <a:gd name="T34" fmla="*/ 36 w 77"/>
              <a:gd name="T35" fmla="*/ 167 h 256"/>
              <a:gd name="T36" fmla="*/ 44 w 77"/>
              <a:gd name="T37" fmla="*/ 137 h 256"/>
              <a:gd name="T38" fmla="*/ 40 w 77"/>
              <a:gd name="T39" fmla="*/ 108 h 256"/>
              <a:gd name="T40" fmla="*/ 43 w 77"/>
              <a:gd name="T41" fmla="*/ 85 h 256"/>
              <a:gd name="T42" fmla="*/ 40 w 77"/>
              <a:gd name="T43" fmla="*/ 68 h 256"/>
              <a:gd name="T44" fmla="*/ 19 w 77"/>
              <a:gd name="T45" fmla="*/ 36 h 256"/>
              <a:gd name="T46" fmla="*/ 6 w 77"/>
              <a:gd name="T47" fmla="*/ 3 h 256"/>
              <a:gd name="T48" fmla="*/ 50 w 77"/>
              <a:gd name="T49" fmla="*/ 0 h 256"/>
              <a:gd name="T50" fmla="*/ 51 w 77"/>
              <a:gd name="T51" fmla="*/ 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256">
                <a:moveTo>
                  <a:pt x="51" y="6"/>
                </a:moveTo>
                <a:lnTo>
                  <a:pt x="47" y="25"/>
                </a:lnTo>
                <a:lnTo>
                  <a:pt x="76" y="27"/>
                </a:lnTo>
                <a:lnTo>
                  <a:pt x="65" y="61"/>
                </a:lnTo>
                <a:lnTo>
                  <a:pt x="66" y="87"/>
                </a:lnTo>
                <a:lnTo>
                  <a:pt x="73" y="110"/>
                </a:lnTo>
                <a:lnTo>
                  <a:pt x="61" y="133"/>
                </a:lnTo>
                <a:lnTo>
                  <a:pt x="57" y="157"/>
                </a:lnTo>
                <a:lnTo>
                  <a:pt x="51" y="181"/>
                </a:lnTo>
                <a:lnTo>
                  <a:pt x="42" y="197"/>
                </a:lnTo>
                <a:lnTo>
                  <a:pt x="32" y="213"/>
                </a:lnTo>
                <a:lnTo>
                  <a:pt x="20" y="230"/>
                </a:lnTo>
                <a:lnTo>
                  <a:pt x="13" y="241"/>
                </a:lnTo>
                <a:lnTo>
                  <a:pt x="0" y="255"/>
                </a:lnTo>
                <a:lnTo>
                  <a:pt x="8" y="230"/>
                </a:lnTo>
                <a:lnTo>
                  <a:pt x="24" y="212"/>
                </a:lnTo>
                <a:lnTo>
                  <a:pt x="21" y="192"/>
                </a:lnTo>
                <a:lnTo>
                  <a:pt x="36" y="167"/>
                </a:lnTo>
                <a:lnTo>
                  <a:pt x="44" y="137"/>
                </a:lnTo>
                <a:lnTo>
                  <a:pt x="40" y="108"/>
                </a:lnTo>
                <a:lnTo>
                  <a:pt x="43" y="85"/>
                </a:lnTo>
                <a:lnTo>
                  <a:pt x="40" y="68"/>
                </a:lnTo>
                <a:lnTo>
                  <a:pt x="19" y="36"/>
                </a:lnTo>
                <a:lnTo>
                  <a:pt x="6" y="3"/>
                </a:lnTo>
                <a:lnTo>
                  <a:pt x="50" y="0"/>
                </a:lnTo>
                <a:lnTo>
                  <a:pt x="51" y="6"/>
                </a:lnTo>
              </a:path>
            </a:pathLst>
          </a:custGeom>
          <a:gradFill rotWithShape="0">
            <a:gsLst>
              <a:gs pos="0">
                <a:srgbClr val="FFFFFF"/>
              </a:gs>
              <a:gs pos="50000">
                <a:srgbClr val="00CCFF"/>
              </a:gs>
              <a:gs pos="100000">
                <a:srgbClr val="FFFFFF"/>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82" name="Freeform 10"/>
          <p:cNvSpPr>
            <a:spLocks/>
          </p:cNvSpPr>
          <p:nvPr/>
        </p:nvSpPr>
        <p:spPr bwMode="auto">
          <a:xfrm>
            <a:off x="3605213" y="19050"/>
            <a:ext cx="1951037" cy="411163"/>
          </a:xfrm>
          <a:custGeom>
            <a:avLst/>
            <a:gdLst>
              <a:gd name="T0" fmla="*/ 0 w 1229"/>
              <a:gd name="T1" fmla="*/ 259 h 259"/>
              <a:gd name="T2" fmla="*/ 5 w 1229"/>
              <a:gd name="T3" fmla="*/ 154 h 259"/>
              <a:gd name="T4" fmla="*/ 23 w 1229"/>
              <a:gd name="T5" fmla="*/ 130 h 259"/>
              <a:gd name="T6" fmla="*/ 56 w 1229"/>
              <a:gd name="T7" fmla="*/ 146 h 259"/>
              <a:gd name="T8" fmla="*/ 85 w 1229"/>
              <a:gd name="T9" fmla="*/ 128 h 259"/>
              <a:gd name="T10" fmla="*/ 117 w 1229"/>
              <a:gd name="T11" fmla="*/ 144 h 259"/>
              <a:gd name="T12" fmla="*/ 152 w 1229"/>
              <a:gd name="T13" fmla="*/ 144 h 259"/>
              <a:gd name="T14" fmla="*/ 208 w 1229"/>
              <a:gd name="T15" fmla="*/ 138 h 259"/>
              <a:gd name="T16" fmla="*/ 249 w 1229"/>
              <a:gd name="T17" fmla="*/ 122 h 259"/>
              <a:gd name="T18" fmla="*/ 289 w 1229"/>
              <a:gd name="T19" fmla="*/ 138 h 259"/>
              <a:gd name="T20" fmla="*/ 312 w 1229"/>
              <a:gd name="T21" fmla="*/ 143 h 259"/>
              <a:gd name="T22" fmla="*/ 362 w 1229"/>
              <a:gd name="T23" fmla="*/ 137 h 259"/>
              <a:gd name="T24" fmla="*/ 449 w 1229"/>
              <a:gd name="T25" fmla="*/ 121 h 259"/>
              <a:gd name="T26" fmla="*/ 499 w 1229"/>
              <a:gd name="T27" fmla="*/ 83 h 259"/>
              <a:gd name="T28" fmla="*/ 489 w 1229"/>
              <a:gd name="T29" fmla="*/ 119 h 259"/>
              <a:gd name="T30" fmla="*/ 531 w 1229"/>
              <a:gd name="T31" fmla="*/ 132 h 259"/>
              <a:gd name="T32" fmla="*/ 559 w 1229"/>
              <a:gd name="T33" fmla="*/ 158 h 259"/>
              <a:gd name="T34" fmla="*/ 586 w 1229"/>
              <a:gd name="T35" fmla="*/ 178 h 259"/>
              <a:gd name="T36" fmla="*/ 602 w 1229"/>
              <a:gd name="T37" fmla="*/ 178 h 259"/>
              <a:gd name="T38" fmla="*/ 581 w 1229"/>
              <a:gd name="T39" fmla="*/ 145 h 259"/>
              <a:gd name="T40" fmla="*/ 561 w 1229"/>
              <a:gd name="T41" fmla="*/ 103 h 259"/>
              <a:gd name="T42" fmla="*/ 547 w 1229"/>
              <a:gd name="T43" fmla="*/ 82 h 259"/>
              <a:gd name="T44" fmla="*/ 574 w 1229"/>
              <a:gd name="T45" fmla="*/ 62 h 259"/>
              <a:gd name="T46" fmla="*/ 535 w 1229"/>
              <a:gd name="T47" fmla="*/ 56 h 259"/>
              <a:gd name="T48" fmla="*/ 600 w 1229"/>
              <a:gd name="T49" fmla="*/ 42 h 259"/>
              <a:gd name="T50" fmla="*/ 676 w 1229"/>
              <a:gd name="T51" fmla="*/ 55 h 259"/>
              <a:gd name="T52" fmla="*/ 721 w 1229"/>
              <a:gd name="T53" fmla="*/ 60 h 259"/>
              <a:gd name="T54" fmla="*/ 773 w 1229"/>
              <a:gd name="T55" fmla="*/ 108 h 259"/>
              <a:gd name="T56" fmla="*/ 828 w 1229"/>
              <a:gd name="T57" fmla="*/ 139 h 259"/>
              <a:gd name="T58" fmla="*/ 879 w 1229"/>
              <a:gd name="T59" fmla="*/ 141 h 259"/>
              <a:gd name="T60" fmla="*/ 928 w 1229"/>
              <a:gd name="T61" fmla="*/ 128 h 259"/>
              <a:gd name="T62" fmla="*/ 957 w 1229"/>
              <a:gd name="T63" fmla="*/ 139 h 259"/>
              <a:gd name="T64" fmla="*/ 981 w 1229"/>
              <a:gd name="T65" fmla="*/ 130 h 259"/>
              <a:gd name="T66" fmla="*/ 1015 w 1229"/>
              <a:gd name="T67" fmla="*/ 146 h 259"/>
              <a:gd name="T68" fmla="*/ 1041 w 1229"/>
              <a:gd name="T69" fmla="*/ 144 h 259"/>
              <a:gd name="T70" fmla="*/ 1063 w 1229"/>
              <a:gd name="T71" fmla="*/ 130 h 259"/>
              <a:gd name="T72" fmla="*/ 1099 w 1229"/>
              <a:gd name="T73" fmla="*/ 146 h 259"/>
              <a:gd name="T74" fmla="*/ 1128 w 1229"/>
              <a:gd name="T75" fmla="*/ 139 h 259"/>
              <a:gd name="T76" fmla="*/ 1154 w 1229"/>
              <a:gd name="T77" fmla="*/ 149 h 259"/>
              <a:gd name="T78" fmla="*/ 1197 w 1229"/>
              <a:gd name="T79" fmla="*/ 138 h 259"/>
              <a:gd name="T80" fmla="*/ 1221 w 1229"/>
              <a:gd name="T81" fmla="*/ 165 h 259"/>
              <a:gd name="T82" fmla="*/ 1229 w 1229"/>
              <a:gd name="T83" fmla="*/ 154 h 259"/>
              <a:gd name="T84" fmla="*/ 1224 w 1229"/>
              <a:gd name="T85" fmla="*/ 112 h 259"/>
              <a:gd name="T86" fmla="*/ 1187 w 1229"/>
              <a:gd name="T87" fmla="*/ 93 h 259"/>
              <a:gd name="T88" fmla="*/ 1140 w 1229"/>
              <a:gd name="T89" fmla="*/ 101 h 259"/>
              <a:gd name="T90" fmla="*/ 1099 w 1229"/>
              <a:gd name="T91" fmla="*/ 93 h 259"/>
              <a:gd name="T92" fmla="*/ 1040 w 1229"/>
              <a:gd name="T93" fmla="*/ 95 h 259"/>
              <a:gd name="T94" fmla="*/ 996 w 1229"/>
              <a:gd name="T95" fmla="*/ 93 h 259"/>
              <a:gd name="T96" fmla="*/ 955 w 1229"/>
              <a:gd name="T97" fmla="*/ 96 h 259"/>
              <a:gd name="T98" fmla="*/ 909 w 1229"/>
              <a:gd name="T99" fmla="*/ 96 h 259"/>
              <a:gd name="T100" fmla="*/ 861 w 1229"/>
              <a:gd name="T101" fmla="*/ 97 h 259"/>
              <a:gd name="T102" fmla="*/ 826 w 1229"/>
              <a:gd name="T103" fmla="*/ 96 h 259"/>
              <a:gd name="T104" fmla="*/ 785 w 1229"/>
              <a:gd name="T105" fmla="*/ 69 h 259"/>
              <a:gd name="T106" fmla="*/ 727 w 1229"/>
              <a:gd name="T107" fmla="*/ 30 h 259"/>
              <a:gd name="T108" fmla="*/ 644 w 1229"/>
              <a:gd name="T109" fmla="*/ 2 h 259"/>
              <a:gd name="T110" fmla="*/ 560 w 1229"/>
              <a:gd name="T111" fmla="*/ 8 h 259"/>
              <a:gd name="T112" fmla="*/ 474 w 1229"/>
              <a:gd name="T113" fmla="*/ 45 h 259"/>
              <a:gd name="T114" fmla="*/ 399 w 1229"/>
              <a:gd name="T115" fmla="*/ 95 h 259"/>
              <a:gd name="T116" fmla="*/ 328 w 1229"/>
              <a:gd name="T117" fmla="*/ 97 h 259"/>
              <a:gd name="T118" fmla="*/ 231 w 1229"/>
              <a:gd name="T119" fmla="*/ 96 h 259"/>
              <a:gd name="T120" fmla="*/ 109 w 1229"/>
              <a:gd name="T121" fmla="*/ 93 h 259"/>
              <a:gd name="T122" fmla="*/ 19 w 1229"/>
              <a:gd name="T123" fmla="*/ 96 h 259"/>
              <a:gd name="T124" fmla="*/ 0 w 1229"/>
              <a:gd name="T125" fmla="*/ 13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9" h="259">
                <a:moveTo>
                  <a:pt x="0" y="175"/>
                </a:moveTo>
                <a:lnTo>
                  <a:pt x="0" y="219"/>
                </a:lnTo>
                <a:lnTo>
                  <a:pt x="0" y="259"/>
                </a:lnTo>
                <a:lnTo>
                  <a:pt x="3" y="226"/>
                </a:lnTo>
                <a:lnTo>
                  <a:pt x="4" y="201"/>
                </a:lnTo>
                <a:lnTo>
                  <a:pt x="5" y="154"/>
                </a:lnTo>
                <a:lnTo>
                  <a:pt x="8" y="132"/>
                </a:lnTo>
                <a:lnTo>
                  <a:pt x="16" y="124"/>
                </a:lnTo>
                <a:lnTo>
                  <a:pt x="23" y="130"/>
                </a:lnTo>
                <a:lnTo>
                  <a:pt x="33" y="131"/>
                </a:lnTo>
                <a:lnTo>
                  <a:pt x="47" y="138"/>
                </a:lnTo>
                <a:lnTo>
                  <a:pt x="56" y="146"/>
                </a:lnTo>
                <a:lnTo>
                  <a:pt x="66" y="146"/>
                </a:lnTo>
                <a:lnTo>
                  <a:pt x="75" y="141"/>
                </a:lnTo>
                <a:lnTo>
                  <a:pt x="85" y="128"/>
                </a:lnTo>
                <a:lnTo>
                  <a:pt x="93" y="129"/>
                </a:lnTo>
                <a:lnTo>
                  <a:pt x="108" y="139"/>
                </a:lnTo>
                <a:lnTo>
                  <a:pt x="117" y="144"/>
                </a:lnTo>
                <a:lnTo>
                  <a:pt x="126" y="149"/>
                </a:lnTo>
                <a:lnTo>
                  <a:pt x="136" y="151"/>
                </a:lnTo>
                <a:lnTo>
                  <a:pt x="152" y="144"/>
                </a:lnTo>
                <a:lnTo>
                  <a:pt x="171" y="158"/>
                </a:lnTo>
                <a:lnTo>
                  <a:pt x="185" y="151"/>
                </a:lnTo>
                <a:lnTo>
                  <a:pt x="208" y="138"/>
                </a:lnTo>
                <a:lnTo>
                  <a:pt x="222" y="138"/>
                </a:lnTo>
                <a:lnTo>
                  <a:pt x="238" y="127"/>
                </a:lnTo>
                <a:lnTo>
                  <a:pt x="249" y="122"/>
                </a:lnTo>
                <a:lnTo>
                  <a:pt x="265" y="136"/>
                </a:lnTo>
                <a:lnTo>
                  <a:pt x="278" y="132"/>
                </a:lnTo>
                <a:lnTo>
                  <a:pt x="289" y="138"/>
                </a:lnTo>
                <a:lnTo>
                  <a:pt x="296" y="138"/>
                </a:lnTo>
                <a:lnTo>
                  <a:pt x="305" y="138"/>
                </a:lnTo>
                <a:lnTo>
                  <a:pt x="312" y="143"/>
                </a:lnTo>
                <a:lnTo>
                  <a:pt x="323" y="138"/>
                </a:lnTo>
                <a:lnTo>
                  <a:pt x="331" y="124"/>
                </a:lnTo>
                <a:lnTo>
                  <a:pt x="362" y="137"/>
                </a:lnTo>
                <a:lnTo>
                  <a:pt x="376" y="152"/>
                </a:lnTo>
                <a:lnTo>
                  <a:pt x="382" y="176"/>
                </a:lnTo>
                <a:lnTo>
                  <a:pt x="449" y="121"/>
                </a:lnTo>
                <a:lnTo>
                  <a:pt x="465" y="101"/>
                </a:lnTo>
                <a:lnTo>
                  <a:pt x="481" y="91"/>
                </a:lnTo>
                <a:lnTo>
                  <a:pt x="499" y="83"/>
                </a:lnTo>
                <a:lnTo>
                  <a:pt x="496" y="98"/>
                </a:lnTo>
                <a:lnTo>
                  <a:pt x="476" y="123"/>
                </a:lnTo>
                <a:lnTo>
                  <a:pt x="489" y="119"/>
                </a:lnTo>
                <a:lnTo>
                  <a:pt x="508" y="110"/>
                </a:lnTo>
                <a:lnTo>
                  <a:pt x="522" y="116"/>
                </a:lnTo>
                <a:lnTo>
                  <a:pt x="531" y="132"/>
                </a:lnTo>
                <a:lnTo>
                  <a:pt x="526" y="146"/>
                </a:lnTo>
                <a:lnTo>
                  <a:pt x="544" y="148"/>
                </a:lnTo>
                <a:lnTo>
                  <a:pt x="559" y="158"/>
                </a:lnTo>
                <a:lnTo>
                  <a:pt x="565" y="170"/>
                </a:lnTo>
                <a:lnTo>
                  <a:pt x="578" y="167"/>
                </a:lnTo>
                <a:lnTo>
                  <a:pt x="586" y="178"/>
                </a:lnTo>
                <a:lnTo>
                  <a:pt x="598" y="196"/>
                </a:lnTo>
                <a:lnTo>
                  <a:pt x="608" y="193"/>
                </a:lnTo>
                <a:lnTo>
                  <a:pt x="602" y="178"/>
                </a:lnTo>
                <a:lnTo>
                  <a:pt x="598" y="162"/>
                </a:lnTo>
                <a:lnTo>
                  <a:pt x="590" y="156"/>
                </a:lnTo>
                <a:lnTo>
                  <a:pt x="581" y="145"/>
                </a:lnTo>
                <a:lnTo>
                  <a:pt x="586" y="122"/>
                </a:lnTo>
                <a:lnTo>
                  <a:pt x="579" y="106"/>
                </a:lnTo>
                <a:lnTo>
                  <a:pt x="561" y="103"/>
                </a:lnTo>
                <a:lnTo>
                  <a:pt x="566" y="91"/>
                </a:lnTo>
                <a:lnTo>
                  <a:pt x="578" y="81"/>
                </a:lnTo>
                <a:lnTo>
                  <a:pt x="547" y="82"/>
                </a:lnTo>
                <a:lnTo>
                  <a:pt x="561" y="75"/>
                </a:lnTo>
                <a:lnTo>
                  <a:pt x="587" y="64"/>
                </a:lnTo>
                <a:lnTo>
                  <a:pt x="574" y="62"/>
                </a:lnTo>
                <a:lnTo>
                  <a:pt x="540" y="71"/>
                </a:lnTo>
                <a:lnTo>
                  <a:pt x="524" y="65"/>
                </a:lnTo>
                <a:lnTo>
                  <a:pt x="535" y="56"/>
                </a:lnTo>
                <a:lnTo>
                  <a:pt x="559" y="53"/>
                </a:lnTo>
                <a:lnTo>
                  <a:pt x="579" y="50"/>
                </a:lnTo>
                <a:lnTo>
                  <a:pt x="600" y="42"/>
                </a:lnTo>
                <a:lnTo>
                  <a:pt x="635" y="37"/>
                </a:lnTo>
                <a:lnTo>
                  <a:pt x="660" y="41"/>
                </a:lnTo>
                <a:lnTo>
                  <a:pt x="676" y="55"/>
                </a:lnTo>
                <a:lnTo>
                  <a:pt x="692" y="63"/>
                </a:lnTo>
                <a:lnTo>
                  <a:pt x="704" y="57"/>
                </a:lnTo>
                <a:lnTo>
                  <a:pt x="721" y="60"/>
                </a:lnTo>
                <a:lnTo>
                  <a:pt x="741" y="72"/>
                </a:lnTo>
                <a:lnTo>
                  <a:pt x="758" y="88"/>
                </a:lnTo>
                <a:lnTo>
                  <a:pt x="773" y="108"/>
                </a:lnTo>
                <a:lnTo>
                  <a:pt x="797" y="115"/>
                </a:lnTo>
                <a:lnTo>
                  <a:pt x="816" y="128"/>
                </a:lnTo>
                <a:lnTo>
                  <a:pt x="828" y="139"/>
                </a:lnTo>
                <a:lnTo>
                  <a:pt x="846" y="151"/>
                </a:lnTo>
                <a:lnTo>
                  <a:pt x="866" y="147"/>
                </a:lnTo>
                <a:lnTo>
                  <a:pt x="879" y="141"/>
                </a:lnTo>
                <a:lnTo>
                  <a:pt x="904" y="141"/>
                </a:lnTo>
                <a:lnTo>
                  <a:pt x="917" y="126"/>
                </a:lnTo>
                <a:lnTo>
                  <a:pt x="928" y="128"/>
                </a:lnTo>
                <a:lnTo>
                  <a:pt x="936" y="128"/>
                </a:lnTo>
                <a:lnTo>
                  <a:pt x="946" y="134"/>
                </a:lnTo>
                <a:lnTo>
                  <a:pt x="957" y="139"/>
                </a:lnTo>
                <a:lnTo>
                  <a:pt x="965" y="129"/>
                </a:lnTo>
                <a:lnTo>
                  <a:pt x="974" y="126"/>
                </a:lnTo>
                <a:lnTo>
                  <a:pt x="981" y="130"/>
                </a:lnTo>
                <a:lnTo>
                  <a:pt x="989" y="124"/>
                </a:lnTo>
                <a:lnTo>
                  <a:pt x="1005" y="132"/>
                </a:lnTo>
                <a:lnTo>
                  <a:pt x="1015" y="146"/>
                </a:lnTo>
                <a:lnTo>
                  <a:pt x="1025" y="147"/>
                </a:lnTo>
                <a:lnTo>
                  <a:pt x="1032" y="149"/>
                </a:lnTo>
                <a:lnTo>
                  <a:pt x="1041" y="144"/>
                </a:lnTo>
                <a:lnTo>
                  <a:pt x="1048" y="138"/>
                </a:lnTo>
                <a:lnTo>
                  <a:pt x="1054" y="136"/>
                </a:lnTo>
                <a:lnTo>
                  <a:pt x="1063" y="130"/>
                </a:lnTo>
                <a:lnTo>
                  <a:pt x="1074" y="130"/>
                </a:lnTo>
                <a:lnTo>
                  <a:pt x="1084" y="139"/>
                </a:lnTo>
                <a:lnTo>
                  <a:pt x="1099" y="146"/>
                </a:lnTo>
                <a:lnTo>
                  <a:pt x="1112" y="139"/>
                </a:lnTo>
                <a:lnTo>
                  <a:pt x="1119" y="136"/>
                </a:lnTo>
                <a:lnTo>
                  <a:pt x="1128" y="139"/>
                </a:lnTo>
                <a:lnTo>
                  <a:pt x="1135" y="141"/>
                </a:lnTo>
                <a:lnTo>
                  <a:pt x="1144" y="149"/>
                </a:lnTo>
                <a:lnTo>
                  <a:pt x="1154" y="149"/>
                </a:lnTo>
                <a:lnTo>
                  <a:pt x="1166" y="146"/>
                </a:lnTo>
                <a:lnTo>
                  <a:pt x="1180" y="143"/>
                </a:lnTo>
                <a:lnTo>
                  <a:pt x="1197" y="138"/>
                </a:lnTo>
                <a:lnTo>
                  <a:pt x="1209" y="143"/>
                </a:lnTo>
                <a:lnTo>
                  <a:pt x="1216" y="150"/>
                </a:lnTo>
                <a:lnTo>
                  <a:pt x="1221" y="165"/>
                </a:lnTo>
                <a:lnTo>
                  <a:pt x="1225" y="189"/>
                </a:lnTo>
                <a:lnTo>
                  <a:pt x="1229" y="222"/>
                </a:lnTo>
                <a:lnTo>
                  <a:pt x="1229" y="154"/>
                </a:lnTo>
                <a:lnTo>
                  <a:pt x="1229" y="137"/>
                </a:lnTo>
                <a:lnTo>
                  <a:pt x="1227" y="126"/>
                </a:lnTo>
                <a:lnTo>
                  <a:pt x="1224" y="112"/>
                </a:lnTo>
                <a:lnTo>
                  <a:pt x="1218" y="100"/>
                </a:lnTo>
                <a:lnTo>
                  <a:pt x="1205" y="95"/>
                </a:lnTo>
                <a:lnTo>
                  <a:pt x="1187" y="93"/>
                </a:lnTo>
                <a:lnTo>
                  <a:pt x="1172" y="95"/>
                </a:lnTo>
                <a:lnTo>
                  <a:pt x="1156" y="91"/>
                </a:lnTo>
                <a:lnTo>
                  <a:pt x="1140" y="101"/>
                </a:lnTo>
                <a:lnTo>
                  <a:pt x="1124" y="96"/>
                </a:lnTo>
                <a:lnTo>
                  <a:pt x="1110" y="93"/>
                </a:lnTo>
                <a:lnTo>
                  <a:pt x="1099" y="93"/>
                </a:lnTo>
                <a:lnTo>
                  <a:pt x="1071" y="96"/>
                </a:lnTo>
                <a:lnTo>
                  <a:pt x="1056" y="98"/>
                </a:lnTo>
                <a:lnTo>
                  <a:pt x="1040" y="95"/>
                </a:lnTo>
                <a:lnTo>
                  <a:pt x="1024" y="99"/>
                </a:lnTo>
                <a:lnTo>
                  <a:pt x="1004" y="95"/>
                </a:lnTo>
                <a:lnTo>
                  <a:pt x="996" y="93"/>
                </a:lnTo>
                <a:lnTo>
                  <a:pt x="981" y="93"/>
                </a:lnTo>
                <a:lnTo>
                  <a:pt x="966" y="91"/>
                </a:lnTo>
                <a:lnTo>
                  <a:pt x="955" y="96"/>
                </a:lnTo>
                <a:lnTo>
                  <a:pt x="946" y="95"/>
                </a:lnTo>
                <a:lnTo>
                  <a:pt x="926" y="93"/>
                </a:lnTo>
                <a:lnTo>
                  <a:pt x="909" y="96"/>
                </a:lnTo>
                <a:lnTo>
                  <a:pt x="894" y="96"/>
                </a:lnTo>
                <a:lnTo>
                  <a:pt x="876" y="91"/>
                </a:lnTo>
                <a:lnTo>
                  <a:pt x="861" y="97"/>
                </a:lnTo>
                <a:lnTo>
                  <a:pt x="849" y="93"/>
                </a:lnTo>
                <a:lnTo>
                  <a:pt x="838" y="99"/>
                </a:lnTo>
                <a:lnTo>
                  <a:pt x="826" y="96"/>
                </a:lnTo>
                <a:lnTo>
                  <a:pt x="812" y="93"/>
                </a:lnTo>
                <a:lnTo>
                  <a:pt x="804" y="88"/>
                </a:lnTo>
                <a:lnTo>
                  <a:pt x="785" y="69"/>
                </a:lnTo>
                <a:lnTo>
                  <a:pt x="764" y="52"/>
                </a:lnTo>
                <a:lnTo>
                  <a:pt x="745" y="40"/>
                </a:lnTo>
                <a:lnTo>
                  <a:pt x="727" y="30"/>
                </a:lnTo>
                <a:lnTo>
                  <a:pt x="700" y="17"/>
                </a:lnTo>
                <a:lnTo>
                  <a:pt x="672" y="8"/>
                </a:lnTo>
                <a:lnTo>
                  <a:pt x="644" y="2"/>
                </a:lnTo>
                <a:lnTo>
                  <a:pt x="617" y="0"/>
                </a:lnTo>
                <a:lnTo>
                  <a:pt x="591" y="2"/>
                </a:lnTo>
                <a:lnTo>
                  <a:pt x="560" y="8"/>
                </a:lnTo>
                <a:lnTo>
                  <a:pt x="528" y="17"/>
                </a:lnTo>
                <a:lnTo>
                  <a:pt x="500" y="29"/>
                </a:lnTo>
                <a:lnTo>
                  <a:pt x="474" y="45"/>
                </a:lnTo>
                <a:lnTo>
                  <a:pt x="452" y="63"/>
                </a:lnTo>
                <a:lnTo>
                  <a:pt x="426" y="87"/>
                </a:lnTo>
                <a:lnTo>
                  <a:pt x="399" y="95"/>
                </a:lnTo>
                <a:lnTo>
                  <a:pt x="376" y="99"/>
                </a:lnTo>
                <a:lnTo>
                  <a:pt x="352" y="101"/>
                </a:lnTo>
                <a:lnTo>
                  <a:pt x="328" y="97"/>
                </a:lnTo>
                <a:lnTo>
                  <a:pt x="309" y="97"/>
                </a:lnTo>
                <a:lnTo>
                  <a:pt x="249" y="97"/>
                </a:lnTo>
                <a:lnTo>
                  <a:pt x="231" y="96"/>
                </a:lnTo>
                <a:lnTo>
                  <a:pt x="180" y="99"/>
                </a:lnTo>
                <a:lnTo>
                  <a:pt x="148" y="97"/>
                </a:lnTo>
                <a:lnTo>
                  <a:pt x="109" y="93"/>
                </a:lnTo>
                <a:lnTo>
                  <a:pt x="61" y="95"/>
                </a:lnTo>
                <a:lnTo>
                  <a:pt x="32" y="95"/>
                </a:lnTo>
                <a:lnTo>
                  <a:pt x="19" y="96"/>
                </a:lnTo>
                <a:lnTo>
                  <a:pt x="10" y="101"/>
                </a:lnTo>
                <a:lnTo>
                  <a:pt x="2" y="113"/>
                </a:lnTo>
                <a:lnTo>
                  <a:pt x="0" y="132"/>
                </a:lnTo>
                <a:lnTo>
                  <a:pt x="0" y="152"/>
                </a:lnTo>
                <a:lnTo>
                  <a:pt x="0" y="175"/>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83" name="Freeform 11"/>
          <p:cNvSpPr>
            <a:spLocks/>
          </p:cNvSpPr>
          <p:nvPr/>
        </p:nvSpPr>
        <p:spPr bwMode="auto">
          <a:xfrm>
            <a:off x="4191000" y="234950"/>
            <a:ext cx="90488" cy="400050"/>
          </a:xfrm>
          <a:custGeom>
            <a:avLst/>
            <a:gdLst>
              <a:gd name="T0" fmla="*/ 13 w 57"/>
              <a:gd name="T1" fmla="*/ 6 h 252"/>
              <a:gd name="T2" fmla="*/ 17 w 57"/>
              <a:gd name="T3" fmla="*/ 25 h 252"/>
              <a:gd name="T4" fmla="*/ 13 w 57"/>
              <a:gd name="T5" fmla="*/ 34 h 252"/>
              <a:gd name="T6" fmla="*/ 6 w 57"/>
              <a:gd name="T7" fmla="*/ 62 h 252"/>
              <a:gd name="T8" fmla="*/ 1 w 57"/>
              <a:gd name="T9" fmla="*/ 86 h 252"/>
              <a:gd name="T10" fmla="*/ 0 w 57"/>
              <a:gd name="T11" fmla="*/ 108 h 252"/>
              <a:gd name="T12" fmla="*/ 5 w 57"/>
              <a:gd name="T13" fmla="*/ 135 h 252"/>
              <a:gd name="T14" fmla="*/ 8 w 57"/>
              <a:gd name="T15" fmla="*/ 160 h 252"/>
              <a:gd name="T16" fmla="*/ 13 w 57"/>
              <a:gd name="T17" fmla="*/ 184 h 252"/>
              <a:gd name="T18" fmla="*/ 27 w 57"/>
              <a:gd name="T19" fmla="*/ 200 h 252"/>
              <a:gd name="T20" fmla="*/ 32 w 57"/>
              <a:gd name="T21" fmla="*/ 217 h 252"/>
              <a:gd name="T22" fmla="*/ 45 w 57"/>
              <a:gd name="T23" fmla="*/ 234 h 252"/>
              <a:gd name="T24" fmla="*/ 56 w 57"/>
              <a:gd name="T25" fmla="*/ 251 h 252"/>
              <a:gd name="T26" fmla="*/ 51 w 57"/>
              <a:gd name="T27" fmla="*/ 235 h 252"/>
              <a:gd name="T28" fmla="*/ 40 w 57"/>
              <a:gd name="T29" fmla="*/ 216 h 252"/>
              <a:gd name="T30" fmla="*/ 43 w 57"/>
              <a:gd name="T31" fmla="*/ 196 h 252"/>
              <a:gd name="T32" fmla="*/ 28 w 57"/>
              <a:gd name="T33" fmla="*/ 170 h 252"/>
              <a:gd name="T34" fmla="*/ 15 w 57"/>
              <a:gd name="T35" fmla="*/ 140 h 252"/>
              <a:gd name="T36" fmla="*/ 12 w 57"/>
              <a:gd name="T37" fmla="*/ 94 h 252"/>
              <a:gd name="T38" fmla="*/ 17 w 57"/>
              <a:gd name="T39" fmla="*/ 64 h 252"/>
              <a:gd name="T40" fmla="*/ 25 w 57"/>
              <a:gd name="T41" fmla="*/ 34 h 252"/>
              <a:gd name="T42" fmla="*/ 27 w 57"/>
              <a:gd name="T43" fmla="*/ 12 h 252"/>
              <a:gd name="T44" fmla="*/ 15 w 57"/>
              <a:gd name="T45" fmla="*/ 0 h 252"/>
              <a:gd name="T46" fmla="*/ 13 w 57"/>
              <a:gd name="T47" fmla="*/ 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 h="252">
                <a:moveTo>
                  <a:pt x="13" y="6"/>
                </a:moveTo>
                <a:lnTo>
                  <a:pt x="17" y="25"/>
                </a:lnTo>
                <a:lnTo>
                  <a:pt x="13" y="34"/>
                </a:lnTo>
                <a:lnTo>
                  <a:pt x="6" y="62"/>
                </a:lnTo>
                <a:lnTo>
                  <a:pt x="1" y="86"/>
                </a:lnTo>
                <a:lnTo>
                  <a:pt x="0" y="108"/>
                </a:lnTo>
                <a:lnTo>
                  <a:pt x="5" y="135"/>
                </a:lnTo>
                <a:lnTo>
                  <a:pt x="8" y="160"/>
                </a:lnTo>
                <a:lnTo>
                  <a:pt x="13" y="184"/>
                </a:lnTo>
                <a:lnTo>
                  <a:pt x="27" y="200"/>
                </a:lnTo>
                <a:lnTo>
                  <a:pt x="32" y="217"/>
                </a:lnTo>
                <a:lnTo>
                  <a:pt x="45" y="234"/>
                </a:lnTo>
                <a:lnTo>
                  <a:pt x="56" y="251"/>
                </a:lnTo>
                <a:lnTo>
                  <a:pt x="51" y="235"/>
                </a:lnTo>
                <a:lnTo>
                  <a:pt x="40" y="216"/>
                </a:lnTo>
                <a:lnTo>
                  <a:pt x="43" y="196"/>
                </a:lnTo>
                <a:lnTo>
                  <a:pt x="28" y="170"/>
                </a:lnTo>
                <a:lnTo>
                  <a:pt x="15" y="140"/>
                </a:lnTo>
                <a:lnTo>
                  <a:pt x="12" y="94"/>
                </a:lnTo>
                <a:lnTo>
                  <a:pt x="17" y="64"/>
                </a:lnTo>
                <a:lnTo>
                  <a:pt x="25" y="34"/>
                </a:lnTo>
                <a:lnTo>
                  <a:pt x="27" y="12"/>
                </a:lnTo>
                <a:lnTo>
                  <a:pt x="15" y="0"/>
                </a:lnTo>
                <a:lnTo>
                  <a:pt x="13" y="6"/>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nvGrpSpPr>
          <p:cNvPr id="3084" name="Group 12"/>
          <p:cNvGrpSpPr>
            <a:grpSpLocks/>
          </p:cNvGrpSpPr>
          <p:nvPr/>
        </p:nvGrpSpPr>
        <p:grpSpPr bwMode="auto">
          <a:xfrm>
            <a:off x="63500" y="153988"/>
            <a:ext cx="3435350" cy="520700"/>
            <a:chOff x="40" y="97"/>
            <a:chExt cx="2164" cy="328"/>
          </a:xfrm>
        </p:grpSpPr>
        <p:sp>
          <p:nvSpPr>
            <p:cNvPr id="3085" name="Freeform 13"/>
            <p:cNvSpPr>
              <a:spLocks/>
            </p:cNvSpPr>
            <p:nvPr/>
          </p:nvSpPr>
          <p:spPr bwMode="auto">
            <a:xfrm>
              <a:off x="40" y="97"/>
              <a:ext cx="2164" cy="267"/>
            </a:xfrm>
            <a:custGeom>
              <a:avLst/>
              <a:gdLst>
                <a:gd name="T0" fmla="*/ 29 w 2164"/>
                <a:gd name="T1" fmla="*/ 3 h 267"/>
                <a:gd name="T2" fmla="*/ 46 w 2164"/>
                <a:gd name="T3" fmla="*/ 0 h 267"/>
                <a:gd name="T4" fmla="*/ 2096 w 2164"/>
                <a:gd name="T5" fmla="*/ 0 h 267"/>
                <a:gd name="T6" fmla="*/ 2120 w 2164"/>
                <a:gd name="T7" fmla="*/ 2 h 267"/>
                <a:gd name="T8" fmla="*/ 2137 w 2164"/>
                <a:gd name="T9" fmla="*/ 9 h 267"/>
                <a:gd name="T10" fmla="*/ 2152 w 2164"/>
                <a:gd name="T11" fmla="*/ 26 h 267"/>
                <a:gd name="T12" fmla="*/ 2160 w 2164"/>
                <a:gd name="T13" fmla="*/ 46 h 267"/>
                <a:gd name="T14" fmla="*/ 2163 w 2164"/>
                <a:gd name="T15" fmla="*/ 69 h 267"/>
                <a:gd name="T16" fmla="*/ 2163 w 2164"/>
                <a:gd name="T17" fmla="*/ 266 h 267"/>
                <a:gd name="T18" fmla="*/ 81 w 2164"/>
                <a:gd name="T19" fmla="*/ 266 h 267"/>
                <a:gd name="T20" fmla="*/ 0 w 2164"/>
                <a:gd name="T21" fmla="*/ 266 h 267"/>
                <a:gd name="T22" fmla="*/ 0 w 2164"/>
                <a:gd name="T23" fmla="*/ 82 h 267"/>
                <a:gd name="T24" fmla="*/ 1 w 2164"/>
                <a:gd name="T25" fmla="*/ 55 h 267"/>
                <a:gd name="T26" fmla="*/ 9 w 2164"/>
                <a:gd name="T27" fmla="*/ 29 h 267"/>
                <a:gd name="T28" fmla="*/ 16 w 2164"/>
                <a:gd name="T29" fmla="*/ 15 h 267"/>
                <a:gd name="T30" fmla="*/ 29 w 2164"/>
                <a:gd name="T31" fmla="*/ 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4" h="267">
                  <a:moveTo>
                    <a:pt x="29" y="3"/>
                  </a:moveTo>
                  <a:lnTo>
                    <a:pt x="46" y="0"/>
                  </a:lnTo>
                  <a:lnTo>
                    <a:pt x="2096" y="0"/>
                  </a:lnTo>
                  <a:lnTo>
                    <a:pt x="2120" y="2"/>
                  </a:lnTo>
                  <a:lnTo>
                    <a:pt x="2137" y="9"/>
                  </a:lnTo>
                  <a:lnTo>
                    <a:pt x="2152" y="26"/>
                  </a:lnTo>
                  <a:lnTo>
                    <a:pt x="2160" y="46"/>
                  </a:lnTo>
                  <a:lnTo>
                    <a:pt x="2163" y="69"/>
                  </a:lnTo>
                  <a:lnTo>
                    <a:pt x="2163" y="266"/>
                  </a:lnTo>
                  <a:lnTo>
                    <a:pt x="81" y="266"/>
                  </a:lnTo>
                  <a:lnTo>
                    <a:pt x="0" y="266"/>
                  </a:lnTo>
                  <a:lnTo>
                    <a:pt x="0" y="82"/>
                  </a:lnTo>
                  <a:lnTo>
                    <a:pt x="1" y="55"/>
                  </a:lnTo>
                  <a:lnTo>
                    <a:pt x="9" y="29"/>
                  </a:lnTo>
                  <a:lnTo>
                    <a:pt x="16" y="15"/>
                  </a:lnTo>
                  <a:lnTo>
                    <a:pt x="29" y="3"/>
                  </a:lnTo>
                </a:path>
              </a:pathLst>
            </a:custGeom>
            <a:gradFill rotWithShape="0">
              <a:gsLst>
                <a:gs pos="0">
                  <a:srgbClr val="00CCFF"/>
                </a:gs>
                <a:gs pos="100000">
                  <a:srgbClr val="FFFFFF"/>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86" name="Freeform 14"/>
            <p:cNvSpPr>
              <a:spLocks/>
            </p:cNvSpPr>
            <p:nvPr/>
          </p:nvSpPr>
          <p:spPr bwMode="auto">
            <a:xfrm>
              <a:off x="40" y="268"/>
              <a:ext cx="2164" cy="115"/>
            </a:xfrm>
            <a:custGeom>
              <a:avLst/>
              <a:gdLst>
                <a:gd name="T0" fmla="*/ 105 w 2164"/>
                <a:gd name="T1" fmla="*/ 39 h 115"/>
                <a:gd name="T2" fmla="*/ 170 w 2164"/>
                <a:gd name="T3" fmla="*/ 39 h 115"/>
                <a:gd name="T4" fmla="*/ 221 w 2164"/>
                <a:gd name="T5" fmla="*/ 58 h 115"/>
                <a:gd name="T6" fmla="*/ 305 w 2164"/>
                <a:gd name="T7" fmla="*/ 47 h 115"/>
                <a:gd name="T8" fmla="*/ 400 w 2164"/>
                <a:gd name="T9" fmla="*/ 41 h 115"/>
                <a:gd name="T10" fmla="*/ 466 w 2164"/>
                <a:gd name="T11" fmla="*/ 53 h 115"/>
                <a:gd name="T12" fmla="*/ 538 w 2164"/>
                <a:gd name="T13" fmla="*/ 47 h 115"/>
                <a:gd name="T14" fmla="*/ 654 w 2164"/>
                <a:gd name="T15" fmla="*/ 50 h 115"/>
                <a:gd name="T16" fmla="*/ 728 w 2164"/>
                <a:gd name="T17" fmla="*/ 58 h 115"/>
                <a:gd name="T18" fmla="*/ 815 w 2164"/>
                <a:gd name="T19" fmla="*/ 35 h 115"/>
                <a:gd name="T20" fmla="*/ 880 w 2164"/>
                <a:gd name="T21" fmla="*/ 56 h 115"/>
                <a:gd name="T22" fmla="*/ 968 w 2164"/>
                <a:gd name="T23" fmla="*/ 52 h 115"/>
                <a:gd name="T24" fmla="*/ 1013 w 2164"/>
                <a:gd name="T25" fmla="*/ 56 h 115"/>
                <a:gd name="T26" fmla="*/ 1053 w 2164"/>
                <a:gd name="T27" fmla="*/ 35 h 115"/>
                <a:gd name="T28" fmla="*/ 1105 w 2164"/>
                <a:gd name="T29" fmla="*/ 21 h 115"/>
                <a:gd name="T30" fmla="*/ 1167 w 2164"/>
                <a:gd name="T31" fmla="*/ 19 h 115"/>
                <a:gd name="T32" fmla="*/ 1218 w 2164"/>
                <a:gd name="T33" fmla="*/ 13 h 115"/>
                <a:gd name="T34" fmla="*/ 1265 w 2164"/>
                <a:gd name="T35" fmla="*/ 29 h 115"/>
                <a:gd name="T36" fmla="*/ 1316 w 2164"/>
                <a:gd name="T37" fmla="*/ 41 h 115"/>
                <a:gd name="T38" fmla="*/ 1399 w 2164"/>
                <a:gd name="T39" fmla="*/ 33 h 115"/>
                <a:gd name="T40" fmla="*/ 1436 w 2164"/>
                <a:gd name="T41" fmla="*/ 55 h 115"/>
                <a:gd name="T42" fmla="*/ 1493 w 2164"/>
                <a:gd name="T43" fmla="*/ 58 h 115"/>
                <a:gd name="T44" fmla="*/ 1589 w 2164"/>
                <a:gd name="T45" fmla="*/ 58 h 115"/>
                <a:gd name="T46" fmla="*/ 1647 w 2164"/>
                <a:gd name="T47" fmla="*/ 49 h 115"/>
                <a:gd name="T48" fmla="*/ 1691 w 2164"/>
                <a:gd name="T49" fmla="*/ 53 h 115"/>
                <a:gd name="T50" fmla="*/ 1743 w 2164"/>
                <a:gd name="T51" fmla="*/ 35 h 115"/>
                <a:gd name="T52" fmla="*/ 1817 w 2164"/>
                <a:gd name="T53" fmla="*/ 33 h 115"/>
                <a:gd name="T54" fmla="*/ 1878 w 2164"/>
                <a:gd name="T55" fmla="*/ 13 h 115"/>
                <a:gd name="T56" fmla="*/ 1926 w 2164"/>
                <a:gd name="T57" fmla="*/ 9 h 115"/>
                <a:gd name="T58" fmla="*/ 1988 w 2164"/>
                <a:gd name="T59" fmla="*/ 17 h 115"/>
                <a:gd name="T60" fmla="*/ 2042 w 2164"/>
                <a:gd name="T61" fmla="*/ 1 h 115"/>
                <a:gd name="T62" fmla="*/ 2093 w 2164"/>
                <a:gd name="T63" fmla="*/ 29 h 115"/>
                <a:gd name="T64" fmla="*/ 2150 w 2164"/>
                <a:gd name="T65" fmla="*/ 14 h 115"/>
                <a:gd name="T66" fmla="*/ 2163 w 2164"/>
                <a:gd name="T67" fmla="*/ 114 h 115"/>
                <a:gd name="T68" fmla="*/ 893 w 2164"/>
                <a:gd name="T69" fmla="*/ 92 h 115"/>
                <a:gd name="T70" fmla="*/ 0 w 2164"/>
                <a:gd name="T71" fmla="*/ 18 h 115"/>
                <a:gd name="T72" fmla="*/ 32 w 2164"/>
                <a:gd name="T73" fmla="*/ 31 h 115"/>
                <a:gd name="T74" fmla="*/ 75 w 2164"/>
                <a:gd name="T75" fmla="*/ 3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64" h="115">
                  <a:moveTo>
                    <a:pt x="75" y="35"/>
                  </a:moveTo>
                  <a:lnTo>
                    <a:pt x="105" y="39"/>
                  </a:lnTo>
                  <a:lnTo>
                    <a:pt x="138" y="35"/>
                  </a:lnTo>
                  <a:lnTo>
                    <a:pt x="170" y="39"/>
                  </a:lnTo>
                  <a:lnTo>
                    <a:pt x="195" y="50"/>
                  </a:lnTo>
                  <a:lnTo>
                    <a:pt x="221" y="58"/>
                  </a:lnTo>
                  <a:lnTo>
                    <a:pt x="266" y="51"/>
                  </a:lnTo>
                  <a:lnTo>
                    <a:pt x="305" y="47"/>
                  </a:lnTo>
                  <a:lnTo>
                    <a:pt x="360" y="47"/>
                  </a:lnTo>
                  <a:lnTo>
                    <a:pt x="400" y="41"/>
                  </a:lnTo>
                  <a:lnTo>
                    <a:pt x="435" y="47"/>
                  </a:lnTo>
                  <a:lnTo>
                    <a:pt x="466" y="53"/>
                  </a:lnTo>
                  <a:lnTo>
                    <a:pt x="494" y="55"/>
                  </a:lnTo>
                  <a:lnTo>
                    <a:pt x="538" y="47"/>
                  </a:lnTo>
                  <a:lnTo>
                    <a:pt x="586" y="47"/>
                  </a:lnTo>
                  <a:lnTo>
                    <a:pt x="654" y="50"/>
                  </a:lnTo>
                  <a:lnTo>
                    <a:pt x="683" y="61"/>
                  </a:lnTo>
                  <a:lnTo>
                    <a:pt x="728" y="58"/>
                  </a:lnTo>
                  <a:lnTo>
                    <a:pt x="773" y="41"/>
                  </a:lnTo>
                  <a:lnTo>
                    <a:pt x="815" y="35"/>
                  </a:lnTo>
                  <a:lnTo>
                    <a:pt x="844" y="41"/>
                  </a:lnTo>
                  <a:lnTo>
                    <a:pt x="880" y="56"/>
                  </a:lnTo>
                  <a:lnTo>
                    <a:pt x="921" y="62"/>
                  </a:lnTo>
                  <a:lnTo>
                    <a:pt x="968" y="52"/>
                  </a:lnTo>
                  <a:lnTo>
                    <a:pt x="989" y="49"/>
                  </a:lnTo>
                  <a:lnTo>
                    <a:pt x="1013" y="56"/>
                  </a:lnTo>
                  <a:lnTo>
                    <a:pt x="1032" y="47"/>
                  </a:lnTo>
                  <a:lnTo>
                    <a:pt x="1053" y="35"/>
                  </a:lnTo>
                  <a:lnTo>
                    <a:pt x="1078" y="24"/>
                  </a:lnTo>
                  <a:lnTo>
                    <a:pt x="1105" y="21"/>
                  </a:lnTo>
                  <a:lnTo>
                    <a:pt x="1136" y="24"/>
                  </a:lnTo>
                  <a:lnTo>
                    <a:pt x="1167" y="19"/>
                  </a:lnTo>
                  <a:lnTo>
                    <a:pt x="1198" y="13"/>
                  </a:lnTo>
                  <a:lnTo>
                    <a:pt x="1218" y="13"/>
                  </a:lnTo>
                  <a:lnTo>
                    <a:pt x="1237" y="15"/>
                  </a:lnTo>
                  <a:lnTo>
                    <a:pt x="1265" y="29"/>
                  </a:lnTo>
                  <a:lnTo>
                    <a:pt x="1293" y="27"/>
                  </a:lnTo>
                  <a:lnTo>
                    <a:pt x="1316" y="41"/>
                  </a:lnTo>
                  <a:lnTo>
                    <a:pt x="1361" y="41"/>
                  </a:lnTo>
                  <a:lnTo>
                    <a:pt x="1399" y="33"/>
                  </a:lnTo>
                  <a:lnTo>
                    <a:pt x="1417" y="44"/>
                  </a:lnTo>
                  <a:lnTo>
                    <a:pt x="1436" y="55"/>
                  </a:lnTo>
                  <a:lnTo>
                    <a:pt x="1462" y="52"/>
                  </a:lnTo>
                  <a:lnTo>
                    <a:pt x="1493" y="58"/>
                  </a:lnTo>
                  <a:lnTo>
                    <a:pt x="1526" y="52"/>
                  </a:lnTo>
                  <a:lnTo>
                    <a:pt x="1589" y="58"/>
                  </a:lnTo>
                  <a:lnTo>
                    <a:pt x="1616" y="64"/>
                  </a:lnTo>
                  <a:lnTo>
                    <a:pt x="1647" y="49"/>
                  </a:lnTo>
                  <a:lnTo>
                    <a:pt x="1667" y="48"/>
                  </a:lnTo>
                  <a:lnTo>
                    <a:pt x="1691" y="53"/>
                  </a:lnTo>
                  <a:lnTo>
                    <a:pt x="1714" y="51"/>
                  </a:lnTo>
                  <a:lnTo>
                    <a:pt x="1743" y="35"/>
                  </a:lnTo>
                  <a:lnTo>
                    <a:pt x="1793" y="31"/>
                  </a:lnTo>
                  <a:lnTo>
                    <a:pt x="1817" y="33"/>
                  </a:lnTo>
                  <a:lnTo>
                    <a:pt x="1842" y="33"/>
                  </a:lnTo>
                  <a:lnTo>
                    <a:pt x="1878" y="13"/>
                  </a:lnTo>
                  <a:lnTo>
                    <a:pt x="1899" y="6"/>
                  </a:lnTo>
                  <a:lnTo>
                    <a:pt x="1926" y="9"/>
                  </a:lnTo>
                  <a:lnTo>
                    <a:pt x="1957" y="29"/>
                  </a:lnTo>
                  <a:lnTo>
                    <a:pt x="1988" y="17"/>
                  </a:lnTo>
                  <a:lnTo>
                    <a:pt x="2017" y="0"/>
                  </a:lnTo>
                  <a:lnTo>
                    <a:pt x="2042" y="1"/>
                  </a:lnTo>
                  <a:lnTo>
                    <a:pt x="2071" y="35"/>
                  </a:lnTo>
                  <a:lnTo>
                    <a:pt x="2093" y="29"/>
                  </a:lnTo>
                  <a:lnTo>
                    <a:pt x="2125" y="15"/>
                  </a:lnTo>
                  <a:lnTo>
                    <a:pt x="2150" y="14"/>
                  </a:lnTo>
                  <a:lnTo>
                    <a:pt x="2163" y="26"/>
                  </a:lnTo>
                  <a:lnTo>
                    <a:pt x="2163" y="114"/>
                  </a:lnTo>
                  <a:lnTo>
                    <a:pt x="909" y="89"/>
                  </a:lnTo>
                  <a:lnTo>
                    <a:pt x="893" y="92"/>
                  </a:lnTo>
                  <a:lnTo>
                    <a:pt x="0" y="82"/>
                  </a:lnTo>
                  <a:lnTo>
                    <a:pt x="0" y="18"/>
                  </a:lnTo>
                  <a:lnTo>
                    <a:pt x="13" y="27"/>
                  </a:lnTo>
                  <a:lnTo>
                    <a:pt x="32" y="31"/>
                  </a:lnTo>
                  <a:lnTo>
                    <a:pt x="56" y="32"/>
                  </a:lnTo>
                  <a:lnTo>
                    <a:pt x="75" y="35"/>
                  </a:lnTo>
                </a:path>
              </a:pathLst>
            </a:custGeom>
            <a:solidFill>
              <a:srgbClr val="003300"/>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87" name="Freeform 15"/>
            <p:cNvSpPr>
              <a:spLocks/>
            </p:cNvSpPr>
            <p:nvPr/>
          </p:nvSpPr>
          <p:spPr bwMode="auto">
            <a:xfrm>
              <a:off x="40" y="307"/>
              <a:ext cx="2164" cy="118"/>
            </a:xfrm>
            <a:custGeom>
              <a:avLst/>
              <a:gdLst>
                <a:gd name="T0" fmla="*/ 46 w 2164"/>
                <a:gd name="T1" fmla="*/ 116 h 118"/>
                <a:gd name="T2" fmla="*/ 2096 w 2164"/>
                <a:gd name="T3" fmla="*/ 117 h 118"/>
                <a:gd name="T4" fmla="*/ 2137 w 2164"/>
                <a:gd name="T5" fmla="*/ 113 h 118"/>
                <a:gd name="T6" fmla="*/ 2160 w 2164"/>
                <a:gd name="T7" fmla="*/ 98 h 118"/>
                <a:gd name="T8" fmla="*/ 2163 w 2164"/>
                <a:gd name="T9" fmla="*/ 13 h 118"/>
                <a:gd name="T10" fmla="*/ 2134 w 2164"/>
                <a:gd name="T11" fmla="*/ 4 h 118"/>
                <a:gd name="T12" fmla="*/ 2118 w 2164"/>
                <a:gd name="T13" fmla="*/ 32 h 118"/>
                <a:gd name="T14" fmla="*/ 2097 w 2164"/>
                <a:gd name="T15" fmla="*/ 29 h 118"/>
                <a:gd name="T16" fmla="*/ 2054 w 2164"/>
                <a:gd name="T17" fmla="*/ 16 h 118"/>
                <a:gd name="T18" fmla="*/ 1998 w 2164"/>
                <a:gd name="T19" fmla="*/ 20 h 118"/>
                <a:gd name="T20" fmla="*/ 1951 w 2164"/>
                <a:gd name="T21" fmla="*/ 23 h 118"/>
                <a:gd name="T22" fmla="*/ 1910 w 2164"/>
                <a:gd name="T23" fmla="*/ 16 h 118"/>
                <a:gd name="T24" fmla="*/ 1868 w 2164"/>
                <a:gd name="T25" fmla="*/ 25 h 118"/>
                <a:gd name="T26" fmla="*/ 1841 w 2164"/>
                <a:gd name="T27" fmla="*/ 31 h 118"/>
                <a:gd name="T28" fmla="*/ 1776 w 2164"/>
                <a:gd name="T29" fmla="*/ 26 h 118"/>
                <a:gd name="T30" fmla="*/ 1716 w 2164"/>
                <a:gd name="T31" fmla="*/ 22 h 118"/>
                <a:gd name="T32" fmla="*/ 1644 w 2164"/>
                <a:gd name="T33" fmla="*/ 51 h 118"/>
                <a:gd name="T34" fmla="*/ 1589 w 2164"/>
                <a:gd name="T35" fmla="*/ 36 h 118"/>
                <a:gd name="T36" fmla="*/ 1524 w 2164"/>
                <a:gd name="T37" fmla="*/ 35 h 118"/>
                <a:gd name="T38" fmla="*/ 1417 w 2164"/>
                <a:gd name="T39" fmla="*/ 34 h 118"/>
                <a:gd name="T40" fmla="*/ 1367 w 2164"/>
                <a:gd name="T41" fmla="*/ 31 h 118"/>
                <a:gd name="T42" fmla="*/ 1327 w 2164"/>
                <a:gd name="T43" fmla="*/ 22 h 118"/>
                <a:gd name="T44" fmla="*/ 1237 w 2164"/>
                <a:gd name="T45" fmla="*/ 41 h 118"/>
                <a:gd name="T46" fmla="*/ 1159 w 2164"/>
                <a:gd name="T47" fmla="*/ 31 h 118"/>
                <a:gd name="T48" fmla="*/ 1065 w 2164"/>
                <a:gd name="T49" fmla="*/ 36 h 118"/>
                <a:gd name="T50" fmla="*/ 988 w 2164"/>
                <a:gd name="T51" fmla="*/ 36 h 118"/>
                <a:gd name="T52" fmla="*/ 897 w 2164"/>
                <a:gd name="T53" fmla="*/ 48 h 118"/>
                <a:gd name="T54" fmla="*/ 801 w 2164"/>
                <a:gd name="T55" fmla="*/ 42 h 118"/>
                <a:gd name="T56" fmla="*/ 692 w 2164"/>
                <a:gd name="T57" fmla="*/ 44 h 118"/>
                <a:gd name="T58" fmla="*/ 575 w 2164"/>
                <a:gd name="T59" fmla="*/ 31 h 118"/>
                <a:gd name="T60" fmla="*/ 454 w 2164"/>
                <a:gd name="T61" fmla="*/ 22 h 118"/>
                <a:gd name="T62" fmla="*/ 371 w 2164"/>
                <a:gd name="T63" fmla="*/ 33 h 118"/>
                <a:gd name="T64" fmla="*/ 322 w 2164"/>
                <a:gd name="T65" fmla="*/ 29 h 118"/>
                <a:gd name="T66" fmla="*/ 252 w 2164"/>
                <a:gd name="T67" fmla="*/ 34 h 118"/>
                <a:gd name="T68" fmla="*/ 176 w 2164"/>
                <a:gd name="T69" fmla="*/ 33 h 118"/>
                <a:gd name="T70" fmla="*/ 99 w 2164"/>
                <a:gd name="T71" fmla="*/ 40 h 118"/>
                <a:gd name="T72" fmla="*/ 20 w 2164"/>
                <a:gd name="T73" fmla="*/ 35 h 118"/>
                <a:gd name="T74" fmla="*/ 2 w 2164"/>
                <a:gd name="T75" fmla="*/ 69 h 118"/>
                <a:gd name="T76" fmla="*/ 16 w 2164"/>
                <a:gd name="T77" fmla="*/ 11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4" h="118">
                  <a:moveTo>
                    <a:pt x="29" y="114"/>
                  </a:moveTo>
                  <a:lnTo>
                    <a:pt x="46" y="116"/>
                  </a:lnTo>
                  <a:lnTo>
                    <a:pt x="66" y="117"/>
                  </a:lnTo>
                  <a:lnTo>
                    <a:pt x="2096" y="117"/>
                  </a:lnTo>
                  <a:lnTo>
                    <a:pt x="2120" y="115"/>
                  </a:lnTo>
                  <a:lnTo>
                    <a:pt x="2137" y="113"/>
                  </a:lnTo>
                  <a:lnTo>
                    <a:pt x="2152" y="106"/>
                  </a:lnTo>
                  <a:lnTo>
                    <a:pt x="2160" y="98"/>
                  </a:lnTo>
                  <a:lnTo>
                    <a:pt x="2163" y="90"/>
                  </a:lnTo>
                  <a:lnTo>
                    <a:pt x="2163" y="13"/>
                  </a:lnTo>
                  <a:lnTo>
                    <a:pt x="2144" y="0"/>
                  </a:lnTo>
                  <a:lnTo>
                    <a:pt x="2134" y="4"/>
                  </a:lnTo>
                  <a:lnTo>
                    <a:pt x="2125" y="17"/>
                  </a:lnTo>
                  <a:lnTo>
                    <a:pt x="2118" y="32"/>
                  </a:lnTo>
                  <a:lnTo>
                    <a:pt x="2109" y="31"/>
                  </a:lnTo>
                  <a:lnTo>
                    <a:pt x="2097" y="29"/>
                  </a:lnTo>
                  <a:lnTo>
                    <a:pt x="2071" y="22"/>
                  </a:lnTo>
                  <a:lnTo>
                    <a:pt x="2054" y="16"/>
                  </a:lnTo>
                  <a:lnTo>
                    <a:pt x="2027" y="13"/>
                  </a:lnTo>
                  <a:lnTo>
                    <a:pt x="1998" y="20"/>
                  </a:lnTo>
                  <a:lnTo>
                    <a:pt x="1970" y="31"/>
                  </a:lnTo>
                  <a:lnTo>
                    <a:pt x="1951" y="23"/>
                  </a:lnTo>
                  <a:lnTo>
                    <a:pt x="1934" y="22"/>
                  </a:lnTo>
                  <a:lnTo>
                    <a:pt x="1910" y="16"/>
                  </a:lnTo>
                  <a:lnTo>
                    <a:pt x="1885" y="18"/>
                  </a:lnTo>
                  <a:lnTo>
                    <a:pt x="1868" y="25"/>
                  </a:lnTo>
                  <a:lnTo>
                    <a:pt x="1861" y="35"/>
                  </a:lnTo>
                  <a:lnTo>
                    <a:pt x="1841" y="31"/>
                  </a:lnTo>
                  <a:lnTo>
                    <a:pt x="1813" y="31"/>
                  </a:lnTo>
                  <a:lnTo>
                    <a:pt x="1776" y="26"/>
                  </a:lnTo>
                  <a:lnTo>
                    <a:pt x="1744" y="35"/>
                  </a:lnTo>
                  <a:lnTo>
                    <a:pt x="1716" y="22"/>
                  </a:lnTo>
                  <a:lnTo>
                    <a:pt x="1679" y="31"/>
                  </a:lnTo>
                  <a:lnTo>
                    <a:pt x="1644" y="51"/>
                  </a:lnTo>
                  <a:lnTo>
                    <a:pt x="1614" y="44"/>
                  </a:lnTo>
                  <a:lnTo>
                    <a:pt x="1589" y="36"/>
                  </a:lnTo>
                  <a:lnTo>
                    <a:pt x="1560" y="32"/>
                  </a:lnTo>
                  <a:lnTo>
                    <a:pt x="1524" y="35"/>
                  </a:lnTo>
                  <a:lnTo>
                    <a:pt x="1467" y="41"/>
                  </a:lnTo>
                  <a:lnTo>
                    <a:pt x="1417" y="34"/>
                  </a:lnTo>
                  <a:lnTo>
                    <a:pt x="1395" y="38"/>
                  </a:lnTo>
                  <a:lnTo>
                    <a:pt x="1367" y="31"/>
                  </a:lnTo>
                  <a:lnTo>
                    <a:pt x="1348" y="23"/>
                  </a:lnTo>
                  <a:lnTo>
                    <a:pt x="1327" y="22"/>
                  </a:lnTo>
                  <a:lnTo>
                    <a:pt x="1287" y="26"/>
                  </a:lnTo>
                  <a:lnTo>
                    <a:pt x="1237" y="41"/>
                  </a:lnTo>
                  <a:lnTo>
                    <a:pt x="1194" y="28"/>
                  </a:lnTo>
                  <a:lnTo>
                    <a:pt x="1159" y="31"/>
                  </a:lnTo>
                  <a:lnTo>
                    <a:pt x="1125" y="48"/>
                  </a:lnTo>
                  <a:lnTo>
                    <a:pt x="1065" y="36"/>
                  </a:lnTo>
                  <a:lnTo>
                    <a:pt x="1019" y="42"/>
                  </a:lnTo>
                  <a:lnTo>
                    <a:pt x="988" y="36"/>
                  </a:lnTo>
                  <a:lnTo>
                    <a:pt x="943" y="39"/>
                  </a:lnTo>
                  <a:lnTo>
                    <a:pt x="897" y="48"/>
                  </a:lnTo>
                  <a:lnTo>
                    <a:pt x="866" y="45"/>
                  </a:lnTo>
                  <a:lnTo>
                    <a:pt x="801" y="42"/>
                  </a:lnTo>
                  <a:lnTo>
                    <a:pt x="760" y="48"/>
                  </a:lnTo>
                  <a:lnTo>
                    <a:pt x="692" y="44"/>
                  </a:lnTo>
                  <a:lnTo>
                    <a:pt x="636" y="39"/>
                  </a:lnTo>
                  <a:lnTo>
                    <a:pt x="575" y="31"/>
                  </a:lnTo>
                  <a:lnTo>
                    <a:pt x="518" y="39"/>
                  </a:lnTo>
                  <a:lnTo>
                    <a:pt x="454" y="22"/>
                  </a:lnTo>
                  <a:lnTo>
                    <a:pt x="404" y="22"/>
                  </a:lnTo>
                  <a:lnTo>
                    <a:pt x="371" y="33"/>
                  </a:lnTo>
                  <a:lnTo>
                    <a:pt x="349" y="24"/>
                  </a:lnTo>
                  <a:lnTo>
                    <a:pt x="322" y="29"/>
                  </a:lnTo>
                  <a:lnTo>
                    <a:pt x="287" y="31"/>
                  </a:lnTo>
                  <a:lnTo>
                    <a:pt x="252" y="34"/>
                  </a:lnTo>
                  <a:lnTo>
                    <a:pt x="211" y="41"/>
                  </a:lnTo>
                  <a:lnTo>
                    <a:pt x="176" y="33"/>
                  </a:lnTo>
                  <a:lnTo>
                    <a:pt x="143" y="37"/>
                  </a:lnTo>
                  <a:lnTo>
                    <a:pt x="99" y="40"/>
                  </a:lnTo>
                  <a:lnTo>
                    <a:pt x="71" y="37"/>
                  </a:lnTo>
                  <a:lnTo>
                    <a:pt x="20" y="35"/>
                  </a:lnTo>
                  <a:lnTo>
                    <a:pt x="0" y="44"/>
                  </a:lnTo>
                  <a:lnTo>
                    <a:pt x="2" y="69"/>
                  </a:lnTo>
                  <a:lnTo>
                    <a:pt x="5" y="91"/>
                  </a:lnTo>
                  <a:lnTo>
                    <a:pt x="16" y="110"/>
                  </a:lnTo>
                  <a:lnTo>
                    <a:pt x="29" y="114"/>
                  </a:lnTo>
                </a:path>
              </a:pathLst>
            </a:custGeom>
            <a:gradFill rotWithShape="0">
              <a:gsLst>
                <a:gs pos="0">
                  <a:srgbClr val="CC6600"/>
                </a:gs>
                <a:gs pos="100000">
                  <a:srgbClr val="000000"/>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88" name="Freeform 16"/>
            <p:cNvSpPr>
              <a:spLocks/>
            </p:cNvSpPr>
            <p:nvPr/>
          </p:nvSpPr>
          <p:spPr bwMode="auto">
            <a:xfrm>
              <a:off x="52" y="104"/>
              <a:ext cx="2130" cy="153"/>
            </a:xfrm>
            <a:custGeom>
              <a:avLst/>
              <a:gdLst>
                <a:gd name="T0" fmla="*/ 0 w 2130"/>
                <a:gd name="T1" fmla="*/ 115 h 153"/>
                <a:gd name="T2" fmla="*/ 5 w 2130"/>
                <a:gd name="T3" fmla="*/ 122 h 153"/>
                <a:gd name="T4" fmla="*/ 9 w 2130"/>
                <a:gd name="T5" fmla="*/ 55 h 153"/>
                <a:gd name="T6" fmla="*/ 28 w 2130"/>
                <a:gd name="T7" fmla="*/ 27 h 153"/>
                <a:gd name="T8" fmla="*/ 101 w 2130"/>
                <a:gd name="T9" fmla="*/ 24 h 153"/>
                <a:gd name="T10" fmla="*/ 243 w 2130"/>
                <a:gd name="T11" fmla="*/ 28 h 153"/>
                <a:gd name="T12" fmla="*/ 378 w 2130"/>
                <a:gd name="T13" fmla="*/ 26 h 153"/>
                <a:gd name="T14" fmla="*/ 537 w 2130"/>
                <a:gd name="T15" fmla="*/ 28 h 153"/>
                <a:gd name="T16" fmla="*/ 645 w 2130"/>
                <a:gd name="T17" fmla="*/ 24 h 153"/>
                <a:gd name="T18" fmla="*/ 735 w 2130"/>
                <a:gd name="T19" fmla="*/ 24 h 153"/>
                <a:gd name="T20" fmla="*/ 870 w 2130"/>
                <a:gd name="T21" fmla="*/ 31 h 153"/>
                <a:gd name="T22" fmla="*/ 968 w 2130"/>
                <a:gd name="T23" fmla="*/ 33 h 153"/>
                <a:gd name="T24" fmla="*/ 1080 w 2130"/>
                <a:gd name="T25" fmla="*/ 28 h 153"/>
                <a:gd name="T26" fmla="*/ 1212 w 2130"/>
                <a:gd name="T27" fmla="*/ 38 h 153"/>
                <a:gd name="T28" fmla="*/ 1316 w 2130"/>
                <a:gd name="T29" fmla="*/ 35 h 153"/>
                <a:gd name="T30" fmla="*/ 1414 w 2130"/>
                <a:gd name="T31" fmla="*/ 30 h 153"/>
                <a:gd name="T32" fmla="*/ 1526 w 2130"/>
                <a:gd name="T33" fmla="*/ 34 h 153"/>
                <a:gd name="T34" fmla="*/ 1621 w 2130"/>
                <a:gd name="T35" fmla="*/ 30 h 153"/>
                <a:gd name="T36" fmla="*/ 1714 w 2130"/>
                <a:gd name="T37" fmla="*/ 27 h 153"/>
                <a:gd name="T38" fmla="*/ 1781 w 2130"/>
                <a:gd name="T39" fmla="*/ 30 h 153"/>
                <a:gd name="T40" fmla="*/ 1914 w 2130"/>
                <a:gd name="T41" fmla="*/ 24 h 153"/>
                <a:gd name="T42" fmla="*/ 2046 w 2130"/>
                <a:gd name="T43" fmla="*/ 31 h 153"/>
                <a:gd name="T44" fmla="*/ 2094 w 2130"/>
                <a:gd name="T45" fmla="*/ 44 h 153"/>
                <a:gd name="T46" fmla="*/ 2115 w 2130"/>
                <a:gd name="T47" fmla="*/ 64 h 153"/>
                <a:gd name="T48" fmla="*/ 2129 w 2130"/>
                <a:gd name="T49" fmla="*/ 117 h 153"/>
                <a:gd name="T50" fmla="*/ 2129 w 2130"/>
                <a:gd name="T51" fmla="*/ 39 h 153"/>
                <a:gd name="T52" fmla="*/ 2120 w 2130"/>
                <a:gd name="T53" fmla="*/ 15 h 153"/>
                <a:gd name="T54" fmla="*/ 1974 w 2130"/>
                <a:gd name="T55" fmla="*/ 5 h 153"/>
                <a:gd name="T56" fmla="*/ 1856 w 2130"/>
                <a:gd name="T57" fmla="*/ 1 h 153"/>
                <a:gd name="T58" fmla="*/ 1774 w 2130"/>
                <a:gd name="T59" fmla="*/ 3 h 153"/>
                <a:gd name="T60" fmla="*/ 1658 w 2130"/>
                <a:gd name="T61" fmla="*/ 7 h 153"/>
                <a:gd name="T62" fmla="*/ 1453 w 2130"/>
                <a:gd name="T63" fmla="*/ 5 h 153"/>
                <a:gd name="T64" fmla="*/ 1312 w 2130"/>
                <a:gd name="T65" fmla="*/ 6 h 153"/>
                <a:gd name="T66" fmla="*/ 1212 w 2130"/>
                <a:gd name="T67" fmla="*/ 5 h 153"/>
                <a:gd name="T68" fmla="*/ 1135 w 2130"/>
                <a:gd name="T69" fmla="*/ 4 h 153"/>
                <a:gd name="T70" fmla="*/ 1000 w 2130"/>
                <a:gd name="T71" fmla="*/ 5 h 153"/>
                <a:gd name="T72" fmla="*/ 837 w 2130"/>
                <a:gd name="T73" fmla="*/ 6 h 153"/>
                <a:gd name="T74" fmla="*/ 652 w 2130"/>
                <a:gd name="T75" fmla="*/ 4 h 153"/>
                <a:gd name="T76" fmla="*/ 569 w 2130"/>
                <a:gd name="T77" fmla="*/ 2 h 153"/>
                <a:gd name="T78" fmla="*/ 431 w 2130"/>
                <a:gd name="T79" fmla="*/ 2 h 153"/>
                <a:gd name="T80" fmla="*/ 256 w 2130"/>
                <a:gd name="T81" fmla="*/ 2 h 153"/>
                <a:gd name="T82" fmla="*/ 107 w 2130"/>
                <a:gd name="T83" fmla="*/ 0 h 153"/>
                <a:gd name="T84" fmla="*/ 34 w 2130"/>
                <a:gd name="T85" fmla="*/ 1 h 153"/>
                <a:gd name="T86" fmla="*/ 5 w 2130"/>
                <a:gd name="T87" fmla="*/ 17 h 153"/>
                <a:gd name="T88" fmla="*/ 0 w 2130"/>
                <a:gd name="T89" fmla="*/ 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0" h="153">
                  <a:moveTo>
                    <a:pt x="0" y="74"/>
                  </a:moveTo>
                  <a:lnTo>
                    <a:pt x="0" y="115"/>
                  </a:lnTo>
                  <a:lnTo>
                    <a:pt x="0" y="152"/>
                  </a:lnTo>
                  <a:lnTo>
                    <a:pt x="5" y="122"/>
                  </a:lnTo>
                  <a:lnTo>
                    <a:pt x="7" y="98"/>
                  </a:lnTo>
                  <a:lnTo>
                    <a:pt x="9" y="55"/>
                  </a:lnTo>
                  <a:lnTo>
                    <a:pt x="15" y="34"/>
                  </a:lnTo>
                  <a:lnTo>
                    <a:pt x="28" y="27"/>
                  </a:lnTo>
                  <a:lnTo>
                    <a:pt x="60" y="22"/>
                  </a:lnTo>
                  <a:lnTo>
                    <a:pt x="101" y="24"/>
                  </a:lnTo>
                  <a:lnTo>
                    <a:pt x="200" y="24"/>
                  </a:lnTo>
                  <a:lnTo>
                    <a:pt x="243" y="28"/>
                  </a:lnTo>
                  <a:lnTo>
                    <a:pt x="306" y="24"/>
                  </a:lnTo>
                  <a:lnTo>
                    <a:pt x="378" y="26"/>
                  </a:lnTo>
                  <a:lnTo>
                    <a:pt x="431" y="25"/>
                  </a:lnTo>
                  <a:lnTo>
                    <a:pt x="537" y="28"/>
                  </a:lnTo>
                  <a:lnTo>
                    <a:pt x="574" y="27"/>
                  </a:lnTo>
                  <a:lnTo>
                    <a:pt x="645" y="24"/>
                  </a:lnTo>
                  <a:lnTo>
                    <a:pt x="669" y="29"/>
                  </a:lnTo>
                  <a:lnTo>
                    <a:pt x="735" y="24"/>
                  </a:lnTo>
                  <a:lnTo>
                    <a:pt x="836" y="27"/>
                  </a:lnTo>
                  <a:lnTo>
                    <a:pt x="870" y="31"/>
                  </a:lnTo>
                  <a:lnTo>
                    <a:pt x="923" y="28"/>
                  </a:lnTo>
                  <a:lnTo>
                    <a:pt x="968" y="33"/>
                  </a:lnTo>
                  <a:lnTo>
                    <a:pt x="1006" y="33"/>
                  </a:lnTo>
                  <a:lnTo>
                    <a:pt x="1080" y="28"/>
                  </a:lnTo>
                  <a:lnTo>
                    <a:pt x="1150" y="31"/>
                  </a:lnTo>
                  <a:lnTo>
                    <a:pt x="1212" y="38"/>
                  </a:lnTo>
                  <a:lnTo>
                    <a:pt x="1232" y="39"/>
                  </a:lnTo>
                  <a:lnTo>
                    <a:pt x="1316" y="35"/>
                  </a:lnTo>
                  <a:lnTo>
                    <a:pt x="1395" y="32"/>
                  </a:lnTo>
                  <a:lnTo>
                    <a:pt x="1414" y="30"/>
                  </a:lnTo>
                  <a:lnTo>
                    <a:pt x="1444" y="31"/>
                  </a:lnTo>
                  <a:lnTo>
                    <a:pt x="1526" y="34"/>
                  </a:lnTo>
                  <a:lnTo>
                    <a:pt x="1589" y="29"/>
                  </a:lnTo>
                  <a:lnTo>
                    <a:pt x="1621" y="30"/>
                  </a:lnTo>
                  <a:lnTo>
                    <a:pt x="1672" y="31"/>
                  </a:lnTo>
                  <a:lnTo>
                    <a:pt x="1714" y="27"/>
                  </a:lnTo>
                  <a:lnTo>
                    <a:pt x="1743" y="24"/>
                  </a:lnTo>
                  <a:lnTo>
                    <a:pt x="1781" y="30"/>
                  </a:lnTo>
                  <a:lnTo>
                    <a:pt x="1861" y="32"/>
                  </a:lnTo>
                  <a:lnTo>
                    <a:pt x="1914" y="24"/>
                  </a:lnTo>
                  <a:lnTo>
                    <a:pt x="1991" y="31"/>
                  </a:lnTo>
                  <a:lnTo>
                    <a:pt x="2046" y="31"/>
                  </a:lnTo>
                  <a:lnTo>
                    <a:pt x="2075" y="31"/>
                  </a:lnTo>
                  <a:lnTo>
                    <a:pt x="2094" y="44"/>
                  </a:lnTo>
                  <a:lnTo>
                    <a:pt x="2106" y="51"/>
                  </a:lnTo>
                  <a:lnTo>
                    <a:pt x="2115" y="64"/>
                  </a:lnTo>
                  <a:lnTo>
                    <a:pt x="2122" y="87"/>
                  </a:lnTo>
                  <a:lnTo>
                    <a:pt x="2129" y="117"/>
                  </a:lnTo>
                  <a:lnTo>
                    <a:pt x="2129" y="55"/>
                  </a:lnTo>
                  <a:lnTo>
                    <a:pt x="2129" y="39"/>
                  </a:lnTo>
                  <a:lnTo>
                    <a:pt x="2125" y="28"/>
                  </a:lnTo>
                  <a:lnTo>
                    <a:pt x="2120" y="15"/>
                  </a:lnTo>
                  <a:lnTo>
                    <a:pt x="2090" y="7"/>
                  </a:lnTo>
                  <a:lnTo>
                    <a:pt x="1974" y="5"/>
                  </a:lnTo>
                  <a:lnTo>
                    <a:pt x="1947" y="1"/>
                  </a:lnTo>
                  <a:lnTo>
                    <a:pt x="1856" y="1"/>
                  </a:lnTo>
                  <a:lnTo>
                    <a:pt x="1829" y="3"/>
                  </a:lnTo>
                  <a:lnTo>
                    <a:pt x="1774" y="3"/>
                  </a:lnTo>
                  <a:lnTo>
                    <a:pt x="1733" y="2"/>
                  </a:lnTo>
                  <a:lnTo>
                    <a:pt x="1658" y="7"/>
                  </a:lnTo>
                  <a:lnTo>
                    <a:pt x="1502" y="3"/>
                  </a:lnTo>
                  <a:lnTo>
                    <a:pt x="1453" y="5"/>
                  </a:lnTo>
                  <a:lnTo>
                    <a:pt x="1367" y="9"/>
                  </a:lnTo>
                  <a:lnTo>
                    <a:pt x="1312" y="6"/>
                  </a:lnTo>
                  <a:lnTo>
                    <a:pt x="1257" y="5"/>
                  </a:lnTo>
                  <a:lnTo>
                    <a:pt x="1212" y="5"/>
                  </a:lnTo>
                  <a:lnTo>
                    <a:pt x="1164" y="8"/>
                  </a:lnTo>
                  <a:lnTo>
                    <a:pt x="1135" y="4"/>
                  </a:lnTo>
                  <a:lnTo>
                    <a:pt x="1031" y="5"/>
                  </a:lnTo>
                  <a:lnTo>
                    <a:pt x="1000" y="5"/>
                  </a:lnTo>
                  <a:lnTo>
                    <a:pt x="945" y="4"/>
                  </a:lnTo>
                  <a:lnTo>
                    <a:pt x="837" y="6"/>
                  </a:lnTo>
                  <a:lnTo>
                    <a:pt x="741" y="4"/>
                  </a:lnTo>
                  <a:lnTo>
                    <a:pt x="652" y="4"/>
                  </a:lnTo>
                  <a:lnTo>
                    <a:pt x="610" y="5"/>
                  </a:lnTo>
                  <a:lnTo>
                    <a:pt x="569" y="2"/>
                  </a:lnTo>
                  <a:lnTo>
                    <a:pt x="535" y="2"/>
                  </a:lnTo>
                  <a:lnTo>
                    <a:pt x="431" y="2"/>
                  </a:lnTo>
                  <a:lnTo>
                    <a:pt x="312" y="4"/>
                  </a:lnTo>
                  <a:lnTo>
                    <a:pt x="256" y="2"/>
                  </a:lnTo>
                  <a:lnTo>
                    <a:pt x="190" y="4"/>
                  </a:lnTo>
                  <a:lnTo>
                    <a:pt x="107" y="0"/>
                  </a:lnTo>
                  <a:lnTo>
                    <a:pt x="56" y="0"/>
                  </a:lnTo>
                  <a:lnTo>
                    <a:pt x="34" y="1"/>
                  </a:lnTo>
                  <a:lnTo>
                    <a:pt x="19" y="5"/>
                  </a:lnTo>
                  <a:lnTo>
                    <a:pt x="5" y="17"/>
                  </a:lnTo>
                  <a:lnTo>
                    <a:pt x="1" y="35"/>
                  </a:lnTo>
                  <a:lnTo>
                    <a:pt x="0" y="53"/>
                  </a:lnTo>
                  <a:lnTo>
                    <a:pt x="0" y="74"/>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89" name="Freeform 17"/>
            <p:cNvSpPr>
              <a:spLocks/>
            </p:cNvSpPr>
            <p:nvPr/>
          </p:nvSpPr>
          <p:spPr bwMode="auto">
            <a:xfrm>
              <a:off x="57" y="347"/>
              <a:ext cx="2128" cy="62"/>
            </a:xfrm>
            <a:custGeom>
              <a:avLst/>
              <a:gdLst>
                <a:gd name="T0" fmla="*/ 0 w 2128"/>
                <a:gd name="T1" fmla="*/ 14 h 62"/>
                <a:gd name="T2" fmla="*/ 6 w 2128"/>
                <a:gd name="T3" fmla="*/ 12 h 62"/>
                <a:gd name="T4" fmla="*/ 8 w 2128"/>
                <a:gd name="T5" fmla="*/ 39 h 62"/>
                <a:gd name="T6" fmla="*/ 27 w 2128"/>
                <a:gd name="T7" fmla="*/ 49 h 62"/>
                <a:gd name="T8" fmla="*/ 59 w 2128"/>
                <a:gd name="T9" fmla="*/ 47 h 62"/>
                <a:gd name="T10" fmla="*/ 110 w 2128"/>
                <a:gd name="T11" fmla="*/ 47 h 62"/>
                <a:gd name="T12" fmla="*/ 162 w 2128"/>
                <a:gd name="T13" fmla="*/ 48 h 62"/>
                <a:gd name="T14" fmla="*/ 192 w 2128"/>
                <a:gd name="T15" fmla="*/ 49 h 62"/>
                <a:gd name="T16" fmla="*/ 248 w 2128"/>
                <a:gd name="T17" fmla="*/ 46 h 62"/>
                <a:gd name="T18" fmla="*/ 327 w 2128"/>
                <a:gd name="T19" fmla="*/ 49 h 62"/>
                <a:gd name="T20" fmla="*/ 413 w 2128"/>
                <a:gd name="T21" fmla="*/ 49 h 62"/>
                <a:gd name="T22" fmla="*/ 479 w 2128"/>
                <a:gd name="T23" fmla="*/ 50 h 62"/>
                <a:gd name="T24" fmla="*/ 517 w 2128"/>
                <a:gd name="T25" fmla="*/ 50 h 62"/>
                <a:gd name="T26" fmla="*/ 645 w 2128"/>
                <a:gd name="T27" fmla="*/ 51 h 62"/>
                <a:gd name="T28" fmla="*/ 725 w 2128"/>
                <a:gd name="T29" fmla="*/ 47 h 62"/>
                <a:gd name="T30" fmla="*/ 805 w 2128"/>
                <a:gd name="T31" fmla="*/ 48 h 62"/>
                <a:gd name="T32" fmla="*/ 869 w 2128"/>
                <a:gd name="T33" fmla="*/ 48 h 62"/>
                <a:gd name="T34" fmla="*/ 968 w 2128"/>
                <a:gd name="T35" fmla="*/ 47 h 62"/>
                <a:gd name="T36" fmla="*/ 1044 w 2128"/>
                <a:gd name="T37" fmla="*/ 44 h 62"/>
                <a:gd name="T38" fmla="*/ 1157 w 2128"/>
                <a:gd name="T39" fmla="*/ 45 h 62"/>
                <a:gd name="T40" fmla="*/ 1295 w 2128"/>
                <a:gd name="T41" fmla="*/ 47 h 62"/>
                <a:gd name="T42" fmla="*/ 1377 w 2128"/>
                <a:gd name="T43" fmla="*/ 44 h 62"/>
                <a:gd name="T44" fmla="*/ 1412 w 2128"/>
                <a:gd name="T45" fmla="*/ 48 h 62"/>
                <a:gd name="T46" fmla="*/ 1519 w 2128"/>
                <a:gd name="T47" fmla="*/ 48 h 62"/>
                <a:gd name="T48" fmla="*/ 1606 w 2128"/>
                <a:gd name="T49" fmla="*/ 48 h 62"/>
                <a:gd name="T50" fmla="*/ 1636 w 2128"/>
                <a:gd name="T51" fmla="*/ 46 h 62"/>
                <a:gd name="T52" fmla="*/ 1686 w 2128"/>
                <a:gd name="T53" fmla="*/ 49 h 62"/>
                <a:gd name="T54" fmla="*/ 1712 w 2128"/>
                <a:gd name="T55" fmla="*/ 49 h 62"/>
                <a:gd name="T56" fmla="*/ 1782 w 2128"/>
                <a:gd name="T57" fmla="*/ 49 h 62"/>
                <a:gd name="T58" fmla="*/ 1841 w 2128"/>
                <a:gd name="T59" fmla="*/ 47 h 62"/>
                <a:gd name="T60" fmla="*/ 1937 w 2128"/>
                <a:gd name="T61" fmla="*/ 45 h 62"/>
                <a:gd name="T62" fmla="*/ 2072 w 2128"/>
                <a:gd name="T63" fmla="*/ 45 h 62"/>
                <a:gd name="T64" fmla="*/ 2104 w 2128"/>
                <a:gd name="T65" fmla="*/ 40 h 62"/>
                <a:gd name="T66" fmla="*/ 2120 w 2128"/>
                <a:gd name="T67" fmla="*/ 26 h 62"/>
                <a:gd name="T68" fmla="*/ 2127 w 2128"/>
                <a:gd name="T69" fmla="*/ 39 h 62"/>
                <a:gd name="T70" fmla="*/ 2124 w 2128"/>
                <a:gd name="T71" fmla="*/ 49 h 62"/>
                <a:gd name="T72" fmla="*/ 2107 w 2128"/>
                <a:gd name="T73" fmla="*/ 58 h 62"/>
                <a:gd name="T74" fmla="*/ 1972 w 2128"/>
                <a:gd name="T75" fmla="*/ 58 h 62"/>
                <a:gd name="T76" fmla="*/ 1854 w 2128"/>
                <a:gd name="T77" fmla="*/ 60 h 62"/>
                <a:gd name="T78" fmla="*/ 1800 w 2128"/>
                <a:gd name="T79" fmla="*/ 61 h 62"/>
                <a:gd name="T80" fmla="*/ 1739 w 2128"/>
                <a:gd name="T81" fmla="*/ 61 h 62"/>
                <a:gd name="T82" fmla="*/ 1628 w 2128"/>
                <a:gd name="T83" fmla="*/ 57 h 62"/>
                <a:gd name="T84" fmla="*/ 1493 w 2128"/>
                <a:gd name="T85" fmla="*/ 56 h 62"/>
                <a:gd name="T86" fmla="*/ 1382 w 2128"/>
                <a:gd name="T87" fmla="*/ 58 h 62"/>
                <a:gd name="T88" fmla="*/ 1310 w 2128"/>
                <a:gd name="T89" fmla="*/ 58 h 62"/>
                <a:gd name="T90" fmla="*/ 1256 w 2128"/>
                <a:gd name="T91" fmla="*/ 58 h 62"/>
                <a:gd name="T92" fmla="*/ 1212 w 2128"/>
                <a:gd name="T93" fmla="*/ 59 h 62"/>
                <a:gd name="T94" fmla="*/ 1163 w 2128"/>
                <a:gd name="T95" fmla="*/ 57 h 62"/>
                <a:gd name="T96" fmla="*/ 1106 w 2128"/>
                <a:gd name="T97" fmla="*/ 60 h 62"/>
                <a:gd name="T98" fmla="*/ 1030 w 2128"/>
                <a:gd name="T99" fmla="*/ 59 h 62"/>
                <a:gd name="T100" fmla="*/ 971 w 2128"/>
                <a:gd name="T101" fmla="*/ 59 h 62"/>
                <a:gd name="T102" fmla="*/ 885 w 2128"/>
                <a:gd name="T103" fmla="*/ 61 h 62"/>
                <a:gd name="T104" fmla="*/ 784 w 2128"/>
                <a:gd name="T105" fmla="*/ 61 h 62"/>
                <a:gd name="T106" fmla="*/ 692 w 2128"/>
                <a:gd name="T107" fmla="*/ 61 h 62"/>
                <a:gd name="T108" fmla="*/ 609 w 2128"/>
                <a:gd name="T109" fmla="*/ 58 h 62"/>
                <a:gd name="T110" fmla="*/ 534 w 2128"/>
                <a:gd name="T111" fmla="*/ 59 h 62"/>
                <a:gd name="T112" fmla="*/ 401 w 2128"/>
                <a:gd name="T113" fmla="*/ 60 h 62"/>
                <a:gd name="T114" fmla="*/ 256 w 2128"/>
                <a:gd name="T115" fmla="*/ 59 h 62"/>
                <a:gd name="T116" fmla="*/ 19 w 2128"/>
                <a:gd name="T117" fmla="*/ 58 h 62"/>
                <a:gd name="T118" fmla="*/ 1 w 2128"/>
                <a:gd name="T119" fmla="*/ 46 h 62"/>
                <a:gd name="T120" fmla="*/ 0 w 2128"/>
                <a:gd name="T121"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28" h="62">
                  <a:moveTo>
                    <a:pt x="0" y="31"/>
                  </a:moveTo>
                  <a:lnTo>
                    <a:pt x="0" y="14"/>
                  </a:lnTo>
                  <a:lnTo>
                    <a:pt x="0" y="0"/>
                  </a:lnTo>
                  <a:lnTo>
                    <a:pt x="6" y="12"/>
                  </a:lnTo>
                  <a:lnTo>
                    <a:pt x="7" y="21"/>
                  </a:lnTo>
                  <a:lnTo>
                    <a:pt x="8" y="39"/>
                  </a:lnTo>
                  <a:lnTo>
                    <a:pt x="15" y="47"/>
                  </a:lnTo>
                  <a:lnTo>
                    <a:pt x="27" y="49"/>
                  </a:lnTo>
                  <a:lnTo>
                    <a:pt x="40" y="47"/>
                  </a:lnTo>
                  <a:lnTo>
                    <a:pt x="59" y="47"/>
                  </a:lnTo>
                  <a:lnTo>
                    <a:pt x="91" y="46"/>
                  </a:lnTo>
                  <a:lnTo>
                    <a:pt x="110" y="47"/>
                  </a:lnTo>
                  <a:lnTo>
                    <a:pt x="127" y="47"/>
                  </a:lnTo>
                  <a:lnTo>
                    <a:pt x="162" y="48"/>
                  </a:lnTo>
                  <a:lnTo>
                    <a:pt x="175" y="48"/>
                  </a:lnTo>
                  <a:lnTo>
                    <a:pt x="192" y="49"/>
                  </a:lnTo>
                  <a:lnTo>
                    <a:pt x="219" y="47"/>
                  </a:lnTo>
                  <a:lnTo>
                    <a:pt x="248" y="46"/>
                  </a:lnTo>
                  <a:lnTo>
                    <a:pt x="284" y="45"/>
                  </a:lnTo>
                  <a:lnTo>
                    <a:pt x="327" y="49"/>
                  </a:lnTo>
                  <a:lnTo>
                    <a:pt x="383" y="50"/>
                  </a:lnTo>
                  <a:lnTo>
                    <a:pt x="413" y="49"/>
                  </a:lnTo>
                  <a:lnTo>
                    <a:pt x="431" y="50"/>
                  </a:lnTo>
                  <a:lnTo>
                    <a:pt x="479" y="50"/>
                  </a:lnTo>
                  <a:lnTo>
                    <a:pt x="496" y="47"/>
                  </a:lnTo>
                  <a:lnTo>
                    <a:pt x="517" y="50"/>
                  </a:lnTo>
                  <a:lnTo>
                    <a:pt x="574" y="49"/>
                  </a:lnTo>
                  <a:lnTo>
                    <a:pt x="645" y="51"/>
                  </a:lnTo>
                  <a:lnTo>
                    <a:pt x="669" y="49"/>
                  </a:lnTo>
                  <a:lnTo>
                    <a:pt x="725" y="47"/>
                  </a:lnTo>
                  <a:lnTo>
                    <a:pt x="762" y="46"/>
                  </a:lnTo>
                  <a:lnTo>
                    <a:pt x="805" y="48"/>
                  </a:lnTo>
                  <a:lnTo>
                    <a:pt x="835" y="49"/>
                  </a:lnTo>
                  <a:lnTo>
                    <a:pt x="869" y="48"/>
                  </a:lnTo>
                  <a:lnTo>
                    <a:pt x="929" y="50"/>
                  </a:lnTo>
                  <a:lnTo>
                    <a:pt x="968" y="47"/>
                  </a:lnTo>
                  <a:lnTo>
                    <a:pt x="1005" y="47"/>
                  </a:lnTo>
                  <a:lnTo>
                    <a:pt x="1044" y="44"/>
                  </a:lnTo>
                  <a:lnTo>
                    <a:pt x="1093" y="47"/>
                  </a:lnTo>
                  <a:lnTo>
                    <a:pt x="1157" y="45"/>
                  </a:lnTo>
                  <a:lnTo>
                    <a:pt x="1230" y="45"/>
                  </a:lnTo>
                  <a:lnTo>
                    <a:pt x="1295" y="47"/>
                  </a:lnTo>
                  <a:lnTo>
                    <a:pt x="1334" y="43"/>
                  </a:lnTo>
                  <a:lnTo>
                    <a:pt x="1377" y="44"/>
                  </a:lnTo>
                  <a:lnTo>
                    <a:pt x="1394" y="47"/>
                  </a:lnTo>
                  <a:lnTo>
                    <a:pt x="1412" y="48"/>
                  </a:lnTo>
                  <a:lnTo>
                    <a:pt x="1469" y="47"/>
                  </a:lnTo>
                  <a:lnTo>
                    <a:pt x="1519" y="48"/>
                  </a:lnTo>
                  <a:lnTo>
                    <a:pt x="1587" y="49"/>
                  </a:lnTo>
                  <a:lnTo>
                    <a:pt x="1606" y="48"/>
                  </a:lnTo>
                  <a:lnTo>
                    <a:pt x="1619" y="48"/>
                  </a:lnTo>
                  <a:lnTo>
                    <a:pt x="1636" y="46"/>
                  </a:lnTo>
                  <a:lnTo>
                    <a:pt x="1670" y="48"/>
                  </a:lnTo>
                  <a:lnTo>
                    <a:pt x="1686" y="49"/>
                  </a:lnTo>
                  <a:lnTo>
                    <a:pt x="1698" y="47"/>
                  </a:lnTo>
                  <a:lnTo>
                    <a:pt x="1712" y="49"/>
                  </a:lnTo>
                  <a:lnTo>
                    <a:pt x="1739" y="47"/>
                  </a:lnTo>
                  <a:lnTo>
                    <a:pt x="1782" y="49"/>
                  </a:lnTo>
                  <a:lnTo>
                    <a:pt x="1824" y="45"/>
                  </a:lnTo>
                  <a:lnTo>
                    <a:pt x="1841" y="47"/>
                  </a:lnTo>
                  <a:lnTo>
                    <a:pt x="1859" y="47"/>
                  </a:lnTo>
                  <a:lnTo>
                    <a:pt x="1937" y="45"/>
                  </a:lnTo>
                  <a:lnTo>
                    <a:pt x="2013" y="47"/>
                  </a:lnTo>
                  <a:lnTo>
                    <a:pt x="2072" y="45"/>
                  </a:lnTo>
                  <a:lnTo>
                    <a:pt x="2092" y="43"/>
                  </a:lnTo>
                  <a:lnTo>
                    <a:pt x="2104" y="40"/>
                  </a:lnTo>
                  <a:lnTo>
                    <a:pt x="2113" y="34"/>
                  </a:lnTo>
                  <a:lnTo>
                    <a:pt x="2120" y="26"/>
                  </a:lnTo>
                  <a:lnTo>
                    <a:pt x="2127" y="13"/>
                  </a:lnTo>
                  <a:lnTo>
                    <a:pt x="2127" y="39"/>
                  </a:lnTo>
                  <a:lnTo>
                    <a:pt x="2127" y="45"/>
                  </a:lnTo>
                  <a:lnTo>
                    <a:pt x="2124" y="49"/>
                  </a:lnTo>
                  <a:lnTo>
                    <a:pt x="2118" y="54"/>
                  </a:lnTo>
                  <a:lnTo>
                    <a:pt x="2107" y="58"/>
                  </a:lnTo>
                  <a:lnTo>
                    <a:pt x="2029" y="61"/>
                  </a:lnTo>
                  <a:lnTo>
                    <a:pt x="1972" y="58"/>
                  </a:lnTo>
                  <a:lnTo>
                    <a:pt x="1945" y="60"/>
                  </a:lnTo>
                  <a:lnTo>
                    <a:pt x="1854" y="60"/>
                  </a:lnTo>
                  <a:lnTo>
                    <a:pt x="1828" y="59"/>
                  </a:lnTo>
                  <a:lnTo>
                    <a:pt x="1800" y="61"/>
                  </a:lnTo>
                  <a:lnTo>
                    <a:pt x="1772" y="59"/>
                  </a:lnTo>
                  <a:lnTo>
                    <a:pt x="1739" y="61"/>
                  </a:lnTo>
                  <a:lnTo>
                    <a:pt x="1653" y="60"/>
                  </a:lnTo>
                  <a:lnTo>
                    <a:pt x="1628" y="57"/>
                  </a:lnTo>
                  <a:lnTo>
                    <a:pt x="1547" y="60"/>
                  </a:lnTo>
                  <a:lnTo>
                    <a:pt x="1493" y="56"/>
                  </a:lnTo>
                  <a:lnTo>
                    <a:pt x="1430" y="60"/>
                  </a:lnTo>
                  <a:lnTo>
                    <a:pt x="1382" y="58"/>
                  </a:lnTo>
                  <a:lnTo>
                    <a:pt x="1336" y="60"/>
                  </a:lnTo>
                  <a:lnTo>
                    <a:pt x="1310" y="58"/>
                  </a:lnTo>
                  <a:lnTo>
                    <a:pt x="1287" y="58"/>
                  </a:lnTo>
                  <a:lnTo>
                    <a:pt x="1256" y="58"/>
                  </a:lnTo>
                  <a:lnTo>
                    <a:pt x="1235" y="57"/>
                  </a:lnTo>
                  <a:lnTo>
                    <a:pt x="1212" y="59"/>
                  </a:lnTo>
                  <a:lnTo>
                    <a:pt x="1188" y="57"/>
                  </a:lnTo>
                  <a:lnTo>
                    <a:pt x="1163" y="57"/>
                  </a:lnTo>
                  <a:lnTo>
                    <a:pt x="1134" y="59"/>
                  </a:lnTo>
                  <a:lnTo>
                    <a:pt x="1106" y="60"/>
                  </a:lnTo>
                  <a:lnTo>
                    <a:pt x="1075" y="60"/>
                  </a:lnTo>
                  <a:lnTo>
                    <a:pt x="1030" y="59"/>
                  </a:lnTo>
                  <a:lnTo>
                    <a:pt x="998" y="60"/>
                  </a:lnTo>
                  <a:lnTo>
                    <a:pt x="971" y="59"/>
                  </a:lnTo>
                  <a:lnTo>
                    <a:pt x="945" y="59"/>
                  </a:lnTo>
                  <a:lnTo>
                    <a:pt x="885" y="61"/>
                  </a:lnTo>
                  <a:lnTo>
                    <a:pt x="837" y="58"/>
                  </a:lnTo>
                  <a:lnTo>
                    <a:pt x="784" y="61"/>
                  </a:lnTo>
                  <a:lnTo>
                    <a:pt x="740" y="59"/>
                  </a:lnTo>
                  <a:lnTo>
                    <a:pt x="692" y="61"/>
                  </a:lnTo>
                  <a:lnTo>
                    <a:pt x="652" y="59"/>
                  </a:lnTo>
                  <a:lnTo>
                    <a:pt x="609" y="58"/>
                  </a:lnTo>
                  <a:lnTo>
                    <a:pt x="569" y="59"/>
                  </a:lnTo>
                  <a:lnTo>
                    <a:pt x="534" y="59"/>
                  </a:lnTo>
                  <a:lnTo>
                    <a:pt x="431" y="59"/>
                  </a:lnTo>
                  <a:lnTo>
                    <a:pt x="401" y="60"/>
                  </a:lnTo>
                  <a:lnTo>
                    <a:pt x="311" y="59"/>
                  </a:lnTo>
                  <a:lnTo>
                    <a:pt x="256" y="59"/>
                  </a:lnTo>
                  <a:lnTo>
                    <a:pt x="103" y="58"/>
                  </a:lnTo>
                  <a:lnTo>
                    <a:pt x="19" y="58"/>
                  </a:lnTo>
                  <a:lnTo>
                    <a:pt x="4" y="54"/>
                  </a:lnTo>
                  <a:lnTo>
                    <a:pt x="1" y="46"/>
                  </a:lnTo>
                  <a:lnTo>
                    <a:pt x="0" y="39"/>
                  </a:lnTo>
                  <a:lnTo>
                    <a:pt x="0" y="31"/>
                  </a:lnTo>
                </a:path>
              </a:pathLst>
            </a:custGeom>
            <a:solidFill>
              <a:schemeClr val="bg1"/>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grpSp>
        <p:nvGrpSpPr>
          <p:cNvPr id="3090" name="Group 18"/>
          <p:cNvGrpSpPr>
            <a:grpSpLocks/>
          </p:cNvGrpSpPr>
          <p:nvPr/>
        </p:nvGrpSpPr>
        <p:grpSpPr bwMode="auto">
          <a:xfrm>
            <a:off x="5646738" y="153988"/>
            <a:ext cx="3435350" cy="552450"/>
            <a:chOff x="3557" y="97"/>
            <a:chExt cx="2164" cy="348"/>
          </a:xfrm>
        </p:grpSpPr>
        <p:sp>
          <p:nvSpPr>
            <p:cNvPr id="3091" name="Freeform 19"/>
            <p:cNvSpPr>
              <a:spLocks/>
            </p:cNvSpPr>
            <p:nvPr/>
          </p:nvSpPr>
          <p:spPr bwMode="auto">
            <a:xfrm>
              <a:off x="3557" y="97"/>
              <a:ext cx="2164" cy="284"/>
            </a:xfrm>
            <a:custGeom>
              <a:avLst/>
              <a:gdLst>
                <a:gd name="T0" fmla="*/ 29 w 2164"/>
                <a:gd name="T1" fmla="*/ 4 h 284"/>
                <a:gd name="T2" fmla="*/ 46 w 2164"/>
                <a:gd name="T3" fmla="*/ 0 h 284"/>
                <a:gd name="T4" fmla="*/ 2096 w 2164"/>
                <a:gd name="T5" fmla="*/ 0 h 284"/>
                <a:gd name="T6" fmla="*/ 2120 w 2164"/>
                <a:gd name="T7" fmla="*/ 3 h 284"/>
                <a:gd name="T8" fmla="*/ 2137 w 2164"/>
                <a:gd name="T9" fmla="*/ 10 h 284"/>
                <a:gd name="T10" fmla="*/ 2152 w 2164"/>
                <a:gd name="T11" fmla="*/ 28 h 284"/>
                <a:gd name="T12" fmla="*/ 2160 w 2164"/>
                <a:gd name="T13" fmla="*/ 49 h 284"/>
                <a:gd name="T14" fmla="*/ 2163 w 2164"/>
                <a:gd name="T15" fmla="*/ 73 h 284"/>
                <a:gd name="T16" fmla="*/ 2163 w 2164"/>
                <a:gd name="T17" fmla="*/ 283 h 284"/>
                <a:gd name="T18" fmla="*/ 81 w 2164"/>
                <a:gd name="T19" fmla="*/ 283 h 284"/>
                <a:gd name="T20" fmla="*/ 0 w 2164"/>
                <a:gd name="T21" fmla="*/ 283 h 284"/>
                <a:gd name="T22" fmla="*/ 0 w 2164"/>
                <a:gd name="T23" fmla="*/ 87 h 284"/>
                <a:gd name="T24" fmla="*/ 1 w 2164"/>
                <a:gd name="T25" fmla="*/ 59 h 284"/>
                <a:gd name="T26" fmla="*/ 9 w 2164"/>
                <a:gd name="T27" fmla="*/ 31 h 284"/>
                <a:gd name="T28" fmla="*/ 16 w 2164"/>
                <a:gd name="T29" fmla="*/ 16 h 284"/>
                <a:gd name="T30" fmla="*/ 29 w 2164"/>
                <a:gd name="T31" fmla="*/ 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4" h="284">
                  <a:moveTo>
                    <a:pt x="29" y="4"/>
                  </a:moveTo>
                  <a:lnTo>
                    <a:pt x="46" y="0"/>
                  </a:lnTo>
                  <a:lnTo>
                    <a:pt x="2096" y="0"/>
                  </a:lnTo>
                  <a:lnTo>
                    <a:pt x="2120" y="3"/>
                  </a:lnTo>
                  <a:lnTo>
                    <a:pt x="2137" y="10"/>
                  </a:lnTo>
                  <a:lnTo>
                    <a:pt x="2152" y="28"/>
                  </a:lnTo>
                  <a:lnTo>
                    <a:pt x="2160" y="49"/>
                  </a:lnTo>
                  <a:lnTo>
                    <a:pt x="2163" y="73"/>
                  </a:lnTo>
                  <a:lnTo>
                    <a:pt x="2163" y="283"/>
                  </a:lnTo>
                  <a:lnTo>
                    <a:pt x="81" y="283"/>
                  </a:lnTo>
                  <a:lnTo>
                    <a:pt x="0" y="283"/>
                  </a:lnTo>
                  <a:lnTo>
                    <a:pt x="0" y="87"/>
                  </a:lnTo>
                  <a:lnTo>
                    <a:pt x="1" y="59"/>
                  </a:lnTo>
                  <a:lnTo>
                    <a:pt x="9" y="31"/>
                  </a:lnTo>
                  <a:lnTo>
                    <a:pt x="16" y="16"/>
                  </a:lnTo>
                  <a:lnTo>
                    <a:pt x="29" y="4"/>
                  </a:lnTo>
                </a:path>
              </a:pathLst>
            </a:custGeom>
            <a:gradFill rotWithShape="0">
              <a:gsLst>
                <a:gs pos="0">
                  <a:srgbClr val="00CCFF"/>
                </a:gs>
                <a:gs pos="100000">
                  <a:srgbClr val="FFFFFF"/>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92" name="Freeform 20"/>
            <p:cNvSpPr>
              <a:spLocks/>
            </p:cNvSpPr>
            <p:nvPr/>
          </p:nvSpPr>
          <p:spPr bwMode="auto">
            <a:xfrm>
              <a:off x="3557" y="278"/>
              <a:ext cx="2164" cy="123"/>
            </a:xfrm>
            <a:custGeom>
              <a:avLst/>
              <a:gdLst>
                <a:gd name="T0" fmla="*/ 105 w 2164"/>
                <a:gd name="T1" fmla="*/ 42 h 123"/>
                <a:gd name="T2" fmla="*/ 170 w 2164"/>
                <a:gd name="T3" fmla="*/ 42 h 123"/>
                <a:gd name="T4" fmla="*/ 221 w 2164"/>
                <a:gd name="T5" fmla="*/ 63 h 123"/>
                <a:gd name="T6" fmla="*/ 305 w 2164"/>
                <a:gd name="T7" fmla="*/ 50 h 123"/>
                <a:gd name="T8" fmla="*/ 400 w 2164"/>
                <a:gd name="T9" fmla="*/ 44 h 123"/>
                <a:gd name="T10" fmla="*/ 466 w 2164"/>
                <a:gd name="T11" fmla="*/ 57 h 123"/>
                <a:gd name="T12" fmla="*/ 538 w 2164"/>
                <a:gd name="T13" fmla="*/ 50 h 123"/>
                <a:gd name="T14" fmla="*/ 654 w 2164"/>
                <a:gd name="T15" fmla="*/ 54 h 123"/>
                <a:gd name="T16" fmla="*/ 728 w 2164"/>
                <a:gd name="T17" fmla="*/ 63 h 123"/>
                <a:gd name="T18" fmla="*/ 815 w 2164"/>
                <a:gd name="T19" fmla="*/ 38 h 123"/>
                <a:gd name="T20" fmla="*/ 880 w 2164"/>
                <a:gd name="T21" fmla="*/ 60 h 123"/>
                <a:gd name="T22" fmla="*/ 968 w 2164"/>
                <a:gd name="T23" fmla="*/ 56 h 123"/>
                <a:gd name="T24" fmla="*/ 1013 w 2164"/>
                <a:gd name="T25" fmla="*/ 60 h 123"/>
                <a:gd name="T26" fmla="*/ 1053 w 2164"/>
                <a:gd name="T27" fmla="*/ 38 h 123"/>
                <a:gd name="T28" fmla="*/ 1105 w 2164"/>
                <a:gd name="T29" fmla="*/ 22 h 123"/>
                <a:gd name="T30" fmla="*/ 1167 w 2164"/>
                <a:gd name="T31" fmla="*/ 21 h 123"/>
                <a:gd name="T32" fmla="*/ 1218 w 2164"/>
                <a:gd name="T33" fmla="*/ 14 h 123"/>
                <a:gd name="T34" fmla="*/ 1265 w 2164"/>
                <a:gd name="T35" fmla="*/ 32 h 123"/>
                <a:gd name="T36" fmla="*/ 1316 w 2164"/>
                <a:gd name="T37" fmla="*/ 44 h 123"/>
                <a:gd name="T38" fmla="*/ 1399 w 2164"/>
                <a:gd name="T39" fmla="*/ 35 h 123"/>
                <a:gd name="T40" fmla="*/ 1436 w 2164"/>
                <a:gd name="T41" fmla="*/ 59 h 123"/>
                <a:gd name="T42" fmla="*/ 1493 w 2164"/>
                <a:gd name="T43" fmla="*/ 63 h 123"/>
                <a:gd name="T44" fmla="*/ 1589 w 2164"/>
                <a:gd name="T45" fmla="*/ 63 h 123"/>
                <a:gd name="T46" fmla="*/ 1647 w 2164"/>
                <a:gd name="T47" fmla="*/ 52 h 123"/>
                <a:gd name="T48" fmla="*/ 1691 w 2164"/>
                <a:gd name="T49" fmla="*/ 57 h 123"/>
                <a:gd name="T50" fmla="*/ 1743 w 2164"/>
                <a:gd name="T51" fmla="*/ 38 h 123"/>
                <a:gd name="T52" fmla="*/ 1817 w 2164"/>
                <a:gd name="T53" fmla="*/ 35 h 123"/>
                <a:gd name="T54" fmla="*/ 1878 w 2164"/>
                <a:gd name="T55" fmla="*/ 14 h 123"/>
                <a:gd name="T56" fmla="*/ 1926 w 2164"/>
                <a:gd name="T57" fmla="*/ 10 h 123"/>
                <a:gd name="T58" fmla="*/ 1988 w 2164"/>
                <a:gd name="T59" fmla="*/ 18 h 123"/>
                <a:gd name="T60" fmla="*/ 2042 w 2164"/>
                <a:gd name="T61" fmla="*/ 1 h 123"/>
                <a:gd name="T62" fmla="*/ 2093 w 2164"/>
                <a:gd name="T63" fmla="*/ 32 h 123"/>
                <a:gd name="T64" fmla="*/ 2150 w 2164"/>
                <a:gd name="T65" fmla="*/ 16 h 123"/>
                <a:gd name="T66" fmla="*/ 2163 w 2164"/>
                <a:gd name="T67" fmla="*/ 122 h 123"/>
                <a:gd name="T68" fmla="*/ 893 w 2164"/>
                <a:gd name="T69" fmla="*/ 99 h 123"/>
                <a:gd name="T70" fmla="*/ 0 w 2164"/>
                <a:gd name="T71" fmla="*/ 19 h 123"/>
                <a:gd name="T72" fmla="*/ 32 w 2164"/>
                <a:gd name="T73" fmla="*/ 33 h 123"/>
                <a:gd name="T74" fmla="*/ 75 w 2164"/>
                <a:gd name="T75" fmla="*/ 3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64" h="123">
                  <a:moveTo>
                    <a:pt x="75" y="38"/>
                  </a:moveTo>
                  <a:lnTo>
                    <a:pt x="105" y="42"/>
                  </a:lnTo>
                  <a:lnTo>
                    <a:pt x="138" y="38"/>
                  </a:lnTo>
                  <a:lnTo>
                    <a:pt x="170" y="42"/>
                  </a:lnTo>
                  <a:lnTo>
                    <a:pt x="195" y="53"/>
                  </a:lnTo>
                  <a:lnTo>
                    <a:pt x="221" y="63"/>
                  </a:lnTo>
                  <a:lnTo>
                    <a:pt x="266" y="54"/>
                  </a:lnTo>
                  <a:lnTo>
                    <a:pt x="305" y="50"/>
                  </a:lnTo>
                  <a:lnTo>
                    <a:pt x="360" y="50"/>
                  </a:lnTo>
                  <a:lnTo>
                    <a:pt x="400" y="44"/>
                  </a:lnTo>
                  <a:lnTo>
                    <a:pt x="435" y="50"/>
                  </a:lnTo>
                  <a:lnTo>
                    <a:pt x="466" y="57"/>
                  </a:lnTo>
                  <a:lnTo>
                    <a:pt x="494" y="59"/>
                  </a:lnTo>
                  <a:lnTo>
                    <a:pt x="538" y="50"/>
                  </a:lnTo>
                  <a:lnTo>
                    <a:pt x="586" y="50"/>
                  </a:lnTo>
                  <a:lnTo>
                    <a:pt x="654" y="54"/>
                  </a:lnTo>
                  <a:lnTo>
                    <a:pt x="683" y="65"/>
                  </a:lnTo>
                  <a:lnTo>
                    <a:pt x="728" y="63"/>
                  </a:lnTo>
                  <a:lnTo>
                    <a:pt x="773" y="44"/>
                  </a:lnTo>
                  <a:lnTo>
                    <a:pt x="815" y="38"/>
                  </a:lnTo>
                  <a:lnTo>
                    <a:pt x="844" y="44"/>
                  </a:lnTo>
                  <a:lnTo>
                    <a:pt x="880" y="60"/>
                  </a:lnTo>
                  <a:lnTo>
                    <a:pt x="921" y="66"/>
                  </a:lnTo>
                  <a:lnTo>
                    <a:pt x="968" y="56"/>
                  </a:lnTo>
                  <a:lnTo>
                    <a:pt x="989" y="52"/>
                  </a:lnTo>
                  <a:lnTo>
                    <a:pt x="1013" y="60"/>
                  </a:lnTo>
                  <a:lnTo>
                    <a:pt x="1032" y="50"/>
                  </a:lnTo>
                  <a:lnTo>
                    <a:pt x="1053" y="38"/>
                  </a:lnTo>
                  <a:lnTo>
                    <a:pt x="1078" y="26"/>
                  </a:lnTo>
                  <a:lnTo>
                    <a:pt x="1105" y="22"/>
                  </a:lnTo>
                  <a:lnTo>
                    <a:pt x="1136" y="26"/>
                  </a:lnTo>
                  <a:lnTo>
                    <a:pt x="1167" y="21"/>
                  </a:lnTo>
                  <a:lnTo>
                    <a:pt x="1198" y="14"/>
                  </a:lnTo>
                  <a:lnTo>
                    <a:pt x="1218" y="14"/>
                  </a:lnTo>
                  <a:lnTo>
                    <a:pt x="1237" y="16"/>
                  </a:lnTo>
                  <a:lnTo>
                    <a:pt x="1265" y="32"/>
                  </a:lnTo>
                  <a:lnTo>
                    <a:pt x="1293" y="29"/>
                  </a:lnTo>
                  <a:lnTo>
                    <a:pt x="1316" y="44"/>
                  </a:lnTo>
                  <a:lnTo>
                    <a:pt x="1361" y="44"/>
                  </a:lnTo>
                  <a:lnTo>
                    <a:pt x="1399" y="35"/>
                  </a:lnTo>
                  <a:lnTo>
                    <a:pt x="1417" y="47"/>
                  </a:lnTo>
                  <a:lnTo>
                    <a:pt x="1436" y="59"/>
                  </a:lnTo>
                  <a:lnTo>
                    <a:pt x="1462" y="56"/>
                  </a:lnTo>
                  <a:lnTo>
                    <a:pt x="1493" y="63"/>
                  </a:lnTo>
                  <a:lnTo>
                    <a:pt x="1526" y="56"/>
                  </a:lnTo>
                  <a:lnTo>
                    <a:pt x="1589" y="63"/>
                  </a:lnTo>
                  <a:lnTo>
                    <a:pt x="1616" y="69"/>
                  </a:lnTo>
                  <a:lnTo>
                    <a:pt x="1647" y="52"/>
                  </a:lnTo>
                  <a:lnTo>
                    <a:pt x="1667" y="51"/>
                  </a:lnTo>
                  <a:lnTo>
                    <a:pt x="1691" y="57"/>
                  </a:lnTo>
                  <a:lnTo>
                    <a:pt x="1714" y="54"/>
                  </a:lnTo>
                  <a:lnTo>
                    <a:pt x="1743" y="38"/>
                  </a:lnTo>
                  <a:lnTo>
                    <a:pt x="1793" y="33"/>
                  </a:lnTo>
                  <a:lnTo>
                    <a:pt x="1817" y="35"/>
                  </a:lnTo>
                  <a:lnTo>
                    <a:pt x="1842" y="35"/>
                  </a:lnTo>
                  <a:lnTo>
                    <a:pt x="1878" y="14"/>
                  </a:lnTo>
                  <a:lnTo>
                    <a:pt x="1899" y="6"/>
                  </a:lnTo>
                  <a:lnTo>
                    <a:pt x="1926" y="10"/>
                  </a:lnTo>
                  <a:lnTo>
                    <a:pt x="1957" y="32"/>
                  </a:lnTo>
                  <a:lnTo>
                    <a:pt x="1988" y="18"/>
                  </a:lnTo>
                  <a:lnTo>
                    <a:pt x="2017" y="0"/>
                  </a:lnTo>
                  <a:lnTo>
                    <a:pt x="2042" y="1"/>
                  </a:lnTo>
                  <a:lnTo>
                    <a:pt x="2071" y="38"/>
                  </a:lnTo>
                  <a:lnTo>
                    <a:pt x="2093" y="32"/>
                  </a:lnTo>
                  <a:lnTo>
                    <a:pt x="2125" y="16"/>
                  </a:lnTo>
                  <a:lnTo>
                    <a:pt x="2150" y="16"/>
                  </a:lnTo>
                  <a:lnTo>
                    <a:pt x="2163" y="28"/>
                  </a:lnTo>
                  <a:lnTo>
                    <a:pt x="2163" y="122"/>
                  </a:lnTo>
                  <a:lnTo>
                    <a:pt x="909" y="95"/>
                  </a:lnTo>
                  <a:lnTo>
                    <a:pt x="893" y="99"/>
                  </a:lnTo>
                  <a:lnTo>
                    <a:pt x="0" y="88"/>
                  </a:lnTo>
                  <a:lnTo>
                    <a:pt x="0" y="19"/>
                  </a:lnTo>
                  <a:lnTo>
                    <a:pt x="13" y="29"/>
                  </a:lnTo>
                  <a:lnTo>
                    <a:pt x="32" y="33"/>
                  </a:lnTo>
                  <a:lnTo>
                    <a:pt x="56" y="34"/>
                  </a:lnTo>
                  <a:lnTo>
                    <a:pt x="75" y="38"/>
                  </a:lnTo>
                </a:path>
              </a:pathLst>
            </a:custGeom>
            <a:solidFill>
              <a:srgbClr val="003300"/>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93" name="Freeform 21"/>
            <p:cNvSpPr>
              <a:spLocks/>
            </p:cNvSpPr>
            <p:nvPr/>
          </p:nvSpPr>
          <p:spPr bwMode="auto">
            <a:xfrm>
              <a:off x="3557" y="320"/>
              <a:ext cx="2164" cy="125"/>
            </a:xfrm>
            <a:custGeom>
              <a:avLst/>
              <a:gdLst>
                <a:gd name="T0" fmla="*/ 46 w 2164"/>
                <a:gd name="T1" fmla="*/ 123 h 125"/>
                <a:gd name="T2" fmla="*/ 2096 w 2164"/>
                <a:gd name="T3" fmla="*/ 124 h 125"/>
                <a:gd name="T4" fmla="*/ 2137 w 2164"/>
                <a:gd name="T5" fmla="*/ 120 h 125"/>
                <a:gd name="T6" fmla="*/ 2160 w 2164"/>
                <a:gd name="T7" fmla="*/ 104 h 125"/>
                <a:gd name="T8" fmla="*/ 2163 w 2164"/>
                <a:gd name="T9" fmla="*/ 14 h 125"/>
                <a:gd name="T10" fmla="*/ 2134 w 2164"/>
                <a:gd name="T11" fmla="*/ 4 h 125"/>
                <a:gd name="T12" fmla="*/ 2118 w 2164"/>
                <a:gd name="T13" fmla="*/ 34 h 125"/>
                <a:gd name="T14" fmla="*/ 2097 w 2164"/>
                <a:gd name="T15" fmla="*/ 31 h 125"/>
                <a:gd name="T16" fmla="*/ 2054 w 2164"/>
                <a:gd name="T17" fmla="*/ 17 h 125"/>
                <a:gd name="T18" fmla="*/ 1998 w 2164"/>
                <a:gd name="T19" fmla="*/ 21 h 125"/>
                <a:gd name="T20" fmla="*/ 1951 w 2164"/>
                <a:gd name="T21" fmla="*/ 25 h 125"/>
                <a:gd name="T22" fmla="*/ 1910 w 2164"/>
                <a:gd name="T23" fmla="*/ 17 h 125"/>
                <a:gd name="T24" fmla="*/ 1868 w 2164"/>
                <a:gd name="T25" fmla="*/ 27 h 125"/>
                <a:gd name="T26" fmla="*/ 1841 w 2164"/>
                <a:gd name="T27" fmla="*/ 33 h 125"/>
                <a:gd name="T28" fmla="*/ 1776 w 2164"/>
                <a:gd name="T29" fmla="*/ 28 h 125"/>
                <a:gd name="T30" fmla="*/ 1716 w 2164"/>
                <a:gd name="T31" fmla="*/ 24 h 125"/>
                <a:gd name="T32" fmla="*/ 1644 w 2164"/>
                <a:gd name="T33" fmla="*/ 54 h 125"/>
                <a:gd name="T34" fmla="*/ 1589 w 2164"/>
                <a:gd name="T35" fmla="*/ 38 h 125"/>
                <a:gd name="T36" fmla="*/ 1524 w 2164"/>
                <a:gd name="T37" fmla="*/ 37 h 125"/>
                <a:gd name="T38" fmla="*/ 1417 w 2164"/>
                <a:gd name="T39" fmla="*/ 36 h 125"/>
                <a:gd name="T40" fmla="*/ 1367 w 2164"/>
                <a:gd name="T41" fmla="*/ 33 h 125"/>
                <a:gd name="T42" fmla="*/ 1327 w 2164"/>
                <a:gd name="T43" fmla="*/ 24 h 125"/>
                <a:gd name="T44" fmla="*/ 1237 w 2164"/>
                <a:gd name="T45" fmla="*/ 43 h 125"/>
                <a:gd name="T46" fmla="*/ 1159 w 2164"/>
                <a:gd name="T47" fmla="*/ 33 h 125"/>
                <a:gd name="T48" fmla="*/ 1065 w 2164"/>
                <a:gd name="T49" fmla="*/ 38 h 125"/>
                <a:gd name="T50" fmla="*/ 988 w 2164"/>
                <a:gd name="T51" fmla="*/ 38 h 125"/>
                <a:gd name="T52" fmla="*/ 897 w 2164"/>
                <a:gd name="T53" fmla="*/ 51 h 125"/>
                <a:gd name="T54" fmla="*/ 801 w 2164"/>
                <a:gd name="T55" fmla="*/ 45 h 125"/>
                <a:gd name="T56" fmla="*/ 692 w 2164"/>
                <a:gd name="T57" fmla="*/ 46 h 125"/>
                <a:gd name="T58" fmla="*/ 575 w 2164"/>
                <a:gd name="T59" fmla="*/ 33 h 125"/>
                <a:gd name="T60" fmla="*/ 454 w 2164"/>
                <a:gd name="T61" fmla="*/ 23 h 125"/>
                <a:gd name="T62" fmla="*/ 371 w 2164"/>
                <a:gd name="T63" fmla="*/ 35 h 125"/>
                <a:gd name="T64" fmla="*/ 322 w 2164"/>
                <a:gd name="T65" fmla="*/ 31 h 125"/>
                <a:gd name="T66" fmla="*/ 252 w 2164"/>
                <a:gd name="T67" fmla="*/ 36 h 125"/>
                <a:gd name="T68" fmla="*/ 176 w 2164"/>
                <a:gd name="T69" fmla="*/ 35 h 125"/>
                <a:gd name="T70" fmla="*/ 99 w 2164"/>
                <a:gd name="T71" fmla="*/ 43 h 125"/>
                <a:gd name="T72" fmla="*/ 20 w 2164"/>
                <a:gd name="T73" fmla="*/ 37 h 125"/>
                <a:gd name="T74" fmla="*/ 2 w 2164"/>
                <a:gd name="T75" fmla="*/ 73 h 125"/>
                <a:gd name="T76" fmla="*/ 16 w 2164"/>
                <a:gd name="T77" fmla="*/ 1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4" h="125">
                  <a:moveTo>
                    <a:pt x="29" y="120"/>
                  </a:moveTo>
                  <a:lnTo>
                    <a:pt x="46" y="123"/>
                  </a:lnTo>
                  <a:lnTo>
                    <a:pt x="66" y="124"/>
                  </a:lnTo>
                  <a:lnTo>
                    <a:pt x="2096" y="124"/>
                  </a:lnTo>
                  <a:lnTo>
                    <a:pt x="2120" y="122"/>
                  </a:lnTo>
                  <a:lnTo>
                    <a:pt x="2137" y="120"/>
                  </a:lnTo>
                  <a:lnTo>
                    <a:pt x="2152" y="113"/>
                  </a:lnTo>
                  <a:lnTo>
                    <a:pt x="2160" y="104"/>
                  </a:lnTo>
                  <a:lnTo>
                    <a:pt x="2163" y="95"/>
                  </a:lnTo>
                  <a:lnTo>
                    <a:pt x="2163" y="14"/>
                  </a:lnTo>
                  <a:lnTo>
                    <a:pt x="2144" y="0"/>
                  </a:lnTo>
                  <a:lnTo>
                    <a:pt x="2134" y="4"/>
                  </a:lnTo>
                  <a:lnTo>
                    <a:pt x="2125" y="18"/>
                  </a:lnTo>
                  <a:lnTo>
                    <a:pt x="2118" y="34"/>
                  </a:lnTo>
                  <a:lnTo>
                    <a:pt x="2109" y="33"/>
                  </a:lnTo>
                  <a:lnTo>
                    <a:pt x="2097" y="31"/>
                  </a:lnTo>
                  <a:lnTo>
                    <a:pt x="2071" y="23"/>
                  </a:lnTo>
                  <a:lnTo>
                    <a:pt x="2054" y="17"/>
                  </a:lnTo>
                  <a:lnTo>
                    <a:pt x="2027" y="14"/>
                  </a:lnTo>
                  <a:lnTo>
                    <a:pt x="1998" y="21"/>
                  </a:lnTo>
                  <a:lnTo>
                    <a:pt x="1970" y="33"/>
                  </a:lnTo>
                  <a:lnTo>
                    <a:pt x="1951" y="25"/>
                  </a:lnTo>
                  <a:lnTo>
                    <a:pt x="1934" y="23"/>
                  </a:lnTo>
                  <a:lnTo>
                    <a:pt x="1910" y="17"/>
                  </a:lnTo>
                  <a:lnTo>
                    <a:pt x="1885" y="19"/>
                  </a:lnTo>
                  <a:lnTo>
                    <a:pt x="1868" y="27"/>
                  </a:lnTo>
                  <a:lnTo>
                    <a:pt x="1861" y="37"/>
                  </a:lnTo>
                  <a:lnTo>
                    <a:pt x="1841" y="33"/>
                  </a:lnTo>
                  <a:lnTo>
                    <a:pt x="1813" y="33"/>
                  </a:lnTo>
                  <a:lnTo>
                    <a:pt x="1776" y="28"/>
                  </a:lnTo>
                  <a:lnTo>
                    <a:pt x="1744" y="37"/>
                  </a:lnTo>
                  <a:lnTo>
                    <a:pt x="1716" y="24"/>
                  </a:lnTo>
                  <a:lnTo>
                    <a:pt x="1679" y="33"/>
                  </a:lnTo>
                  <a:lnTo>
                    <a:pt x="1644" y="54"/>
                  </a:lnTo>
                  <a:lnTo>
                    <a:pt x="1614" y="46"/>
                  </a:lnTo>
                  <a:lnTo>
                    <a:pt x="1589" y="38"/>
                  </a:lnTo>
                  <a:lnTo>
                    <a:pt x="1560" y="34"/>
                  </a:lnTo>
                  <a:lnTo>
                    <a:pt x="1524" y="37"/>
                  </a:lnTo>
                  <a:lnTo>
                    <a:pt x="1467" y="44"/>
                  </a:lnTo>
                  <a:lnTo>
                    <a:pt x="1417" y="36"/>
                  </a:lnTo>
                  <a:lnTo>
                    <a:pt x="1395" y="40"/>
                  </a:lnTo>
                  <a:lnTo>
                    <a:pt x="1367" y="33"/>
                  </a:lnTo>
                  <a:lnTo>
                    <a:pt x="1348" y="25"/>
                  </a:lnTo>
                  <a:lnTo>
                    <a:pt x="1327" y="24"/>
                  </a:lnTo>
                  <a:lnTo>
                    <a:pt x="1287" y="28"/>
                  </a:lnTo>
                  <a:lnTo>
                    <a:pt x="1237" y="43"/>
                  </a:lnTo>
                  <a:lnTo>
                    <a:pt x="1194" y="30"/>
                  </a:lnTo>
                  <a:lnTo>
                    <a:pt x="1159" y="33"/>
                  </a:lnTo>
                  <a:lnTo>
                    <a:pt x="1125" y="51"/>
                  </a:lnTo>
                  <a:lnTo>
                    <a:pt x="1065" y="38"/>
                  </a:lnTo>
                  <a:lnTo>
                    <a:pt x="1019" y="45"/>
                  </a:lnTo>
                  <a:lnTo>
                    <a:pt x="988" y="38"/>
                  </a:lnTo>
                  <a:lnTo>
                    <a:pt x="943" y="42"/>
                  </a:lnTo>
                  <a:lnTo>
                    <a:pt x="897" y="51"/>
                  </a:lnTo>
                  <a:lnTo>
                    <a:pt x="866" y="48"/>
                  </a:lnTo>
                  <a:lnTo>
                    <a:pt x="801" y="45"/>
                  </a:lnTo>
                  <a:lnTo>
                    <a:pt x="760" y="51"/>
                  </a:lnTo>
                  <a:lnTo>
                    <a:pt x="692" y="46"/>
                  </a:lnTo>
                  <a:lnTo>
                    <a:pt x="636" y="42"/>
                  </a:lnTo>
                  <a:lnTo>
                    <a:pt x="575" y="33"/>
                  </a:lnTo>
                  <a:lnTo>
                    <a:pt x="518" y="42"/>
                  </a:lnTo>
                  <a:lnTo>
                    <a:pt x="454" y="23"/>
                  </a:lnTo>
                  <a:lnTo>
                    <a:pt x="404" y="24"/>
                  </a:lnTo>
                  <a:lnTo>
                    <a:pt x="371" y="35"/>
                  </a:lnTo>
                  <a:lnTo>
                    <a:pt x="349" y="26"/>
                  </a:lnTo>
                  <a:lnTo>
                    <a:pt x="322" y="31"/>
                  </a:lnTo>
                  <a:lnTo>
                    <a:pt x="287" y="33"/>
                  </a:lnTo>
                  <a:lnTo>
                    <a:pt x="252" y="36"/>
                  </a:lnTo>
                  <a:lnTo>
                    <a:pt x="211" y="44"/>
                  </a:lnTo>
                  <a:lnTo>
                    <a:pt x="176" y="35"/>
                  </a:lnTo>
                  <a:lnTo>
                    <a:pt x="143" y="39"/>
                  </a:lnTo>
                  <a:lnTo>
                    <a:pt x="99" y="43"/>
                  </a:lnTo>
                  <a:lnTo>
                    <a:pt x="71" y="39"/>
                  </a:lnTo>
                  <a:lnTo>
                    <a:pt x="20" y="37"/>
                  </a:lnTo>
                  <a:lnTo>
                    <a:pt x="0" y="46"/>
                  </a:lnTo>
                  <a:lnTo>
                    <a:pt x="2" y="73"/>
                  </a:lnTo>
                  <a:lnTo>
                    <a:pt x="5" y="96"/>
                  </a:lnTo>
                  <a:lnTo>
                    <a:pt x="16" y="116"/>
                  </a:lnTo>
                  <a:lnTo>
                    <a:pt x="29" y="120"/>
                  </a:lnTo>
                </a:path>
              </a:pathLst>
            </a:custGeom>
            <a:gradFill rotWithShape="0">
              <a:gsLst>
                <a:gs pos="0">
                  <a:srgbClr val="CC6600"/>
                </a:gs>
                <a:gs pos="100000">
                  <a:srgbClr val="000000"/>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94" name="Freeform 22"/>
            <p:cNvSpPr>
              <a:spLocks/>
            </p:cNvSpPr>
            <p:nvPr/>
          </p:nvSpPr>
          <p:spPr bwMode="auto">
            <a:xfrm>
              <a:off x="3570" y="104"/>
              <a:ext cx="2129" cy="162"/>
            </a:xfrm>
            <a:custGeom>
              <a:avLst/>
              <a:gdLst>
                <a:gd name="T0" fmla="*/ 0 w 2129"/>
                <a:gd name="T1" fmla="*/ 122 h 162"/>
                <a:gd name="T2" fmla="*/ 5 w 2129"/>
                <a:gd name="T3" fmla="*/ 129 h 162"/>
                <a:gd name="T4" fmla="*/ 9 w 2129"/>
                <a:gd name="T5" fmla="*/ 58 h 162"/>
                <a:gd name="T6" fmla="*/ 28 w 2129"/>
                <a:gd name="T7" fmla="*/ 29 h 162"/>
                <a:gd name="T8" fmla="*/ 101 w 2129"/>
                <a:gd name="T9" fmla="*/ 25 h 162"/>
                <a:gd name="T10" fmla="*/ 243 w 2129"/>
                <a:gd name="T11" fmla="*/ 29 h 162"/>
                <a:gd name="T12" fmla="*/ 378 w 2129"/>
                <a:gd name="T13" fmla="*/ 28 h 162"/>
                <a:gd name="T14" fmla="*/ 537 w 2129"/>
                <a:gd name="T15" fmla="*/ 29 h 162"/>
                <a:gd name="T16" fmla="*/ 645 w 2129"/>
                <a:gd name="T17" fmla="*/ 25 h 162"/>
                <a:gd name="T18" fmla="*/ 735 w 2129"/>
                <a:gd name="T19" fmla="*/ 25 h 162"/>
                <a:gd name="T20" fmla="*/ 870 w 2129"/>
                <a:gd name="T21" fmla="*/ 33 h 162"/>
                <a:gd name="T22" fmla="*/ 968 w 2129"/>
                <a:gd name="T23" fmla="*/ 35 h 162"/>
                <a:gd name="T24" fmla="*/ 1079 w 2129"/>
                <a:gd name="T25" fmla="*/ 29 h 162"/>
                <a:gd name="T26" fmla="*/ 1212 w 2129"/>
                <a:gd name="T27" fmla="*/ 40 h 162"/>
                <a:gd name="T28" fmla="*/ 1316 w 2129"/>
                <a:gd name="T29" fmla="*/ 37 h 162"/>
                <a:gd name="T30" fmla="*/ 1414 w 2129"/>
                <a:gd name="T31" fmla="*/ 32 h 162"/>
                <a:gd name="T32" fmla="*/ 1525 w 2129"/>
                <a:gd name="T33" fmla="*/ 36 h 162"/>
                <a:gd name="T34" fmla="*/ 1621 w 2129"/>
                <a:gd name="T35" fmla="*/ 32 h 162"/>
                <a:gd name="T36" fmla="*/ 1714 w 2129"/>
                <a:gd name="T37" fmla="*/ 29 h 162"/>
                <a:gd name="T38" fmla="*/ 1781 w 2129"/>
                <a:gd name="T39" fmla="*/ 32 h 162"/>
                <a:gd name="T40" fmla="*/ 1913 w 2129"/>
                <a:gd name="T41" fmla="*/ 25 h 162"/>
                <a:gd name="T42" fmla="*/ 2046 w 2129"/>
                <a:gd name="T43" fmla="*/ 33 h 162"/>
                <a:gd name="T44" fmla="*/ 2093 w 2129"/>
                <a:gd name="T45" fmla="*/ 47 h 162"/>
                <a:gd name="T46" fmla="*/ 2115 w 2129"/>
                <a:gd name="T47" fmla="*/ 68 h 162"/>
                <a:gd name="T48" fmla="*/ 2128 w 2129"/>
                <a:gd name="T49" fmla="*/ 124 h 162"/>
                <a:gd name="T50" fmla="*/ 2128 w 2129"/>
                <a:gd name="T51" fmla="*/ 41 h 162"/>
                <a:gd name="T52" fmla="*/ 2120 w 2129"/>
                <a:gd name="T53" fmla="*/ 16 h 162"/>
                <a:gd name="T54" fmla="*/ 1974 w 2129"/>
                <a:gd name="T55" fmla="*/ 6 h 162"/>
                <a:gd name="T56" fmla="*/ 1855 w 2129"/>
                <a:gd name="T57" fmla="*/ 1 h 162"/>
                <a:gd name="T58" fmla="*/ 1774 w 2129"/>
                <a:gd name="T59" fmla="*/ 3 h 162"/>
                <a:gd name="T60" fmla="*/ 1658 w 2129"/>
                <a:gd name="T61" fmla="*/ 8 h 162"/>
                <a:gd name="T62" fmla="*/ 1453 w 2129"/>
                <a:gd name="T63" fmla="*/ 6 h 162"/>
                <a:gd name="T64" fmla="*/ 1311 w 2129"/>
                <a:gd name="T65" fmla="*/ 6 h 162"/>
                <a:gd name="T66" fmla="*/ 1212 w 2129"/>
                <a:gd name="T67" fmla="*/ 6 h 162"/>
                <a:gd name="T68" fmla="*/ 1135 w 2129"/>
                <a:gd name="T69" fmla="*/ 4 h 162"/>
                <a:gd name="T70" fmla="*/ 1000 w 2129"/>
                <a:gd name="T71" fmla="*/ 6 h 162"/>
                <a:gd name="T72" fmla="*/ 837 w 2129"/>
                <a:gd name="T73" fmla="*/ 6 h 162"/>
                <a:gd name="T74" fmla="*/ 652 w 2129"/>
                <a:gd name="T75" fmla="*/ 4 h 162"/>
                <a:gd name="T76" fmla="*/ 569 w 2129"/>
                <a:gd name="T77" fmla="*/ 2 h 162"/>
                <a:gd name="T78" fmla="*/ 431 w 2129"/>
                <a:gd name="T79" fmla="*/ 2 h 162"/>
                <a:gd name="T80" fmla="*/ 256 w 2129"/>
                <a:gd name="T81" fmla="*/ 2 h 162"/>
                <a:gd name="T82" fmla="*/ 107 w 2129"/>
                <a:gd name="T83" fmla="*/ 0 h 162"/>
                <a:gd name="T84" fmla="*/ 34 w 2129"/>
                <a:gd name="T85" fmla="*/ 1 h 162"/>
                <a:gd name="T86" fmla="*/ 5 w 2129"/>
                <a:gd name="T87" fmla="*/ 18 h 162"/>
                <a:gd name="T88" fmla="*/ 0 w 2129"/>
                <a:gd name="T89" fmla="*/ 5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29" h="162">
                  <a:moveTo>
                    <a:pt x="0" y="78"/>
                  </a:moveTo>
                  <a:lnTo>
                    <a:pt x="0" y="122"/>
                  </a:lnTo>
                  <a:lnTo>
                    <a:pt x="0" y="161"/>
                  </a:lnTo>
                  <a:lnTo>
                    <a:pt x="5" y="129"/>
                  </a:lnTo>
                  <a:lnTo>
                    <a:pt x="7" y="104"/>
                  </a:lnTo>
                  <a:lnTo>
                    <a:pt x="9" y="58"/>
                  </a:lnTo>
                  <a:lnTo>
                    <a:pt x="15" y="36"/>
                  </a:lnTo>
                  <a:lnTo>
                    <a:pt x="28" y="29"/>
                  </a:lnTo>
                  <a:lnTo>
                    <a:pt x="60" y="24"/>
                  </a:lnTo>
                  <a:lnTo>
                    <a:pt x="101" y="25"/>
                  </a:lnTo>
                  <a:lnTo>
                    <a:pt x="200" y="25"/>
                  </a:lnTo>
                  <a:lnTo>
                    <a:pt x="243" y="29"/>
                  </a:lnTo>
                  <a:lnTo>
                    <a:pt x="306" y="25"/>
                  </a:lnTo>
                  <a:lnTo>
                    <a:pt x="378" y="28"/>
                  </a:lnTo>
                  <a:lnTo>
                    <a:pt x="431" y="27"/>
                  </a:lnTo>
                  <a:lnTo>
                    <a:pt x="537" y="29"/>
                  </a:lnTo>
                  <a:lnTo>
                    <a:pt x="574" y="29"/>
                  </a:lnTo>
                  <a:lnTo>
                    <a:pt x="645" y="25"/>
                  </a:lnTo>
                  <a:lnTo>
                    <a:pt x="669" y="30"/>
                  </a:lnTo>
                  <a:lnTo>
                    <a:pt x="735" y="25"/>
                  </a:lnTo>
                  <a:lnTo>
                    <a:pt x="836" y="29"/>
                  </a:lnTo>
                  <a:lnTo>
                    <a:pt x="870" y="33"/>
                  </a:lnTo>
                  <a:lnTo>
                    <a:pt x="923" y="29"/>
                  </a:lnTo>
                  <a:lnTo>
                    <a:pt x="968" y="35"/>
                  </a:lnTo>
                  <a:lnTo>
                    <a:pt x="1006" y="35"/>
                  </a:lnTo>
                  <a:lnTo>
                    <a:pt x="1079" y="29"/>
                  </a:lnTo>
                  <a:lnTo>
                    <a:pt x="1149" y="33"/>
                  </a:lnTo>
                  <a:lnTo>
                    <a:pt x="1212" y="40"/>
                  </a:lnTo>
                  <a:lnTo>
                    <a:pt x="1231" y="41"/>
                  </a:lnTo>
                  <a:lnTo>
                    <a:pt x="1316" y="37"/>
                  </a:lnTo>
                  <a:lnTo>
                    <a:pt x="1395" y="34"/>
                  </a:lnTo>
                  <a:lnTo>
                    <a:pt x="1414" y="32"/>
                  </a:lnTo>
                  <a:lnTo>
                    <a:pt x="1443" y="33"/>
                  </a:lnTo>
                  <a:lnTo>
                    <a:pt x="1525" y="36"/>
                  </a:lnTo>
                  <a:lnTo>
                    <a:pt x="1588" y="30"/>
                  </a:lnTo>
                  <a:lnTo>
                    <a:pt x="1621" y="32"/>
                  </a:lnTo>
                  <a:lnTo>
                    <a:pt x="1671" y="33"/>
                  </a:lnTo>
                  <a:lnTo>
                    <a:pt x="1714" y="29"/>
                  </a:lnTo>
                  <a:lnTo>
                    <a:pt x="1742" y="25"/>
                  </a:lnTo>
                  <a:lnTo>
                    <a:pt x="1781" y="32"/>
                  </a:lnTo>
                  <a:lnTo>
                    <a:pt x="1860" y="34"/>
                  </a:lnTo>
                  <a:lnTo>
                    <a:pt x="1913" y="25"/>
                  </a:lnTo>
                  <a:lnTo>
                    <a:pt x="1990" y="33"/>
                  </a:lnTo>
                  <a:lnTo>
                    <a:pt x="2046" y="33"/>
                  </a:lnTo>
                  <a:lnTo>
                    <a:pt x="2075" y="33"/>
                  </a:lnTo>
                  <a:lnTo>
                    <a:pt x="2093" y="47"/>
                  </a:lnTo>
                  <a:lnTo>
                    <a:pt x="2105" y="54"/>
                  </a:lnTo>
                  <a:lnTo>
                    <a:pt x="2115" y="68"/>
                  </a:lnTo>
                  <a:lnTo>
                    <a:pt x="2122" y="92"/>
                  </a:lnTo>
                  <a:lnTo>
                    <a:pt x="2128" y="124"/>
                  </a:lnTo>
                  <a:lnTo>
                    <a:pt x="2128" y="58"/>
                  </a:lnTo>
                  <a:lnTo>
                    <a:pt x="2128" y="41"/>
                  </a:lnTo>
                  <a:lnTo>
                    <a:pt x="2125" y="30"/>
                  </a:lnTo>
                  <a:lnTo>
                    <a:pt x="2120" y="16"/>
                  </a:lnTo>
                  <a:lnTo>
                    <a:pt x="2089" y="7"/>
                  </a:lnTo>
                  <a:lnTo>
                    <a:pt x="1974" y="6"/>
                  </a:lnTo>
                  <a:lnTo>
                    <a:pt x="1946" y="1"/>
                  </a:lnTo>
                  <a:lnTo>
                    <a:pt x="1855" y="1"/>
                  </a:lnTo>
                  <a:lnTo>
                    <a:pt x="1829" y="3"/>
                  </a:lnTo>
                  <a:lnTo>
                    <a:pt x="1774" y="3"/>
                  </a:lnTo>
                  <a:lnTo>
                    <a:pt x="1733" y="2"/>
                  </a:lnTo>
                  <a:lnTo>
                    <a:pt x="1658" y="8"/>
                  </a:lnTo>
                  <a:lnTo>
                    <a:pt x="1501" y="3"/>
                  </a:lnTo>
                  <a:lnTo>
                    <a:pt x="1453" y="6"/>
                  </a:lnTo>
                  <a:lnTo>
                    <a:pt x="1366" y="10"/>
                  </a:lnTo>
                  <a:lnTo>
                    <a:pt x="1311" y="6"/>
                  </a:lnTo>
                  <a:lnTo>
                    <a:pt x="1256" y="6"/>
                  </a:lnTo>
                  <a:lnTo>
                    <a:pt x="1212" y="6"/>
                  </a:lnTo>
                  <a:lnTo>
                    <a:pt x="1164" y="9"/>
                  </a:lnTo>
                  <a:lnTo>
                    <a:pt x="1135" y="4"/>
                  </a:lnTo>
                  <a:lnTo>
                    <a:pt x="1031" y="6"/>
                  </a:lnTo>
                  <a:lnTo>
                    <a:pt x="1000" y="6"/>
                  </a:lnTo>
                  <a:lnTo>
                    <a:pt x="945" y="4"/>
                  </a:lnTo>
                  <a:lnTo>
                    <a:pt x="837" y="6"/>
                  </a:lnTo>
                  <a:lnTo>
                    <a:pt x="741" y="4"/>
                  </a:lnTo>
                  <a:lnTo>
                    <a:pt x="652" y="4"/>
                  </a:lnTo>
                  <a:lnTo>
                    <a:pt x="610" y="6"/>
                  </a:lnTo>
                  <a:lnTo>
                    <a:pt x="569" y="2"/>
                  </a:lnTo>
                  <a:lnTo>
                    <a:pt x="535" y="2"/>
                  </a:lnTo>
                  <a:lnTo>
                    <a:pt x="431" y="2"/>
                  </a:lnTo>
                  <a:lnTo>
                    <a:pt x="312" y="4"/>
                  </a:lnTo>
                  <a:lnTo>
                    <a:pt x="256" y="2"/>
                  </a:lnTo>
                  <a:lnTo>
                    <a:pt x="190" y="4"/>
                  </a:lnTo>
                  <a:lnTo>
                    <a:pt x="107" y="0"/>
                  </a:lnTo>
                  <a:lnTo>
                    <a:pt x="56" y="0"/>
                  </a:lnTo>
                  <a:lnTo>
                    <a:pt x="34" y="1"/>
                  </a:lnTo>
                  <a:lnTo>
                    <a:pt x="19" y="6"/>
                  </a:lnTo>
                  <a:lnTo>
                    <a:pt x="5" y="18"/>
                  </a:lnTo>
                  <a:lnTo>
                    <a:pt x="1" y="37"/>
                  </a:lnTo>
                  <a:lnTo>
                    <a:pt x="0" y="56"/>
                  </a:lnTo>
                  <a:lnTo>
                    <a:pt x="0" y="78"/>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95" name="Freeform 23"/>
            <p:cNvSpPr>
              <a:spLocks/>
            </p:cNvSpPr>
            <p:nvPr/>
          </p:nvSpPr>
          <p:spPr bwMode="auto">
            <a:xfrm>
              <a:off x="3574" y="363"/>
              <a:ext cx="2128" cy="65"/>
            </a:xfrm>
            <a:custGeom>
              <a:avLst/>
              <a:gdLst>
                <a:gd name="T0" fmla="*/ 0 w 2128"/>
                <a:gd name="T1" fmla="*/ 15 h 65"/>
                <a:gd name="T2" fmla="*/ 6 w 2128"/>
                <a:gd name="T3" fmla="*/ 12 h 65"/>
                <a:gd name="T4" fmla="*/ 8 w 2128"/>
                <a:gd name="T5" fmla="*/ 40 h 65"/>
                <a:gd name="T6" fmla="*/ 27 w 2128"/>
                <a:gd name="T7" fmla="*/ 52 h 65"/>
                <a:gd name="T8" fmla="*/ 59 w 2128"/>
                <a:gd name="T9" fmla="*/ 49 h 65"/>
                <a:gd name="T10" fmla="*/ 110 w 2128"/>
                <a:gd name="T11" fmla="*/ 49 h 65"/>
                <a:gd name="T12" fmla="*/ 162 w 2128"/>
                <a:gd name="T13" fmla="*/ 50 h 65"/>
                <a:gd name="T14" fmla="*/ 192 w 2128"/>
                <a:gd name="T15" fmla="*/ 51 h 65"/>
                <a:gd name="T16" fmla="*/ 248 w 2128"/>
                <a:gd name="T17" fmla="*/ 48 h 65"/>
                <a:gd name="T18" fmla="*/ 327 w 2128"/>
                <a:gd name="T19" fmla="*/ 51 h 65"/>
                <a:gd name="T20" fmla="*/ 413 w 2128"/>
                <a:gd name="T21" fmla="*/ 51 h 65"/>
                <a:gd name="T22" fmla="*/ 479 w 2128"/>
                <a:gd name="T23" fmla="*/ 53 h 65"/>
                <a:gd name="T24" fmla="*/ 517 w 2128"/>
                <a:gd name="T25" fmla="*/ 52 h 65"/>
                <a:gd name="T26" fmla="*/ 645 w 2128"/>
                <a:gd name="T27" fmla="*/ 53 h 65"/>
                <a:gd name="T28" fmla="*/ 725 w 2128"/>
                <a:gd name="T29" fmla="*/ 49 h 65"/>
                <a:gd name="T30" fmla="*/ 805 w 2128"/>
                <a:gd name="T31" fmla="*/ 50 h 65"/>
                <a:gd name="T32" fmla="*/ 869 w 2128"/>
                <a:gd name="T33" fmla="*/ 50 h 65"/>
                <a:gd name="T34" fmla="*/ 968 w 2128"/>
                <a:gd name="T35" fmla="*/ 49 h 65"/>
                <a:gd name="T36" fmla="*/ 1044 w 2128"/>
                <a:gd name="T37" fmla="*/ 46 h 65"/>
                <a:gd name="T38" fmla="*/ 1157 w 2128"/>
                <a:gd name="T39" fmla="*/ 47 h 65"/>
                <a:gd name="T40" fmla="*/ 1295 w 2128"/>
                <a:gd name="T41" fmla="*/ 49 h 65"/>
                <a:gd name="T42" fmla="*/ 1377 w 2128"/>
                <a:gd name="T43" fmla="*/ 46 h 65"/>
                <a:gd name="T44" fmla="*/ 1412 w 2128"/>
                <a:gd name="T45" fmla="*/ 51 h 65"/>
                <a:gd name="T46" fmla="*/ 1519 w 2128"/>
                <a:gd name="T47" fmla="*/ 51 h 65"/>
                <a:gd name="T48" fmla="*/ 1606 w 2128"/>
                <a:gd name="T49" fmla="*/ 51 h 65"/>
                <a:gd name="T50" fmla="*/ 1636 w 2128"/>
                <a:gd name="T51" fmla="*/ 48 h 65"/>
                <a:gd name="T52" fmla="*/ 1686 w 2128"/>
                <a:gd name="T53" fmla="*/ 51 h 65"/>
                <a:gd name="T54" fmla="*/ 1712 w 2128"/>
                <a:gd name="T55" fmla="*/ 52 h 65"/>
                <a:gd name="T56" fmla="*/ 1782 w 2128"/>
                <a:gd name="T57" fmla="*/ 51 h 65"/>
                <a:gd name="T58" fmla="*/ 1841 w 2128"/>
                <a:gd name="T59" fmla="*/ 50 h 65"/>
                <a:gd name="T60" fmla="*/ 1937 w 2128"/>
                <a:gd name="T61" fmla="*/ 48 h 65"/>
                <a:gd name="T62" fmla="*/ 2072 w 2128"/>
                <a:gd name="T63" fmla="*/ 47 h 65"/>
                <a:gd name="T64" fmla="*/ 2104 w 2128"/>
                <a:gd name="T65" fmla="*/ 42 h 65"/>
                <a:gd name="T66" fmla="*/ 2120 w 2128"/>
                <a:gd name="T67" fmla="*/ 27 h 65"/>
                <a:gd name="T68" fmla="*/ 2127 w 2128"/>
                <a:gd name="T69" fmla="*/ 40 h 65"/>
                <a:gd name="T70" fmla="*/ 2124 w 2128"/>
                <a:gd name="T71" fmla="*/ 51 h 65"/>
                <a:gd name="T72" fmla="*/ 2107 w 2128"/>
                <a:gd name="T73" fmla="*/ 61 h 65"/>
                <a:gd name="T74" fmla="*/ 1972 w 2128"/>
                <a:gd name="T75" fmla="*/ 61 h 65"/>
                <a:gd name="T76" fmla="*/ 1854 w 2128"/>
                <a:gd name="T77" fmla="*/ 63 h 65"/>
                <a:gd name="T78" fmla="*/ 1800 w 2128"/>
                <a:gd name="T79" fmla="*/ 64 h 65"/>
                <a:gd name="T80" fmla="*/ 1739 w 2128"/>
                <a:gd name="T81" fmla="*/ 64 h 65"/>
                <a:gd name="T82" fmla="*/ 1628 w 2128"/>
                <a:gd name="T83" fmla="*/ 60 h 65"/>
                <a:gd name="T84" fmla="*/ 1493 w 2128"/>
                <a:gd name="T85" fmla="*/ 59 h 65"/>
                <a:gd name="T86" fmla="*/ 1382 w 2128"/>
                <a:gd name="T87" fmla="*/ 61 h 65"/>
                <a:gd name="T88" fmla="*/ 1310 w 2128"/>
                <a:gd name="T89" fmla="*/ 61 h 65"/>
                <a:gd name="T90" fmla="*/ 1256 w 2128"/>
                <a:gd name="T91" fmla="*/ 61 h 65"/>
                <a:gd name="T92" fmla="*/ 1212 w 2128"/>
                <a:gd name="T93" fmla="*/ 62 h 65"/>
                <a:gd name="T94" fmla="*/ 1163 w 2128"/>
                <a:gd name="T95" fmla="*/ 60 h 65"/>
                <a:gd name="T96" fmla="*/ 1106 w 2128"/>
                <a:gd name="T97" fmla="*/ 63 h 65"/>
                <a:gd name="T98" fmla="*/ 1030 w 2128"/>
                <a:gd name="T99" fmla="*/ 62 h 65"/>
                <a:gd name="T100" fmla="*/ 971 w 2128"/>
                <a:gd name="T101" fmla="*/ 62 h 65"/>
                <a:gd name="T102" fmla="*/ 885 w 2128"/>
                <a:gd name="T103" fmla="*/ 64 h 65"/>
                <a:gd name="T104" fmla="*/ 784 w 2128"/>
                <a:gd name="T105" fmla="*/ 64 h 65"/>
                <a:gd name="T106" fmla="*/ 692 w 2128"/>
                <a:gd name="T107" fmla="*/ 64 h 65"/>
                <a:gd name="T108" fmla="*/ 609 w 2128"/>
                <a:gd name="T109" fmla="*/ 61 h 65"/>
                <a:gd name="T110" fmla="*/ 534 w 2128"/>
                <a:gd name="T111" fmla="*/ 62 h 65"/>
                <a:gd name="T112" fmla="*/ 401 w 2128"/>
                <a:gd name="T113" fmla="*/ 63 h 65"/>
                <a:gd name="T114" fmla="*/ 256 w 2128"/>
                <a:gd name="T115" fmla="*/ 62 h 65"/>
                <a:gd name="T116" fmla="*/ 19 w 2128"/>
                <a:gd name="T117" fmla="*/ 61 h 65"/>
                <a:gd name="T118" fmla="*/ 1 w 2128"/>
                <a:gd name="T119" fmla="*/ 49 h 65"/>
                <a:gd name="T120" fmla="*/ 0 w 2128"/>
                <a:gd name="T121"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28" h="65">
                  <a:moveTo>
                    <a:pt x="0" y="32"/>
                  </a:moveTo>
                  <a:lnTo>
                    <a:pt x="0" y="15"/>
                  </a:lnTo>
                  <a:lnTo>
                    <a:pt x="0" y="0"/>
                  </a:lnTo>
                  <a:lnTo>
                    <a:pt x="6" y="12"/>
                  </a:lnTo>
                  <a:lnTo>
                    <a:pt x="7" y="22"/>
                  </a:lnTo>
                  <a:lnTo>
                    <a:pt x="8" y="40"/>
                  </a:lnTo>
                  <a:lnTo>
                    <a:pt x="15" y="49"/>
                  </a:lnTo>
                  <a:lnTo>
                    <a:pt x="27" y="52"/>
                  </a:lnTo>
                  <a:lnTo>
                    <a:pt x="40" y="50"/>
                  </a:lnTo>
                  <a:lnTo>
                    <a:pt x="59" y="49"/>
                  </a:lnTo>
                  <a:lnTo>
                    <a:pt x="91" y="48"/>
                  </a:lnTo>
                  <a:lnTo>
                    <a:pt x="110" y="49"/>
                  </a:lnTo>
                  <a:lnTo>
                    <a:pt x="127" y="49"/>
                  </a:lnTo>
                  <a:lnTo>
                    <a:pt x="162" y="50"/>
                  </a:lnTo>
                  <a:lnTo>
                    <a:pt x="175" y="51"/>
                  </a:lnTo>
                  <a:lnTo>
                    <a:pt x="192" y="51"/>
                  </a:lnTo>
                  <a:lnTo>
                    <a:pt x="219" y="49"/>
                  </a:lnTo>
                  <a:lnTo>
                    <a:pt x="248" y="48"/>
                  </a:lnTo>
                  <a:lnTo>
                    <a:pt x="284" y="48"/>
                  </a:lnTo>
                  <a:lnTo>
                    <a:pt x="327" y="51"/>
                  </a:lnTo>
                  <a:lnTo>
                    <a:pt x="383" y="53"/>
                  </a:lnTo>
                  <a:lnTo>
                    <a:pt x="413" y="51"/>
                  </a:lnTo>
                  <a:lnTo>
                    <a:pt x="431" y="53"/>
                  </a:lnTo>
                  <a:lnTo>
                    <a:pt x="479" y="53"/>
                  </a:lnTo>
                  <a:lnTo>
                    <a:pt x="496" y="50"/>
                  </a:lnTo>
                  <a:lnTo>
                    <a:pt x="517" y="52"/>
                  </a:lnTo>
                  <a:lnTo>
                    <a:pt x="574" y="52"/>
                  </a:lnTo>
                  <a:lnTo>
                    <a:pt x="645" y="53"/>
                  </a:lnTo>
                  <a:lnTo>
                    <a:pt x="669" y="51"/>
                  </a:lnTo>
                  <a:lnTo>
                    <a:pt x="725" y="49"/>
                  </a:lnTo>
                  <a:lnTo>
                    <a:pt x="762" y="48"/>
                  </a:lnTo>
                  <a:lnTo>
                    <a:pt x="805" y="50"/>
                  </a:lnTo>
                  <a:lnTo>
                    <a:pt x="835" y="52"/>
                  </a:lnTo>
                  <a:lnTo>
                    <a:pt x="869" y="50"/>
                  </a:lnTo>
                  <a:lnTo>
                    <a:pt x="929" y="52"/>
                  </a:lnTo>
                  <a:lnTo>
                    <a:pt x="968" y="49"/>
                  </a:lnTo>
                  <a:lnTo>
                    <a:pt x="1005" y="49"/>
                  </a:lnTo>
                  <a:lnTo>
                    <a:pt x="1044" y="46"/>
                  </a:lnTo>
                  <a:lnTo>
                    <a:pt x="1093" y="50"/>
                  </a:lnTo>
                  <a:lnTo>
                    <a:pt x="1157" y="47"/>
                  </a:lnTo>
                  <a:lnTo>
                    <a:pt x="1230" y="47"/>
                  </a:lnTo>
                  <a:lnTo>
                    <a:pt x="1295" y="49"/>
                  </a:lnTo>
                  <a:lnTo>
                    <a:pt x="1334" y="46"/>
                  </a:lnTo>
                  <a:lnTo>
                    <a:pt x="1377" y="46"/>
                  </a:lnTo>
                  <a:lnTo>
                    <a:pt x="1394" y="50"/>
                  </a:lnTo>
                  <a:lnTo>
                    <a:pt x="1412" y="51"/>
                  </a:lnTo>
                  <a:lnTo>
                    <a:pt x="1469" y="49"/>
                  </a:lnTo>
                  <a:lnTo>
                    <a:pt x="1519" y="51"/>
                  </a:lnTo>
                  <a:lnTo>
                    <a:pt x="1587" y="51"/>
                  </a:lnTo>
                  <a:lnTo>
                    <a:pt x="1606" y="51"/>
                  </a:lnTo>
                  <a:lnTo>
                    <a:pt x="1619" y="51"/>
                  </a:lnTo>
                  <a:lnTo>
                    <a:pt x="1636" y="48"/>
                  </a:lnTo>
                  <a:lnTo>
                    <a:pt x="1670" y="50"/>
                  </a:lnTo>
                  <a:lnTo>
                    <a:pt x="1686" y="51"/>
                  </a:lnTo>
                  <a:lnTo>
                    <a:pt x="1698" y="50"/>
                  </a:lnTo>
                  <a:lnTo>
                    <a:pt x="1712" y="52"/>
                  </a:lnTo>
                  <a:lnTo>
                    <a:pt x="1739" y="49"/>
                  </a:lnTo>
                  <a:lnTo>
                    <a:pt x="1782" y="51"/>
                  </a:lnTo>
                  <a:lnTo>
                    <a:pt x="1824" y="48"/>
                  </a:lnTo>
                  <a:lnTo>
                    <a:pt x="1841" y="50"/>
                  </a:lnTo>
                  <a:lnTo>
                    <a:pt x="1859" y="50"/>
                  </a:lnTo>
                  <a:lnTo>
                    <a:pt x="1937" y="48"/>
                  </a:lnTo>
                  <a:lnTo>
                    <a:pt x="2013" y="50"/>
                  </a:lnTo>
                  <a:lnTo>
                    <a:pt x="2072" y="47"/>
                  </a:lnTo>
                  <a:lnTo>
                    <a:pt x="2092" y="45"/>
                  </a:lnTo>
                  <a:lnTo>
                    <a:pt x="2104" y="42"/>
                  </a:lnTo>
                  <a:lnTo>
                    <a:pt x="2113" y="36"/>
                  </a:lnTo>
                  <a:lnTo>
                    <a:pt x="2120" y="27"/>
                  </a:lnTo>
                  <a:lnTo>
                    <a:pt x="2127" y="14"/>
                  </a:lnTo>
                  <a:lnTo>
                    <a:pt x="2127" y="40"/>
                  </a:lnTo>
                  <a:lnTo>
                    <a:pt x="2127" y="47"/>
                  </a:lnTo>
                  <a:lnTo>
                    <a:pt x="2124" y="51"/>
                  </a:lnTo>
                  <a:lnTo>
                    <a:pt x="2118" y="57"/>
                  </a:lnTo>
                  <a:lnTo>
                    <a:pt x="2107" y="61"/>
                  </a:lnTo>
                  <a:lnTo>
                    <a:pt x="2029" y="64"/>
                  </a:lnTo>
                  <a:lnTo>
                    <a:pt x="1972" y="61"/>
                  </a:lnTo>
                  <a:lnTo>
                    <a:pt x="1945" y="63"/>
                  </a:lnTo>
                  <a:lnTo>
                    <a:pt x="1854" y="63"/>
                  </a:lnTo>
                  <a:lnTo>
                    <a:pt x="1828" y="62"/>
                  </a:lnTo>
                  <a:lnTo>
                    <a:pt x="1800" y="64"/>
                  </a:lnTo>
                  <a:lnTo>
                    <a:pt x="1772" y="62"/>
                  </a:lnTo>
                  <a:lnTo>
                    <a:pt x="1739" y="64"/>
                  </a:lnTo>
                  <a:lnTo>
                    <a:pt x="1653" y="63"/>
                  </a:lnTo>
                  <a:lnTo>
                    <a:pt x="1628" y="60"/>
                  </a:lnTo>
                  <a:lnTo>
                    <a:pt x="1547" y="63"/>
                  </a:lnTo>
                  <a:lnTo>
                    <a:pt x="1493" y="59"/>
                  </a:lnTo>
                  <a:lnTo>
                    <a:pt x="1430" y="63"/>
                  </a:lnTo>
                  <a:lnTo>
                    <a:pt x="1382" y="61"/>
                  </a:lnTo>
                  <a:lnTo>
                    <a:pt x="1336" y="63"/>
                  </a:lnTo>
                  <a:lnTo>
                    <a:pt x="1310" y="61"/>
                  </a:lnTo>
                  <a:lnTo>
                    <a:pt x="1287" y="61"/>
                  </a:lnTo>
                  <a:lnTo>
                    <a:pt x="1256" y="61"/>
                  </a:lnTo>
                  <a:lnTo>
                    <a:pt x="1235" y="60"/>
                  </a:lnTo>
                  <a:lnTo>
                    <a:pt x="1212" y="62"/>
                  </a:lnTo>
                  <a:lnTo>
                    <a:pt x="1188" y="60"/>
                  </a:lnTo>
                  <a:lnTo>
                    <a:pt x="1163" y="60"/>
                  </a:lnTo>
                  <a:lnTo>
                    <a:pt x="1134" y="62"/>
                  </a:lnTo>
                  <a:lnTo>
                    <a:pt x="1106" y="63"/>
                  </a:lnTo>
                  <a:lnTo>
                    <a:pt x="1075" y="63"/>
                  </a:lnTo>
                  <a:lnTo>
                    <a:pt x="1030" y="62"/>
                  </a:lnTo>
                  <a:lnTo>
                    <a:pt x="998" y="63"/>
                  </a:lnTo>
                  <a:lnTo>
                    <a:pt x="971" y="62"/>
                  </a:lnTo>
                  <a:lnTo>
                    <a:pt x="945" y="62"/>
                  </a:lnTo>
                  <a:lnTo>
                    <a:pt x="885" y="64"/>
                  </a:lnTo>
                  <a:lnTo>
                    <a:pt x="837" y="61"/>
                  </a:lnTo>
                  <a:lnTo>
                    <a:pt x="784" y="64"/>
                  </a:lnTo>
                  <a:lnTo>
                    <a:pt x="740" y="62"/>
                  </a:lnTo>
                  <a:lnTo>
                    <a:pt x="692" y="64"/>
                  </a:lnTo>
                  <a:lnTo>
                    <a:pt x="652" y="62"/>
                  </a:lnTo>
                  <a:lnTo>
                    <a:pt x="609" y="61"/>
                  </a:lnTo>
                  <a:lnTo>
                    <a:pt x="569" y="62"/>
                  </a:lnTo>
                  <a:lnTo>
                    <a:pt x="534" y="62"/>
                  </a:lnTo>
                  <a:lnTo>
                    <a:pt x="431" y="62"/>
                  </a:lnTo>
                  <a:lnTo>
                    <a:pt x="401" y="63"/>
                  </a:lnTo>
                  <a:lnTo>
                    <a:pt x="311" y="62"/>
                  </a:lnTo>
                  <a:lnTo>
                    <a:pt x="256" y="62"/>
                  </a:lnTo>
                  <a:lnTo>
                    <a:pt x="103" y="61"/>
                  </a:lnTo>
                  <a:lnTo>
                    <a:pt x="19" y="61"/>
                  </a:lnTo>
                  <a:lnTo>
                    <a:pt x="4" y="56"/>
                  </a:lnTo>
                  <a:lnTo>
                    <a:pt x="1" y="49"/>
                  </a:lnTo>
                  <a:lnTo>
                    <a:pt x="0" y="41"/>
                  </a:lnTo>
                  <a:lnTo>
                    <a:pt x="0" y="32"/>
                  </a:lnTo>
                </a:path>
              </a:pathLst>
            </a:custGeom>
            <a:solidFill>
              <a:schemeClr val="bg1"/>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imes New Roman"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imes New Roman"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imes New Roman"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imes New Roman"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imes New Roman"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imes New Roman"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imes New Roman"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imes New Roman" charset="0"/>
        </a:defRPr>
      </a:lvl9pPr>
    </p:titleStyle>
    <p:bodyStyle>
      <a:lvl1pPr marL="342900" indent="-342900" algn="l" rtl="0" fontAlgn="base">
        <a:spcBef>
          <a:spcPct val="20000"/>
        </a:spcBef>
        <a:spcAft>
          <a:spcPct val="0"/>
        </a:spcAft>
        <a:buSzPct val="75000"/>
        <a:buFont typeface="Wingdings" charset="2"/>
        <a:buChar char="v"/>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SzPct val="75000"/>
        <a:buFont typeface="Wingdings" charset="2"/>
        <a:buChar char="v"/>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SzPct val="75000"/>
        <a:buFont typeface="Wingdings" charset="2"/>
        <a:buChar char="v"/>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SzPct val="75000"/>
        <a:buFont typeface="Wingdings" charset="2"/>
        <a:buChar char="v"/>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SzPct val="75000"/>
        <a:buFont typeface="Wingdings"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laws.fws.gov/lawsdigest/migtrea.htm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www.georgiawildlife.co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1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 Id="rId3" Type="http://schemas.openxmlformats.org/officeDocument/2006/relationships/image" Target="../media/image11.jpeg"/></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image" Target="../media/image14.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 Id="rId3" Type="http://schemas.openxmlformats.org/officeDocument/2006/relationships/image" Target="../media/image15.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3" Type="http://schemas.openxmlformats.org/officeDocument/2006/relationships/hyperlink" Target="http://www.deerbusters.com/" TargetMode="External"/><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4.xml"/><Relationship Id="rId3" Type="http://schemas.openxmlformats.org/officeDocument/2006/relationships/image" Target="../media/image19.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4.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3" Type="http://schemas.openxmlformats.org/officeDocument/2006/relationships/hyperlink" Target="http://www.ces.uga.edu/" TargetMode="External"/><Relationship Id="rId4" Type="http://schemas.openxmlformats.org/officeDocument/2006/relationships/hyperlink" Target="http://wildlifedamage.unl.edu/" TargetMode="External"/><Relationship Id="rId5" Type="http://schemas.openxmlformats.org/officeDocument/2006/relationships/hyperlink" Target="http://www.ces.ncsu.edu/nreos/wild/wildlife/" TargetMode="External"/><Relationship Id="rId6" Type="http://schemas.openxmlformats.org/officeDocument/2006/relationships/hyperlink" Target="http://www.dnr.cornell.edu/ext/wildlifedamage/" TargetMode="External"/><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5.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hyperlink" Target="http://www.deerbusters.com/" TargetMode="External"/><Relationship Id="rId1" Type="http://schemas.openxmlformats.org/officeDocument/2006/relationships/slideLayout" Target="../slideLayouts/slideLayout14.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3.xml"/><Relationship Id="rId3" Type="http://schemas.openxmlformats.org/officeDocument/2006/relationships/image" Target="../media/image2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chemeClr val="bg1">
                <a:gamma/>
                <a:tint val="34902"/>
                <a:invGamma/>
              </a:schemeClr>
            </a:gs>
            <a:gs pos="100000">
              <a:schemeClr val="bg1"/>
            </a:gs>
          </a:gsLst>
          <a:lin ang="5400000" scaled="1"/>
        </a:gradFill>
        <a:effectLst/>
      </p:bgPr>
    </p:bg>
    <p:spTree>
      <p:nvGrpSpPr>
        <p:cNvPr id="1" name=""/>
        <p:cNvGrpSpPr/>
        <p:nvPr/>
      </p:nvGrpSpPr>
      <p:grpSpPr>
        <a:xfrm>
          <a:off x="0" y="0"/>
          <a:ext cx="0" cy="0"/>
          <a:chOff x="0" y="0"/>
          <a:chExt cx="0" cy="0"/>
        </a:xfrm>
      </p:grpSpPr>
      <p:pic>
        <p:nvPicPr>
          <p:cNvPr id="191490" name="Picture 2" descr="UGABa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7881938" cy="3128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p:nvPr>
        </p:nvSpPr>
        <p:spPr/>
        <p:txBody>
          <a:bodyPr/>
          <a:lstStyle/>
          <a:p>
            <a:endParaRPr lang="en-US" altLang="en-US"/>
          </a:p>
        </p:txBody>
      </p:sp>
      <p:pic>
        <p:nvPicPr>
          <p:cNvPr id="8195" name="Picture 3" descr="Beaver Pond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8839200" cy="533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p:nvPr>
        </p:nvSpPr>
        <p:spPr/>
        <p:txBody>
          <a:bodyPr/>
          <a:lstStyle/>
          <a:p>
            <a:endParaRPr lang="en-US" altLang="en-US"/>
          </a:p>
        </p:txBody>
      </p:sp>
      <p:pic>
        <p:nvPicPr>
          <p:cNvPr id="9219" name="Picture 3" descr="skunk, e spot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8839200" cy="5318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Gray Ratsnake 2"/>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34938" y="1111250"/>
            <a:ext cx="8896350" cy="4918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Outline</a:t>
            </a:r>
          </a:p>
        </p:txBody>
      </p:sp>
      <p:sp>
        <p:nvSpPr>
          <p:cNvPr id="19459" name="Rectangle 3"/>
          <p:cNvSpPr>
            <a:spLocks noGrp="1" noChangeArrowheads="1"/>
          </p:cNvSpPr>
          <p:nvPr>
            <p:ph type="body" idx="1"/>
          </p:nvPr>
        </p:nvSpPr>
        <p:spPr/>
        <p:txBody>
          <a:bodyPr/>
          <a:lstStyle/>
          <a:p>
            <a:r>
              <a:rPr lang="en-US" altLang="en-US"/>
              <a:t>Definitions – Discussion of Problem</a:t>
            </a:r>
          </a:p>
          <a:p>
            <a:r>
              <a:rPr lang="en-US" altLang="en-US"/>
              <a:t>Role of Government – Legal Issues</a:t>
            </a:r>
          </a:p>
          <a:p>
            <a:r>
              <a:rPr lang="en-US" altLang="en-US"/>
              <a:t>Decision Model - HERL</a:t>
            </a:r>
          </a:p>
          <a:p>
            <a:r>
              <a:rPr lang="en-US" altLang="en-US"/>
              <a:t>Review a few species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ox(in)">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box(in)">
                                      <p:cBhvr>
                                        <p:cTn id="12" dur="500"/>
                                        <p:tgtEl>
                                          <p:spTgt spid="19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box(in)">
                                      <p:cBhvr>
                                        <p:cTn id="17" dur="500"/>
                                        <p:tgtEl>
                                          <p:spTgt spid="194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box(in)">
                                      <p:cBhvr>
                                        <p:cTn id="22" dur="5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Wildlife</a:t>
            </a:r>
          </a:p>
        </p:txBody>
      </p:sp>
      <p:sp>
        <p:nvSpPr>
          <p:cNvPr id="12291" name="Rectangle 3"/>
          <p:cNvSpPr>
            <a:spLocks noGrp="1" noChangeArrowheads="1"/>
          </p:cNvSpPr>
          <p:nvPr>
            <p:ph type="body" idx="1"/>
          </p:nvPr>
        </p:nvSpPr>
        <p:spPr/>
        <p:txBody>
          <a:bodyPr/>
          <a:lstStyle/>
          <a:p>
            <a:r>
              <a:rPr lang="en-US" altLang="en-US"/>
              <a:t>Positive values</a:t>
            </a:r>
          </a:p>
          <a:p>
            <a:pPr lvl="1"/>
            <a:r>
              <a:rPr lang="en-US" altLang="en-US"/>
              <a:t>Utility – sport, food</a:t>
            </a:r>
          </a:p>
          <a:p>
            <a:pPr lvl="1"/>
            <a:r>
              <a:rPr lang="en-US" altLang="en-US"/>
              <a:t>Monetary – fur, lease, tourism</a:t>
            </a:r>
          </a:p>
          <a:p>
            <a:pPr lvl="1"/>
            <a:r>
              <a:rPr lang="en-US" altLang="en-US"/>
              <a:t>Food</a:t>
            </a:r>
          </a:p>
          <a:p>
            <a:pPr lvl="1"/>
            <a:r>
              <a:rPr lang="en-US" altLang="en-US"/>
              <a:t>Ecological – intrinsic value</a:t>
            </a:r>
          </a:p>
          <a:p>
            <a:pPr lvl="1"/>
            <a:r>
              <a:rPr lang="en-US" altLang="en-US"/>
              <a:t>Recreational – bird watching, photography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291">
                                            <p:txEl>
                                              <p:pRg st="4" end="4"/>
                                            </p:txEl>
                                          </p:spTgt>
                                        </p:tgtEl>
                                        <p:attrNameLst>
                                          <p:attrName>style.visibility</p:attrName>
                                        </p:attrNameLst>
                                      </p:cBhvr>
                                      <p:to>
                                        <p:strVal val="visible"/>
                                      </p:to>
                                    </p:set>
                                    <p:anim calcmode="lin" valueType="num">
                                      <p:cBhvr additive="base">
                                        <p:cTn id="31" dur="500" fill="hold"/>
                                        <p:tgtEl>
                                          <p:spTgt spid="1229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29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291">
                                            <p:txEl>
                                              <p:pRg st="5" end="5"/>
                                            </p:txEl>
                                          </p:spTgt>
                                        </p:tgtEl>
                                        <p:attrNameLst>
                                          <p:attrName>style.visibility</p:attrName>
                                        </p:attrNameLst>
                                      </p:cBhvr>
                                      <p:to>
                                        <p:strVal val="visible"/>
                                      </p:to>
                                    </p:set>
                                    <p:anim calcmode="lin" valueType="num">
                                      <p:cBhvr additive="base">
                                        <p:cTn id="37" dur="500" fill="hold"/>
                                        <p:tgtEl>
                                          <p:spTgt spid="1229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29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Wildlife</a:t>
            </a:r>
          </a:p>
        </p:txBody>
      </p:sp>
      <p:sp>
        <p:nvSpPr>
          <p:cNvPr id="13315" name="Rectangle 3"/>
          <p:cNvSpPr>
            <a:spLocks noGrp="1" noChangeArrowheads="1"/>
          </p:cNvSpPr>
          <p:nvPr>
            <p:ph type="body" idx="1"/>
          </p:nvPr>
        </p:nvSpPr>
        <p:spPr/>
        <p:txBody>
          <a:bodyPr/>
          <a:lstStyle/>
          <a:p>
            <a:r>
              <a:rPr lang="en-US" altLang="en-US"/>
              <a:t>Negative values</a:t>
            </a:r>
          </a:p>
          <a:p>
            <a:pPr lvl="1"/>
            <a:r>
              <a:rPr lang="en-US" altLang="en-US"/>
              <a:t>Crop damage</a:t>
            </a:r>
          </a:p>
          <a:p>
            <a:pPr lvl="1"/>
            <a:r>
              <a:rPr lang="en-US" altLang="en-US"/>
              <a:t>Damage to buildings</a:t>
            </a:r>
          </a:p>
          <a:p>
            <a:pPr lvl="1"/>
            <a:r>
              <a:rPr lang="en-US" altLang="en-US"/>
              <a:t>Disease</a:t>
            </a:r>
          </a:p>
          <a:p>
            <a:pPr lvl="1"/>
            <a:r>
              <a:rPr lang="en-US" altLang="en-US"/>
              <a:t>Vehicle collision</a:t>
            </a:r>
          </a:p>
          <a:p>
            <a:pPr lvl="1"/>
            <a:r>
              <a:rPr lang="en-US" altLang="en-US"/>
              <a:t>Predation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bldLvl="2"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Wildlife Management</a:t>
            </a:r>
          </a:p>
        </p:txBody>
      </p:sp>
      <p:sp>
        <p:nvSpPr>
          <p:cNvPr id="11267" name="Rectangle 3"/>
          <p:cNvSpPr>
            <a:spLocks noGrp="1" noChangeArrowheads="1"/>
          </p:cNvSpPr>
          <p:nvPr>
            <p:ph type="body" idx="1"/>
          </p:nvPr>
        </p:nvSpPr>
        <p:spPr/>
        <p:txBody>
          <a:bodyPr/>
          <a:lstStyle/>
          <a:p>
            <a:r>
              <a:rPr lang="en-US" altLang="en-US"/>
              <a:t>Wildlife management – scientific discipline that deals with animals whose movement and behaviors are not controlled by humans.</a:t>
            </a:r>
          </a:p>
          <a:p>
            <a:r>
              <a:rPr lang="en-US" altLang="en-US"/>
              <a:t>Wildlife damage management – sub-discipline of wildlife management</a:t>
            </a:r>
          </a:p>
        </p:txBody>
      </p:sp>
      <p:sp>
        <p:nvSpPr>
          <p:cNvPr id="11268" name="Oval 4"/>
          <p:cNvSpPr>
            <a:spLocks noChangeArrowheads="1"/>
          </p:cNvSpPr>
          <p:nvPr/>
        </p:nvSpPr>
        <p:spPr bwMode="auto">
          <a:xfrm>
            <a:off x="1524000" y="4876800"/>
            <a:ext cx="2438400" cy="1219200"/>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269" name="Oval 5"/>
          <p:cNvSpPr>
            <a:spLocks noChangeArrowheads="1"/>
          </p:cNvSpPr>
          <p:nvPr/>
        </p:nvSpPr>
        <p:spPr bwMode="auto">
          <a:xfrm>
            <a:off x="3124200" y="5486400"/>
            <a:ext cx="609600" cy="381000"/>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270" name="Text Box 6"/>
          <p:cNvSpPr txBox="1">
            <a:spLocks noChangeArrowheads="1"/>
          </p:cNvSpPr>
          <p:nvPr/>
        </p:nvSpPr>
        <p:spPr bwMode="auto">
          <a:xfrm>
            <a:off x="3870325" y="4765675"/>
            <a:ext cx="2862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Wildlife Management</a:t>
            </a:r>
          </a:p>
        </p:txBody>
      </p:sp>
      <p:sp>
        <p:nvSpPr>
          <p:cNvPr id="11271" name="Text Box 7"/>
          <p:cNvSpPr txBox="1">
            <a:spLocks noChangeArrowheads="1"/>
          </p:cNvSpPr>
          <p:nvPr/>
        </p:nvSpPr>
        <p:spPr bwMode="auto">
          <a:xfrm>
            <a:off x="3962400" y="5791200"/>
            <a:ext cx="228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1800"/>
              <a:t>Damage Management</a:t>
            </a:r>
          </a:p>
        </p:txBody>
      </p:sp>
      <p:sp>
        <p:nvSpPr>
          <p:cNvPr id="11272" name="Line 8"/>
          <p:cNvSpPr>
            <a:spLocks noChangeShapeType="1"/>
          </p:cNvSpPr>
          <p:nvPr/>
        </p:nvSpPr>
        <p:spPr bwMode="auto">
          <a:xfrm flipH="1" flipV="1">
            <a:off x="3581400" y="5715000"/>
            <a:ext cx="457200" cy="228600"/>
          </a:xfrm>
          <a:prstGeom prst="line">
            <a:avLst/>
          </a:prstGeom>
          <a:noFill/>
          <a:ln w="28575"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1268"/>
                                        </p:tgtEl>
                                        <p:attrNameLst>
                                          <p:attrName>style.visibility</p:attrName>
                                        </p:attrNameLst>
                                      </p:cBhvr>
                                      <p:to>
                                        <p:strVal val="visible"/>
                                      </p:to>
                                    </p:set>
                                    <p:anim calcmode="lin" valueType="num">
                                      <p:cBhvr additive="base">
                                        <p:cTn id="15" dur="500" fill="hold"/>
                                        <p:tgtEl>
                                          <p:spTgt spid="11268"/>
                                        </p:tgtEl>
                                        <p:attrNameLst>
                                          <p:attrName>ppt_x</p:attrName>
                                        </p:attrNameLst>
                                      </p:cBhvr>
                                      <p:tavLst>
                                        <p:tav tm="0">
                                          <p:val>
                                            <p:strVal val="0-#ppt_w/2"/>
                                          </p:val>
                                        </p:tav>
                                        <p:tav tm="100000">
                                          <p:val>
                                            <p:strVal val="#ppt_x"/>
                                          </p:val>
                                        </p:tav>
                                      </p:tavLst>
                                    </p:anim>
                                    <p:anim calcmode="lin" valueType="num">
                                      <p:cBhvr additive="base">
                                        <p:cTn id="16" dur="500" fill="hold"/>
                                        <p:tgtEl>
                                          <p:spTgt spid="11268"/>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1270"/>
                                        </p:tgtEl>
                                        <p:attrNameLst>
                                          <p:attrName>style.visibility</p:attrName>
                                        </p:attrNameLst>
                                      </p:cBhvr>
                                      <p:to>
                                        <p:strVal val="visible"/>
                                      </p:to>
                                    </p:set>
                                    <p:anim calcmode="lin" valueType="num">
                                      <p:cBhvr additive="base">
                                        <p:cTn id="21" dur="500" fill="hold"/>
                                        <p:tgtEl>
                                          <p:spTgt spid="11270"/>
                                        </p:tgtEl>
                                        <p:attrNameLst>
                                          <p:attrName>ppt_x</p:attrName>
                                        </p:attrNameLst>
                                      </p:cBhvr>
                                      <p:tavLst>
                                        <p:tav tm="0">
                                          <p:val>
                                            <p:strVal val="0-#ppt_w/2"/>
                                          </p:val>
                                        </p:tav>
                                        <p:tav tm="100000">
                                          <p:val>
                                            <p:strVal val="#ppt_x"/>
                                          </p:val>
                                        </p:tav>
                                      </p:tavLst>
                                    </p:anim>
                                    <p:anim calcmode="lin" valueType="num">
                                      <p:cBhvr additive="base">
                                        <p:cTn id="22" dur="500" fill="hold"/>
                                        <p:tgtEl>
                                          <p:spTgt spid="11270"/>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1269"/>
                                        </p:tgtEl>
                                        <p:attrNameLst>
                                          <p:attrName>style.visibility</p:attrName>
                                        </p:attrNameLst>
                                      </p:cBhvr>
                                      <p:to>
                                        <p:strVal val="visible"/>
                                      </p:to>
                                    </p:set>
                                    <p:anim calcmode="lin" valueType="num">
                                      <p:cBhvr additive="base">
                                        <p:cTn id="27" dur="500" fill="hold"/>
                                        <p:tgtEl>
                                          <p:spTgt spid="11269"/>
                                        </p:tgtEl>
                                        <p:attrNameLst>
                                          <p:attrName>ppt_x</p:attrName>
                                        </p:attrNameLst>
                                      </p:cBhvr>
                                      <p:tavLst>
                                        <p:tav tm="0">
                                          <p:val>
                                            <p:strVal val="0-#ppt_w/2"/>
                                          </p:val>
                                        </p:tav>
                                        <p:tav tm="100000">
                                          <p:val>
                                            <p:strVal val="#ppt_x"/>
                                          </p:val>
                                        </p:tav>
                                      </p:tavLst>
                                    </p:anim>
                                    <p:anim calcmode="lin" valueType="num">
                                      <p:cBhvr additive="base">
                                        <p:cTn id="28" dur="500" fill="hold"/>
                                        <p:tgtEl>
                                          <p:spTgt spid="11269"/>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1271">
                                            <p:txEl>
                                              <p:pRg st="0" end="0"/>
                                            </p:txEl>
                                          </p:spTgt>
                                        </p:tgtEl>
                                        <p:attrNameLst>
                                          <p:attrName>style.visibility</p:attrName>
                                        </p:attrNameLst>
                                      </p:cBhvr>
                                      <p:to>
                                        <p:strVal val="visible"/>
                                      </p:to>
                                    </p:set>
                                    <p:anim calcmode="lin" valueType="num">
                                      <p:cBhvr additive="base">
                                        <p:cTn id="33" dur="500" fill="hold"/>
                                        <p:tgtEl>
                                          <p:spTgt spid="11271">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12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1272"/>
                                        </p:tgtEl>
                                        <p:attrNameLst>
                                          <p:attrName>style.visibility</p:attrName>
                                        </p:attrNameLst>
                                      </p:cBhvr>
                                      <p:to>
                                        <p:strVal val="visible"/>
                                      </p:to>
                                    </p:set>
                                    <p:anim calcmode="lin" valueType="num">
                                      <p:cBhvr additive="base">
                                        <p:cTn id="39" dur="500" fill="hold"/>
                                        <p:tgtEl>
                                          <p:spTgt spid="11272"/>
                                        </p:tgtEl>
                                        <p:attrNameLst>
                                          <p:attrName>ppt_x</p:attrName>
                                        </p:attrNameLst>
                                      </p:cBhvr>
                                      <p:tavLst>
                                        <p:tav tm="0">
                                          <p:val>
                                            <p:strVal val="0-#ppt_w/2"/>
                                          </p:val>
                                        </p:tav>
                                        <p:tav tm="100000">
                                          <p:val>
                                            <p:strVal val="#ppt_x"/>
                                          </p:val>
                                        </p:tav>
                                      </p:tavLst>
                                    </p:anim>
                                    <p:anim calcmode="lin" valueType="num">
                                      <p:cBhvr additive="base">
                                        <p:cTn id="40" dur="500" fill="hold"/>
                                        <p:tgtEl>
                                          <p:spTgt spid="112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P spid="11268" grpId="0" animBg="1"/>
      <p:bldP spid="11269" grpId="0" animBg="1"/>
      <p:bldP spid="11270" grpId="0" autoUpdateAnimBg="0"/>
      <p:bldP spid="11271" grpId="0" build="p" autoUpdateAnimBg="0"/>
      <p:bldP spid="1127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Wildlife Management</a:t>
            </a:r>
          </a:p>
        </p:txBody>
      </p:sp>
      <p:sp>
        <p:nvSpPr>
          <p:cNvPr id="16387" name="Rectangle 3"/>
          <p:cNvSpPr>
            <a:spLocks noGrp="1" noChangeArrowheads="1"/>
          </p:cNvSpPr>
          <p:nvPr>
            <p:ph type="body" idx="1"/>
          </p:nvPr>
        </p:nvSpPr>
        <p:spPr/>
        <p:txBody>
          <a:bodyPr/>
          <a:lstStyle/>
          <a:p>
            <a:pPr>
              <a:lnSpc>
                <a:spcPct val="90000"/>
              </a:lnSpc>
            </a:pPr>
            <a:r>
              <a:rPr lang="en-US" altLang="en-US"/>
              <a:t>Traditional wildlife management has been concerned with increasing game species for hunters</a:t>
            </a:r>
          </a:p>
          <a:p>
            <a:pPr>
              <a:lnSpc>
                <a:spcPct val="90000"/>
              </a:lnSpc>
            </a:pPr>
            <a:r>
              <a:rPr lang="en-US" altLang="en-US"/>
              <a:t>Overabundant wildlife are often the result of good game management gone too far</a:t>
            </a:r>
          </a:p>
          <a:p>
            <a:pPr lvl="1">
              <a:lnSpc>
                <a:spcPct val="90000"/>
              </a:lnSpc>
            </a:pPr>
            <a:r>
              <a:rPr lang="en-US" altLang="en-US"/>
              <a:t>Canada Geese</a:t>
            </a:r>
          </a:p>
          <a:p>
            <a:pPr lvl="1">
              <a:lnSpc>
                <a:spcPct val="90000"/>
              </a:lnSpc>
            </a:pPr>
            <a:r>
              <a:rPr lang="en-US" altLang="en-US"/>
              <a:t>Deer</a:t>
            </a:r>
          </a:p>
          <a:p>
            <a:pPr lvl="1">
              <a:lnSpc>
                <a:spcPct val="90000"/>
              </a:lnSpc>
            </a:pPr>
            <a:r>
              <a:rPr lang="en-US" altLang="en-US"/>
              <a:t>Beaver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3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p:txBody>
          <a:bodyPr/>
          <a:lstStyle/>
          <a:p>
            <a:r>
              <a:rPr lang="en-US" altLang="en-US"/>
              <a:t>Wildlife that occurs in a place where it is unwanted</a:t>
            </a:r>
          </a:p>
          <a:p>
            <a:r>
              <a:rPr lang="en-US" altLang="en-US"/>
              <a:t>Wildlife that causes damage to valuable plants or structures</a:t>
            </a:r>
          </a:p>
        </p:txBody>
      </p:sp>
      <p:sp>
        <p:nvSpPr>
          <p:cNvPr id="24580" name="Rectangle 4"/>
          <p:cNvSpPr>
            <a:spLocks noGrp="1" noChangeArrowheads="1"/>
          </p:cNvSpPr>
          <p:nvPr>
            <p:ph type="title"/>
          </p:nvPr>
        </p:nvSpPr>
        <p:spPr>
          <a:noFill/>
          <a:ln/>
        </p:spPr>
        <p:txBody>
          <a:bodyPr/>
          <a:lstStyle/>
          <a:p>
            <a:r>
              <a:rPr lang="en-US" altLang="en-US"/>
              <a:t>Nuisance Wildlife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609600"/>
            <a:ext cx="8885238" cy="1066800"/>
          </a:xfrm>
        </p:spPr>
        <p:txBody>
          <a:bodyPr/>
          <a:lstStyle/>
          <a:p>
            <a:r>
              <a:rPr lang="en-US" altLang="en-US"/>
              <a:t>Wildlife Damage Management</a:t>
            </a:r>
          </a:p>
        </p:txBody>
      </p:sp>
      <p:sp>
        <p:nvSpPr>
          <p:cNvPr id="14339" name="Rectangle 3"/>
          <p:cNvSpPr>
            <a:spLocks noGrp="1" noChangeArrowheads="1"/>
          </p:cNvSpPr>
          <p:nvPr>
            <p:ph type="body" idx="1"/>
          </p:nvPr>
        </p:nvSpPr>
        <p:spPr>
          <a:xfrm>
            <a:off x="247650" y="1676400"/>
            <a:ext cx="8896350" cy="1066800"/>
          </a:xfrm>
        </p:spPr>
        <p:txBody>
          <a:bodyPr/>
          <a:lstStyle/>
          <a:p>
            <a:pPr>
              <a:buFont typeface="Wingdings" charset="2"/>
              <a:buNone/>
            </a:pPr>
            <a:r>
              <a:rPr lang="en-US" altLang="en-US"/>
              <a:t>Seeks to increase the positive value of wildlife by reducing the negative values</a:t>
            </a:r>
          </a:p>
          <a:p>
            <a:pPr>
              <a:buFont typeface="Wingdings" charset="2"/>
              <a:buNone/>
            </a:pPr>
            <a:endParaRPr lang="en-US" altLang="en-US"/>
          </a:p>
        </p:txBody>
      </p:sp>
      <p:sp>
        <p:nvSpPr>
          <p:cNvPr id="14340" name="AutoShape 4"/>
          <p:cNvSpPr>
            <a:spLocks noChangeArrowheads="1"/>
          </p:cNvSpPr>
          <p:nvPr/>
        </p:nvSpPr>
        <p:spPr bwMode="auto">
          <a:xfrm>
            <a:off x="3429000" y="4038600"/>
            <a:ext cx="1905000" cy="2101850"/>
          </a:xfrm>
          <a:prstGeom prst="triangle">
            <a:avLst>
              <a:gd name="adj" fmla="val 50000"/>
            </a:avLst>
          </a:prstGeom>
          <a:noFill/>
          <a:ln w="381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41" name="Line 5"/>
          <p:cNvSpPr>
            <a:spLocks noChangeShapeType="1"/>
          </p:cNvSpPr>
          <p:nvPr/>
        </p:nvSpPr>
        <p:spPr bwMode="auto">
          <a:xfrm>
            <a:off x="1447800" y="3886200"/>
            <a:ext cx="6019800" cy="635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14342" name="Text Box 6"/>
          <p:cNvSpPr txBox="1">
            <a:spLocks noChangeArrowheads="1"/>
          </p:cNvSpPr>
          <p:nvPr/>
        </p:nvSpPr>
        <p:spPr bwMode="auto">
          <a:xfrm>
            <a:off x="914400" y="34290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b="1">
                <a:latin typeface="Arial" charset="0"/>
              </a:rPr>
              <a:t>Needs of People</a:t>
            </a:r>
          </a:p>
        </p:txBody>
      </p:sp>
      <p:sp>
        <p:nvSpPr>
          <p:cNvPr id="14343" name="Text Box 7"/>
          <p:cNvSpPr txBox="1">
            <a:spLocks noChangeArrowheads="1"/>
          </p:cNvSpPr>
          <p:nvPr/>
        </p:nvSpPr>
        <p:spPr bwMode="auto">
          <a:xfrm>
            <a:off x="5791200" y="34290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b="1">
                <a:latin typeface="Arial" charset="0"/>
              </a:rPr>
              <a:t>Needs of Wildlife</a:t>
            </a:r>
          </a:p>
        </p:txBody>
      </p:sp>
      <p:sp>
        <p:nvSpPr>
          <p:cNvPr id="14344" name="Text Box 8"/>
          <p:cNvSpPr txBox="1">
            <a:spLocks noChangeArrowheads="1"/>
          </p:cNvSpPr>
          <p:nvPr/>
        </p:nvSpPr>
        <p:spPr bwMode="auto">
          <a:xfrm>
            <a:off x="3810000" y="5257800"/>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000" b="1">
                <a:latin typeface="Arial" charset="0"/>
              </a:rPr>
              <a:t>Balance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descr="lflslide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85800"/>
            <a:ext cx="7772400" cy="5160963"/>
          </a:xfrm>
          <a:prstGeom prst="rect">
            <a:avLst/>
          </a:prstGeom>
          <a:noFill/>
          <a:extLst>
            <a:ext uri="{909E8E84-426E-40DD-AFC4-6F175D3DCCD1}">
              <a14:hiddenFill xmlns:a14="http://schemas.microsoft.com/office/drawing/2010/main">
                <a:solidFill>
                  <a:srgbClr val="FFFFFF"/>
                </a:solidFill>
              </a14:hiddenFill>
            </a:ext>
          </a:extLst>
        </p:spPr>
      </p:pic>
      <p:sp>
        <p:nvSpPr>
          <p:cNvPr id="178179" name="Text Box 3"/>
          <p:cNvSpPr txBox="1">
            <a:spLocks noChangeArrowheads="1"/>
          </p:cNvSpPr>
          <p:nvPr/>
        </p:nvSpPr>
        <p:spPr bwMode="auto">
          <a:xfrm>
            <a:off x="3908425" y="4495800"/>
            <a:ext cx="4473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endParaRPr lang="en-US" altLang="en-US">
              <a:latin typeface="Times" charset="0"/>
            </a:endParaRPr>
          </a:p>
        </p:txBody>
      </p:sp>
      <p:sp>
        <p:nvSpPr>
          <p:cNvPr id="178180" name="Text Box 4"/>
          <p:cNvSpPr txBox="1">
            <a:spLocks noChangeArrowheads="1"/>
          </p:cNvSpPr>
          <p:nvPr/>
        </p:nvSpPr>
        <p:spPr bwMode="auto">
          <a:xfrm>
            <a:off x="3810000" y="4876800"/>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endParaRPr lang="en-US" altLang="en-US">
              <a:latin typeface="Times" charset="0"/>
            </a:endParaRPr>
          </a:p>
        </p:txBody>
      </p:sp>
      <p:sp>
        <p:nvSpPr>
          <p:cNvPr id="178181" name="Rectangle 5"/>
          <p:cNvSpPr>
            <a:spLocks noChangeArrowheads="1"/>
          </p:cNvSpPr>
          <p:nvPr/>
        </p:nvSpPr>
        <p:spPr bwMode="auto">
          <a:xfrm>
            <a:off x="1371600" y="5867400"/>
            <a:ext cx="6781800" cy="6858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r>
              <a:rPr lang="en-US" altLang="en-US" b="1">
                <a:solidFill>
                  <a:srgbClr val="3399FF"/>
                </a:solidFill>
                <a:latin typeface="Arial" charset="0"/>
              </a:rPr>
              <a:t>http</a:t>
            </a:r>
            <a:r>
              <a:rPr lang="en-US" altLang="en-US" sz="2800" b="1">
                <a:solidFill>
                  <a:srgbClr val="3399FF"/>
                </a:solidFill>
                <a:latin typeface="Arial" charset="0"/>
              </a:rPr>
              <a:t>://www.caes.uga.edu/extension/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2400" y="762000"/>
            <a:ext cx="8885238" cy="1155700"/>
          </a:xfrm>
        </p:spPr>
        <p:txBody>
          <a:bodyPr/>
          <a:lstStyle/>
          <a:p>
            <a:r>
              <a:rPr lang="en-US" altLang="en-US"/>
              <a:t>Wildlife Damage Management</a:t>
            </a:r>
          </a:p>
        </p:txBody>
      </p:sp>
      <p:sp>
        <p:nvSpPr>
          <p:cNvPr id="15363" name="Rectangle 3"/>
          <p:cNvSpPr>
            <a:spLocks noGrp="1" noChangeArrowheads="1"/>
          </p:cNvSpPr>
          <p:nvPr>
            <p:ph type="body" idx="1"/>
          </p:nvPr>
        </p:nvSpPr>
        <p:spPr>
          <a:xfrm>
            <a:off x="134938" y="1828800"/>
            <a:ext cx="8896350" cy="4422775"/>
          </a:xfrm>
        </p:spPr>
        <p:txBody>
          <a:bodyPr/>
          <a:lstStyle/>
          <a:p>
            <a:r>
              <a:rPr lang="en-US" altLang="en-US"/>
              <a:t>Ultimately, to reduce damage we need to find a way to co-exist</a:t>
            </a:r>
          </a:p>
          <a:p>
            <a:pPr lvl="1"/>
            <a:r>
              <a:rPr lang="en-US" altLang="en-US"/>
              <a:t>But this can be a gross oversimplification</a:t>
            </a:r>
          </a:p>
          <a:p>
            <a:r>
              <a:rPr lang="en-US" altLang="en-US"/>
              <a:t>Consider this quote from a rancher upon hearing about research on fertility control of coyotes --</a:t>
            </a:r>
          </a:p>
          <a:p>
            <a:pPr lvl="1"/>
            <a:r>
              <a:rPr lang="en-US" altLang="en-US"/>
              <a:t>“You want to sterilize coyotes?  Perhaps you don’t understand the problem: the coyotes are killing my sheep.  They are not mating with them!”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3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Wildlife Damage Management</a:t>
            </a:r>
          </a:p>
        </p:txBody>
      </p:sp>
      <p:sp>
        <p:nvSpPr>
          <p:cNvPr id="17411" name="Rectangle 3"/>
          <p:cNvSpPr>
            <a:spLocks noGrp="1" noChangeArrowheads="1"/>
          </p:cNvSpPr>
          <p:nvPr>
            <p:ph type="body" idx="1"/>
          </p:nvPr>
        </p:nvSpPr>
        <p:spPr/>
        <p:txBody>
          <a:bodyPr/>
          <a:lstStyle/>
          <a:p>
            <a:pPr>
              <a:lnSpc>
                <a:spcPct val="90000"/>
              </a:lnSpc>
            </a:pPr>
            <a:r>
              <a:rPr lang="en-US" altLang="en-US" sz="2800"/>
              <a:t>Wildlife damage management has been a part of wildlife management from the beginning</a:t>
            </a:r>
          </a:p>
          <a:p>
            <a:pPr lvl="1">
              <a:lnSpc>
                <a:spcPct val="90000"/>
              </a:lnSpc>
            </a:pPr>
            <a:r>
              <a:rPr lang="en-US" altLang="en-US" sz="2400"/>
              <a:t>Office of Economic Ornithology</a:t>
            </a:r>
          </a:p>
          <a:p>
            <a:pPr lvl="1">
              <a:lnSpc>
                <a:spcPct val="90000"/>
              </a:lnSpc>
            </a:pPr>
            <a:r>
              <a:rPr lang="en-US" altLang="en-US" sz="2400"/>
              <a:t>Predator Control – varmints; bounty system</a:t>
            </a:r>
          </a:p>
          <a:p>
            <a:pPr>
              <a:lnSpc>
                <a:spcPct val="90000"/>
              </a:lnSpc>
            </a:pPr>
            <a:r>
              <a:rPr lang="en-US" altLang="en-US" sz="2800"/>
              <a:t>Today – overabundant human population is often the problem</a:t>
            </a:r>
          </a:p>
          <a:p>
            <a:pPr lvl="1">
              <a:lnSpc>
                <a:spcPct val="90000"/>
              </a:lnSpc>
            </a:pPr>
            <a:r>
              <a:rPr lang="en-US" altLang="en-US" sz="2400"/>
              <a:t>Humans encroach on wildlife; move to wildlife habitat; create habitat attractive to wildlife; we need to balance needs of wildlife and humans</a:t>
            </a:r>
          </a:p>
          <a:p>
            <a:pPr lvl="2">
              <a:lnSpc>
                <a:spcPct val="90000"/>
              </a:lnSpc>
            </a:pPr>
            <a:r>
              <a:rPr lang="en-US" altLang="en-US" sz="2000"/>
              <a:t>Neither one is going to disappear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11">
                                            <p:txEl>
                                              <p:pRg st="4" end="4"/>
                                            </p:txEl>
                                          </p:spTgt>
                                        </p:tgtEl>
                                        <p:attrNameLst>
                                          <p:attrName>style.visibility</p:attrName>
                                        </p:attrNameLst>
                                      </p:cBhvr>
                                      <p:to>
                                        <p:strVal val="visible"/>
                                      </p:to>
                                    </p:set>
                                    <p:anim calcmode="lin" valueType="num">
                                      <p:cBhvr additive="base">
                                        <p:cTn id="31"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1">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411">
                                            <p:txEl>
                                              <p:pRg st="5" end="5"/>
                                            </p:txEl>
                                          </p:spTgt>
                                        </p:tgtEl>
                                        <p:attrNameLst>
                                          <p:attrName>style.visibility</p:attrName>
                                        </p:attrNameLst>
                                      </p:cBhvr>
                                      <p:to>
                                        <p:strVal val="visible"/>
                                      </p:to>
                                    </p:set>
                                    <p:anim calcmode="lin" valueType="num">
                                      <p:cBhvr additive="base">
                                        <p:cTn id="35" dur="5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4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Role of Government</a:t>
            </a:r>
          </a:p>
        </p:txBody>
      </p:sp>
      <p:sp>
        <p:nvSpPr>
          <p:cNvPr id="18435" name="Rectangle 3"/>
          <p:cNvSpPr>
            <a:spLocks noGrp="1" noChangeArrowheads="1"/>
          </p:cNvSpPr>
          <p:nvPr>
            <p:ph type="body" idx="1"/>
          </p:nvPr>
        </p:nvSpPr>
        <p:spPr/>
        <p:txBody>
          <a:bodyPr/>
          <a:lstStyle/>
          <a:p>
            <a:r>
              <a:rPr lang="en-US" altLang="en-US"/>
              <a:t>Wildlife is common property “owned” by society.</a:t>
            </a:r>
          </a:p>
          <a:p>
            <a:r>
              <a:rPr lang="en-US" altLang="en-US"/>
              <a:t>Can not be controlled by one person for their sole benefit.</a:t>
            </a:r>
          </a:p>
          <a:p>
            <a:r>
              <a:rPr lang="en-US" altLang="en-US"/>
              <a:t>Individuals/corporations own land and can restrict access.</a:t>
            </a:r>
          </a:p>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Wildlife Law</a:t>
            </a:r>
          </a:p>
        </p:txBody>
      </p:sp>
      <p:sp>
        <p:nvSpPr>
          <p:cNvPr id="21507" name="Rectangle 3"/>
          <p:cNvSpPr>
            <a:spLocks noGrp="1" noChangeArrowheads="1"/>
          </p:cNvSpPr>
          <p:nvPr>
            <p:ph type="body" idx="1"/>
          </p:nvPr>
        </p:nvSpPr>
        <p:spPr>
          <a:ln>
            <a:solidFill>
              <a:schemeClr val="accent1"/>
            </a:solidFill>
            <a:miter lim="800000"/>
            <a:headEnd/>
            <a:tailEnd/>
          </a:ln>
        </p:spPr>
        <p:txBody>
          <a:bodyPr/>
          <a:lstStyle/>
          <a:p>
            <a:r>
              <a:rPr lang="en-US" altLang="en-US" sz="1800"/>
              <a:t>27-1-3 – Georgia Code</a:t>
            </a:r>
          </a:p>
          <a:p>
            <a:r>
              <a:rPr lang="en-US" altLang="en-US" sz="1800"/>
              <a:t>(b)The </a:t>
            </a:r>
            <a:r>
              <a:rPr lang="en-US" altLang="en-US" sz="1800" u="sng"/>
              <a:t>ownership of, jurisdiction over, and control of all wildlife</a:t>
            </a:r>
            <a:r>
              <a:rPr lang="en-US" altLang="en-US" sz="1800"/>
              <a:t>, as defined in this title, are declared to be in the State of Georgia, in its sovereign capacity, to be controlled, regulated, and disposed of in accordance with this title. Wildlife is held in trust by the state for the benefit of its citizens and shall not be reduced to private ownership except as specifically provided for in this title. All wildlife of the State of Georgia is declared to be within the custody of the department for purposes of management and regulation in accordance with this title. However, the State of Georgia, the department, and the board shall be immune from suit and shall not be liable for any damage to life, person, or property caused directly or indirectly by any wildlife. </a:t>
            </a:r>
            <a:br>
              <a:rPr lang="en-US" altLang="en-US" sz="1800"/>
            </a:br>
            <a:endParaRPr lang="en-US" altLang="en-US" sz="18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34938" y="889000"/>
            <a:ext cx="8885237" cy="711200"/>
          </a:xfrm>
        </p:spPr>
        <p:txBody>
          <a:bodyPr/>
          <a:lstStyle/>
          <a:p>
            <a:r>
              <a:rPr lang="en-US" altLang="en-US"/>
              <a:t>Wildlife Law</a:t>
            </a:r>
          </a:p>
        </p:txBody>
      </p:sp>
      <p:sp>
        <p:nvSpPr>
          <p:cNvPr id="20483" name="Rectangle 3"/>
          <p:cNvSpPr>
            <a:spLocks noGrp="1" noChangeArrowheads="1"/>
          </p:cNvSpPr>
          <p:nvPr>
            <p:ph type="body" idx="1"/>
          </p:nvPr>
        </p:nvSpPr>
        <p:spPr>
          <a:xfrm>
            <a:off x="134938" y="1752600"/>
            <a:ext cx="8896350" cy="4498975"/>
          </a:xfrm>
        </p:spPr>
        <p:txBody>
          <a:bodyPr/>
          <a:lstStyle/>
          <a:p>
            <a:pPr>
              <a:lnSpc>
                <a:spcPct val="90000"/>
              </a:lnSpc>
            </a:pPr>
            <a:r>
              <a:rPr lang="en-US" altLang="en-US" sz="1400"/>
              <a:t>27-1-28.  Georgia Code</a:t>
            </a:r>
          </a:p>
          <a:p>
            <a:pPr>
              <a:lnSpc>
                <a:spcPct val="90000"/>
              </a:lnSpc>
            </a:pPr>
            <a:r>
              <a:rPr lang="en-US" altLang="en-US" sz="1400"/>
              <a:t>(a) Except as otherwise provided by law, rule, or regulation, it shall be unlawful to hunt, trap, fish, take, possess, or transport any nongame species of wildlife, except that the following species may be taken by any method except those specifically prohibited by law or regulation: </a:t>
            </a:r>
            <a:br>
              <a:rPr lang="en-US" altLang="en-US" sz="1400"/>
            </a:br>
            <a:r>
              <a:rPr lang="en-US" altLang="en-US" sz="1400"/>
              <a:t>(1) Rats; </a:t>
            </a:r>
            <a:br>
              <a:rPr lang="en-US" altLang="en-US" sz="1400"/>
            </a:br>
            <a:r>
              <a:rPr lang="en-US" altLang="en-US" sz="1400"/>
              <a:t>(2) Mice; </a:t>
            </a:r>
            <a:br>
              <a:rPr lang="en-US" altLang="en-US" sz="1400"/>
            </a:br>
            <a:r>
              <a:rPr lang="en-US" altLang="en-US" sz="1400"/>
              <a:t>(3) Coyotes; </a:t>
            </a:r>
            <a:br>
              <a:rPr lang="en-US" altLang="en-US" sz="1400"/>
            </a:br>
            <a:r>
              <a:rPr lang="en-US" altLang="en-US" sz="1400"/>
              <a:t>(4) Armadillos; </a:t>
            </a:r>
            <a:br>
              <a:rPr lang="en-US" altLang="en-US" sz="1400"/>
            </a:br>
            <a:r>
              <a:rPr lang="en-US" altLang="en-US" sz="1400"/>
              <a:t>(5) Groundhogs; </a:t>
            </a:r>
            <a:br>
              <a:rPr lang="en-US" altLang="en-US" sz="1400"/>
            </a:br>
            <a:r>
              <a:rPr lang="en-US" altLang="en-US" sz="1400"/>
              <a:t>(6) Beaver; </a:t>
            </a:r>
            <a:br>
              <a:rPr lang="en-US" altLang="en-US" sz="1400"/>
            </a:br>
            <a:r>
              <a:rPr lang="en-US" altLang="en-US" sz="1400"/>
              <a:t>(7) Fresh-water turtles; </a:t>
            </a:r>
            <a:br>
              <a:rPr lang="en-US" altLang="en-US" sz="1400"/>
            </a:br>
            <a:r>
              <a:rPr lang="en-US" altLang="en-US" sz="1400"/>
              <a:t>(8) Poisonous snakes; </a:t>
            </a:r>
            <a:br>
              <a:rPr lang="en-US" altLang="en-US" sz="1400"/>
            </a:br>
            <a:r>
              <a:rPr lang="en-US" altLang="en-US" sz="1400"/>
              <a:t>(9) Frogs; </a:t>
            </a:r>
            <a:br>
              <a:rPr lang="en-US" altLang="en-US" sz="1400"/>
            </a:br>
            <a:r>
              <a:rPr lang="en-US" altLang="en-US" sz="1400"/>
              <a:t>(10) Spring lizards; </a:t>
            </a:r>
            <a:br>
              <a:rPr lang="en-US" altLang="en-US" sz="1400"/>
            </a:br>
            <a:r>
              <a:rPr lang="en-US" altLang="en-US" sz="1400"/>
              <a:t>(11) Fiddler crabs; </a:t>
            </a:r>
            <a:br>
              <a:rPr lang="en-US" altLang="en-US" sz="1400"/>
            </a:br>
            <a:r>
              <a:rPr lang="en-US" altLang="en-US" sz="1400"/>
              <a:t>(12) Fresh-water crayfish; </a:t>
            </a:r>
            <a:br>
              <a:rPr lang="en-US" altLang="en-US" sz="1400"/>
            </a:br>
            <a:r>
              <a:rPr lang="en-US" altLang="en-US" sz="1400"/>
              <a:t>(13) Fresh-water mussels; and</a:t>
            </a:r>
            <a:br>
              <a:rPr lang="en-US" altLang="en-US" sz="1400"/>
            </a:br>
            <a:r>
              <a:rPr lang="en-US" altLang="en-US" sz="1400"/>
              <a:t>(14) Nutria. </a:t>
            </a:r>
            <a:br>
              <a:rPr lang="en-US" altLang="en-US" sz="1400"/>
            </a:br>
            <a:r>
              <a:rPr lang="en-US" altLang="en-US" sz="1400"/>
              <a:t>(b) The nongame species enumerated in subsection (a) of this Code section may be taken by any method except those specifically prohibited by law or regulation. </a:t>
            </a:r>
            <a:br>
              <a:rPr lang="en-US" altLang="en-US" sz="1400"/>
            </a:br>
            <a:r>
              <a:rPr lang="en-US" altLang="en-US" sz="1400"/>
              <a:t>(c) Nothing in this Code section shall be construed to authorize the taking of any species which is protected under the federal Endangered Species Act of 1973, P.L. 93-205, as amended, or under any state law which has as its purpose the protection of endangered or threatened species.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134938" y="1676400"/>
            <a:ext cx="8896350" cy="4575175"/>
          </a:xfrm>
        </p:spPr>
        <p:txBody>
          <a:bodyPr/>
          <a:lstStyle/>
          <a:p>
            <a:r>
              <a:rPr lang="en-US" altLang="en-US"/>
              <a:t>Birds – All birds (except 3) are federally protected</a:t>
            </a:r>
          </a:p>
          <a:p>
            <a:pPr lvl="1"/>
            <a:r>
              <a:rPr lang="en-US" altLang="en-US"/>
              <a:t>Migratory Bird Treaty Act</a:t>
            </a:r>
          </a:p>
          <a:p>
            <a:pPr lvl="1"/>
            <a:r>
              <a:rPr lang="en-US" altLang="en-US"/>
              <a:t> </a:t>
            </a:r>
            <a:r>
              <a:rPr lang="en-US" altLang="en-US">
                <a:hlinkClick r:id="rId3"/>
              </a:rPr>
              <a:t>http://laws.fws.gov/lawsdigest/migtrea.html</a:t>
            </a:r>
            <a:endParaRPr lang="en-US" altLang="en-US"/>
          </a:p>
          <a:p>
            <a:r>
              <a:rPr lang="en-US" altLang="en-US"/>
              <a:t>Strict liability law</a:t>
            </a:r>
          </a:p>
          <a:p>
            <a:pPr lvl="1"/>
            <a:r>
              <a:rPr lang="en-US" altLang="en-US"/>
              <a:t>No need to prove “intent”</a:t>
            </a:r>
          </a:p>
          <a:p>
            <a:pPr lvl="1"/>
            <a:r>
              <a:rPr lang="en-US" altLang="en-US"/>
              <a:t>Enforcement is absolute and not discretionary</a:t>
            </a:r>
          </a:p>
          <a:p>
            <a:r>
              <a:rPr lang="en-US" altLang="en-US"/>
              <a:t>May not pursue, hunt, take, capture, kill or possess at any time any bird, any part, nest or egg.</a:t>
            </a:r>
          </a:p>
        </p:txBody>
      </p:sp>
      <p:sp>
        <p:nvSpPr>
          <p:cNvPr id="25604" name="Rectangle 4"/>
          <p:cNvSpPr>
            <a:spLocks noGrp="1" noChangeArrowheads="1"/>
          </p:cNvSpPr>
          <p:nvPr>
            <p:ph type="title"/>
          </p:nvPr>
        </p:nvSpPr>
        <p:spPr>
          <a:xfrm>
            <a:off x="134938" y="889000"/>
            <a:ext cx="8885237" cy="711200"/>
          </a:xfrm>
          <a:noFill/>
          <a:ln/>
        </p:spPr>
        <p:txBody>
          <a:bodyPr/>
          <a:lstStyle/>
          <a:p>
            <a:r>
              <a:rPr lang="en-US" altLang="en-US"/>
              <a:t>Wildlife Law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6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6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60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60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60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56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134938" y="2116138"/>
            <a:ext cx="8896350" cy="3979862"/>
          </a:xfrm>
        </p:spPr>
        <p:txBody>
          <a:bodyPr/>
          <a:lstStyle/>
          <a:p>
            <a:r>
              <a:rPr lang="en-US" altLang="en-US"/>
              <a:t>Extension Service</a:t>
            </a:r>
          </a:p>
          <a:p>
            <a:pPr lvl="1"/>
            <a:r>
              <a:rPr lang="en-US" altLang="en-US"/>
              <a:t>Provides advice and technical assistance</a:t>
            </a:r>
          </a:p>
          <a:p>
            <a:pPr lvl="1"/>
            <a:r>
              <a:rPr lang="en-US" altLang="en-US"/>
              <a:t>Lend traps</a:t>
            </a:r>
          </a:p>
          <a:p>
            <a:pPr lvl="1"/>
            <a:r>
              <a:rPr lang="en-US" altLang="en-US"/>
              <a:t>Provide printed material</a:t>
            </a:r>
          </a:p>
          <a:p>
            <a:pPr lvl="1"/>
            <a:r>
              <a:rPr lang="en-US" altLang="en-US"/>
              <a:t>Provide workshops or training</a:t>
            </a:r>
          </a:p>
        </p:txBody>
      </p:sp>
      <p:sp>
        <p:nvSpPr>
          <p:cNvPr id="26628" name="Rectangle 4"/>
          <p:cNvSpPr>
            <a:spLocks noGrp="1" noChangeArrowheads="1"/>
          </p:cNvSpPr>
          <p:nvPr>
            <p:ph type="title"/>
          </p:nvPr>
        </p:nvSpPr>
        <p:spPr>
          <a:xfrm>
            <a:off x="134938" y="889000"/>
            <a:ext cx="8885237" cy="787400"/>
          </a:xfrm>
          <a:noFill/>
          <a:ln/>
        </p:spPr>
        <p:txBody>
          <a:bodyPr/>
          <a:lstStyle/>
          <a:p>
            <a:r>
              <a:rPr lang="en-US" altLang="en-US"/>
              <a:t>WDM - Sources of information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WDM - Sources of information</a:t>
            </a:r>
          </a:p>
        </p:txBody>
      </p:sp>
      <p:sp>
        <p:nvSpPr>
          <p:cNvPr id="23555" name="Rectangle 3"/>
          <p:cNvSpPr>
            <a:spLocks noGrp="1" noChangeArrowheads="1"/>
          </p:cNvSpPr>
          <p:nvPr>
            <p:ph type="body" idx="1"/>
          </p:nvPr>
        </p:nvSpPr>
        <p:spPr/>
        <p:txBody>
          <a:bodyPr/>
          <a:lstStyle/>
          <a:p>
            <a:r>
              <a:rPr lang="en-US" altLang="en-US"/>
              <a:t>Georgia Department of Natural Resources</a:t>
            </a:r>
          </a:p>
          <a:p>
            <a:r>
              <a:rPr lang="en-US" altLang="en-US"/>
              <a:t>Wildlife Resources Division</a:t>
            </a:r>
          </a:p>
          <a:p>
            <a:pPr lvl="1"/>
            <a:r>
              <a:rPr lang="en-US" altLang="en-US"/>
              <a:t> </a:t>
            </a:r>
            <a:r>
              <a:rPr lang="en-US" altLang="en-US">
                <a:hlinkClick r:id="rId3"/>
              </a:rPr>
              <a:t>http://www.georgiawildlife.com/</a:t>
            </a:r>
            <a:endParaRPr lang="en-US" altLang="en-US"/>
          </a:p>
          <a:p>
            <a:pPr lvl="2"/>
            <a:r>
              <a:rPr lang="en-US" altLang="en-US"/>
              <a:t>Permits Office – Scott Frazier</a:t>
            </a:r>
          </a:p>
          <a:p>
            <a:pPr lvl="3"/>
            <a:r>
              <a:rPr lang="en-US" altLang="en-US"/>
              <a:t>770-761-3044</a:t>
            </a:r>
          </a:p>
          <a:p>
            <a:pPr lvl="3"/>
            <a:r>
              <a:rPr lang="en-US" altLang="en-US"/>
              <a:t>Social Circle, GA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WDM - Sources of information</a:t>
            </a:r>
          </a:p>
        </p:txBody>
      </p:sp>
      <p:sp>
        <p:nvSpPr>
          <p:cNvPr id="22531" name="Rectangle 3"/>
          <p:cNvSpPr>
            <a:spLocks noGrp="1" noChangeArrowheads="1"/>
          </p:cNvSpPr>
          <p:nvPr>
            <p:ph type="body" idx="1"/>
          </p:nvPr>
        </p:nvSpPr>
        <p:spPr/>
        <p:txBody>
          <a:bodyPr/>
          <a:lstStyle/>
          <a:p>
            <a:r>
              <a:rPr lang="en-US" altLang="en-US"/>
              <a:t>USDA APHIS WS – 706-546-2020</a:t>
            </a:r>
          </a:p>
          <a:p>
            <a:pPr lvl="1"/>
            <a:r>
              <a:rPr lang="en-US" altLang="en-US"/>
              <a:t>Technical Advice – instruction; printed material; rent/loan traps or other devices</a:t>
            </a:r>
          </a:p>
          <a:p>
            <a:pPr lvl="1"/>
            <a:r>
              <a:rPr lang="en-US" altLang="en-US"/>
              <a:t>Operation Control – contract for their biologists to conduct management operations; $$$</a:t>
            </a:r>
          </a:p>
          <a:p>
            <a:r>
              <a:rPr lang="en-US" altLang="en-US"/>
              <a:t>USDA National Wildlife Research Center</a:t>
            </a:r>
          </a:p>
          <a:p>
            <a:pPr lvl="1"/>
            <a:r>
              <a:rPr lang="en-US" altLang="en-US"/>
              <a:t>Ft. Collins, CO</a:t>
            </a:r>
          </a:p>
          <a:p>
            <a:pPr lvl="1"/>
            <a:r>
              <a:rPr lang="en-US" altLang="en-US"/>
              <a:t>http://www.aphis.usda.gov/ws/nwrc/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5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53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253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2"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p:txBody>
          <a:bodyPr/>
          <a:lstStyle/>
          <a:p>
            <a:r>
              <a:rPr lang="en-US" altLang="en-US"/>
              <a:t>Nuisance Wildlife Control Operators (NWCO)</a:t>
            </a:r>
          </a:p>
          <a:p>
            <a:pPr lvl="1"/>
            <a:r>
              <a:rPr lang="en-US" altLang="en-US"/>
              <a:t>Pronounced – “new </a:t>
            </a:r>
            <a:r>
              <a:rPr lang="en-US" altLang="en-US" sz="3200" b="1" baseline="30000"/>
              <a:t>. </a:t>
            </a:r>
            <a:r>
              <a:rPr lang="en-US" altLang="en-US"/>
              <a:t>co”</a:t>
            </a:r>
          </a:p>
          <a:p>
            <a:pPr lvl="1"/>
            <a:r>
              <a:rPr lang="en-US" altLang="en-US"/>
              <a:t>NOT termite control or county “dog catcher” (Animal Control Officer)</a:t>
            </a:r>
          </a:p>
          <a:p>
            <a:pPr lvl="1"/>
            <a:r>
              <a:rPr lang="en-US" altLang="en-US"/>
              <a:t>For profit business</a:t>
            </a:r>
          </a:p>
        </p:txBody>
      </p:sp>
      <p:sp>
        <p:nvSpPr>
          <p:cNvPr id="27652" name="Rectangle 4"/>
          <p:cNvSpPr>
            <a:spLocks noGrp="1" noChangeArrowheads="1"/>
          </p:cNvSpPr>
          <p:nvPr>
            <p:ph type="title"/>
          </p:nvPr>
        </p:nvSpPr>
        <p:spPr>
          <a:noFill/>
          <a:ln/>
        </p:spPr>
        <p:txBody>
          <a:bodyPr/>
          <a:lstStyle/>
          <a:p>
            <a:r>
              <a:rPr lang="en-US" altLang="en-US"/>
              <a:t>WDM - Sources of information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chemeClr val="bg1">
                <a:gamma/>
                <a:tint val="28627"/>
                <a:invGamma/>
              </a:schemeClr>
            </a:gs>
            <a:gs pos="100000">
              <a:schemeClr val="bg1"/>
            </a:gs>
          </a:gsLst>
          <a:lin ang="5400000" scaled="1"/>
        </a:gradFill>
        <a:effectLst/>
      </p:bgPr>
    </p:bg>
    <p:spTree>
      <p:nvGrpSpPr>
        <p:cNvPr id="1" name=""/>
        <p:cNvGrpSpPr/>
        <p:nvPr/>
      </p:nvGrpSpPr>
      <p:grpSpPr>
        <a:xfrm>
          <a:off x="0" y="0"/>
          <a:ext cx="0" cy="0"/>
          <a:chOff x="0" y="0"/>
          <a:chExt cx="0" cy="0"/>
        </a:xfrm>
      </p:grpSpPr>
      <p:pic>
        <p:nvPicPr>
          <p:cNvPr id="193538" name="Picture 2" descr="Weblogo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990600"/>
            <a:ext cx="4991100" cy="4891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247650" y="1752600"/>
            <a:ext cx="8896350" cy="4135438"/>
          </a:xfrm>
        </p:spPr>
        <p:txBody>
          <a:bodyPr/>
          <a:lstStyle/>
          <a:p>
            <a:pPr>
              <a:lnSpc>
                <a:spcPct val="90000"/>
              </a:lnSpc>
            </a:pPr>
            <a:r>
              <a:rPr lang="en-US" altLang="en-US" sz="2800"/>
              <a:t>RULE #1</a:t>
            </a:r>
          </a:p>
          <a:p>
            <a:pPr lvl="1">
              <a:lnSpc>
                <a:spcPct val="90000"/>
              </a:lnSpc>
            </a:pPr>
            <a:r>
              <a:rPr lang="en-US" altLang="en-US" sz="2400"/>
              <a:t>When dealing with wild animals there are no rules</a:t>
            </a:r>
          </a:p>
          <a:p>
            <a:pPr>
              <a:lnSpc>
                <a:spcPct val="90000"/>
              </a:lnSpc>
            </a:pPr>
            <a:r>
              <a:rPr lang="en-US" altLang="en-US" sz="2800"/>
              <a:t>RULE #2</a:t>
            </a:r>
          </a:p>
          <a:p>
            <a:pPr lvl="1">
              <a:lnSpc>
                <a:spcPct val="90000"/>
              </a:lnSpc>
            </a:pPr>
            <a:r>
              <a:rPr lang="en-US" altLang="en-US" sz="2400"/>
              <a:t>Animals can’t read</a:t>
            </a:r>
          </a:p>
          <a:p>
            <a:pPr>
              <a:lnSpc>
                <a:spcPct val="90000"/>
              </a:lnSpc>
            </a:pPr>
            <a:r>
              <a:rPr lang="en-US" altLang="en-US" sz="2800"/>
              <a:t>RULE #3</a:t>
            </a:r>
          </a:p>
          <a:p>
            <a:pPr lvl="1">
              <a:lnSpc>
                <a:spcPct val="90000"/>
              </a:lnSpc>
            </a:pPr>
            <a:r>
              <a:rPr lang="en-US" altLang="en-US" sz="2400"/>
              <a:t>There is no ‘magic powder’ or ‘magic bullet’ or magic.  Just hard work and perseverance.</a:t>
            </a:r>
          </a:p>
          <a:p>
            <a:pPr>
              <a:lnSpc>
                <a:spcPct val="90000"/>
              </a:lnSpc>
            </a:pPr>
            <a:r>
              <a:rPr lang="en-US" altLang="en-US" sz="2800"/>
              <a:t>RULE #4</a:t>
            </a:r>
          </a:p>
          <a:p>
            <a:pPr lvl="1">
              <a:lnSpc>
                <a:spcPct val="90000"/>
              </a:lnSpc>
            </a:pPr>
            <a:r>
              <a:rPr lang="en-US" altLang="en-US" sz="2400"/>
              <a:t>If it sounds too good to be true --- IT IS!</a:t>
            </a:r>
          </a:p>
          <a:p>
            <a:pPr>
              <a:lnSpc>
                <a:spcPct val="90000"/>
              </a:lnSpc>
              <a:buFont typeface="Wingdings" charset="2"/>
              <a:buNone/>
            </a:pPr>
            <a:endParaRPr lang="en-US" altLang="en-US" sz="2800"/>
          </a:p>
        </p:txBody>
      </p:sp>
      <p:sp>
        <p:nvSpPr>
          <p:cNvPr id="31748" name="Rectangle 4"/>
          <p:cNvSpPr>
            <a:spLocks noGrp="1" noChangeArrowheads="1"/>
          </p:cNvSpPr>
          <p:nvPr>
            <p:ph type="title"/>
          </p:nvPr>
        </p:nvSpPr>
        <p:spPr>
          <a:xfrm>
            <a:off x="134938" y="889000"/>
            <a:ext cx="4208462" cy="558800"/>
          </a:xfrm>
          <a:noFill/>
          <a:ln/>
        </p:spPr>
        <p:txBody>
          <a:bodyPr/>
          <a:lstStyle/>
          <a:p>
            <a:r>
              <a:rPr lang="en-US" altLang="en-US"/>
              <a:t>Rules of Thumb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17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17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174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174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174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17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bldLvl="2"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Rules of Thumb</a:t>
            </a:r>
          </a:p>
        </p:txBody>
      </p:sp>
      <p:sp>
        <p:nvSpPr>
          <p:cNvPr id="28675" name="Rectangle 3"/>
          <p:cNvSpPr>
            <a:spLocks noGrp="1" noChangeArrowheads="1"/>
          </p:cNvSpPr>
          <p:nvPr>
            <p:ph type="body" idx="1"/>
          </p:nvPr>
        </p:nvSpPr>
        <p:spPr/>
        <p:txBody>
          <a:bodyPr/>
          <a:lstStyle/>
          <a:p>
            <a:r>
              <a:rPr lang="en-US" altLang="en-US"/>
              <a:t>Wildlife need </a:t>
            </a:r>
          </a:p>
          <a:p>
            <a:pPr lvl="1"/>
            <a:r>
              <a:rPr lang="en-US" altLang="en-US"/>
              <a:t>FOOD		WATER		SHELTER</a:t>
            </a:r>
          </a:p>
          <a:p>
            <a:pPr lvl="1">
              <a:buFont typeface="Wingdings" charset="2"/>
              <a:buNone/>
            </a:pPr>
            <a:endParaRPr lang="en-US" altLang="en-US"/>
          </a:p>
          <a:p>
            <a:r>
              <a:rPr lang="en-US" altLang="en-US"/>
              <a:t>Remove any one of these and offending animal will go somewhere else.</a:t>
            </a:r>
          </a:p>
          <a:p>
            <a:r>
              <a:rPr lang="en-US" altLang="en-US"/>
              <a:t>RULE #5</a:t>
            </a:r>
          </a:p>
          <a:p>
            <a:pPr lvl="1"/>
            <a:r>
              <a:rPr lang="en-US" altLang="en-US" b="1"/>
              <a:t>TREAT THE PROBLEM – NOT THE SYMPTOM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67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67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86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bldLvl="2"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258763" y="889000"/>
            <a:ext cx="8885237" cy="482600"/>
          </a:xfrm>
        </p:spPr>
        <p:txBody>
          <a:bodyPr/>
          <a:lstStyle/>
          <a:p>
            <a:r>
              <a:rPr lang="en-US" altLang="en-US"/>
              <a:t>Example No. 1</a:t>
            </a:r>
          </a:p>
        </p:txBody>
      </p:sp>
      <p:pic>
        <p:nvPicPr>
          <p:cNvPr id="29701" name="Picture 5" descr="oposs"/>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371600" y="1752600"/>
            <a:ext cx="6350000" cy="435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6"/>
          <p:cNvSpPr txBox="1">
            <a:spLocks noChangeArrowheads="1"/>
          </p:cNvSpPr>
          <p:nvPr/>
        </p:nvSpPr>
        <p:spPr bwMode="auto">
          <a:xfrm>
            <a:off x="381000" y="6172200"/>
            <a:ext cx="8077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1200" b="1"/>
              <a:t>Photo Courtesy of The Wildlife Services Image Collection http://images.fws.gov/</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4" name="Rectangle 4"/>
          <p:cNvSpPr>
            <a:spLocks noGrp="1" noChangeArrowheads="1"/>
          </p:cNvSpPr>
          <p:nvPr>
            <p:ph type="title" idx="4294967295"/>
          </p:nvPr>
        </p:nvSpPr>
        <p:spPr>
          <a:xfrm>
            <a:off x="258763" y="889000"/>
            <a:ext cx="8885237" cy="406400"/>
          </a:xfrm>
          <a:noFill/>
          <a:ln/>
        </p:spPr>
        <p:txBody>
          <a:bodyPr/>
          <a:lstStyle/>
          <a:p>
            <a:r>
              <a:rPr lang="en-US" altLang="en-US"/>
              <a:t>Example No. 2</a:t>
            </a:r>
          </a:p>
        </p:txBody>
      </p:sp>
      <p:sp>
        <p:nvSpPr>
          <p:cNvPr id="30729" name="Rectangle 9"/>
          <p:cNvSpPr>
            <a:spLocks noChangeArrowheads="1"/>
          </p:cNvSpPr>
          <p:nvPr/>
        </p:nvSpPr>
        <p:spPr bwMode="auto">
          <a:xfrm>
            <a:off x="457200" y="1752600"/>
            <a:ext cx="8001000" cy="399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3200" b="1"/>
              <a:t>Example 2: Moles digging up your yard</a:t>
            </a:r>
          </a:p>
          <a:p>
            <a:pPr lvl="1"/>
            <a:r>
              <a:rPr lang="en-US" altLang="en-US" sz="2800" b="1"/>
              <a:t>Wrong answer:</a:t>
            </a:r>
            <a:r>
              <a:rPr lang="en-US" altLang="en-US" sz="2800"/>
              <a:t> Trap the mole. Kills one mole</a:t>
            </a:r>
          </a:p>
          <a:p>
            <a:pPr lvl="1"/>
            <a:r>
              <a:rPr lang="en-US" altLang="en-US" sz="2800" b="1"/>
              <a:t>Right Answer:</a:t>
            </a:r>
          </a:p>
          <a:p>
            <a:pPr lvl="2"/>
            <a:r>
              <a:rPr lang="en-US" altLang="en-US" sz="2800"/>
              <a:t>	Treat yard for grubs</a:t>
            </a:r>
          </a:p>
          <a:p>
            <a:pPr lvl="2"/>
            <a:r>
              <a:rPr lang="en-US" altLang="en-US" sz="2800"/>
              <a:t>	Trap mole</a:t>
            </a:r>
          </a:p>
          <a:p>
            <a:pPr lvl="2"/>
            <a:r>
              <a:rPr lang="en-US" altLang="en-US" sz="2800"/>
              <a:t>	Reduce watering</a:t>
            </a:r>
          </a:p>
          <a:p>
            <a:pPr>
              <a:buFontTx/>
              <a:buChar char="•"/>
            </a:pPr>
            <a:r>
              <a:rPr lang="en-US" altLang="en-US" sz="2800"/>
              <a:t>Learn the biology of the animal; moles eat insects and earthworms</a:t>
            </a:r>
          </a:p>
          <a:p>
            <a:pPr>
              <a:buFontTx/>
              <a:buChar char="•"/>
            </a:pPr>
            <a:r>
              <a:rPr lang="en-US" altLang="en-US" sz="2800"/>
              <a:t>Solution may require several weeks of effort!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34938" y="889000"/>
            <a:ext cx="8885237" cy="558800"/>
          </a:xfrm>
        </p:spPr>
        <p:txBody>
          <a:bodyPr/>
          <a:lstStyle/>
          <a:p>
            <a:r>
              <a:rPr lang="en-US" altLang="en-US"/>
              <a:t>Animal Sign</a:t>
            </a:r>
          </a:p>
        </p:txBody>
      </p:sp>
      <p:sp>
        <p:nvSpPr>
          <p:cNvPr id="32771" name="Rectangle 3"/>
          <p:cNvSpPr>
            <a:spLocks noGrp="1" noChangeArrowheads="1"/>
          </p:cNvSpPr>
          <p:nvPr>
            <p:ph type="body" idx="1"/>
          </p:nvPr>
        </p:nvSpPr>
        <p:spPr>
          <a:xfrm>
            <a:off x="134938" y="1676400"/>
            <a:ext cx="8896350" cy="4575175"/>
          </a:xfrm>
        </p:spPr>
        <p:txBody>
          <a:bodyPr/>
          <a:lstStyle/>
          <a:p>
            <a:r>
              <a:rPr lang="en-US" altLang="en-US"/>
              <a:t>To diagnose problem – look for sign</a:t>
            </a:r>
          </a:p>
          <a:p>
            <a:pPr lvl="1"/>
            <a:r>
              <a:rPr lang="en-US" altLang="en-US"/>
              <a:t>Droppings </a:t>
            </a:r>
          </a:p>
          <a:p>
            <a:pPr lvl="2"/>
            <a:r>
              <a:rPr lang="en-US" altLang="en-US"/>
              <a:t>Fresh ones are black, shiny and moist</a:t>
            </a:r>
          </a:p>
          <a:p>
            <a:pPr lvl="2"/>
            <a:r>
              <a:rPr lang="en-US" altLang="en-US"/>
              <a:t>Old ones are dry, brown, gray</a:t>
            </a:r>
          </a:p>
          <a:p>
            <a:pPr lvl="1"/>
            <a:r>
              <a:rPr lang="en-US" altLang="en-US"/>
              <a:t>Black and white</a:t>
            </a:r>
          </a:p>
          <a:p>
            <a:pPr lvl="1"/>
            <a:r>
              <a:rPr lang="en-US" altLang="en-US"/>
              <a:t>Size matters</a:t>
            </a:r>
          </a:p>
          <a:p>
            <a:pPr lvl="2"/>
            <a:r>
              <a:rPr lang="en-US" altLang="en-US"/>
              <a:t>Rats, mice, toads, chipmunk </a:t>
            </a:r>
          </a:p>
          <a:p>
            <a:pPr lvl="2"/>
            <a:r>
              <a:rPr lang="en-US" altLang="en-US"/>
              <a:t>Rabbit </a:t>
            </a:r>
          </a:p>
          <a:p>
            <a:pPr lvl="2"/>
            <a:r>
              <a:rPr lang="en-US" altLang="en-US"/>
              <a:t>Deer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box(in)">
                                      <p:cBhvr>
                                        <p:cTn id="7" dur="5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box(in)">
                                      <p:cBhvr>
                                        <p:cTn id="12" dur="500"/>
                                        <p:tgtEl>
                                          <p:spTgt spid="327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box(in)">
                                      <p:cBhvr>
                                        <p:cTn id="17" dur="500"/>
                                        <p:tgtEl>
                                          <p:spTgt spid="327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2771">
                                            <p:txEl>
                                              <p:pRg st="3" end="3"/>
                                            </p:txEl>
                                          </p:spTgt>
                                        </p:tgtEl>
                                        <p:attrNameLst>
                                          <p:attrName>style.visibility</p:attrName>
                                        </p:attrNameLst>
                                      </p:cBhvr>
                                      <p:to>
                                        <p:strVal val="visible"/>
                                      </p:to>
                                    </p:set>
                                    <p:animEffect transition="in" filter="box(in)">
                                      <p:cBhvr>
                                        <p:cTn id="22" dur="500"/>
                                        <p:tgtEl>
                                          <p:spTgt spid="327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2771">
                                            <p:txEl>
                                              <p:pRg st="4" end="4"/>
                                            </p:txEl>
                                          </p:spTgt>
                                        </p:tgtEl>
                                        <p:attrNameLst>
                                          <p:attrName>style.visibility</p:attrName>
                                        </p:attrNameLst>
                                      </p:cBhvr>
                                      <p:to>
                                        <p:strVal val="visible"/>
                                      </p:to>
                                    </p:set>
                                    <p:animEffect transition="in" filter="box(in)">
                                      <p:cBhvr>
                                        <p:cTn id="27" dur="500"/>
                                        <p:tgtEl>
                                          <p:spTgt spid="3277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2771">
                                            <p:txEl>
                                              <p:pRg st="5" end="5"/>
                                            </p:txEl>
                                          </p:spTgt>
                                        </p:tgtEl>
                                        <p:attrNameLst>
                                          <p:attrName>style.visibility</p:attrName>
                                        </p:attrNameLst>
                                      </p:cBhvr>
                                      <p:to>
                                        <p:strVal val="visible"/>
                                      </p:to>
                                    </p:set>
                                    <p:animEffect transition="in" filter="box(in)">
                                      <p:cBhvr>
                                        <p:cTn id="32" dur="500"/>
                                        <p:tgtEl>
                                          <p:spTgt spid="3277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2771">
                                            <p:txEl>
                                              <p:pRg st="6" end="6"/>
                                            </p:txEl>
                                          </p:spTgt>
                                        </p:tgtEl>
                                        <p:attrNameLst>
                                          <p:attrName>style.visibility</p:attrName>
                                        </p:attrNameLst>
                                      </p:cBhvr>
                                      <p:to>
                                        <p:strVal val="visible"/>
                                      </p:to>
                                    </p:set>
                                    <p:animEffect transition="in" filter="box(in)">
                                      <p:cBhvr>
                                        <p:cTn id="37" dur="500"/>
                                        <p:tgtEl>
                                          <p:spTgt spid="3277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2771">
                                            <p:txEl>
                                              <p:pRg st="7" end="7"/>
                                            </p:txEl>
                                          </p:spTgt>
                                        </p:tgtEl>
                                        <p:attrNameLst>
                                          <p:attrName>style.visibility</p:attrName>
                                        </p:attrNameLst>
                                      </p:cBhvr>
                                      <p:to>
                                        <p:strVal val="visible"/>
                                      </p:to>
                                    </p:set>
                                    <p:animEffect transition="in" filter="box(in)">
                                      <p:cBhvr>
                                        <p:cTn id="42" dur="500"/>
                                        <p:tgtEl>
                                          <p:spTgt spid="32771">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2771">
                                            <p:txEl>
                                              <p:pRg st="8" end="8"/>
                                            </p:txEl>
                                          </p:spTgt>
                                        </p:tgtEl>
                                        <p:attrNameLst>
                                          <p:attrName>style.visibility</p:attrName>
                                        </p:attrNameLst>
                                      </p:cBhvr>
                                      <p:to>
                                        <p:strVal val="visible"/>
                                      </p:to>
                                    </p:set>
                                    <p:animEffect transition="in" filter="box(in)">
                                      <p:cBhvr>
                                        <p:cTn id="47" dur="500"/>
                                        <p:tgtEl>
                                          <p:spTgt spid="327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bldLvl="3"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34938" y="889000"/>
            <a:ext cx="8885237" cy="635000"/>
          </a:xfrm>
        </p:spPr>
        <p:txBody>
          <a:bodyPr/>
          <a:lstStyle/>
          <a:p>
            <a:r>
              <a:rPr lang="en-US" altLang="en-US"/>
              <a:t>Animal Sign</a:t>
            </a:r>
          </a:p>
        </p:txBody>
      </p:sp>
      <p:sp>
        <p:nvSpPr>
          <p:cNvPr id="33795" name="Rectangle 3"/>
          <p:cNvSpPr>
            <a:spLocks noGrp="1" noChangeArrowheads="1"/>
          </p:cNvSpPr>
          <p:nvPr>
            <p:ph type="body" idx="1"/>
          </p:nvPr>
        </p:nvSpPr>
        <p:spPr/>
        <p:txBody>
          <a:bodyPr/>
          <a:lstStyle/>
          <a:p>
            <a:r>
              <a:rPr lang="en-US" altLang="en-US"/>
              <a:t>Digging</a:t>
            </a:r>
          </a:p>
          <a:p>
            <a:pPr lvl="1"/>
            <a:r>
              <a:rPr lang="en-US" altLang="en-US"/>
              <a:t>Dirt mound present </a:t>
            </a:r>
          </a:p>
          <a:p>
            <a:pPr lvl="2"/>
            <a:r>
              <a:rPr lang="en-US" altLang="en-US"/>
              <a:t>Woodchuck, turtle, armadillo, coyote, dog</a:t>
            </a:r>
          </a:p>
          <a:p>
            <a:pPr lvl="1"/>
            <a:r>
              <a:rPr lang="en-US" altLang="en-US"/>
              <a:t>No dirt mound </a:t>
            </a:r>
          </a:p>
          <a:p>
            <a:pPr lvl="2"/>
            <a:r>
              <a:rPr lang="en-US" altLang="en-US"/>
              <a:t>Chipmunk, skunk, mole, vole</a:t>
            </a:r>
          </a:p>
          <a:p>
            <a:pPr lvl="1"/>
            <a:r>
              <a:rPr lang="en-US" altLang="en-US"/>
              <a:t>Tunnels near surface</a:t>
            </a:r>
          </a:p>
          <a:p>
            <a:pPr lvl="2"/>
            <a:r>
              <a:rPr lang="en-US" altLang="en-US"/>
              <a:t>Mole, Vole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7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379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379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379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379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37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bldLvl="2"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Apple Test</a:t>
            </a:r>
          </a:p>
        </p:txBody>
      </p:sp>
      <p:sp>
        <p:nvSpPr>
          <p:cNvPr id="34819" name="Rectangle 3"/>
          <p:cNvSpPr>
            <a:spLocks noGrp="1" noChangeArrowheads="1"/>
          </p:cNvSpPr>
          <p:nvPr>
            <p:ph type="body" idx="1"/>
          </p:nvPr>
        </p:nvSpPr>
        <p:spPr/>
        <p:txBody>
          <a:bodyPr/>
          <a:lstStyle/>
          <a:p>
            <a:r>
              <a:rPr lang="en-US" altLang="en-US"/>
              <a:t>Moles eat insects, grubs, earthworms</a:t>
            </a:r>
          </a:p>
          <a:p>
            <a:r>
              <a:rPr lang="en-US" altLang="en-US"/>
              <a:t>Voles eat plants, tubers, bark, roots, bulbs.</a:t>
            </a:r>
          </a:p>
          <a:p>
            <a:r>
              <a:rPr lang="en-US" altLang="en-US"/>
              <a:t>Apple Test</a:t>
            </a:r>
          </a:p>
          <a:p>
            <a:pPr lvl="1"/>
            <a:r>
              <a:rPr lang="en-US" altLang="en-US"/>
              <a:t>Piece of apple in tunnel</a:t>
            </a:r>
          </a:p>
          <a:p>
            <a:pPr lvl="1"/>
            <a:r>
              <a:rPr lang="en-US" altLang="en-US"/>
              <a:t>Wait </a:t>
            </a:r>
          </a:p>
          <a:p>
            <a:pPr lvl="1"/>
            <a:r>
              <a:rPr lang="en-US" altLang="en-US"/>
              <a:t>If apple is eaten – VOLE</a:t>
            </a:r>
          </a:p>
          <a:p>
            <a:pPr lvl="1"/>
            <a:r>
              <a:rPr lang="en-US" altLang="en-US"/>
              <a:t>If apple not eaten - MOLE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8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8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48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48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481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481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48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bldLvl="2"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MOLE</a:t>
            </a:r>
          </a:p>
        </p:txBody>
      </p:sp>
      <p:sp>
        <p:nvSpPr>
          <p:cNvPr id="35843" name="Rectangle 3"/>
          <p:cNvSpPr>
            <a:spLocks noGrp="1" noChangeArrowheads="1"/>
          </p:cNvSpPr>
          <p:nvPr>
            <p:ph type="body" sz="half" idx="1"/>
          </p:nvPr>
        </p:nvSpPr>
        <p:spPr/>
        <p:txBody>
          <a:bodyPr/>
          <a:lstStyle/>
          <a:p>
            <a:r>
              <a:rPr lang="en-US" altLang="en-US" sz="2800" b="1"/>
              <a:t>Dark brown – black</a:t>
            </a:r>
          </a:p>
          <a:p>
            <a:r>
              <a:rPr lang="en-US" altLang="en-US" sz="2800" b="1"/>
              <a:t>Naked snout</a:t>
            </a:r>
          </a:p>
          <a:p>
            <a:r>
              <a:rPr lang="en-US" altLang="en-US" sz="2800" b="1"/>
              <a:t>Broad feet</a:t>
            </a:r>
          </a:p>
          <a:p>
            <a:r>
              <a:rPr lang="en-US" altLang="en-US" sz="2800" b="1"/>
              <a:t>Large claws</a:t>
            </a:r>
          </a:p>
          <a:p>
            <a:r>
              <a:rPr lang="en-US" altLang="en-US" sz="2800" b="1"/>
              <a:t>Nearly invisible eyes/ears</a:t>
            </a:r>
          </a:p>
        </p:txBody>
      </p:sp>
      <p:pic>
        <p:nvPicPr>
          <p:cNvPr id="35846" name="Picture 6" descr="mole, eastern"/>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59313" y="2543175"/>
            <a:ext cx="4371975" cy="3279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34938" y="889000"/>
            <a:ext cx="2227262" cy="635000"/>
          </a:xfrm>
        </p:spPr>
        <p:txBody>
          <a:bodyPr/>
          <a:lstStyle/>
          <a:p>
            <a:r>
              <a:rPr lang="en-US" altLang="en-US"/>
              <a:t>VOLE</a:t>
            </a:r>
          </a:p>
        </p:txBody>
      </p:sp>
      <p:sp>
        <p:nvSpPr>
          <p:cNvPr id="36867" name="Rectangle 3"/>
          <p:cNvSpPr>
            <a:spLocks noGrp="1" noChangeArrowheads="1"/>
          </p:cNvSpPr>
          <p:nvPr>
            <p:ph type="body" sz="half" idx="1"/>
          </p:nvPr>
        </p:nvSpPr>
        <p:spPr/>
        <p:txBody>
          <a:bodyPr/>
          <a:lstStyle/>
          <a:p>
            <a:r>
              <a:rPr lang="en-US" altLang="en-US" sz="2800"/>
              <a:t>Rich brown</a:t>
            </a:r>
          </a:p>
          <a:p>
            <a:r>
              <a:rPr lang="en-US" altLang="en-US" sz="2800"/>
              <a:t>Mouse-like feet</a:t>
            </a:r>
          </a:p>
          <a:p>
            <a:r>
              <a:rPr lang="en-US" altLang="en-US" sz="2800"/>
              <a:t>Tail ¾ to 1 ½ inches</a:t>
            </a:r>
          </a:p>
          <a:p>
            <a:r>
              <a:rPr lang="en-US" altLang="en-US" sz="2800"/>
              <a:t>Ears very small</a:t>
            </a:r>
          </a:p>
          <a:p>
            <a:r>
              <a:rPr lang="en-US" altLang="en-US" sz="2800"/>
              <a:t>Eyes visible</a:t>
            </a:r>
          </a:p>
          <a:p>
            <a:r>
              <a:rPr lang="en-US" altLang="en-US" sz="2800"/>
              <a:t>Furry nose</a:t>
            </a:r>
          </a:p>
        </p:txBody>
      </p:sp>
      <p:pic>
        <p:nvPicPr>
          <p:cNvPr id="36870" name="Picture 6" descr="pine vole"/>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3581400" y="990600"/>
            <a:ext cx="2293938"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7" descr="VolePine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209800"/>
            <a:ext cx="3352800" cy="2593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34938" y="889000"/>
            <a:ext cx="7256462" cy="482600"/>
          </a:xfrm>
        </p:spPr>
        <p:txBody>
          <a:bodyPr/>
          <a:lstStyle/>
          <a:p>
            <a:r>
              <a:rPr lang="en-US" altLang="en-US"/>
              <a:t>Animal Sign</a:t>
            </a:r>
          </a:p>
        </p:txBody>
      </p:sp>
      <p:sp>
        <p:nvSpPr>
          <p:cNvPr id="37891" name="Rectangle 3"/>
          <p:cNvSpPr>
            <a:spLocks noGrp="1" noChangeArrowheads="1"/>
          </p:cNvSpPr>
          <p:nvPr>
            <p:ph type="body" idx="1"/>
          </p:nvPr>
        </p:nvSpPr>
        <p:spPr>
          <a:xfrm>
            <a:off x="134938" y="1524000"/>
            <a:ext cx="8896350" cy="4727575"/>
          </a:xfrm>
        </p:spPr>
        <p:txBody>
          <a:bodyPr/>
          <a:lstStyle/>
          <a:p>
            <a:pPr>
              <a:lnSpc>
                <a:spcPct val="90000"/>
              </a:lnSpc>
            </a:pPr>
            <a:r>
              <a:rPr lang="en-US" altLang="en-US" sz="2800"/>
              <a:t>Gnawing</a:t>
            </a:r>
          </a:p>
          <a:p>
            <a:pPr>
              <a:lnSpc>
                <a:spcPct val="90000"/>
              </a:lnSpc>
            </a:pPr>
            <a:r>
              <a:rPr lang="en-US" altLang="en-US" sz="2800"/>
              <a:t>Deer lack upper incisor</a:t>
            </a:r>
          </a:p>
          <a:p>
            <a:pPr lvl="1">
              <a:lnSpc>
                <a:spcPct val="90000"/>
              </a:lnSpc>
            </a:pPr>
            <a:r>
              <a:rPr lang="en-US" altLang="en-US" sz="2400"/>
              <a:t>Plants have ragged end</a:t>
            </a:r>
          </a:p>
          <a:p>
            <a:pPr>
              <a:lnSpc>
                <a:spcPct val="90000"/>
              </a:lnSpc>
            </a:pPr>
            <a:r>
              <a:rPr lang="en-US" altLang="en-US" sz="2800"/>
              <a:t>Plants clipped clean</a:t>
            </a:r>
          </a:p>
          <a:p>
            <a:pPr lvl="1">
              <a:lnSpc>
                <a:spcPct val="90000"/>
              </a:lnSpc>
            </a:pPr>
            <a:r>
              <a:rPr lang="en-US" altLang="en-US" sz="2400"/>
              <a:t>Vole, chipmunk, squirrel, beaver, rabbit, woodrat</a:t>
            </a:r>
          </a:p>
          <a:p>
            <a:pPr>
              <a:lnSpc>
                <a:spcPct val="90000"/>
              </a:lnSpc>
            </a:pPr>
            <a:r>
              <a:rPr lang="en-US" altLang="en-US" sz="2800"/>
              <a:t>Branches are cut</a:t>
            </a:r>
          </a:p>
          <a:p>
            <a:pPr lvl="1">
              <a:lnSpc>
                <a:spcPct val="90000"/>
              </a:lnSpc>
            </a:pPr>
            <a:r>
              <a:rPr lang="en-US" altLang="en-US" sz="2400"/>
              <a:t>Squirrel, rabbit</a:t>
            </a:r>
          </a:p>
          <a:p>
            <a:pPr>
              <a:lnSpc>
                <a:spcPct val="90000"/>
              </a:lnSpc>
            </a:pPr>
            <a:r>
              <a:rPr lang="en-US" altLang="en-US" sz="2800"/>
              <a:t>Height</a:t>
            </a:r>
          </a:p>
          <a:p>
            <a:pPr lvl="1">
              <a:lnSpc>
                <a:spcPct val="90000"/>
              </a:lnSpc>
            </a:pPr>
            <a:r>
              <a:rPr lang="en-US" altLang="en-US" sz="2400"/>
              <a:t>4 ½ to 6 feet – deer; rabbits, woodchuck ~ 1 foot</a:t>
            </a:r>
          </a:p>
          <a:p>
            <a:pPr lvl="1">
              <a:lnSpc>
                <a:spcPct val="90000"/>
              </a:lnSpc>
            </a:pPr>
            <a:r>
              <a:rPr lang="en-US" altLang="en-US" sz="2400"/>
              <a:t>Close to ground - vole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8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8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8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789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789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789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7891">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7891">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78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447800"/>
            <a:ext cx="7772400" cy="2438400"/>
          </a:xfrm>
        </p:spPr>
        <p:txBody>
          <a:bodyPr/>
          <a:lstStyle/>
          <a:p>
            <a:r>
              <a:rPr lang="en-US" altLang="en-US" sz="4800"/>
              <a:t>DEALING WITH </a:t>
            </a:r>
            <a:br>
              <a:rPr lang="en-US" altLang="en-US" sz="4800"/>
            </a:br>
            <a:r>
              <a:rPr lang="en-US" altLang="en-US" sz="4800"/>
              <a:t>NUISANCE WILDLIFE</a:t>
            </a:r>
          </a:p>
        </p:txBody>
      </p:sp>
      <p:sp>
        <p:nvSpPr>
          <p:cNvPr id="2051" name="Rectangle 3"/>
          <p:cNvSpPr>
            <a:spLocks noGrp="1" noChangeArrowheads="1"/>
          </p:cNvSpPr>
          <p:nvPr>
            <p:ph type="subTitle" idx="1"/>
          </p:nvPr>
        </p:nvSpPr>
        <p:spPr>
          <a:xfrm>
            <a:off x="1371600" y="2819400"/>
            <a:ext cx="6400800" cy="3200400"/>
          </a:xfrm>
        </p:spPr>
        <p:txBody>
          <a:bodyPr/>
          <a:lstStyle/>
          <a:p>
            <a:endParaRPr lang="en-US" altLang="en-US" sz="2800"/>
          </a:p>
          <a:p>
            <a:endParaRPr lang="en-US" altLang="en-US" sz="2800"/>
          </a:p>
          <a:p>
            <a:endParaRPr lang="en-US" altLang="en-US" sz="2800"/>
          </a:p>
          <a:p>
            <a:endParaRPr lang="en-US" altLang="en-US" sz="2800"/>
          </a:p>
          <a:p>
            <a:r>
              <a:rPr lang="en-US" altLang="en-US" sz="2000"/>
              <a:t>MICHAEL T. MENGAK, Ph.D., CWB</a:t>
            </a:r>
          </a:p>
          <a:p>
            <a:r>
              <a:rPr lang="en-US" altLang="en-US" sz="2000"/>
              <a:t>WILDLIFE SPECIALIST</a:t>
            </a:r>
          </a:p>
          <a:p>
            <a:r>
              <a:rPr lang="en-US" altLang="en-US" sz="2000"/>
              <a:t>WARNELL SCHOOL OF FOREST RESOURCES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p:txBody>
          <a:bodyPr/>
          <a:lstStyle/>
          <a:p>
            <a:r>
              <a:rPr lang="en-US" altLang="en-US"/>
              <a:t>Noise</a:t>
            </a:r>
          </a:p>
          <a:p>
            <a:pPr lvl="1"/>
            <a:r>
              <a:rPr lang="en-US" altLang="en-US"/>
              <a:t>Inside wall – mice</a:t>
            </a:r>
          </a:p>
          <a:p>
            <a:pPr lvl="1"/>
            <a:r>
              <a:rPr lang="en-US" altLang="en-US"/>
              <a:t>Attic or crawl space – mice, bats, squirrels, raccoons, skunk, opossum, birds</a:t>
            </a:r>
          </a:p>
          <a:p>
            <a:pPr lvl="1"/>
            <a:r>
              <a:rPr lang="en-US" altLang="en-US"/>
              <a:t>Chimney – squirrel, raccoon, birds, bats</a:t>
            </a:r>
          </a:p>
          <a:p>
            <a:pPr lvl="1"/>
            <a:r>
              <a:rPr lang="en-US" altLang="en-US"/>
              <a:t>Attic noise at night – mice, bats, flying squirrel</a:t>
            </a:r>
          </a:p>
          <a:p>
            <a:pPr lvl="1"/>
            <a:r>
              <a:rPr lang="en-US" altLang="en-US"/>
              <a:t>Attic noise during day – gray squirrel</a:t>
            </a:r>
          </a:p>
        </p:txBody>
      </p:sp>
      <p:sp>
        <p:nvSpPr>
          <p:cNvPr id="38916" name="Rectangle 4"/>
          <p:cNvSpPr>
            <a:spLocks noGrp="1" noChangeArrowheads="1"/>
          </p:cNvSpPr>
          <p:nvPr>
            <p:ph type="title"/>
          </p:nvPr>
        </p:nvSpPr>
        <p:spPr>
          <a:noFill/>
          <a:ln/>
        </p:spPr>
        <p:txBody>
          <a:bodyPr/>
          <a:lstStyle/>
          <a:p>
            <a:r>
              <a:rPr lang="en-US" altLang="en-US"/>
              <a:t>Animal Sign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anim calcmode="lin" valueType="num">
                                      <p:cBhvr additive="base">
                                        <p:cTn id="25"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8915">
                                            <p:txEl>
                                              <p:pRg st="4" end="4"/>
                                            </p:txEl>
                                          </p:spTgt>
                                        </p:tgtEl>
                                        <p:attrNameLst>
                                          <p:attrName>style.visibility</p:attrName>
                                        </p:attrNameLst>
                                      </p:cBhvr>
                                      <p:to>
                                        <p:strVal val="visible"/>
                                      </p:to>
                                    </p:set>
                                    <p:anim calcmode="lin" valueType="num">
                                      <p:cBhvr additive="base">
                                        <p:cTn id="31"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89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8915">
                                            <p:txEl>
                                              <p:pRg st="5" end="5"/>
                                            </p:txEl>
                                          </p:spTgt>
                                        </p:tgtEl>
                                        <p:attrNameLst>
                                          <p:attrName>style.visibility</p:attrName>
                                        </p:attrNameLst>
                                      </p:cBhvr>
                                      <p:to>
                                        <p:strVal val="visible"/>
                                      </p:to>
                                    </p:set>
                                    <p:anim calcmode="lin" valueType="num">
                                      <p:cBhvr additive="base">
                                        <p:cTn id="37" dur="500" fill="hold"/>
                                        <p:tgtEl>
                                          <p:spTgt spid="389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89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bldLvl="2"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34938" y="889000"/>
            <a:ext cx="8885237" cy="635000"/>
          </a:xfrm>
        </p:spPr>
        <p:txBody>
          <a:bodyPr/>
          <a:lstStyle/>
          <a:p>
            <a:r>
              <a:rPr lang="en-US" altLang="en-US"/>
              <a:t>Animal Sign</a:t>
            </a:r>
          </a:p>
        </p:txBody>
      </p:sp>
      <p:sp>
        <p:nvSpPr>
          <p:cNvPr id="39939" name="Rectangle 3"/>
          <p:cNvSpPr>
            <a:spLocks noGrp="1" noChangeArrowheads="1"/>
          </p:cNvSpPr>
          <p:nvPr>
            <p:ph type="body" idx="1"/>
          </p:nvPr>
        </p:nvSpPr>
        <p:spPr>
          <a:xfrm>
            <a:off x="134938" y="1752600"/>
            <a:ext cx="8896350" cy="4343400"/>
          </a:xfrm>
        </p:spPr>
        <p:txBody>
          <a:bodyPr/>
          <a:lstStyle/>
          <a:p>
            <a:pPr>
              <a:lnSpc>
                <a:spcPct val="90000"/>
              </a:lnSpc>
            </a:pPr>
            <a:r>
              <a:rPr lang="en-US" altLang="en-US"/>
              <a:t>Time of Day</a:t>
            </a:r>
          </a:p>
          <a:p>
            <a:pPr>
              <a:lnSpc>
                <a:spcPct val="90000"/>
              </a:lnSpc>
            </a:pPr>
            <a:r>
              <a:rPr lang="en-US" altLang="en-US"/>
              <a:t>Nocturnal (night active)</a:t>
            </a:r>
          </a:p>
          <a:p>
            <a:pPr lvl="1">
              <a:lnSpc>
                <a:spcPct val="90000"/>
              </a:lnSpc>
            </a:pPr>
            <a:r>
              <a:rPr lang="en-US" altLang="en-US"/>
              <a:t>Woodrat, raccoon, skunk, opossum, deer</a:t>
            </a:r>
          </a:p>
          <a:p>
            <a:pPr lvl="1">
              <a:lnSpc>
                <a:spcPct val="90000"/>
              </a:lnSpc>
            </a:pPr>
            <a:r>
              <a:rPr lang="en-US" altLang="en-US"/>
              <a:t>Causes holes, gnawing to appear overnight</a:t>
            </a:r>
          </a:p>
          <a:p>
            <a:pPr>
              <a:lnSpc>
                <a:spcPct val="90000"/>
              </a:lnSpc>
            </a:pPr>
            <a:r>
              <a:rPr lang="en-US" altLang="en-US"/>
              <a:t>Diurnal (day active)</a:t>
            </a:r>
          </a:p>
          <a:p>
            <a:pPr lvl="1">
              <a:lnSpc>
                <a:spcPct val="90000"/>
              </a:lnSpc>
            </a:pPr>
            <a:r>
              <a:rPr lang="en-US" altLang="en-US"/>
              <a:t>Squirrel, chipmunk, woodchuck, crow, </a:t>
            </a:r>
          </a:p>
          <a:p>
            <a:pPr>
              <a:lnSpc>
                <a:spcPct val="90000"/>
              </a:lnSpc>
            </a:pPr>
            <a:r>
              <a:rPr lang="en-US" altLang="en-US"/>
              <a:t>Either</a:t>
            </a:r>
          </a:p>
          <a:p>
            <a:pPr lvl="1">
              <a:lnSpc>
                <a:spcPct val="90000"/>
              </a:lnSpc>
            </a:pPr>
            <a:r>
              <a:rPr lang="en-US" altLang="en-US"/>
              <a:t>Dog, cat, armadillo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blinds(horizontal)">
                                      <p:cBhvr>
                                        <p:cTn id="7" dur="500"/>
                                        <p:tgtEl>
                                          <p:spTgt spid="39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blinds(horizontal)">
                                      <p:cBhvr>
                                        <p:cTn id="12" dur="500"/>
                                        <p:tgtEl>
                                          <p:spTgt spid="399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blinds(horizontal)">
                                      <p:cBhvr>
                                        <p:cTn id="17" dur="500"/>
                                        <p:tgtEl>
                                          <p:spTgt spid="399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blinds(horizontal)">
                                      <p:cBhvr>
                                        <p:cTn id="22" dur="500"/>
                                        <p:tgtEl>
                                          <p:spTgt spid="399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9939">
                                            <p:txEl>
                                              <p:pRg st="4" end="4"/>
                                            </p:txEl>
                                          </p:spTgt>
                                        </p:tgtEl>
                                        <p:attrNameLst>
                                          <p:attrName>style.visibility</p:attrName>
                                        </p:attrNameLst>
                                      </p:cBhvr>
                                      <p:to>
                                        <p:strVal val="visible"/>
                                      </p:to>
                                    </p:set>
                                    <p:animEffect transition="in" filter="blinds(horizontal)">
                                      <p:cBhvr>
                                        <p:cTn id="27" dur="500"/>
                                        <p:tgtEl>
                                          <p:spTgt spid="399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9939">
                                            <p:txEl>
                                              <p:pRg st="5" end="5"/>
                                            </p:txEl>
                                          </p:spTgt>
                                        </p:tgtEl>
                                        <p:attrNameLst>
                                          <p:attrName>style.visibility</p:attrName>
                                        </p:attrNameLst>
                                      </p:cBhvr>
                                      <p:to>
                                        <p:strVal val="visible"/>
                                      </p:to>
                                    </p:set>
                                    <p:animEffect transition="in" filter="blinds(horizontal)">
                                      <p:cBhvr>
                                        <p:cTn id="32" dur="500"/>
                                        <p:tgtEl>
                                          <p:spTgt spid="3993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9939">
                                            <p:txEl>
                                              <p:pRg st="6" end="6"/>
                                            </p:txEl>
                                          </p:spTgt>
                                        </p:tgtEl>
                                        <p:attrNameLst>
                                          <p:attrName>style.visibility</p:attrName>
                                        </p:attrNameLst>
                                      </p:cBhvr>
                                      <p:to>
                                        <p:strVal val="visible"/>
                                      </p:to>
                                    </p:set>
                                    <p:animEffect transition="in" filter="blinds(horizontal)">
                                      <p:cBhvr>
                                        <p:cTn id="37" dur="500"/>
                                        <p:tgtEl>
                                          <p:spTgt spid="3993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9939">
                                            <p:txEl>
                                              <p:pRg st="7" end="7"/>
                                            </p:txEl>
                                          </p:spTgt>
                                        </p:tgtEl>
                                        <p:attrNameLst>
                                          <p:attrName>style.visibility</p:attrName>
                                        </p:attrNameLst>
                                      </p:cBhvr>
                                      <p:to>
                                        <p:strVal val="visible"/>
                                      </p:to>
                                    </p:set>
                                    <p:animEffect transition="in" filter="blinds(horizontal)">
                                      <p:cBhvr>
                                        <p:cTn id="42" dur="500"/>
                                        <p:tgtEl>
                                          <p:spTgt spid="399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bldLvl="2"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828800" y="1295400"/>
            <a:ext cx="5638800" cy="3886200"/>
          </a:xfrm>
        </p:spPr>
        <p:txBody>
          <a:bodyPr/>
          <a:lstStyle/>
          <a:p>
            <a:r>
              <a:rPr lang="en-US" altLang="en-US"/>
              <a:t>           CITIZEN</a:t>
            </a:r>
            <a:br>
              <a:rPr lang="en-US" altLang="en-US"/>
            </a:br>
            <a:r>
              <a:rPr lang="en-US" altLang="en-US"/>
              <a:t>      OPTIONS FOR</a:t>
            </a:r>
            <a:br>
              <a:rPr lang="en-US" altLang="en-US"/>
            </a:br>
            <a:r>
              <a:rPr lang="en-US" altLang="en-US"/>
              <a:t>        NUISANCE</a:t>
            </a:r>
            <a:br>
              <a:rPr lang="en-US" altLang="en-US"/>
            </a:br>
            <a:r>
              <a:rPr lang="en-US" altLang="en-US"/>
              <a:t>         WILDLIFE </a:t>
            </a:r>
            <a:br>
              <a:rPr lang="en-US" altLang="en-US"/>
            </a:br>
            <a:r>
              <a:rPr lang="en-US" altLang="en-US"/>
              <a:t>             ISSUES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ACTION MODEL</a:t>
            </a:r>
          </a:p>
        </p:txBody>
      </p:sp>
      <p:sp>
        <p:nvSpPr>
          <p:cNvPr id="41987" name="Rectangle 3"/>
          <p:cNvSpPr>
            <a:spLocks noGrp="1" noChangeArrowheads="1"/>
          </p:cNvSpPr>
          <p:nvPr>
            <p:ph type="body" idx="1"/>
          </p:nvPr>
        </p:nvSpPr>
        <p:spPr/>
        <p:txBody>
          <a:bodyPr/>
          <a:lstStyle/>
          <a:p>
            <a:r>
              <a:rPr lang="en-US" altLang="en-US" sz="4000" b="1"/>
              <a:t>H-E-R-L</a:t>
            </a:r>
          </a:p>
          <a:p>
            <a:pPr lvl="1"/>
            <a:r>
              <a:rPr lang="en-US" altLang="en-US"/>
              <a:t>H – Habitat Modification</a:t>
            </a:r>
          </a:p>
          <a:p>
            <a:pPr lvl="1"/>
            <a:r>
              <a:rPr lang="en-US" altLang="en-US"/>
              <a:t>E – Exclusion</a:t>
            </a:r>
          </a:p>
          <a:p>
            <a:pPr lvl="1"/>
            <a:r>
              <a:rPr lang="en-US" altLang="en-US"/>
              <a:t>R – Removal or Repellent</a:t>
            </a:r>
          </a:p>
          <a:p>
            <a:pPr lvl="1"/>
            <a:r>
              <a:rPr lang="en-US" altLang="en-US"/>
              <a:t>L – Lethal Control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9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9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19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19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bldLvl="2"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5800" y="1066800"/>
            <a:ext cx="7315200" cy="1155700"/>
          </a:xfrm>
        </p:spPr>
        <p:txBody>
          <a:bodyPr/>
          <a:lstStyle/>
          <a:p>
            <a:r>
              <a:rPr lang="en-US" altLang="en-US"/>
              <a:t>H – Habitat Modification</a:t>
            </a:r>
          </a:p>
        </p:txBody>
      </p:sp>
      <p:pic>
        <p:nvPicPr>
          <p:cNvPr id="83971" name="Picture 3" descr="bd0518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667000"/>
            <a:ext cx="3362325" cy="3435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34938" y="889000"/>
            <a:ext cx="5199062" cy="635000"/>
          </a:xfrm>
        </p:spPr>
        <p:txBody>
          <a:bodyPr/>
          <a:lstStyle/>
          <a:p>
            <a:r>
              <a:rPr lang="en-US" altLang="en-US"/>
              <a:t>Habitat Modification</a:t>
            </a:r>
          </a:p>
        </p:txBody>
      </p:sp>
      <p:sp>
        <p:nvSpPr>
          <p:cNvPr id="43011" name="Rectangle 3"/>
          <p:cNvSpPr>
            <a:spLocks noGrp="1" noChangeArrowheads="1"/>
          </p:cNvSpPr>
          <p:nvPr>
            <p:ph type="body" idx="1"/>
          </p:nvPr>
        </p:nvSpPr>
        <p:spPr>
          <a:xfrm>
            <a:off x="134938" y="1676400"/>
            <a:ext cx="8896350" cy="4575175"/>
          </a:xfrm>
        </p:spPr>
        <p:txBody>
          <a:bodyPr/>
          <a:lstStyle/>
          <a:p>
            <a:r>
              <a:rPr lang="en-US" altLang="en-US"/>
              <a:t>Activities to make habitat unattractive are opposite actions taken to create backyard habitat.</a:t>
            </a:r>
          </a:p>
          <a:p>
            <a:r>
              <a:rPr lang="en-US" altLang="en-US"/>
              <a:t>Difficult or impossible to create habitat for some species and remove habitat to discourage wildlife.</a:t>
            </a:r>
          </a:p>
          <a:p>
            <a:pPr lvl="1"/>
            <a:r>
              <a:rPr lang="en-US" altLang="en-US"/>
              <a:t>They can’t read; they can’t tell the difference!</a:t>
            </a:r>
          </a:p>
          <a:p>
            <a:r>
              <a:rPr lang="en-US" altLang="en-US"/>
              <a:t>Wildlife needs habitat</a:t>
            </a:r>
          </a:p>
          <a:p>
            <a:pPr lvl="1"/>
            <a:r>
              <a:rPr lang="en-US" altLang="en-US"/>
              <a:t>NO COVER = NO MICE = NO SNAKES</a:t>
            </a:r>
          </a:p>
          <a:p>
            <a:pPr lvl="1"/>
            <a:r>
              <a:rPr lang="en-US" altLang="en-US"/>
              <a:t>NO COVER = NO BIRDS!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p:cTn id="7" dur="1000" fill="hold"/>
                                        <p:tgtEl>
                                          <p:spTgt spid="430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30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301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301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3011">
                                            <p:txEl>
                                              <p:pRg st="1" end="1"/>
                                            </p:txEl>
                                          </p:spTgt>
                                        </p:tgtEl>
                                        <p:attrNameLst>
                                          <p:attrName>style.visibility</p:attrName>
                                        </p:attrNameLst>
                                      </p:cBhvr>
                                      <p:to>
                                        <p:strVal val="visible"/>
                                      </p:to>
                                    </p:set>
                                    <p:anim calcmode="lin" valueType="num">
                                      <p:cBhvr>
                                        <p:cTn id="15" dur="1000" fill="hold"/>
                                        <p:tgtEl>
                                          <p:spTgt spid="43011">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3011">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301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301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43011">
                                            <p:txEl>
                                              <p:pRg st="2" end="2"/>
                                            </p:txEl>
                                          </p:spTgt>
                                        </p:tgtEl>
                                        <p:attrNameLst>
                                          <p:attrName>style.visibility</p:attrName>
                                        </p:attrNameLst>
                                      </p:cBhvr>
                                      <p:to>
                                        <p:strVal val="visible"/>
                                      </p:to>
                                    </p:set>
                                    <p:anim calcmode="lin" valueType="num">
                                      <p:cBhvr>
                                        <p:cTn id="23" dur="1000" fill="hold"/>
                                        <p:tgtEl>
                                          <p:spTgt spid="43011">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3011">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30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301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43011">
                                            <p:txEl>
                                              <p:pRg st="3" end="3"/>
                                            </p:txEl>
                                          </p:spTgt>
                                        </p:tgtEl>
                                        <p:attrNameLst>
                                          <p:attrName>style.visibility</p:attrName>
                                        </p:attrNameLst>
                                      </p:cBhvr>
                                      <p:to>
                                        <p:strVal val="visible"/>
                                      </p:to>
                                    </p:set>
                                    <p:anim calcmode="lin" valueType="num">
                                      <p:cBhvr>
                                        <p:cTn id="31" dur="1000" fill="hold"/>
                                        <p:tgtEl>
                                          <p:spTgt spid="43011">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43011">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4301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43011">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43011">
                                            <p:txEl>
                                              <p:pRg st="4" end="4"/>
                                            </p:txEl>
                                          </p:spTgt>
                                        </p:tgtEl>
                                        <p:attrNameLst>
                                          <p:attrName>style.visibility</p:attrName>
                                        </p:attrNameLst>
                                      </p:cBhvr>
                                      <p:to>
                                        <p:strVal val="visible"/>
                                      </p:to>
                                    </p:set>
                                    <p:anim calcmode="lin" valueType="num">
                                      <p:cBhvr>
                                        <p:cTn id="39" dur="1000" fill="hold"/>
                                        <p:tgtEl>
                                          <p:spTgt spid="43011">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43011">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4301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4301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43011">
                                            <p:txEl>
                                              <p:pRg st="5" end="5"/>
                                            </p:txEl>
                                          </p:spTgt>
                                        </p:tgtEl>
                                        <p:attrNameLst>
                                          <p:attrName>style.visibility</p:attrName>
                                        </p:attrNameLst>
                                      </p:cBhvr>
                                      <p:to>
                                        <p:strVal val="visible"/>
                                      </p:to>
                                    </p:set>
                                    <p:anim calcmode="lin" valueType="num">
                                      <p:cBhvr>
                                        <p:cTn id="47" dur="1000" fill="hold"/>
                                        <p:tgtEl>
                                          <p:spTgt spid="43011">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43011">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43011">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43011">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bldLvl="2"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34938" y="889000"/>
            <a:ext cx="8885237" cy="558800"/>
          </a:xfrm>
        </p:spPr>
        <p:txBody>
          <a:bodyPr/>
          <a:lstStyle/>
          <a:p>
            <a:r>
              <a:rPr lang="en-US" altLang="en-US" sz="3600"/>
              <a:t>Habitat Modification – Homeowner remedies</a:t>
            </a:r>
          </a:p>
        </p:txBody>
      </p:sp>
      <p:sp>
        <p:nvSpPr>
          <p:cNvPr id="44035" name="Rectangle 3"/>
          <p:cNvSpPr>
            <a:spLocks noGrp="1" noChangeArrowheads="1"/>
          </p:cNvSpPr>
          <p:nvPr>
            <p:ph type="body" idx="1"/>
          </p:nvPr>
        </p:nvSpPr>
        <p:spPr>
          <a:xfrm>
            <a:off x="134938" y="1676400"/>
            <a:ext cx="8896350" cy="4575175"/>
          </a:xfrm>
        </p:spPr>
        <p:txBody>
          <a:bodyPr/>
          <a:lstStyle/>
          <a:p>
            <a:r>
              <a:rPr lang="en-US" altLang="en-US" sz="2800"/>
              <a:t>Mow tall grass</a:t>
            </a:r>
          </a:p>
          <a:p>
            <a:pPr lvl="1"/>
            <a:r>
              <a:rPr lang="en-US" altLang="en-US" sz="2400"/>
              <a:t>Pest species like mice prefer weedy areas; this attracts predators like snakes, hawks, owls</a:t>
            </a:r>
          </a:p>
          <a:p>
            <a:r>
              <a:rPr lang="en-US" altLang="en-US" sz="2800"/>
              <a:t>Remove piles</a:t>
            </a:r>
          </a:p>
          <a:p>
            <a:pPr lvl="1"/>
            <a:r>
              <a:rPr lang="en-US" altLang="en-US" sz="2400"/>
              <a:t>Brush piles</a:t>
            </a:r>
          </a:p>
          <a:p>
            <a:pPr lvl="1"/>
            <a:r>
              <a:rPr lang="en-US" altLang="en-US" sz="2400"/>
              <a:t>Log piles</a:t>
            </a:r>
          </a:p>
          <a:p>
            <a:pPr lvl="1"/>
            <a:r>
              <a:rPr lang="en-US" altLang="en-US" sz="2400"/>
              <a:t>Firewood piles</a:t>
            </a:r>
          </a:p>
          <a:p>
            <a:pPr lvl="1"/>
            <a:r>
              <a:rPr lang="en-US" altLang="en-US" sz="2400"/>
              <a:t>Rock piles</a:t>
            </a:r>
          </a:p>
          <a:p>
            <a:pPr lvl="1"/>
            <a:r>
              <a:rPr lang="en-US" altLang="en-US" sz="2400"/>
              <a:t>Debris and Trash – bricks, stone, concrete, buckets, cars, toys, tires.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40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403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403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403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40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bldLvl="2"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134938" y="1524000"/>
            <a:ext cx="8896350" cy="4727575"/>
          </a:xfrm>
        </p:spPr>
        <p:txBody>
          <a:bodyPr/>
          <a:lstStyle/>
          <a:p>
            <a:r>
              <a:rPr lang="en-US" altLang="en-US"/>
              <a:t>Spray Herbicide</a:t>
            </a:r>
          </a:p>
          <a:p>
            <a:pPr lvl="1"/>
            <a:r>
              <a:rPr lang="en-US" altLang="en-US"/>
              <a:t>Remove tall weeds, briars, vines</a:t>
            </a:r>
          </a:p>
          <a:p>
            <a:pPr lvl="1"/>
            <a:r>
              <a:rPr lang="en-US" altLang="en-US"/>
              <a:t>Roundup</a:t>
            </a:r>
            <a:r>
              <a:rPr lang="en-US" altLang="en-US">
                <a:ea typeface="Times New Roman" charset="0"/>
                <a:cs typeface="Times New Roman" charset="0"/>
              </a:rPr>
              <a:t>®, Spectricide®, Weed-B-Gone®</a:t>
            </a:r>
          </a:p>
          <a:p>
            <a:pPr lvl="1"/>
            <a:r>
              <a:rPr lang="en-US" altLang="en-US">
                <a:ea typeface="Times New Roman" charset="0"/>
                <a:cs typeface="Times New Roman" charset="0"/>
              </a:rPr>
              <a:t>Follow label restrictions</a:t>
            </a:r>
          </a:p>
          <a:p>
            <a:r>
              <a:rPr lang="en-US" altLang="en-US"/>
              <a:t>Cut dead limbs and trees</a:t>
            </a:r>
          </a:p>
          <a:p>
            <a:pPr lvl="1"/>
            <a:r>
              <a:rPr lang="en-US" altLang="en-US"/>
              <a:t>Eliminates roosting places for bats, flying squirrels, woodpeckers</a:t>
            </a:r>
          </a:p>
          <a:p>
            <a:pPr lvl="1"/>
            <a:r>
              <a:rPr lang="en-US" altLang="en-US"/>
              <a:t>Removes food for woodpeckers</a:t>
            </a:r>
          </a:p>
        </p:txBody>
      </p:sp>
      <p:sp>
        <p:nvSpPr>
          <p:cNvPr id="45060" name="Rectangle 4"/>
          <p:cNvSpPr>
            <a:spLocks noGrp="1" noChangeArrowheads="1"/>
          </p:cNvSpPr>
          <p:nvPr>
            <p:ph type="title"/>
          </p:nvPr>
        </p:nvSpPr>
        <p:spPr>
          <a:xfrm>
            <a:off x="134938" y="889000"/>
            <a:ext cx="8885237" cy="406400"/>
          </a:xfrm>
          <a:noFill/>
          <a:ln/>
        </p:spPr>
        <p:txBody>
          <a:bodyPr/>
          <a:lstStyle/>
          <a:p>
            <a:r>
              <a:rPr lang="en-US" altLang="en-US" sz="3600"/>
              <a:t>Habitat Modification – Homeowner remedies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50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50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505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50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bldLvl="2"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010" name="Picture 18" descr="j00991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105400"/>
            <a:ext cx="1573213" cy="990600"/>
          </a:xfrm>
          <a:prstGeom prst="rect">
            <a:avLst/>
          </a:prstGeom>
          <a:noFill/>
          <a:extLst>
            <a:ext uri="{909E8E84-426E-40DD-AFC4-6F175D3DCCD1}">
              <a14:hiddenFill xmlns:a14="http://schemas.microsoft.com/office/drawing/2010/main">
                <a:solidFill>
                  <a:srgbClr val="FFFFFF"/>
                </a:solidFill>
              </a14:hiddenFill>
            </a:ext>
          </a:extLst>
        </p:spPr>
      </p:pic>
      <p:pic>
        <p:nvPicPr>
          <p:cNvPr id="85008" name="Picture 16" descr="j00991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5105400"/>
            <a:ext cx="20574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85009" name="Picture 17" descr="j00991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5105400"/>
            <a:ext cx="1928813" cy="990600"/>
          </a:xfrm>
          <a:prstGeom prst="rect">
            <a:avLst/>
          </a:prstGeom>
          <a:noFill/>
          <a:extLst>
            <a:ext uri="{909E8E84-426E-40DD-AFC4-6F175D3DCCD1}">
              <a14:hiddenFill xmlns:a14="http://schemas.microsoft.com/office/drawing/2010/main">
                <a:solidFill>
                  <a:srgbClr val="FFFFFF"/>
                </a:solidFill>
              </a14:hiddenFill>
            </a:ext>
          </a:extLst>
        </p:spPr>
      </p:pic>
      <p:pic>
        <p:nvPicPr>
          <p:cNvPr id="85007" name="Picture 15" descr="j00991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5105400"/>
            <a:ext cx="1905000" cy="990600"/>
          </a:xfrm>
          <a:prstGeom prst="rect">
            <a:avLst/>
          </a:prstGeom>
          <a:noFill/>
          <a:extLst>
            <a:ext uri="{909E8E84-426E-40DD-AFC4-6F175D3DCCD1}">
              <a14:hiddenFill xmlns:a14="http://schemas.microsoft.com/office/drawing/2010/main">
                <a:solidFill>
                  <a:srgbClr val="FFFFFF"/>
                </a:solidFill>
              </a14:hiddenFill>
            </a:ext>
          </a:extLst>
        </p:spPr>
      </p:pic>
      <p:sp>
        <p:nvSpPr>
          <p:cNvPr id="84994" name="Rectangle 2"/>
          <p:cNvSpPr>
            <a:spLocks noGrp="1" noChangeArrowheads="1"/>
          </p:cNvSpPr>
          <p:nvPr>
            <p:ph type="title"/>
          </p:nvPr>
        </p:nvSpPr>
        <p:spPr>
          <a:xfrm>
            <a:off x="1828800" y="1447800"/>
            <a:ext cx="5486400" cy="1155700"/>
          </a:xfrm>
        </p:spPr>
        <p:txBody>
          <a:bodyPr/>
          <a:lstStyle/>
          <a:p>
            <a:r>
              <a:rPr lang="en-US" altLang="en-US"/>
              <a:t>E – Exclusion</a:t>
            </a:r>
          </a:p>
        </p:txBody>
      </p:sp>
      <p:sp>
        <p:nvSpPr>
          <p:cNvPr id="84995" name="Line 3"/>
          <p:cNvSpPr>
            <a:spLocks noChangeShapeType="1"/>
          </p:cNvSpPr>
          <p:nvPr/>
        </p:nvSpPr>
        <p:spPr bwMode="auto">
          <a:xfrm>
            <a:off x="1219200" y="3276600"/>
            <a:ext cx="426720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84996" name="Line 4"/>
          <p:cNvSpPr>
            <a:spLocks noChangeShapeType="1"/>
          </p:cNvSpPr>
          <p:nvPr/>
        </p:nvSpPr>
        <p:spPr bwMode="auto">
          <a:xfrm>
            <a:off x="1219200" y="3733800"/>
            <a:ext cx="426720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84997" name="Line 5"/>
          <p:cNvSpPr>
            <a:spLocks noChangeShapeType="1"/>
          </p:cNvSpPr>
          <p:nvPr/>
        </p:nvSpPr>
        <p:spPr bwMode="auto">
          <a:xfrm>
            <a:off x="1219200" y="4191000"/>
            <a:ext cx="426720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84998" name="Line 6"/>
          <p:cNvSpPr>
            <a:spLocks noChangeShapeType="1"/>
          </p:cNvSpPr>
          <p:nvPr/>
        </p:nvSpPr>
        <p:spPr bwMode="auto">
          <a:xfrm>
            <a:off x="1219200" y="4648200"/>
            <a:ext cx="426720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84999" name="Line 7"/>
          <p:cNvSpPr>
            <a:spLocks noChangeShapeType="1"/>
          </p:cNvSpPr>
          <p:nvPr/>
        </p:nvSpPr>
        <p:spPr bwMode="auto">
          <a:xfrm>
            <a:off x="1219200" y="5029200"/>
            <a:ext cx="42672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85000" name="Line 8"/>
          <p:cNvSpPr>
            <a:spLocks noChangeShapeType="1"/>
          </p:cNvSpPr>
          <p:nvPr/>
        </p:nvSpPr>
        <p:spPr bwMode="auto">
          <a:xfrm>
            <a:off x="1219200" y="2971800"/>
            <a:ext cx="0" cy="266700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85001" name="Line 9"/>
          <p:cNvSpPr>
            <a:spLocks noChangeShapeType="1"/>
          </p:cNvSpPr>
          <p:nvPr/>
        </p:nvSpPr>
        <p:spPr bwMode="auto">
          <a:xfrm>
            <a:off x="5486400" y="2895600"/>
            <a:ext cx="0" cy="281940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85002" name="Line 10"/>
          <p:cNvSpPr>
            <a:spLocks noChangeShapeType="1"/>
          </p:cNvSpPr>
          <p:nvPr/>
        </p:nvSpPr>
        <p:spPr bwMode="auto">
          <a:xfrm>
            <a:off x="5486400" y="3276600"/>
            <a:ext cx="304800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85003" name="Line 11"/>
          <p:cNvSpPr>
            <a:spLocks noChangeShapeType="1"/>
          </p:cNvSpPr>
          <p:nvPr/>
        </p:nvSpPr>
        <p:spPr bwMode="auto">
          <a:xfrm>
            <a:off x="5486400" y="3733800"/>
            <a:ext cx="304800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85004" name="Line 12"/>
          <p:cNvSpPr>
            <a:spLocks noChangeShapeType="1"/>
          </p:cNvSpPr>
          <p:nvPr/>
        </p:nvSpPr>
        <p:spPr bwMode="auto">
          <a:xfrm>
            <a:off x="5486400" y="4191000"/>
            <a:ext cx="304800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85005" name="Line 13"/>
          <p:cNvSpPr>
            <a:spLocks noChangeShapeType="1"/>
          </p:cNvSpPr>
          <p:nvPr/>
        </p:nvSpPr>
        <p:spPr bwMode="auto">
          <a:xfrm>
            <a:off x="5410200" y="4648200"/>
            <a:ext cx="304800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85006" name="Line 14"/>
          <p:cNvSpPr>
            <a:spLocks noChangeShapeType="1"/>
          </p:cNvSpPr>
          <p:nvPr/>
        </p:nvSpPr>
        <p:spPr bwMode="auto">
          <a:xfrm>
            <a:off x="5486400" y="5029200"/>
            <a:ext cx="30480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134938" y="1600200"/>
            <a:ext cx="8896350" cy="4651375"/>
          </a:xfrm>
        </p:spPr>
        <p:txBody>
          <a:bodyPr/>
          <a:lstStyle/>
          <a:p>
            <a:r>
              <a:rPr lang="en-US" altLang="en-US"/>
              <a:t>Use fencing or other solid material to create physical barrier</a:t>
            </a:r>
          </a:p>
          <a:p>
            <a:r>
              <a:rPr lang="en-US" altLang="en-US"/>
              <a:t>Large animals</a:t>
            </a:r>
          </a:p>
          <a:p>
            <a:pPr lvl="1"/>
            <a:r>
              <a:rPr lang="en-US" altLang="en-US"/>
              <a:t>Hog wire – 2” x 4” mesh; 48” – 60” tall</a:t>
            </a:r>
          </a:p>
          <a:p>
            <a:pPr lvl="1"/>
            <a:r>
              <a:rPr lang="en-US" altLang="en-US"/>
              <a:t>Eight to ten feet tall for deer</a:t>
            </a:r>
          </a:p>
          <a:p>
            <a:pPr lvl="1"/>
            <a:r>
              <a:rPr lang="en-US" altLang="en-US"/>
              <a:t>Chain link</a:t>
            </a:r>
          </a:p>
          <a:p>
            <a:pPr lvl="1"/>
            <a:r>
              <a:rPr lang="en-US" altLang="en-US"/>
              <a:t>Stake to ground</a:t>
            </a:r>
          </a:p>
        </p:txBody>
      </p:sp>
      <p:sp>
        <p:nvSpPr>
          <p:cNvPr id="46084" name="Rectangle 4"/>
          <p:cNvSpPr>
            <a:spLocks noGrp="1" noChangeArrowheads="1"/>
          </p:cNvSpPr>
          <p:nvPr>
            <p:ph type="title"/>
          </p:nvPr>
        </p:nvSpPr>
        <p:spPr>
          <a:xfrm>
            <a:off x="134938" y="889000"/>
            <a:ext cx="8885237" cy="558800"/>
          </a:xfrm>
          <a:noFill/>
          <a:ln/>
        </p:spPr>
        <p:txBody>
          <a:bodyPr/>
          <a:lstStyle/>
          <a:p>
            <a:r>
              <a:rPr lang="en-US" altLang="en-US" sz="3600"/>
              <a:t>Exclusion – Homeowner remedies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US" altLang="en-US"/>
              <a:t>Learning objectives</a:t>
            </a:r>
          </a:p>
        </p:txBody>
      </p:sp>
      <p:sp>
        <p:nvSpPr>
          <p:cNvPr id="180227" name="Rectangle 3"/>
          <p:cNvSpPr>
            <a:spLocks noGrp="1" noChangeArrowheads="1"/>
          </p:cNvSpPr>
          <p:nvPr>
            <p:ph type="body" idx="1"/>
          </p:nvPr>
        </p:nvSpPr>
        <p:spPr/>
        <p:txBody>
          <a:bodyPr/>
          <a:lstStyle/>
          <a:p>
            <a:r>
              <a:rPr lang="en-US" altLang="en-US" sz="3600"/>
              <a:t>Common perceptions and myths related to wildlife control</a:t>
            </a:r>
          </a:p>
          <a:p>
            <a:r>
              <a:rPr lang="en-US" altLang="en-US" sz="3600"/>
              <a:t>State laws relating to wildlife control</a:t>
            </a:r>
          </a:p>
          <a:p>
            <a:r>
              <a:rPr lang="en-US" altLang="en-US" sz="3600"/>
              <a:t>Common nuisance wildlife</a:t>
            </a:r>
            <a:endParaRPr lang="en-US" altLang="en-US"/>
          </a:p>
          <a:p>
            <a:pPr>
              <a:buFont typeface="Wingdings" charset="2"/>
              <a:buNone/>
            </a:pPr>
            <a:endParaRPr lang="en-US" altLang="en-US"/>
          </a:p>
          <a:p>
            <a:endParaRPr lang="en-US" altLang="en-US"/>
          </a:p>
          <a:p>
            <a:pPr>
              <a:buFont typeface="Wingdings" charset="2"/>
              <a:buNone/>
            </a:pPr>
            <a:endParaRPr lang="en-US" alt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a:xfrm>
            <a:off x="134938" y="889000"/>
            <a:ext cx="8885237" cy="482600"/>
          </a:xfrm>
          <a:noFill/>
          <a:ln/>
        </p:spPr>
        <p:txBody>
          <a:bodyPr/>
          <a:lstStyle/>
          <a:p>
            <a:r>
              <a:rPr lang="en-US" altLang="en-US" sz="3600"/>
              <a:t>Exclusion – Homeowner remedies</a:t>
            </a:r>
          </a:p>
        </p:txBody>
      </p:sp>
      <p:sp>
        <p:nvSpPr>
          <p:cNvPr id="47110" name="Rectangle 6"/>
          <p:cNvSpPr>
            <a:spLocks noGrp="1" noChangeArrowheads="1"/>
          </p:cNvSpPr>
          <p:nvPr>
            <p:ph type="body" idx="1"/>
          </p:nvPr>
        </p:nvSpPr>
        <p:spPr>
          <a:xfrm>
            <a:off x="247650" y="1524000"/>
            <a:ext cx="8896350" cy="4419600"/>
          </a:xfrm>
        </p:spPr>
        <p:txBody>
          <a:bodyPr/>
          <a:lstStyle/>
          <a:p>
            <a:r>
              <a:rPr lang="en-US" altLang="en-US"/>
              <a:t>Small animals</a:t>
            </a:r>
          </a:p>
          <a:p>
            <a:pPr lvl="1"/>
            <a:r>
              <a:rPr lang="en-US" altLang="en-US"/>
              <a:t>Bury to discourage burrowers</a:t>
            </a:r>
          </a:p>
          <a:p>
            <a:pPr lvl="1"/>
            <a:r>
              <a:rPr lang="en-US" altLang="en-US"/>
              <a:t>Use chicken wire, hardware cloth or electric fence</a:t>
            </a:r>
          </a:p>
          <a:p>
            <a:pPr lvl="2"/>
            <a:r>
              <a:rPr lang="en-US" altLang="en-US"/>
              <a:t>Chicken wire – 2’ tall; bury 6-12” for rabbits, skunks, opossums, armadillos</a:t>
            </a:r>
          </a:p>
          <a:p>
            <a:pPr lvl="2"/>
            <a:r>
              <a:rPr lang="en-US" altLang="en-US"/>
              <a:t>Hardware cloth – ¼” to ½” mesh; bury for chipmunks, voles, moles</a:t>
            </a:r>
          </a:p>
          <a:p>
            <a:r>
              <a:rPr lang="en-US" altLang="en-US"/>
              <a:t>Electric fence – hot wire; battery or solar; peanut butter to attract and deliver mild shock</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134938" y="1524000"/>
            <a:ext cx="8896350" cy="4727575"/>
          </a:xfrm>
        </p:spPr>
        <p:txBody>
          <a:bodyPr/>
          <a:lstStyle/>
          <a:p>
            <a:r>
              <a:rPr lang="en-US" altLang="en-US"/>
              <a:t>Chimney</a:t>
            </a:r>
          </a:p>
          <a:p>
            <a:pPr lvl="1"/>
            <a:r>
              <a:rPr lang="en-US" altLang="en-US"/>
              <a:t>Capped to exclude raccoons, bats, squirrels, birds</a:t>
            </a:r>
          </a:p>
          <a:p>
            <a:r>
              <a:rPr lang="en-US" altLang="en-US"/>
              <a:t>Soffit vents</a:t>
            </a:r>
          </a:p>
          <a:p>
            <a:pPr lvl="1"/>
            <a:r>
              <a:rPr lang="en-US" altLang="en-US"/>
              <a:t>Good repair; entry for insects, bats, flying squirrels</a:t>
            </a:r>
          </a:p>
          <a:p>
            <a:r>
              <a:rPr lang="en-US" altLang="en-US"/>
              <a:t>Gable</a:t>
            </a:r>
          </a:p>
          <a:p>
            <a:pPr lvl="1"/>
            <a:r>
              <a:rPr lang="en-US" altLang="en-US"/>
              <a:t>Good repair; hardware cloth; entry for bats, flying squirrels, many birds</a:t>
            </a:r>
          </a:p>
        </p:txBody>
      </p:sp>
      <p:sp>
        <p:nvSpPr>
          <p:cNvPr id="48132" name="Rectangle 4"/>
          <p:cNvSpPr>
            <a:spLocks noGrp="1" noChangeArrowheads="1"/>
          </p:cNvSpPr>
          <p:nvPr>
            <p:ph type="title"/>
          </p:nvPr>
        </p:nvSpPr>
        <p:spPr>
          <a:xfrm>
            <a:off x="134938" y="889000"/>
            <a:ext cx="8885237" cy="330200"/>
          </a:xfrm>
          <a:noFill/>
          <a:ln/>
        </p:spPr>
        <p:txBody>
          <a:bodyPr/>
          <a:lstStyle/>
          <a:p>
            <a:r>
              <a:rPr lang="en-US" altLang="en-US" sz="3600"/>
              <a:t>Exclusion – Homeowner remedies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1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813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813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813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813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81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34938" y="889000"/>
            <a:ext cx="8885237" cy="406400"/>
          </a:xfrm>
        </p:spPr>
        <p:txBody>
          <a:bodyPr/>
          <a:lstStyle/>
          <a:p>
            <a:r>
              <a:rPr lang="en-US" altLang="en-US" sz="3600"/>
              <a:t>Exclusion – Homeowner remedies</a:t>
            </a:r>
          </a:p>
        </p:txBody>
      </p:sp>
      <p:sp>
        <p:nvSpPr>
          <p:cNvPr id="49155" name="Rectangle 3"/>
          <p:cNvSpPr>
            <a:spLocks noGrp="1" noChangeArrowheads="1"/>
          </p:cNvSpPr>
          <p:nvPr>
            <p:ph type="body" idx="1"/>
          </p:nvPr>
        </p:nvSpPr>
        <p:spPr>
          <a:xfrm>
            <a:off x="134938" y="1524000"/>
            <a:ext cx="8896350" cy="4727575"/>
          </a:xfrm>
        </p:spPr>
        <p:txBody>
          <a:bodyPr/>
          <a:lstStyle/>
          <a:p>
            <a:pPr>
              <a:lnSpc>
                <a:spcPct val="90000"/>
              </a:lnSpc>
            </a:pPr>
            <a:r>
              <a:rPr lang="en-US" altLang="en-US"/>
              <a:t>Windows/doors</a:t>
            </a:r>
          </a:p>
          <a:p>
            <a:pPr lvl="1">
              <a:lnSpc>
                <a:spcPct val="90000"/>
              </a:lnSpc>
            </a:pPr>
            <a:r>
              <a:rPr lang="en-US" altLang="en-US"/>
              <a:t>Close, seal, repair screens</a:t>
            </a:r>
          </a:p>
          <a:p>
            <a:pPr>
              <a:lnSpc>
                <a:spcPct val="90000"/>
              </a:lnSpc>
            </a:pPr>
            <a:r>
              <a:rPr lang="en-US" altLang="en-US"/>
              <a:t>Dryer vents</a:t>
            </a:r>
          </a:p>
          <a:p>
            <a:pPr lvl="1">
              <a:lnSpc>
                <a:spcPct val="90000"/>
              </a:lnSpc>
            </a:pPr>
            <a:r>
              <a:rPr lang="en-US" altLang="en-US"/>
              <a:t>Screen</a:t>
            </a:r>
          </a:p>
          <a:p>
            <a:pPr lvl="1">
              <a:lnSpc>
                <a:spcPct val="90000"/>
              </a:lnSpc>
            </a:pPr>
            <a:r>
              <a:rPr lang="en-US" altLang="en-US"/>
              <a:t>CAUTION – clean lint regularly to prevent fire</a:t>
            </a:r>
          </a:p>
          <a:p>
            <a:pPr lvl="1">
              <a:lnSpc>
                <a:spcPct val="90000"/>
              </a:lnSpc>
            </a:pPr>
            <a:r>
              <a:rPr lang="en-US" altLang="en-US"/>
              <a:t>Seal around opening with expanding foam</a:t>
            </a:r>
          </a:p>
          <a:p>
            <a:pPr>
              <a:lnSpc>
                <a:spcPct val="90000"/>
              </a:lnSpc>
            </a:pPr>
            <a:r>
              <a:rPr lang="en-US" altLang="en-US"/>
              <a:t>Pipes, wire, cable</a:t>
            </a:r>
          </a:p>
          <a:p>
            <a:pPr lvl="1">
              <a:lnSpc>
                <a:spcPct val="90000"/>
              </a:lnSpc>
            </a:pPr>
            <a:r>
              <a:rPr lang="en-US" altLang="en-US"/>
              <a:t>Seal around opening with expanding foam</a:t>
            </a:r>
          </a:p>
          <a:p>
            <a:pPr lvl="1">
              <a:lnSpc>
                <a:spcPct val="90000"/>
              </a:lnSpc>
            </a:pPr>
            <a:r>
              <a:rPr lang="en-US" altLang="en-US"/>
              <a:t>Snakes, mice can enter through dime size opening</a:t>
            </a:r>
          </a:p>
          <a:p>
            <a:pPr>
              <a:lnSpc>
                <a:spcPct val="90000"/>
              </a:lnSpc>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1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915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915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915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915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9155">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915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915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4915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066800" y="1219200"/>
            <a:ext cx="7162800" cy="673100"/>
          </a:xfrm>
        </p:spPr>
        <p:txBody>
          <a:bodyPr/>
          <a:lstStyle/>
          <a:p>
            <a:r>
              <a:rPr lang="en-US" altLang="en-US"/>
              <a:t>R – Removal or Repellent</a:t>
            </a:r>
          </a:p>
        </p:txBody>
      </p:sp>
      <p:pic>
        <p:nvPicPr>
          <p:cNvPr id="86020" name="Picture 4" descr="Bobcat in trap @ Jones C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632200"/>
            <a:ext cx="3717925" cy="2466975"/>
          </a:xfrm>
          <a:prstGeom prst="rect">
            <a:avLst/>
          </a:prstGeom>
          <a:noFill/>
          <a:extLst>
            <a:ext uri="{909E8E84-426E-40DD-AFC4-6F175D3DCCD1}">
              <a14:hiddenFill xmlns:a14="http://schemas.microsoft.com/office/drawing/2010/main">
                <a:solidFill>
                  <a:srgbClr val="FFFFFF"/>
                </a:solidFill>
              </a14:hiddenFill>
            </a:ext>
          </a:extLst>
        </p:spPr>
      </p:pic>
      <p:pic>
        <p:nvPicPr>
          <p:cNvPr id="86021" name="Picture 5" descr="Shorttail Weasel-front in tr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819400"/>
            <a:ext cx="3657600" cy="2535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34938" y="889000"/>
            <a:ext cx="8885237" cy="711200"/>
          </a:xfrm>
        </p:spPr>
        <p:txBody>
          <a:bodyPr/>
          <a:lstStyle/>
          <a:p>
            <a:r>
              <a:rPr lang="en-US" altLang="en-US"/>
              <a:t>Removal or Repellent</a:t>
            </a:r>
          </a:p>
        </p:txBody>
      </p:sp>
      <p:sp>
        <p:nvSpPr>
          <p:cNvPr id="50179" name="Rectangle 3"/>
          <p:cNvSpPr>
            <a:spLocks noGrp="1" noChangeArrowheads="1"/>
          </p:cNvSpPr>
          <p:nvPr>
            <p:ph type="body" idx="1"/>
          </p:nvPr>
        </p:nvSpPr>
        <p:spPr>
          <a:xfrm>
            <a:off x="134938" y="1676400"/>
            <a:ext cx="8896350" cy="4575175"/>
          </a:xfrm>
        </p:spPr>
        <p:txBody>
          <a:bodyPr/>
          <a:lstStyle/>
          <a:p>
            <a:r>
              <a:rPr lang="en-US" altLang="en-US"/>
              <a:t>Removal – trap offending animal and move ½ to 5 miles away.</a:t>
            </a:r>
          </a:p>
          <a:p>
            <a:pPr lvl="1"/>
            <a:r>
              <a:rPr lang="en-US" altLang="en-US"/>
              <a:t>Permission</a:t>
            </a:r>
          </a:p>
          <a:p>
            <a:pPr lvl="1"/>
            <a:r>
              <a:rPr lang="en-US" altLang="en-US"/>
              <a:t>Safety of trapper</a:t>
            </a:r>
          </a:p>
          <a:p>
            <a:pPr lvl="1"/>
            <a:r>
              <a:rPr lang="en-US" altLang="en-US"/>
              <a:t>Disease</a:t>
            </a:r>
          </a:p>
          <a:p>
            <a:pPr lvl="1"/>
            <a:r>
              <a:rPr lang="en-US" altLang="en-US"/>
              <a:t>Legality?</a:t>
            </a:r>
          </a:p>
          <a:p>
            <a:r>
              <a:rPr lang="en-US" altLang="en-US"/>
              <a:t>Addresses symptom – does not solve problem</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p:txBody>
          <a:bodyPr/>
          <a:lstStyle/>
          <a:p>
            <a:r>
              <a:rPr lang="en-US" altLang="en-US"/>
              <a:t>Better to solve problem using a humane but lethal trap.</a:t>
            </a:r>
          </a:p>
          <a:p>
            <a:r>
              <a:rPr lang="en-US" altLang="en-US"/>
              <a:t>If choosing live trapping several traps are available</a:t>
            </a:r>
          </a:p>
          <a:p>
            <a:pPr lvl="1"/>
            <a:r>
              <a:rPr lang="en-US" altLang="en-US"/>
              <a:t>Hav-A-Hart</a:t>
            </a:r>
          </a:p>
          <a:p>
            <a:pPr lvl="1"/>
            <a:r>
              <a:rPr lang="en-US" altLang="en-US"/>
              <a:t>Tomahawk</a:t>
            </a:r>
          </a:p>
          <a:p>
            <a:pPr lvl="1"/>
            <a:r>
              <a:rPr lang="en-US" altLang="en-US"/>
              <a:t>Glue boards – release technique</a:t>
            </a:r>
          </a:p>
          <a:p>
            <a:pPr lvl="1"/>
            <a:r>
              <a:rPr lang="en-US" altLang="en-US"/>
              <a:t>Box traps</a:t>
            </a:r>
          </a:p>
        </p:txBody>
      </p:sp>
      <p:sp>
        <p:nvSpPr>
          <p:cNvPr id="51204" name="Rectangle 4"/>
          <p:cNvSpPr>
            <a:spLocks noGrp="1" noChangeArrowheads="1"/>
          </p:cNvSpPr>
          <p:nvPr>
            <p:ph type="title"/>
          </p:nvPr>
        </p:nvSpPr>
        <p:spPr>
          <a:noFill/>
          <a:ln/>
        </p:spPr>
        <p:txBody>
          <a:bodyPr/>
          <a:lstStyle/>
          <a:p>
            <a:r>
              <a:rPr lang="en-US" altLang="en-US"/>
              <a:t>Removal or Repellent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p:txBody>
          <a:bodyPr/>
          <a:lstStyle/>
          <a:p>
            <a:r>
              <a:rPr lang="en-US" altLang="en-US"/>
              <a:t>DO NOT HANDLE OR CAPTURE SNAKES</a:t>
            </a:r>
          </a:p>
          <a:p>
            <a:pPr>
              <a:buFont typeface="Wingdings" charset="2"/>
              <a:buNone/>
            </a:pPr>
            <a:r>
              <a:rPr lang="en-US" altLang="en-US"/>
              <a:t>	unless you can positively identify the animal</a:t>
            </a:r>
          </a:p>
          <a:p>
            <a:r>
              <a:rPr lang="en-US" altLang="en-US"/>
              <a:t>Place a bucket over the animal and slide cardboard under bucket; turn over and secure for transport</a:t>
            </a:r>
          </a:p>
          <a:p>
            <a:r>
              <a:rPr lang="en-US" altLang="en-US"/>
              <a:t>Net for frogs, birds, small animals from garden ponds</a:t>
            </a:r>
          </a:p>
        </p:txBody>
      </p:sp>
      <p:sp>
        <p:nvSpPr>
          <p:cNvPr id="52228" name="Rectangle 4"/>
          <p:cNvSpPr>
            <a:spLocks noGrp="1" noChangeArrowheads="1"/>
          </p:cNvSpPr>
          <p:nvPr>
            <p:ph type="title"/>
          </p:nvPr>
        </p:nvSpPr>
        <p:spPr>
          <a:noFill/>
          <a:ln/>
        </p:spPr>
        <p:txBody>
          <a:bodyPr/>
          <a:lstStyle/>
          <a:p>
            <a:r>
              <a:rPr lang="en-US" altLang="en-US"/>
              <a:t>Removal or Repellent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p:txBody>
          <a:bodyPr/>
          <a:lstStyle/>
          <a:p>
            <a:r>
              <a:rPr lang="en-US" altLang="en-US"/>
              <a:t>REPELLENTS</a:t>
            </a:r>
          </a:p>
          <a:p>
            <a:pPr lvl="1"/>
            <a:r>
              <a:rPr lang="en-US" altLang="en-US"/>
              <a:t>“If it sounds too good to be true, IT IS!”</a:t>
            </a:r>
          </a:p>
          <a:p>
            <a:r>
              <a:rPr lang="en-US" altLang="en-US"/>
              <a:t>Snakes can’t smell – sulphur powder, moth balls, garlic does not work</a:t>
            </a:r>
          </a:p>
          <a:p>
            <a:pPr lvl="1"/>
            <a:r>
              <a:rPr lang="en-US" altLang="en-US"/>
              <a:t>Snakes do “taste” the air with their tongue and some products may not “taste” good so snake avoids the area</a:t>
            </a:r>
          </a:p>
          <a:p>
            <a:pPr lvl="1"/>
            <a:r>
              <a:rPr lang="en-US" altLang="en-US"/>
              <a:t>Snakes can’t hear – sonic repellents are useless</a:t>
            </a:r>
          </a:p>
        </p:txBody>
      </p:sp>
      <p:sp>
        <p:nvSpPr>
          <p:cNvPr id="53252" name="Rectangle 4"/>
          <p:cNvSpPr>
            <a:spLocks noGrp="1" noChangeArrowheads="1"/>
          </p:cNvSpPr>
          <p:nvPr>
            <p:ph type="title"/>
          </p:nvPr>
        </p:nvSpPr>
        <p:spPr>
          <a:noFill/>
          <a:ln/>
        </p:spPr>
        <p:txBody>
          <a:bodyPr/>
          <a:lstStyle/>
          <a:p>
            <a:r>
              <a:rPr lang="en-US" altLang="en-US"/>
              <a:t>Removal or Repellent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32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325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325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325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32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5" name="Rectangle 3"/>
          <p:cNvSpPr>
            <a:spLocks noGrp="1" noChangeArrowheads="1"/>
          </p:cNvSpPr>
          <p:nvPr>
            <p:ph type="body" idx="1"/>
          </p:nvPr>
        </p:nvSpPr>
        <p:spPr>
          <a:xfrm>
            <a:off x="247650" y="1600200"/>
            <a:ext cx="8896350" cy="4437063"/>
          </a:xfrm>
        </p:spPr>
        <p:txBody>
          <a:bodyPr/>
          <a:lstStyle/>
          <a:p>
            <a:r>
              <a:rPr lang="en-US" altLang="en-US"/>
              <a:t>Effective repellents work with fear, taste, odor</a:t>
            </a:r>
          </a:p>
          <a:p>
            <a:pPr lvl="1"/>
            <a:r>
              <a:rPr lang="en-US" altLang="en-US"/>
              <a:t>Taste repellents render a plant unpalatable</a:t>
            </a:r>
          </a:p>
          <a:p>
            <a:pPr lvl="1"/>
            <a:r>
              <a:rPr lang="en-US" altLang="en-US"/>
              <a:t>Fear stimuli elicit instinctual response</a:t>
            </a:r>
          </a:p>
          <a:p>
            <a:pPr lvl="1"/>
            <a:r>
              <a:rPr lang="en-US" altLang="en-US"/>
              <a:t>Odor repellents smell bad</a:t>
            </a:r>
          </a:p>
          <a:p>
            <a:r>
              <a:rPr lang="en-US" altLang="en-US"/>
              <a:t>Many repellents work in some situation and not other; may work for short term; may work sometimes and not others</a:t>
            </a:r>
          </a:p>
          <a:p>
            <a:r>
              <a:rPr lang="en-US" altLang="en-US"/>
              <a:t>Fertilized plants or young plants are damaged more</a:t>
            </a:r>
          </a:p>
        </p:txBody>
      </p:sp>
      <p:sp>
        <p:nvSpPr>
          <p:cNvPr id="54277" name="Rectangle 5"/>
          <p:cNvSpPr>
            <a:spLocks noGrp="1" noChangeArrowheads="1"/>
          </p:cNvSpPr>
          <p:nvPr>
            <p:ph type="title"/>
          </p:nvPr>
        </p:nvSpPr>
        <p:spPr>
          <a:xfrm>
            <a:off x="134938" y="889000"/>
            <a:ext cx="8885237" cy="558800"/>
          </a:xfrm>
          <a:noFill/>
          <a:ln/>
        </p:spPr>
        <p:txBody>
          <a:bodyPr/>
          <a:lstStyle/>
          <a:p>
            <a:r>
              <a:rPr lang="en-US" altLang="en-US"/>
              <a:t>Removal or Repellent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2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42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427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427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427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542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p:txBody>
          <a:bodyPr/>
          <a:lstStyle/>
          <a:p>
            <a:r>
              <a:rPr lang="en-US" altLang="en-US"/>
              <a:t>FEAR</a:t>
            </a:r>
          </a:p>
          <a:p>
            <a:pPr lvl="1"/>
            <a:r>
              <a:rPr lang="en-US" altLang="en-US"/>
              <a:t>Plantskydd</a:t>
            </a:r>
            <a:r>
              <a:rPr lang="en-US" altLang="en-US">
                <a:ea typeface="Times New Roman" charset="0"/>
                <a:cs typeface="Times New Roman" charset="0"/>
              </a:rPr>
              <a:t>® - tree seedlings; reapply frequently</a:t>
            </a:r>
          </a:p>
          <a:p>
            <a:pPr lvl="1"/>
            <a:r>
              <a:rPr lang="en-US" altLang="en-US">
                <a:ea typeface="Times New Roman" charset="0"/>
                <a:cs typeface="Times New Roman" charset="0"/>
              </a:rPr>
              <a:t>Hinder® - edible fruit/veggies;water soluble;cheap</a:t>
            </a:r>
          </a:p>
          <a:p>
            <a:pPr lvl="1"/>
            <a:r>
              <a:rPr lang="en-US" altLang="en-US">
                <a:ea typeface="Times New Roman" charset="0"/>
                <a:cs typeface="Times New Roman" charset="0"/>
              </a:rPr>
              <a:t> BGR® - egg solids; do not use on food crops</a:t>
            </a:r>
          </a:p>
          <a:p>
            <a:r>
              <a:rPr lang="en-US" altLang="en-US">
                <a:ea typeface="Times New Roman" charset="0"/>
                <a:cs typeface="Times New Roman" charset="0"/>
              </a:rPr>
              <a:t>These products mimic the smell of a predator and are reported to scare the animal.</a:t>
            </a:r>
          </a:p>
        </p:txBody>
      </p:sp>
      <p:sp>
        <p:nvSpPr>
          <p:cNvPr id="55300" name="Rectangle 4"/>
          <p:cNvSpPr>
            <a:spLocks noGrp="1" noChangeArrowheads="1"/>
          </p:cNvSpPr>
          <p:nvPr>
            <p:ph type="title"/>
          </p:nvPr>
        </p:nvSpPr>
        <p:spPr>
          <a:noFill/>
          <a:ln/>
        </p:spPr>
        <p:txBody>
          <a:bodyPr/>
          <a:lstStyle/>
          <a:p>
            <a:r>
              <a:rPr lang="en-US" altLang="en-US"/>
              <a:t>Removal or Repellent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altLang="en-US"/>
              <a:t>Learning objectives</a:t>
            </a:r>
          </a:p>
        </p:txBody>
      </p:sp>
      <p:sp>
        <p:nvSpPr>
          <p:cNvPr id="182275" name="Rectangle 3"/>
          <p:cNvSpPr>
            <a:spLocks noGrp="1" noChangeArrowheads="1"/>
          </p:cNvSpPr>
          <p:nvPr>
            <p:ph type="body" idx="1"/>
          </p:nvPr>
        </p:nvSpPr>
        <p:spPr/>
        <p:txBody>
          <a:bodyPr/>
          <a:lstStyle/>
          <a:p>
            <a:r>
              <a:rPr lang="en-US" altLang="en-US" sz="3600"/>
              <a:t>Why some animals become nuisance pests</a:t>
            </a:r>
          </a:p>
          <a:p>
            <a:r>
              <a:rPr lang="en-US" altLang="en-US" sz="3600"/>
              <a:t>Discourage wildlife damage to home, landscape and gardens</a:t>
            </a:r>
          </a:p>
          <a:p>
            <a:r>
              <a:rPr lang="en-US" altLang="en-US" sz="3600"/>
              <a:t>Basic guidelines for dealing with nuisance wildlife in and around the home and garden</a:t>
            </a:r>
          </a:p>
          <a:p>
            <a:pPr>
              <a:buFont typeface="Wingdings" charset="2"/>
              <a:buNone/>
            </a:pPr>
            <a:endParaRPr lang="en-US" altLang="en-US" sz="3600"/>
          </a:p>
          <a:p>
            <a:endParaRPr lang="en-US" altLang="en-US"/>
          </a:p>
          <a:p>
            <a:pPr>
              <a:buFont typeface="Wingdings" charset="2"/>
              <a:buNone/>
            </a:pPr>
            <a:endParaRPr lang="en-US" alt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p:txBody>
          <a:bodyPr/>
          <a:lstStyle/>
          <a:p>
            <a:r>
              <a:rPr lang="en-US" altLang="en-US"/>
              <a:t>TASTE</a:t>
            </a:r>
          </a:p>
          <a:p>
            <a:pPr lvl="1"/>
            <a:r>
              <a:rPr lang="en-US" altLang="en-US"/>
              <a:t>Ropel</a:t>
            </a:r>
            <a:r>
              <a:rPr lang="en-US" altLang="en-US">
                <a:ea typeface="Times New Roman" charset="0"/>
                <a:cs typeface="Times New Roman" charset="0"/>
              </a:rPr>
              <a:t>® - systemic; do not use on edible crops</a:t>
            </a:r>
          </a:p>
          <a:p>
            <a:pPr lvl="1"/>
            <a:r>
              <a:rPr lang="en-US" altLang="en-US">
                <a:ea typeface="Times New Roman" charset="0"/>
                <a:cs typeface="Times New Roman" charset="0"/>
              </a:rPr>
              <a:t>Deer Stopper® -egg and oils;do not use on edible crops</a:t>
            </a:r>
          </a:p>
          <a:p>
            <a:pPr lvl="1"/>
            <a:r>
              <a:rPr lang="en-US" altLang="en-US">
                <a:ea typeface="Times New Roman" charset="0"/>
                <a:cs typeface="Times New Roman" charset="0"/>
              </a:rPr>
              <a:t>This-1-Works-Bitrix®; woody plants; weather resistant</a:t>
            </a:r>
          </a:p>
          <a:p>
            <a:pPr lvl="1"/>
            <a:r>
              <a:rPr lang="en-US" altLang="en-US">
                <a:ea typeface="Times New Roman" charset="0"/>
                <a:cs typeface="Times New Roman" charset="0"/>
              </a:rPr>
              <a:t>Goose Chase – derivative of Concord grapes; water soluble</a:t>
            </a:r>
          </a:p>
          <a:p>
            <a:pPr lvl="1">
              <a:buFont typeface="Wingdings" charset="2"/>
              <a:buNone/>
            </a:pPr>
            <a:endParaRPr lang="en-US" altLang="en-US">
              <a:ea typeface="Times New Roman" charset="0"/>
              <a:cs typeface="Times New Roman" charset="0"/>
            </a:endParaRPr>
          </a:p>
        </p:txBody>
      </p:sp>
      <p:sp>
        <p:nvSpPr>
          <p:cNvPr id="56324" name="Rectangle 4"/>
          <p:cNvSpPr>
            <a:spLocks noGrp="1" noChangeArrowheads="1"/>
          </p:cNvSpPr>
          <p:nvPr>
            <p:ph type="title"/>
          </p:nvPr>
        </p:nvSpPr>
        <p:spPr>
          <a:noFill/>
          <a:ln/>
        </p:spPr>
        <p:txBody>
          <a:bodyPr/>
          <a:lstStyle/>
          <a:p>
            <a:r>
              <a:rPr lang="en-US" altLang="en-US"/>
              <a:t>Removal or Repellent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134938" y="2116138"/>
            <a:ext cx="8896350" cy="3903662"/>
          </a:xfrm>
        </p:spPr>
        <p:txBody>
          <a:bodyPr/>
          <a:lstStyle/>
          <a:p>
            <a:r>
              <a:rPr lang="en-US" altLang="en-US"/>
              <a:t>ODOR</a:t>
            </a:r>
          </a:p>
          <a:p>
            <a:pPr lvl="1"/>
            <a:r>
              <a:rPr lang="en-US" altLang="en-US"/>
              <a:t>Deer-Off</a:t>
            </a:r>
            <a:r>
              <a:rPr lang="en-US" altLang="en-US">
                <a:ea typeface="Times New Roman" charset="0"/>
                <a:cs typeface="Times New Roman" charset="0"/>
              </a:rPr>
              <a:t>® - use on food crops; insoluble</a:t>
            </a:r>
          </a:p>
          <a:p>
            <a:pPr lvl="1"/>
            <a:r>
              <a:rPr lang="en-US" altLang="en-US">
                <a:ea typeface="Times New Roman" charset="0"/>
                <a:cs typeface="Times New Roman" charset="0"/>
              </a:rPr>
              <a:t>Milorganite® - processed sewage sludge; mild fertilizer; very promising; inexpensive </a:t>
            </a:r>
          </a:p>
          <a:p>
            <a:pPr lvl="2"/>
            <a:r>
              <a:rPr lang="en-US" altLang="en-US">
                <a:ea typeface="Times New Roman" charset="0"/>
                <a:cs typeface="Times New Roman" charset="0"/>
              </a:rPr>
              <a:t>Numbers in this table show the % of plants eaten by deer</a:t>
            </a:r>
          </a:p>
        </p:txBody>
      </p:sp>
      <p:sp>
        <p:nvSpPr>
          <p:cNvPr id="57348" name="Rectangle 4"/>
          <p:cNvSpPr>
            <a:spLocks noGrp="1" noChangeArrowheads="1"/>
          </p:cNvSpPr>
          <p:nvPr>
            <p:ph type="title"/>
          </p:nvPr>
        </p:nvSpPr>
        <p:spPr>
          <a:noFill/>
          <a:ln/>
        </p:spPr>
        <p:txBody>
          <a:bodyPr/>
          <a:lstStyle/>
          <a:p>
            <a:r>
              <a:rPr lang="en-US" altLang="en-US"/>
              <a:t>Removal or Repellent</a:t>
            </a:r>
          </a:p>
        </p:txBody>
      </p:sp>
      <p:sp>
        <p:nvSpPr>
          <p:cNvPr id="57349" name="Text Box 5"/>
          <p:cNvSpPr txBox="1">
            <a:spLocks noChangeArrowheads="1"/>
          </p:cNvSpPr>
          <p:nvPr/>
        </p:nvSpPr>
        <p:spPr bwMode="auto">
          <a:xfrm>
            <a:off x="685800" y="37338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a:p>
        </p:txBody>
      </p:sp>
      <p:sp>
        <p:nvSpPr>
          <p:cNvPr id="57350" name="Text Box 6"/>
          <p:cNvSpPr txBox="1">
            <a:spLocks noChangeArrowheads="1"/>
          </p:cNvSpPr>
          <p:nvPr/>
        </p:nvSpPr>
        <p:spPr bwMode="auto">
          <a:xfrm>
            <a:off x="533400" y="4724400"/>
            <a:ext cx="8077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lvl="1"/>
            <a:r>
              <a:rPr lang="en-US" altLang="en-US" u="sng"/>
              <a:t>DAY		0	4	7	10	13	17	21</a:t>
            </a:r>
          </a:p>
          <a:p>
            <a:pPr lvl="1"/>
            <a:r>
              <a:rPr lang="en-US" altLang="en-US"/>
              <a:t>Control	18	49	58	92	96	98	98</a:t>
            </a:r>
          </a:p>
          <a:p>
            <a:pPr lvl="1"/>
            <a:r>
              <a:rPr lang="en-US" altLang="en-US"/>
              <a:t>Treatment	  0	  1	  1	  1	  1	  2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73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734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73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bldLvl="2"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p:txBody>
          <a:bodyPr/>
          <a:lstStyle/>
          <a:p>
            <a:r>
              <a:rPr lang="en-US" altLang="en-US"/>
              <a:t>BARRIER</a:t>
            </a:r>
          </a:p>
          <a:p>
            <a:pPr lvl="1"/>
            <a:r>
              <a:rPr lang="en-US" altLang="en-US"/>
              <a:t>Nix-A-Lite – metal spikes to deter perching pigeons</a:t>
            </a:r>
          </a:p>
          <a:p>
            <a:pPr lvl="1"/>
            <a:r>
              <a:rPr lang="en-US" altLang="en-US"/>
              <a:t>Bird Netting – fine mesh to protect berries, shrubs</a:t>
            </a:r>
          </a:p>
          <a:p>
            <a:pPr lvl="1"/>
            <a:r>
              <a:rPr lang="en-US" altLang="en-US"/>
              <a:t>Bird Repellent – sticky, non-toxic to repel birds</a:t>
            </a:r>
          </a:p>
          <a:p>
            <a:pPr lvl="1"/>
            <a:r>
              <a:rPr lang="en-US" altLang="en-US"/>
              <a:t>Electric fence – solar, portable, Hot-Tape</a:t>
            </a:r>
          </a:p>
        </p:txBody>
      </p:sp>
      <p:sp>
        <p:nvSpPr>
          <p:cNvPr id="58372" name="Rectangle 4"/>
          <p:cNvSpPr>
            <a:spLocks noGrp="1" noChangeArrowheads="1"/>
          </p:cNvSpPr>
          <p:nvPr>
            <p:ph type="title"/>
          </p:nvPr>
        </p:nvSpPr>
        <p:spPr>
          <a:noFill/>
          <a:ln/>
        </p:spPr>
        <p:txBody>
          <a:bodyPr/>
          <a:lstStyle/>
          <a:p>
            <a:r>
              <a:rPr lang="en-US" altLang="en-US"/>
              <a:t>Removal or Repellent</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body" idx="1"/>
          </p:nvPr>
        </p:nvSpPr>
        <p:spPr>
          <a:xfrm>
            <a:off x="134938" y="2116138"/>
            <a:ext cx="4056062" cy="3751262"/>
          </a:xfrm>
        </p:spPr>
        <p:txBody>
          <a:bodyPr/>
          <a:lstStyle/>
          <a:p>
            <a:r>
              <a:rPr lang="en-US" altLang="en-US" sz="2800"/>
              <a:t>OTHER</a:t>
            </a:r>
          </a:p>
          <a:p>
            <a:pPr lvl="1"/>
            <a:r>
              <a:rPr lang="en-US" altLang="en-US" sz="2400"/>
              <a:t>Tactile – water spray </a:t>
            </a:r>
            <a:r>
              <a:rPr lang="en-US" altLang="en-US" sz="2400">
                <a:sym typeface="Wingdings" charset="2"/>
              </a:rPr>
              <a:t></a:t>
            </a:r>
            <a:endParaRPr lang="en-US" altLang="en-US" sz="2400"/>
          </a:p>
          <a:p>
            <a:pPr lvl="2"/>
            <a:r>
              <a:rPr lang="en-US" altLang="en-US" sz="1600">
                <a:hlinkClick r:id="rId3"/>
              </a:rPr>
              <a:t>www.deerbusters.com</a:t>
            </a:r>
            <a:endParaRPr lang="en-US" altLang="en-US" sz="1600"/>
          </a:p>
          <a:p>
            <a:pPr lvl="1"/>
            <a:r>
              <a:rPr lang="en-US" altLang="en-US" sz="2400"/>
              <a:t>Light – motion activated; strobe and lasers</a:t>
            </a:r>
          </a:p>
          <a:p>
            <a:pPr lvl="1"/>
            <a:r>
              <a:rPr lang="en-US" altLang="en-US" sz="2400"/>
              <a:t>Scare – eye balloon; Mylar tape; silhouette on window; pyrotechnics</a:t>
            </a:r>
          </a:p>
        </p:txBody>
      </p:sp>
      <p:sp>
        <p:nvSpPr>
          <p:cNvPr id="59396" name="Rectangle 4"/>
          <p:cNvSpPr>
            <a:spLocks noGrp="1" noChangeArrowheads="1"/>
          </p:cNvSpPr>
          <p:nvPr>
            <p:ph type="title"/>
          </p:nvPr>
        </p:nvSpPr>
        <p:spPr>
          <a:noFill/>
          <a:ln/>
        </p:spPr>
        <p:txBody>
          <a:bodyPr/>
          <a:lstStyle/>
          <a:p>
            <a:r>
              <a:rPr lang="en-US" altLang="en-US"/>
              <a:t>Removal or Repellent</a:t>
            </a:r>
          </a:p>
        </p:txBody>
      </p:sp>
      <p:pic>
        <p:nvPicPr>
          <p:cNvPr id="59397" name="Picture 5" descr="deerbusterscom_1774_358151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981200"/>
            <a:ext cx="3200400"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981200" y="1219200"/>
            <a:ext cx="5486400" cy="1155700"/>
          </a:xfrm>
        </p:spPr>
        <p:txBody>
          <a:bodyPr/>
          <a:lstStyle/>
          <a:p>
            <a:r>
              <a:rPr lang="en-US" altLang="en-US"/>
              <a:t>L – Lethal Control</a:t>
            </a:r>
          </a:p>
        </p:txBody>
      </p:sp>
      <p:pic>
        <p:nvPicPr>
          <p:cNvPr id="87043" name="Picture 3" descr="Beaver 2003-Caught 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040063"/>
            <a:ext cx="3505200" cy="29035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a:t>Lethal Control</a:t>
            </a:r>
          </a:p>
        </p:txBody>
      </p:sp>
      <p:sp>
        <p:nvSpPr>
          <p:cNvPr id="60419" name="Rectangle 3"/>
          <p:cNvSpPr>
            <a:spLocks noGrp="1" noChangeArrowheads="1"/>
          </p:cNvSpPr>
          <p:nvPr>
            <p:ph type="body" idx="1"/>
          </p:nvPr>
        </p:nvSpPr>
        <p:spPr/>
        <p:txBody>
          <a:bodyPr/>
          <a:lstStyle/>
          <a:p>
            <a:r>
              <a:rPr lang="en-US" altLang="en-US"/>
              <a:t>“Last step”</a:t>
            </a:r>
          </a:p>
          <a:p>
            <a:r>
              <a:rPr lang="en-US" altLang="en-US"/>
              <a:t>Be realistic</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Rectangle 3"/>
          <p:cNvSpPr>
            <a:spLocks noGrp="1" noChangeArrowheads="1"/>
          </p:cNvSpPr>
          <p:nvPr>
            <p:ph type="body" idx="1"/>
          </p:nvPr>
        </p:nvSpPr>
        <p:spPr/>
        <p:txBody>
          <a:bodyPr/>
          <a:lstStyle/>
          <a:p>
            <a:r>
              <a:rPr lang="en-US" altLang="en-US" sz="2800"/>
              <a:t>If lethal control is indicated or is the last resort, then…</a:t>
            </a:r>
          </a:p>
          <a:p>
            <a:r>
              <a:rPr lang="en-US" altLang="en-US" sz="2800"/>
              <a:t>Remember, trapping is NOT recommended for homeowners due to danger of being bitten, exposure to disease (rabies), injury to animal or non-target species</a:t>
            </a:r>
          </a:p>
          <a:p>
            <a:r>
              <a:rPr lang="en-US" altLang="en-US" sz="2800"/>
              <a:t>Species like raccoons, cats, coyotes, dogs, snakes</a:t>
            </a:r>
          </a:p>
          <a:p>
            <a:pPr lvl="1"/>
            <a:r>
              <a:rPr lang="en-US" altLang="en-US" sz="2400"/>
              <a:t>Contract with a licensed NWCO</a:t>
            </a:r>
          </a:p>
          <a:p>
            <a:r>
              <a:rPr lang="en-US" altLang="en-US" sz="2800"/>
              <a:t>For mice, chipmunks, rabbits, moles, voles ….</a:t>
            </a:r>
          </a:p>
        </p:txBody>
      </p:sp>
      <p:sp>
        <p:nvSpPr>
          <p:cNvPr id="61444" name="Rectangle 4"/>
          <p:cNvSpPr>
            <a:spLocks noGrp="1" noChangeArrowheads="1"/>
          </p:cNvSpPr>
          <p:nvPr>
            <p:ph type="title"/>
          </p:nvPr>
        </p:nvSpPr>
        <p:spPr>
          <a:noFill/>
          <a:ln/>
        </p:spPr>
        <p:txBody>
          <a:bodyPr/>
          <a:lstStyle/>
          <a:p>
            <a:r>
              <a:rPr lang="en-US" altLang="en-US"/>
              <a:t>Lethal Control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4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144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614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idx="1"/>
          </p:nvPr>
        </p:nvSpPr>
        <p:spPr/>
        <p:txBody>
          <a:bodyPr/>
          <a:lstStyle/>
          <a:p>
            <a:r>
              <a:rPr lang="en-US" altLang="en-US"/>
              <a:t>Trap placement</a:t>
            </a:r>
          </a:p>
          <a:p>
            <a:pPr lvl="1"/>
            <a:r>
              <a:rPr lang="en-US" altLang="en-US"/>
              <a:t>Place near burrow entrance</a:t>
            </a:r>
          </a:p>
          <a:p>
            <a:pPr lvl="1"/>
            <a:r>
              <a:rPr lang="en-US" altLang="en-US"/>
              <a:t>Face into opening</a:t>
            </a:r>
          </a:p>
          <a:p>
            <a:pPr lvl="1"/>
            <a:r>
              <a:rPr lang="en-US" altLang="en-US"/>
              <a:t>Cover the trap with a box </a:t>
            </a:r>
          </a:p>
          <a:p>
            <a:pPr lvl="1"/>
            <a:r>
              <a:rPr lang="en-US" altLang="en-US"/>
              <a:t>Protect from children and pets</a:t>
            </a:r>
          </a:p>
        </p:txBody>
      </p:sp>
      <p:sp>
        <p:nvSpPr>
          <p:cNvPr id="62468" name="Rectangle 4"/>
          <p:cNvSpPr>
            <a:spLocks noGrp="1" noChangeArrowheads="1"/>
          </p:cNvSpPr>
          <p:nvPr>
            <p:ph type="title"/>
          </p:nvPr>
        </p:nvSpPr>
        <p:spPr>
          <a:noFill/>
          <a:ln/>
        </p:spPr>
        <p:txBody>
          <a:bodyPr/>
          <a:lstStyle/>
          <a:p>
            <a:r>
              <a:rPr lang="en-US" altLang="en-US"/>
              <a:t>Lethal Control</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1" name="Rectangle 3"/>
          <p:cNvSpPr>
            <a:spLocks noGrp="1" noChangeArrowheads="1"/>
          </p:cNvSpPr>
          <p:nvPr>
            <p:ph type="body" idx="1"/>
          </p:nvPr>
        </p:nvSpPr>
        <p:spPr>
          <a:xfrm>
            <a:off x="247650" y="1905000"/>
            <a:ext cx="8896350" cy="4135438"/>
          </a:xfrm>
        </p:spPr>
        <p:txBody>
          <a:bodyPr/>
          <a:lstStyle/>
          <a:p>
            <a:r>
              <a:rPr lang="en-US" altLang="en-US"/>
              <a:t>Bait</a:t>
            </a:r>
          </a:p>
          <a:p>
            <a:pPr lvl="1"/>
            <a:r>
              <a:rPr lang="en-US" altLang="en-US"/>
              <a:t>Use simple bait or natural foods</a:t>
            </a:r>
          </a:p>
          <a:p>
            <a:pPr lvl="2"/>
            <a:r>
              <a:rPr lang="en-US" altLang="en-US"/>
              <a:t>No acorns for squirrels in autumn</a:t>
            </a:r>
          </a:p>
          <a:p>
            <a:pPr lvl="1"/>
            <a:r>
              <a:rPr lang="en-US" altLang="en-US"/>
              <a:t>Peanut butter, sliced apples, sardines, PB/oatmeal balls, pecans, banana slices.</a:t>
            </a:r>
          </a:p>
          <a:p>
            <a:r>
              <a:rPr lang="en-US" altLang="en-US"/>
              <a:t>Mouse and Rat Traps</a:t>
            </a:r>
          </a:p>
          <a:p>
            <a:pPr lvl="1"/>
            <a:r>
              <a:rPr lang="en-US" altLang="en-US"/>
              <a:t>PB (better than cheese)</a:t>
            </a:r>
          </a:p>
          <a:p>
            <a:pPr lvl="1"/>
            <a:r>
              <a:rPr lang="en-US" altLang="en-US"/>
              <a:t>Place perpendicular to the wall</a:t>
            </a:r>
          </a:p>
        </p:txBody>
      </p:sp>
      <p:sp>
        <p:nvSpPr>
          <p:cNvPr id="63492" name="Rectangle 4"/>
          <p:cNvSpPr>
            <a:spLocks noGrp="1" noChangeArrowheads="1"/>
          </p:cNvSpPr>
          <p:nvPr>
            <p:ph type="title"/>
          </p:nvPr>
        </p:nvSpPr>
        <p:spPr>
          <a:noFill/>
          <a:ln/>
        </p:spPr>
        <p:txBody>
          <a:bodyPr/>
          <a:lstStyle/>
          <a:p>
            <a:r>
              <a:rPr lang="en-US" altLang="en-US"/>
              <a:t>Lethal Control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34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34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3491">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6349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6349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634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Line 3"/>
          <p:cNvSpPr>
            <a:spLocks noChangeShapeType="1"/>
          </p:cNvSpPr>
          <p:nvPr/>
        </p:nvSpPr>
        <p:spPr bwMode="auto">
          <a:xfrm>
            <a:off x="838200" y="5029200"/>
            <a:ext cx="7010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65540" name="Rectangle 4"/>
          <p:cNvSpPr>
            <a:spLocks noChangeArrowheads="1"/>
          </p:cNvSpPr>
          <p:nvPr/>
        </p:nvSpPr>
        <p:spPr bwMode="auto">
          <a:xfrm>
            <a:off x="1600200" y="3581400"/>
            <a:ext cx="914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ltLang="en-US">
              <a:solidFill>
                <a:srgbClr val="FFFFF7"/>
              </a:solidFill>
            </a:endParaRPr>
          </a:p>
        </p:txBody>
      </p:sp>
      <p:sp>
        <p:nvSpPr>
          <p:cNvPr id="65541" name="Rectangle 5"/>
          <p:cNvSpPr>
            <a:spLocks noChangeArrowheads="1"/>
          </p:cNvSpPr>
          <p:nvPr/>
        </p:nvSpPr>
        <p:spPr bwMode="auto">
          <a:xfrm>
            <a:off x="1447800" y="3810000"/>
            <a:ext cx="685800" cy="1219200"/>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542" name="Rectangle 6"/>
          <p:cNvSpPr>
            <a:spLocks noChangeArrowheads="1"/>
          </p:cNvSpPr>
          <p:nvPr/>
        </p:nvSpPr>
        <p:spPr bwMode="auto">
          <a:xfrm>
            <a:off x="1676400" y="4724400"/>
            <a:ext cx="228600" cy="3048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543" name="Text Box 7"/>
          <p:cNvSpPr txBox="1">
            <a:spLocks noChangeArrowheads="1"/>
          </p:cNvSpPr>
          <p:nvPr/>
        </p:nvSpPr>
        <p:spPr bwMode="auto">
          <a:xfrm>
            <a:off x="2895600" y="2743200"/>
            <a:ext cx="243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800" u="sng"/>
              <a:t>Bait  Pan</a:t>
            </a:r>
          </a:p>
        </p:txBody>
      </p:sp>
      <p:sp>
        <p:nvSpPr>
          <p:cNvPr id="65544" name="Line 8"/>
          <p:cNvSpPr>
            <a:spLocks noChangeShapeType="1"/>
          </p:cNvSpPr>
          <p:nvPr/>
        </p:nvSpPr>
        <p:spPr bwMode="auto">
          <a:xfrm flipH="1">
            <a:off x="1981200" y="3352800"/>
            <a:ext cx="1143000" cy="1371600"/>
          </a:xfrm>
          <a:prstGeom prst="line">
            <a:avLst/>
          </a:prstGeom>
          <a:noFill/>
          <a:ln w="381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65545" name="Text Box 9"/>
          <p:cNvSpPr txBox="1">
            <a:spLocks noChangeArrowheads="1"/>
          </p:cNvSpPr>
          <p:nvPr/>
        </p:nvSpPr>
        <p:spPr bwMode="auto">
          <a:xfrm>
            <a:off x="1371600" y="53340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t>Correct</a:t>
            </a:r>
          </a:p>
        </p:txBody>
      </p:sp>
      <p:sp>
        <p:nvSpPr>
          <p:cNvPr id="65546" name="Rectangle 10"/>
          <p:cNvSpPr>
            <a:spLocks noChangeArrowheads="1"/>
          </p:cNvSpPr>
          <p:nvPr/>
        </p:nvSpPr>
        <p:spPr bwMode="auto">
          <a:xfrm>
            <a:off x="3276600" y="3733800"/>
            <a:ext cx="685800" cy="1295400"/>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547" name="Rectangle 11"/>
          <p:cNvSpPr>
            <a:spLocks noChangeArrowheads="1"/>
          </p:cNvSpPr>
          <p:nvPr/>
        </p:nvSpPr>
        <p:spPr bwMode="auto">
          <a:xfrm>
            <a:off x="3505200" y="3733800"/>
            <a:ext cx="228600" cy="3048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548" name="Line 12"/>
          <p:cNvSpPr>
            <a:spLocks noChangeShapeType="1"/>
          </p:cNvSpPr>
          <p:nvPr/>
        </p:nvSpPr>
        <p:spPr bwMode="auto">
          <a:xfrm>
            <a:off x="3581400" y="3352800"/>
            <a:ext cx="0" cy="304800"/>
          </a:xfrm>
          <a:prstGeom prst="line">
            <a:avLst/>
          </a:prstGeom>
          <a:noFill/>
          <a:ln w="381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65549" name="Text Box 13"/>
          <p:cNvSpPr txBox="1">
            <a:spLocks noChangeArrowheads="1"/>
          </p:cNvSpPr>
          <p:nvPr/>
        </p:nvSpPr>
        <p:spPr bwMode="auto">
          <a:xfrm>
            <a:off x="3200400" y="53340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t>Incorrect	Incorrect</a:t>
            </a:r>
          </a:p>
        </p:txBody>
      </p:sp>
      <p:sp>
        <p:nvSpPr>
          <p:cNvPr id="65550" name="Rectangle 14"/>
          <p:cNvSpPr>
            <a:spLocks noChangeArrowheads="1"/>
          </p:cNvSpPr>
          <p:nvPr/>
        </p:nvSpPr>
        <p:spPr bwMode="auto">
          <a:xfrm>
            <a:off x="4800600" y="4419600"/>
            <a:ext cx="1676400" cy="609600"/>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551" name="Rectangle 15"/>
          <p:cNvSpPr>
            <a:spLocks noChangeArrowheads="1"/>
          </p:cNvSpPr>
          <p:nvPr/>
        </p:nvSpPr>
        <p:spPr bwMode="auto">
          <a:xfrm>
            <a:off x="4800600" y="4648200"/>
            <a:ext cx="304800" cy="2286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552" name="Line 16"/>
          <p:cNvSpPr>
            <a:spLocks noChangeShapeType="1"/>
          </p:cNvSpPr>
          <p:nvPr/>
        </p:nvSpPr>
        <p:spPr bwMode="auto">
          <a:xfrm>
            <a:off x="4114800" y="3276600"/>
            <a:ext cx="838200" cy="1295400"/>
          </a:xfrm>
          <a:prstGeom prst="line">
            <a:avLst/>
          </a:prstGeom>
          <a:noFill/>
          <a:ln w="381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65553" name="Text Box 17"/>
          <p:cNvSpPr txBox="1">
            <a:spLocks noChangeArrowheads="1"/>
          </p:cNvSpPr>
          <p:nvPr/>
        </p:nvSpPr>
        <p:spPr bwMode="auto">
          <a:xfrm>
            <a:off x="7315200" y="46482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t>Wall</a:t>
            </a:r>
          </a:p>
        </p:txBody>
      </p:sp>
      <p:sp>
        <p:nvSpPr>
          <p:cNvPr id="65554" name="Text Box 18"/>
          <p:cNvSpPr txBox="1">
            <a:spLocks noChangeArrowheads="1"/>
          </p:cNvSpPr>
          <p:nvPr/>
        </p:nvSpPr>
        <p:spPr bwMode="auto">
          <a:xfrm>
            <a:off x="685800" y="1447800"/>
            <a:ext cx="7467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t>Mice travel along the wall – use this behavior to improve trap success.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eer v Powerline 3"/>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219200" y="1371600"/>
            <a:ext cx="6459538" cy="4845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type="body" idx="1"/>
          </p:nvPr>
        </p:nvSpPr>
        <p:spPr>
          <a:xfrm>
            <a:off x="134938" y="2116138"/>
            <a:ext cx="8896350" cy="3979862"/>
          </a:xfrm>
        </p:spPr>
        <p:txBody>
          <a:bodyPr/>
          <a:lstStyle/>
          <a:p>
            <a:pPr>
              <a:lnSpc>
                <a:spcPct val="90000"/>
              </a:lnSpc>
            </a:pPr>
            <a:r>
              <a:rPr lang="en-US" altLang="en-US"/>
              <a:t>Multi-catch traps for mice, pigeons</a:t>
            </a:r>
          </a:p>
          <a:p>
            <a:pPr>
              <a:lnSpc>
                <a:spcPct val="90000"/>
              </a:lnSpc>
            </a:pPr>
            <a:r>
              <a:rPr lang="en-US" altLang="en-US"/>
              <a:t>Place mouse traps in shoe box with 2 holes cut in it – mice prefer to move in dark spaces</a:t>
            </a:r>
          </a:p>
          <a:p>
            <a:pPr>
              <a:lnSpc>
                <a:spcPct val="90000"/>
              </a:lnSpc>
            </a:pPr>
            <a:r>
              <a:rPr lang="en-US" altLang="en-US"/>
              <a:t>Caution: Use of Poison Baits</a:t>
            </a:r>
          </a:p>
          <a:p>
            <a:pPr lvl="1">
              <a:lnSpc>
                <a:spcPct val="90000"/>
              </a:lnSpc>
            </a:pPr>
            <a:r>
              <a:rPr lang="en-US" altLang="en-US"/>
              <a:t>Children, pets; Do Not Use near children or pets</a:t>
            </a:r>
          </a:p>
          <a:p>
            <a:pPr lvl="1">
              <a:lnSpc>
                <a:spcPct val="90000"/>
              </a:lnSpc>
            </a:pPr>
            <a:r>
              <a:rPr lang="en-US" altLang="en-US"/>
              <a:t>Poisoned animals may die behind a wall or in other inaccessible space and stink.</a:t>
            </a:r>
          </a:p>
          <a:p>
            <a:pPr lvl="1">
              <a:lnSpc>
                <a:spcPct val="90000"/>
              </a:lnSpc>
            </a:pPr>
            <a:r>
              <a:rPr lang="en-US" altLang="en-US"/>
              <a:t>Use only outside the home.</a:t>
            </a:r>
          </a:p>
        </p:txBody>
      </p:sp>
      <p:sp>
        <p:nvSpPr>
          <p:cNvPr id="64516" name="Rectangle 4"/>
          <p:cNvSpPr>
            <a:spLocks noGrp="1" noChangeArrowheads="1"/>
          </p:cNvSpPr>
          <p:nvPr>
            <p:ph type="title"/>
          </p:nvPr>
        </p:nvSpPr>
        <p:spPr>
          <a:noFill/>
          <a:ln/>
        </p:spPr>
        <p:txBody>
          <a:bodyPr/>
          <a:lstStyle/>
          <a:p>
            <a:r>
              <a:rPr lang="en-US" altLang="en-US"/>
              <a:t>Lethal Control</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a:t>Resources</a:t>
            </a:r>
          </a:p>
        </p:txBody>
      </p:sp>
      <p:sp>
        <p:nvSpPr>
          <p:cNvPr id="66563" name="Rectangle 3"/>
          <p:cNvSpPr>
            <a:spLocks noGrp="1" noChangeArrowheads="1"/>
          </p:cNvSpPr>
          <p:nvPr>
            <p:ph type="body" idx="1"/>
          </p:nvPr>
        </p:nvSpPr>
        <p:spPr/>
        <p:txBody>
          <a:bodyPr/>
          <a:lstStyle/>
          <a:p>
            <a:r>
              <a:rPr lang="en-US" altLang="en-US">
                <a:hlinkClick r:id="rId3"/>
              </a:rPr>
              <a:t>http://www.ces.uga.edu</a:t>
            </a:r>
            <a:endParaRPr lang="en-US" altLang="en-US"/>
          </a:p>
          <a:p>
            <a:r>
              <a:rPr lang="en-US" altLang="en-US">
                <a:hlinkClick r:id="rId4"/>
              </a:rPr>
              <a:t>http://wildlifedamage.unl.edu</a:t>
            </a:r>
            <a:endParaRPr lang="en-US" altLang="en-US"/>
          </a:p>
          <a:p>
            <a:r>
              <a:rPr lang="en-US" altLang="en-US"/>
              <a:t>Other State Extension web pages</a:t>
            </a:r>
          </a:p>
          <a:p>
            <a:pPr lvl="1"/>
            <a:r>
              <a:rPr lang="en-US" altLang="en-US"/>
              <a:t>NC State  </a:t>
            </a:r>
            <a:r>
              <a:rPr lang="en-US" altLang="en-US" sz="2400">
                <a:hlinkClick r:id="rId5"/>
              </a:rPr>
              <a:t>http://www.ces.ncsu.edu/nreos/wild/wildlife/</a:t>
            </a:r>
            <a:endParaRPr lang="en-US" altLang="en-US" sz="2400"/>
          </a:p>
          <a:p>
            <a:pPr lvl="1"/>
            <a:r>
              <a:rPr lang="en-US" altLang="en-US"/>
              <a:t>Cornell  </a:t>
            </a:r>
            <a:r>
              <a:rPr lang="en-US" altLang="en-US" sz="2400">
                <a:hlinkClick r:id="rId6"/>
              </a:rPr>
              <a:t>http://www.dnr.cornell.edu/ext/wildlifedamage/</a:t>
            </a:r>
            <a:endParaRPr lang="en-US" altLang="en-US" sz="2400"/>
          </a:p>
          <a:p>
            <a:pPr lvl="1">
              <a:buFont typeface="Wingdings" charset="2"/>
              <a:buNone/>
            </a:pPr>
            <a:endParaRPr lang="en-US" altLang="en-US" sz="240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body" idx="1"/>
          </p:nvPr>
        </p:nvSpPr>
        <p:spPr>
          <a:xfrm>
            <a:off x="134938" y="1600200"/>
            <a:ext cx="8896350" cy="4419600"/>
          </a:xfrm>
        </p:spPr>
        <p:txBody>
          <a:bodyPr/>
          <a:lstStyle/>
          <a:p>
            <a:pPr>
              <a:lnSpc>
                <a:spcPct val="90000"/>
              </a:lnSpc>
              <a:buFont typeface="Wingdings" charset="2"/>
              <a:buNone/>
            </a:pPr>
            <a:endParaRPr lang="en-US" altLang="en-US" sz="1800">
              <a:ea typeface="Times New Roman" charset="0"/>
              <a:cs typeface="Times New Roman" charset="0"/>
            </a:endParaRPr>
          </a:p>
          <a:p>
            <a:pPr>
              <a:lnSpc>
                <a:spcPct val="90000"/>
              </a:lnSpc>
            </a:pPr>
            <a:r>
              <a:rPr lang="en-US" altLang="en-US" sz="2000">
                <a:ea typeface="Times New Roman" charset="0"/>
                <a:cs typeface="Times New Roman" charset="0"/>
              </a:rPr>
              <a:t>Adler, B.  1992.  </a:t>
            </a:r>
            <a:r>
              <a:rPr lang="en-US" altLang="en-US" sz="2000" b="1" i="1">
                <a:ea typeface="Times New Roman" charset="0"/>
                <a:cs typeface="Times New Roman" charset="0"/>
              </a:rPr>
              <a:t>Outwitting Critters: A Humane Guide for Confronting Devious 	Animals  and Winning</a:t>
            </a:r>
            <a:r>
              <a:rPr lang="en-US" altLang="en-US" sz="2000">
                <a:ea typeface="Times New Roman" charset="0"/>
                <a:cs typeface="Times New Roman" charset="0"/>
              </a:rPr>
              <a:t>.  The Lyons Press.  New York.</a:t>
            </a:r>
          </a:p>
          <a:p>
            <a:pPr>
              <a:lnSpc>
                <a:spcPct val="90000"/>
              </a:lnSpc>
            </a:pPr>
            <a:r>
              <a:rPr lang="en-US" altLang="en-US" sz="2000">
                <a:ea typeface="Times New Roman" charset="0"/>
                <a:cs typeface="Times New Roman" charset="0"/>
              </a:rPr>
              <a:t>California Center for Wildlife.  1994.  </a:t>
            </a:r>
            <a:r>
              <a:rPr lang="en-US" altLang="en-US" sz="2000" b="1" i="1">
                <a:ea typeface="Times New Roman" charset="0"/>
                <a:cs typeface="Times New Roman" charset="0"/>
              </a:rPr>
              <a:t>Living With Wildlife</a:t>
            </a:r>
            <a:r>
              <a:rPr lang="en-US" altLang="en-US" sz="2000">
                <a:ea typeface="Times New Roman" charset="0"/>
                <a:cs typeface="Times New Roman" charset="0"/>
              </a:rPr>
              <a:t>.  Sierra Club Books, 	San  Francisco.</a:t>
            </a:r>
          </a:p>
          <a:p>
            <a:pPr>
              <a:lnSpc>
                <a:spcPct val="90000"/>
              </a:lnSpc>
            </a:pPr>
            <a:r>
              <a:rPr lang="en-US" altLang="en-US" sz="2000">
                <a:ea typeface="Times New Roman" charset="0"/>
                <a:cs typeface="Times New Roman" charset="0"/>
              </a:rPr>
              <a:t> Harrison, K. and G. Harrison.  1985.  </a:t>
            </a:r>
            <a:r>
              <a:rPr lang="en-US" altLang="en-US" sz="2000" b="1" i="1">
                <a:ea typeface="Times New Roman" charset="0"/>
                <a:cs typeface="Times New Roman" charset="0"/>
              </a:rPr>
              <a:t>America’s Favorite Backyard Wildlife</a:t>
            </a:r>
            <a:r>
              <a:rPr lang="en-US" altLang="en-US" sz="2000">
                <a:ea typeface="Times New Roman" charset="0"/>
                <a:cs typeface="Times New Roman" charset="0"/>
              </a:rPr>
              <a:t>.  	Simon and Schuster, Inc., New York.</a:t>
            </a:r>
          </a:p>
          <a:p>
            <a:pPr>
              <a:lnSpc>
                <a:spcPct val="90000"/>
              </a:lnSpc>
            </a:pPr>
            <a:r>
              <a:rPr lang="en-US" altLang="en-US" sz="2000">
                <a:ea typeface="Times New Roman" charset="0"/>
                <a:cs typeface="Times New Roman" charset="0"/>
              </a:rPr>
              <a:t>Humane Society of the United States.  1997.  </a:t>
            </a:r>
            <a:r>
              <a:rPr lang="en-US" altLang="en-US" sz="2000" b="1" i="1">
                <a:ea typeface="Times New Roman" charset="0"/>
                <a:cs typeface="Times New Roman" charset="0"/>
              </a:rPr>
              <a:t>Wild Neighbors</a:t>
            </a:r>
            <a:r>
              <a:rPr lang="en-US" altLang="en-US" sz="2000">
                <a:ea typeface="Times New Roman" charset="0"/>
                <a:cs typeface="Times New Roman" charset="0"/>
              </a:rPr>
              <a:t>:  The Humane 	Approach to Living with Wildlife.  Fulcrum Publishing, Golden, 	Colorado.</a:t>
            </a:r>
          </a:p>
          <a:p>
            <a:pPr>
              <a:lnSpc>
                <a:spcPct val="90000"/>
              </a:lnSpc>
            </a:pPr>
            <a:r>
              <a:rPr lang="en-US" altLang="en-US" sz="2000">
                <a:ea typeface="Times New Roman" charset="0"/>
                <a:cs typeface="Times New Roman" charset="0"/>
              </a:rPr>
              <a:t>Logsdon, G.  1999.  </a:t>
            </a:r>
            <a:r>
              <a:rPr lang="en-US" altLang="en-US" sz="2000" b="1" i="1">
                <a:ea typeface="Times New Roman" charset="0"/>
                <a:cs typeface="Times New Roman" charset="0"/>
              </a:rPr>
              <a:t>Wildlife in the Garden</a:t>
            </a:r>
            <a:r>
              <a:rPr lang="en-US" altLang="en-US" sz="2000">
                <a:ea typeface="Times New Roman" charset="0"/>
                <a:cs typeface="Times New Roman" charset="0"/>
              </a:rPr>
              <a:t>.  Indiana University Press, 	Bloomington, IN.</a:t>
            </a:r>
          </a:p>
          <a:p>
            <a:pPr>
              <a:lnSpc>
                <a:spcPct val="90000"/>
              </a:lnSpc>
            </a:pPr>
            <a:r>
              <a:rPr lang="en-US" altLang="en-US" sz="2000" b="1" i="1">
                <a:ea typeface="Times New Roman" charset="0"/>
                <a:cs typeface="Times New Roman" charset="0"/>
              </a:rPr>
              <a:t>Prevention and Control of Wildlife Damage</a:t>
            </a:r>
            <a:r>
              <a:rPr lang="en-US" altLang="en-US" sz="2000">
                <a:ea typeface="Times New Roman" charset="0"/>
                <a:cs typeface="Times New Roman" charset="0"/>
              </a:rPr>
              <a:t>. 1994.  Third Edition.  Cooperative 	Extension  Service, University of Nebraska.  Lincoln, Nebraska</a:t>
            </a:r>
            <a:endParaRPr lang="en-US" altLang="en-US" sz="2000"/>
          </a:p>
        </p:txBody>
      </p:sp>
      <p:sp>
        <p:nvSpPr>
          <p:cNvPr id="67588" name="Rectangle 4"/>
          <p:cNvSpPr>
            <a:spLocks noGrp="1" noChangeArrowheads="1"/>
          </p:cNvSpPr>
          <p:nvPr>
            <p:ph type="title"/>
          </p:nvPr>
        </p:nvSpPr>
        <p:spPr>
          <a:xfrm>
            <a:off x="134938" y="889000"/>
            <a:ext cx="8885237" cy="482600"/>
          </a:xfrm>
          <a:noFill/>
          <a:ln/>
        </p:spPr>
        <p:txBody>
          <a:bodyPr/>
          <a:lstStyle/>
          <a:p>
            <a:r>
              <a:rPr lang="en-US" altLang="en-US"/>
              <a:t>Resources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981200" y="1676400"/>
            <a:ext cx="5867400" cy="1155700"/>
          </a:xfrm>
        </p:spPr>
        <p:txBody>
          <a:bodyPr/>
          <a:lstStyle/>
          <a:p>
            <a:r>
              <a:rPr lang="en-US" altLang="en-US"/>
              <a:t>Species </a:t>
            </a:r>
            <a:br>
              <a:rPr lang="en-US" altLang="en-US"/>
            </a:br>
            <a:r>
              <a:rPr lang="en-US" altLang="en-US"/>
              <a:t>Recommendations</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34938" y="889000"/>
            <a:ext cx="2379662" cy="635000"/>
          </a:xfrm>
        </p:spPr>
        <p:txBody>
          <a:bodyPr/>
          <a:lstStyle/>
          <a:p>
            <a:r>
              <a:rPr lang="en-US" altLang="en-US" u="sng"/>
              <a:t>Squirrels</a:t>
            </a:r>
          </a:p>
        </p:txBody>
      </p:sp>
      <p:sp>
        <p:nvSpPr>
          <p:cNvPr id="68611" name="Rectangle 3"/>
          <p:cNvSpPr>
            <a:spLocks noGrp="1" noChangeArrowheads="1"/>
          </p:cNvSpPr>
          <p:nvPr>
            <p:ph type="body" idx="1"/>
          </p:nvPr>
        </p:nvSpPr>
        <p:spPr/>
        <p:txBody>
          <a:bodyPr/>
          <a:lstStyle/>
          <a:p>
            <a:r>
              <a:rPr lang="en-US" altLang="en-US"/>
              <a:t>May damage forest or landscape trees by chewing bark or cutting branches</a:t>
            </a:r>
          </a:p>
          <a:p>
            <a:r>
              <a:rPr lang="en-US" altLang="en-US"/>
              <a:t>May damage pecan orchards and nut crop</a:t>
            </a:r>
          </a:p>
          <a:p>
            <a:r>
              <a:rPr lang="en-US" altLang="en-US"/>
              <a:t>May enter house and nest in attics</a:t>
            </a:r>
          </a:p>
          <a:p>
            <a:r>
              <a:rPr lang="en-US" altLang="en-US"/>
              <a:t>Eat from bird feeder</a:t>
            </a:r>
          </a:p>
          <a:p>
            <a:r>
              <a:rPr lang="en-US" altLang="en-US"/>
              <a:t>Live trap and relocate</a:t>
            </a:r>
          </a:p>
          <a:p>
            <a:r>
              <a:rPr lang="en-US" altLang="en-US"/>
              <a:t>Predator guard; slick pole; cut back branches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blinds(horizontal)">
                                      <p:cBhvr>
                                        <p:cTn id="7" dur="500"/>
                                        <p:tgtEl>
                                          <p:spTgt spid="686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blinds(horizontal)">
                                      <p:cBhvr>
                                        <p:cTn id="12" dur="500"/>
                                        <p:tgtEl>
                                          <p:spTgt spid="686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blinds(horizontal)">
                                      <p:cBhvr>
                                        <p:cTn id="17" dur="500"/>
                                        <p:tgtEl>
                                          <p:spTgt spid="686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8611">
                                            <p:txEl>
                                              <p:pRg st="3" end="3"/>
                                            </p:txEl>
                                          </p:spTgt>
                                        </p:tgtEl>
                                        <p:attrNameLst>
                                          <p:attrName>style.visibility</p:attrName>
                                        </p:attrNameLst>
                                      </p:cBhvr>
                                      <p:to>
                                        <p:strVal val="visible"/>
                                      </p:to>
                                    </p:set>
                                    <p:animEffect transition="in" filter="blinds(horizontal)">
                                      <p:cBhvr>
                                        <p:cTn id="22" dur="500"/>
                                        <p:tgtEl>
                                          <p:spTgt spid="686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8611">
                                            <p:txEl>
                                              <p:pRg st="4" end="4"/>
                                            </p:txEl>
                                          </p:spTgt>
                                        </p:tgtEl>
                                        <p:attrNameLst>
                                          <p:attrName>style.visibility</p:attrName>
                                        </p:attrNameLst>
                                      </p:cBhvr>
                                      <p:to>
                                        <p:strVal val="visible"/>
                                      </p:to>
                                    </p:set>
                                    <p:animEffect transition="in" filter="blinds(horizontal)">
                                      <p:cBhvr>
                                        <p:cTn id="27" dur="500"/>
                                        <p:tgtEl>
                                          <p:spTgt spid="6861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8611">
                                            <p:txEl>
                                              <p:pRg st="5" end="5"/>
                                            </p:txEl>
                                          </p:spTgt>
                                        </p:tgtEl>
                                        <p:attrNameLst>
                                          <p:attrName>style.visibility</p:attrName>
                                        </p:attrNameLst>
                                      </p:cBhvr>
                                      <p:to>
                                        <p:strVal val="visible"/>
                                      </p:to>
                                    </p:set>
                                    <p:animEffect transition="in" filter="blinds(horizontal)">
                                      <p:cBhvr>
                                        <p:cTn id="32" dur="500"/>
                                        <p:tgtEl>
                                          <p:spTgt spid="686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body" idx="1"/>
          </p:nvPr>
        </p:nvSpPr>
        <p:spPr>
          <a:xfrm>
            <a:off x="134938" y="2116138"/>
            <a:ext cx="8896350" cy="3065462"/>
          </a:xfrm>
        </p:spPr>
        <p:txBody>
          <a:bodyPr/>
          <a:lstStyle/>
          <a:p>
            <a:r>
              <a:rPr lang="en-US" altLang="en-US"/>
              <a:t>Exclusion</a:t>
            </a:r>
          </a:p>
          <a:p>
            <a:pPr lvl="1"/>
            <a:r>
              <a:rPr lang="en-US" altLang="en-US"/>
              <a:t>18-24 inch metal collar around poles and trees</a:t>
            </a:r>
          </a:p>
          <a:p>
            <a:pPr lvl="1"/>
            <a:r>
              <a:rPr lang="en-US" altLang="en-US"/>
              <a:t>Trim trees to prevent access to roof</a:t>
            </a:r>
          </a:p>
          <a:p>
            <a:pPr lvl="1"/>
            <a:r>
              <a:rPr lang="en-US" altLang="en-US"/>
              <a:t>Wires – install 2-foot sections of lightweight pipe</a:t>
            </a:r>
          </a:p>
          <a:p>
            <a:pPr lvl="1"/>
            <a:r>
              <a:rPr lang="en-US" altLang="en-US"/>
              <a:t>Close openings with heavy ½ inch hardware cloth</a:t>
            </a:r>
          </a:p>
        </p:txBody>
      </p:sp>
      <p:sp>
        <p:nvSpPr>
          <p:cNvPr id="70660" name="Rectangle 4"/>
          <p:cNvSpPr>
            <a:spLocks noGrp="1" noChangeArrowheads="1"/>
          </p:cNvSpPr>
          <p:nvPr>
            <p:ph type="title"/>
          </p:nvPr>
        </p:nvSpPr>
        <p:spPr>
          <a:xfrm>
            <a:off x="134938" y="889000"/>
            <a:ext cx="2455862" cy="711200"/>
          </a:xfrm>
          <a:noFill/>
          <a:ln/>
        </p:spPr>
        <p:txBody>
          <a:bodyPr/>
          <a:lstStyle/>
          <a:p>
            <a:r>
              <a:rPr lang="en-US" altLang="en-US" u="sng"/>
              <a:t>Squirrels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7" name="Rectangle 3"/>
          <p:cNvSpPr>
            <a:spLocks noGrp="1" noChangeArrowheads="1"/>
          </p:cNvSpPr>
          <p:nvPr>
            <p:ph type="body" idx="1"/>
          </p:nvPr>
        </p:nvSpPr>
        <p:spPr>
          <a:xfrm>
            <a:off x="134938" y="1752600"/>
            <a:ext cx="8896350" cy="4498975"/>
          </a:xfrm>
        </p:spPr>
        <p:txBody>
          <a:bodyPr/>
          <a:lstStyle/>
          <a:p>
            <a:r>
              <a:rPr lang="en-US" altLang="en-US"/>
              <a:t>Repellents – Thiram painted on trees</a:t>
            </a:r>
          </a:p>
          <a:p>
            <a:r>
              <a:rPr lang="en-US" altLang="en-US"/>
              <a:t>Toxicants – Zinc phosphide 5% tracking gel </a:t>
            </a:r>
            <a:r>
              <a:rPr lang="en-US" altLang="en-US" sz="2800" b="1"/>
              <a:t>(RUP)</a:t>
            </a:r>
          </a:p>
          <a:p>
            <a:r>
              <a:rPr lang="en-US" altLang="en-US"/>
              <a:t>Fumigants – None registered</a:t>
            </a:r>
          </a:p>
          <a:p>
            <a:r>
              <a:rPr lang="en-US" altLang="en-US"/>
              <a:t>Traps – Leg hold, box, cage, conibear</a:t>
            </a:r>
          </a:p>
          <a:p>
            <a:r>
              <a:rPr lang="en-US" altLang="en-US"/>
              <a:t>Shooting – where legal; BB or .22-cal w/ rat shot</a:t>
            </a:r>
          </a:p>
          <a:p>
            <a:r>
              <a:rPr lang="en-US" altLang="en-US"/>
              <a:t>Squirrels cycle – efforts in some years with high density may prove futile</a:t>
            </a:r>
          </a:p>
          <a:p>
            <a:endParaRPr lang="en-US" altLang="en-US"/>
          </a:p>
        </p:txBody>
      </p:sp>
      <p:sp>
        <p:nvSpPr>
          <p:cNvPr id="72708" name="Rectangle 4"/>
          <p:cNvSpPr>
            <a:spLocks noGrp="1" noChangeArrowheads="1"/>
          </p:cNvSpPr>
          <p:nvPr>
            <p:ph type="title"/>
          </p:nvPr>
        </p:nvSpPr>
        <p:spPr>
          <a:xfrm>
            <a:off x="134938" y="889000"/>
            <a:ext cx="2455862" cy="711200"/>
          </a:xfrm>
          <a:noFill/>
          <a:ln/>
        </p:spPr>
        <p:txBody>
          <a:bodyPr/>
          <a:lstStyle/>
          <a:p>
            <a:r>
              <a:rPr lang="en-US" altLang="en-US" u="sng"/>
              <a:t>Squirrels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7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27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27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27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270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27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34938" y="889000"/>
            <a:ext cx="2836862" cy="787400"/>
          </a:xfrm>
        </p:spPr>
        <p:txBody>
          <a:bodyPr/>
          <a:lstStyle/>
          <a:p>
            <a:r>
              <a:rPr lang="en-US" altLang="en-US" u="sng"/>
              <a:t>Chipmunks</a:t>
            </a:r>
          </a:p>
        </p:txBody>
      </p:sp>
      <p:sp>
        <p:nvSpPr>
          <p:cNvPr id="73731" name="Rectangle 3"/>
          <p:cNvSpPr>
            <a:spLocks noGrp="1" noChangeArrowheads="1"/>
          </p:cNvSpPr>
          <p:nvPr>
            <p:ph type="body" idx="1"/>
          </p:nvPr>
        </p:nvSpPr>
        <p:spPr/>
        <p:txBody>
          <a:bodyPr/>
          <a:lstStyle/>
          <a:p>
            <a:r>
              <a:rPr lang="en-US" altLang="en-US"/>
              <a:t>Burrow under walls, driveway, sidewalk</a:t>
            </a:r>
          </a:p>
          <a:p>
            <a:r>
              <a:rPr lang="en-US" altLang="en-US"/>
              <a:t>Clog downspouts</a:t>
            </a:r>
          </a:p>
          <a:p>
            <a:r>
              <a:rPr lang="en-US" altLang="en-US"/>
              <a:t>Dig flower beds</a:t>
            </a:r>
          </a:p>
          <a:p>
            <a:r>
              <a:rPr lang="en-US" altLang="en-US"/>
              <a:t>Eat bulbs, tubers, bird seed, nuts, cat/dog food</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p:txBody>
          <a:bodyPr/>
          <a:lstStyle/>
          <a:p>
            <a:r>
              <a:rPr lang="en-US" altLang="en-US"/>
              <a:t>Exclusion</a:t>
            </a:r>
          </a:p>
          <a:p>
            <a:pPr lvl="1"/>
            <a:r>
              <a:rPr lang="en-US" altLang="en-US"/>
              <a:t>¼ inch hardware cloth around (and buried) gardens and flower beds</a:t>
            </a:r>
          </a:p>
          <a:p>
            <a:pPr lvl="1"/>
            <a:r>
              <a:rPr lang="en-US" altLang="en-US"/>
              <a:t>Cover down spouts</a:t>
            </a:r>
          </a:p>
          <a:p>
            <a:r>
              <a:rPr lang="en-US" altLang="en-US"/>
              <a:t>Habitat modification</a:t>
            </a:r>
          </a:p>
          <a:p>
            <a:pPr lvl="1"/>
            <a:r>
              <a:rPr lang="en-US" altLang="en-US"/>
              <a:t>Wood piles, mulch, plants located away from structures</a:t>
            </a:r>
          </a:p>
        </p:txBody>
      </p:sp>
      <p:sp>
        <p:nvSpPr>
          <p:cNvPr id="74756" name="Rectangle 4"/>
          <p:cNvSpPr>
            <a:spLocks noGrp="1" noChangeArrowheads="1"/>
          </p:cNvSpPr>
          <p:nvPr>
            <p:ph type="title"/>
          </p:nvPr>
        </p:nvSpPr>
        <p:spPr>
          <a:xfrm>
            <a:off x="134938" y="889000"/>
            <a:ext cx="3141662" cy="787400"/>
          </a:xfrm>
          <a:noFill/>
          <a:ln/>
        </p:spPr>
        <p:txBody>
          <a:bodyPr/>
          <a:lstStyle/>
          <a:p>
            <a:r>
              <a:rPr lang="en-US" altLang="en-US" u="sng"/>
              <a:t>Chipmunks</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134938" y="1752600"/>
            <a:ext cx="8896350" cy="4498975"/>
          </a:xfrm>
        </p:spPr>
        <p:txBody>
          <a:bodyPr/>
          <a:lstStyle/>
          <a:p>
            <a:r>
              <a:rPr lang="en-US" altLang="en-US"/>
              <a:t>Repellents</a:t>
            </a:r>
          </a:p>
          <a:p>
            <a:pPr lvl="1"/>
            <a:r>
              <a:rPr lang="en-US" altLang="en-US"/>
              <a:t>Taste – Thiram, Bitrex, ammonium soaps of higher fatty acids</a:t>
            </a:r>
          </a:p>
          <a:p>
            <a:pPr lvl="1"/>
            <a:r>
              <a:rPr lang="en-US" altLang="en-US"/>
              <a:t>Naphthalene – 4-5 lbs/2000 sq. ft.; cabins-unoccupied</a:t>
            </a:r>
          </a:p>
          <a:p>
            <a:r>
              <a:rPr lang="en-US" altLang="en-US"/>
              <a:t>Toxicants – none registered</a:t>
            </a:r>
          </a:p>
          <a:p>
            <a:r>
              <a:rPr lang="en-US" altLang="en-US"/>
              <a:t>Fumigants – not practical</a:t>
            </a:r>
          </a:p>
          <a:p>
            <a:r>
              <a:rPr lang="en-US" altLang="en-US"/>
              <a:t>Trapping – rat traps, cage traps (Tomahawk)</a:t>
            </a:r>
          </a:p>
          <a:p>
            <a:r>
              <a:rPr lang="en-US" altLang="en-US"/>
              <a:t>Shooting – BB gun, .22-cal with rat shot</a:t>
            </a:r>
          </a:p>
        </p:txBody>
      </p:sp>
      <p:sp>
        <p:nvSpPr>
          <p:cNvPr id="75780" name="Rectangle 4"/>
          <p:cNvSpPr>
            <a:spLocks noGrp="1" noChangeArrowheads="1"/>
          </p:cNvSpPr>
          <p:nvPr>
            <p:ph type="title"/>
          </p:nvPr>
        </p:nvSpPr>
        <p:spPr>
          <a:xfrm>
            <a:off x="134938" y="889000"/>
            <a:ext cx="2989262" cy="863600"/>
          </a:xfrm>
          <a:noFill/>
          <a:ln/>
        </p:spPr>
        <p:txBody>
          <a:bodyPr/>
          <a:lstStyle/>
          <a:p>
            <a:r>
              <a:rPr lang="en-US" altLang="en-US" u="sng"/>
              <a:t>Chipmunks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57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57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57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577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577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577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57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p:nvPr>
        </p:nvSpPr>
        <p:spPr>
          <a:xfrm>
            <a:off x="381000" y="1066800"/>
            <a:ext cx="8458200" cy="4953000"/>
          </a:xfrm>
        </p:spPr>
        <p:txBody>
          <a:bodyPr/>
          <a:lstStyle/>
          <a:p>
            <a:endParaRPr lang="en-US" altLang="en-US"/>
          </a:p>
        </p:txBody>
      </p:sp>
      <p:pic>
        <p:nvPicPr>
          <p:cNvPr id="6147" name="Picture 3" descr="Deer vs Durango 3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8839200" cy="525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34938" y="889000"/>
            <a:ext cx="2151062" cy="711200"/>
          </a:xfrm>
        </p:spPr>
        <p:txBody>
          <a:bodyPr/>
          <a:lstStyle/>
          <a:p>
            <a:r>
              <a:rPr lang="en-US" altLang="en-US" u="sng"/>
              <a:t>Moles</a:t>
            </a:r>
          </a:p>
        </p:txBody>
      </p:sp>
      <p:sp>
        <p:nvSpPr>
          <p:cNvPr id="76803" name="Rectangle 3"/>
          <p:cNvSpPr>
            <a:spLocks noGrp="1" noChangeArrowheads="1"/>
          </p:cNvSpPr>
          <p:nvPr>
            <p:ph type="body" idx="1"/>
          </p:nvPr>
        </p:nvSpPr>
        <p:spPr>
          <a:xfrm>
            <a:off x="134938" y="1600200"/>
            <a:ext cx="8896350" cy="4419600"/>
          </a:xfrm>
        </p:spPr>
        <p:txBody>
          <a:bodyPr/>
          <a:lstStyle/>
          <a:p>
            <a:r>
              <a:rPr lang="en-US" altLang="en-US"/>
              <a:t>Exclusion </a:t>
            </a:r>
          </a:p>
          <a:p>
            <a:pPr lvl="1"/>
            <a:r>
              <a:rPr lang="en-US" altLang="en-US"/>
              <a:t>not practical except garden; bury ¼” mesh hardware cloth</a:t>
            </a:r>
          </a:p>
          <a:p>
            <a:pPr lvl="1"/>
            <a:r>
              <a:rPr lang="en-US" altLang="en-US"/>
              <a:t>reduce soil moisture and use insecticide to kill grubs</a:t>
            </a:r>
          </a:p>
          <a:p>
            <a:r>
              <a:rPr lang="en-US" altLang="en-US"/>
              <a:t>Frightening – not effective</a:t>
            </a:r>
          </a:p>
          <a:p>
            <a:r>
              <a:rPr lang="en-US" altLang="en-US"/>
              <a:t>Repellents – none registered</a:t>
            </a:r>
          </a:p>
          <a:p>
            <a:r>
              <a:rPr lang="en-US" altLang="en-US"/>
              <a:t>Toxicants – Strychnine alkaloid</a:t>
            </a:r>
          </a:p>
          <a:p>
            <a:r>
              <a:rPr lang="en-US" altLang="en-US"/>
              <a:t>Shooting – not practical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68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68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7680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680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680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680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68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54" name="Picture 10" descr="deerbusterscom_1774_30808201"/>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876800" y="3733800"/>
            <a:ext cx="1981200" cy="2438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5" name="Picture 11" descr="deerbusterscom_1774_30196152"/>
          <p:cNvPicPr>
            <a:picLocks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3048000" y="1600200"/>
            <a:ext cx="1573213" cy="297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6" name="Picture 12" descr="deerbusterscom_1774_30084791"/>
          <p:cNvPicPr>
            <a:picLocks noChangeAspect="1" noChangeArrowheads="1"/>
          </p:cNvPicPr>
          <p:nvPr>
            <p:ph sz="quarter" idx="1"/>
          </p:nvPr>
        </p:nvPicPr>
        <p:blipFill>
          <a:blip r:embed="rId5">
            <a:extLst>
              <a:ext uri="{28A0092B-C50C-407E-A947-70E740481C1C}">
                <a14:useLocalDpi xmlns:a14="http://schemas.microsoft.com/office/drawing/2010/main" val="0"/>
              </a:ext>
            </a:extLst>
          </a:blip>
          <a:srcRect/>
          <a:stretch>
            <a:fillRect/>
          </a:stretch>
        </p:blipFill>
        <p:spPr>
          <a:xfrm>
            <a:off x="381000" y="1828800"/>
            <a:ext cx="2570163"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7" name="Rectangle 13"/>
          <p:cNvSpPr>
            <a:spLocks noGrp="1" noChangeArrowheads="1"/>
          </p:cNvSpPr>
          <p:nvPr>
            <p:ph type="title" sz="quarter"/>
          </p:nvPr>
        </p:nvSpPr>
        <p:spPr>
          <a:xfrm>
            <a:off x="134938" y="889000"/>
            <a:ext cx="2608262" cy="711200"/>
          </a:xfrm>
          <a:noFill/>
          <a:ln/>
        </p:spPr>
        <p:txBody>
          <a:bodyPr/>
          <a:lstStyle/>
          <a:p>
            <a:r>
              <a:rPr lang="en-US" altLang="en-US" u="sng"/>
              <a:t>Moles</a:t>
            </a:r>
          </a:p>
        </p:txBody>
      </p:sp>
      <p:sp>
        <p:nvSpPr>
          <p:cNvPr id="82958" name="Rectangle 14"/>
          <p:cNvSpPr>
            <a:spLocks noChangeArrowheads="1"/>
          </p:cNvSpPr>
          <p:nvPr/>
        </p:nvSpPr>
        <p:spPr bwMode="auto">
          <a:xfrm>
            <a:off x="2743200" y="1143000"/>
            <a:ext cx="37195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a:hlinkClick r:id="rId6"/>
              </a:rPr>
              <a:t>http://www.deerbusters.com/</a:t>
            </a:r>
            <a:endParaRPr lang="en-US" altLang="en-US"/>
          </a:p>
          <a:p>
            <a:endParaRPr lang="en-US" alt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US" altLang="en-US"/>
              <a:t>Summary</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8" name="WordArt 4" descr="White marble"/>
          <p:cNvSpPr>
            <a:spLocks noChangeArrowheads="1" noChangeShapeType="1" noTextEdit="1"/>
          </p:cNvSpPr>
          <p:nvPr/>
        </p:nvSpPr>
        <p:spPr bwMode="auto">
          <a:xfrm>
            <a:off x="2133600" y="1752600"/>
            <a:ext cx="5429250" cy="2082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Right"/>
              <a:lightRig rig="legacyHarsh3" dir="t"/>
            </a:scene3d>
            <a:sp3d extrusionH="100000" contourW="12700" prstMaterial="legacyMatte">
              <a:extrusionClr>
                <a:srgbClr val="663300"/>
              </a:extrusionClr>
              <a:contourClr>
                <a:srgbClr val="FFCC99"/>
              </a:contourClr>
            </a:sp3d>
          </a:bodyPr>
          <a:lstStyle/>
          <a:p>
            <a:pPr algn="ctr"/>
            <a:r>
              <a:rPr lang="en-US" sz="3600" kern="10">
                <a:ln w="9525" cap="sq">
                  <a:round/>
                  <a:headEnd type="none" w="sm" len="sm"/>
                  <a:tailEnd type="none" w="sm" len="sm"/>
                </a:ln>
                <a:blipFill dpi="0" rotWithShape="0">
                  <a:blip r:embed="rId3"/>
                  <a:srcRect/>
                  <a:tile tx="0" ty="0" sx="100000" sy="100000" flip="none" algn="tl"/>
                </a:blipFill>
                <a:latin typeface="Arial Black" charset="0"/>
                <a:ea typeface="Arial Black" charset="0"/>
                <a:cs typeface="Arial Black" charset="0"/>
              </a:rPr>
              <a:t>Questions?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p:nvPr>
        </p:nvSpPr>
        <p:spPr/>
        <p:txBody>
          <a:bodyPr/>
          <a:lstStyle/>
          <a:p>
            <a:endParaRPr lang="en-US" altLang="en-US"/>
          </a:p>
        </p:txBody>
      </p:sp>
      <p:pic>
        <p:nvPicPr>
          <p:cNvPr id="7171" name="Picture 3" descr="Flying Squirrel Dam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8839200" cy="533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untain">
  <a:themeElements>
    <a:clrScheme name="Mountain 1">
      <a:dk1>
        <a:srgbClr val="000000"/>
      </a:dk1>
      <a:lt1>
        <a:srgbClr val="FFFFCC"/>
      </a:lt1>
      <a:dk2>
        <a:srgbClr val="000066"/>
      </a:dk2>
      <a:lt2>
        <a:srgbClr val="FFFFCC"/>
      </a:lt2>
      <a:accent1>
        <a:srgbClr val="00CC99"/>
      </a:accent1>
      <a:accent2>
        <a:srgbClr val="3333CC"/>
      </a:accent2>
      <a:accent3>
        <a:srgbClr val="AAAAB8"/>
      </a:accent3>
      <a:accent4>
        <a:srgbClr val="DADAAE"/>
      </a:accent4>
      <a:accent5>
        <a:srgbClr val="AAE2CA"/>
      </a:accent5>
      <a:accent6>
        <a:srgbClr val="2D2DB9"/>
      </a:accent6>
      <a:hlink>
        <a:srgbClr val="CCCCFF"/>
      </a:hlink>
      <a:folHlink>
        <a:srgbClr val="B2B2B2"/>
      </a:folHlink>
    </a:clrScheme>
    <a:fontScheme name="Mountai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Times New Roman" charset="0"/>
          </a:defRPr>
        </a:defPPr>
      </a:lstStyle>
    </a:lnDef>
  </a:objectDefaults>
  <a:extraClrSchemeLst>
    <a:extraClrScheme>
      <a:clrScheme name="Mountain 1">
        <a:dk1>
          <a:srgbClr val="000000"/>
        </a:dk1>
        <a:lt1>
          <a:srgbClr val="FFFFCC"/>
        </a:lt1>
        <a:dk2>
          <a:srgbClr val="000066"/>
        </a:dk2>
        <a:lt2>
          <a:srgbClr val="FFFFCC"/>
        </a:lt2>
        <a:accent1>
          <a:srgbClr val="00CC99"/>
        </a:accent1>
        <a:accent2>
          <a:srgbClr val="3333CC"/>
        </a:accent2>
        <a:accent3>
          <a:srgbClr val="AAAAB8"/>
        </a:accent3>
        <a:accent4>
          <a:srgbClr val="DADAAE"/>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Mountain 2">
        <a:dk1>
          <a:srgbClr val="000000"/>
        </a:dk1>
        <a:lt1>
          <a:srgbClr val="FFFFCC"/>
        </a:lt1>
        <a:dk2>
          <a:srgbClr val="000000"/>
        </a:dk2>
        <a:lt2>
          <a:srgbClr val="000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untai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Mountain 4">
        <a:dk1>
          <a:srgbClr val="000000"/>
        </a:dk1>
        <a:lt1>
          <a:srgbClr val="99FFFF"/>
        </a:lt1>
        <a:dk2>
          <a:srgbClr val="333300"/>
        </a:dk2>
        <a:lt2>
          <a:srgbClr val="99FFFF"/>
        </a:lt2>
        <a:accent1>
          <a:srgbClr val="FFCC66"/>
        </a:accent1>
        <a:accent2>
          <a:srgbClr val="0000FF"/>
        </a:accent2>
        <a:accent3>
          <a:srgbClr val="ADADAA"/>
        </a:accent3>
        <a:accent4>
          <a:srgbClr val="82DADA"/>
        </a:accent4>
        <a:accent5>
          <a:srgbClr val="FFE2B8"/>
        </a:accent5>
        <a:accent6>
          <a:srgbClr val="0000E7"/>
        </a:accent6>
        <a:hlink>
          <a:srgbClr val="CC00CC"/>
        </a:hlink>
        <a:folHlink>
          <a:srgbClr val="C0C0C0"/>
        </a:folHlink>
      </a:clrScheme>
      <a:clrMap bg1="dk2" tx1="lt1" bg2="dk1" tx2="lt2" accent1="accent1" accent2="accent2" accent3="accent3" accent4="accent4" accent5="accent5" accent6="accent6" hlink="hlink" folHlink="folHlink"/>
    </a:extraClrScheme>
    <a:extraClrScheme>
      <a:clrScheme name="Mountain 5">
        <a:dk1>
          <a:srgbClr val="868686"/>
        </a:dk1>
        <a:lt1>
          <a:srgbClr val="FFFF99"/>
        </a:lt1>
        <a:dk2>
          <a:srgbClr val="993300"/>
        </a:dk2>
        <a:lt2>
          <a:srgbClr val="99FFFF"/>
        </a:lt2>
        <a:accent1>
          <a:srgbClr val="CBCBCB"/>
        </a:accent1>
        <a:accent2>
          <a:srgbClr val="0066FF"/>
        </a:accent2>
        <a:accent3>
          <a:srgbClr val="CAADAA"/>
        </a:accent3>
        <a:accent4>
          <a:srgbClr val="DADA82"/>
        </a:accent4>
        <a:accent5>
          <a:srgbClr val="E2E2E2"/>
        </a:accent5>
        <a:accent6>
          <a:srgbClr val="005CE7"/>
        </a:accent6>
        <a:hlink>
          <a:srgbClr val="FF0033"/>
        </a:hlink>
        <a:folHlink>
          <a:srgbClr val="00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Designs\Mountain.pot</Template>
  <TotalTime>0</TotalTime>
  <Words>9573</Words>
  <Application>Microsoft Macintosh PowerPoint</Application>
  <PresentationFormat>On-screen Show (4:3)</PresentationFormat>
  <Paragraphs>693</Paragraphs>
  <Slides>83</Slides>
  <Notes>83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83</vt:i4>
      </vt:variant>
    </vt:vector>
  </HeadingPairs>
  <TitlesOfParts>
    <vt:vector size="88" baseType="lpstr">
      <vt:lpstr>Times New Roman</vt:lpstr>
      <vt:lpstr>Wingdings</vt:lpstr>
      <vt:lpstr>Times</vt:lpstr>
      <vt:lpstr>Arial</vt:lpstr>
      <vt:lpstr>Mountain</vt:lpstr>
      <vt:lpstr>PowerPoint Presentation</vt:lpstr>
      <vt:lpstr>PowerPoint Presentation</vt:lpstr>
      <vt:lpstr>PowerPoint Presentation</vt:lpstr>
      <vt:lpstr>DEALING WITH  NUISANCE WILDLIFE</vt:lpstr>
      <vt:lpstr>Learning objectives</vt:lpstr>
      <vt:lpstr>Learning objectives</vt:lpstr>
      <vt:lpstr>PowerPoint Presentation</vt:lpstr>
      <vt:lpstr>PowerPoint Presentation</vt:lpstr>
      <vt:lpstr>PowerPoint Presentation</vt:lpstr>
      <vt:lpstr>PowerPoint Presentation</vt:lpstr>
      <vt:lpstr>PowerPoint Presentation</vt:lpstr>
      <vt:lpstr>PowerPoint Presentation</vt:lpstr>
      <vt:lpstr>Outline</vt:lpstr>
      <vt:lpstr>Wildlife</vt:lpstr>
      <vt:lpstr>Wildlife</vt:lpstr>
      <vt:lpstr>Wildlife Management</vt:lpstr>
      <vt:lpstr>Wildlife Management</vt:lpstr>
      <vt:lpstr>Nuisance Wildlife</vt:lpstr>
      <vt:lpstr>Wildlife Damage Management</vt:lpstr>
      <vt:lpstr>Wildlife Damage Management</vt:lpstr>
      <vt:lpstr>Wildlife Damage Management</vt:lpstr>
      <vt:lpstr>Role of Government</vt:lpstr>
      <vt:lpstr>Wildlife Law</vt:lpstr>
      <vt:lpstr>Wildlife Law</vt:lpstr>
      <vt:lpstr>Wildlife Law</vt:lpstr>
      <vt:lpstr>WDM - Sources of information</vt:lpstr>
      <vt:lpstr>WDM - Sources of information</vt:lpstr>
      <vt:lpstr>WDM - Sources of information</vt:lpstr>
      <vt:lpstr>WDM - Sources of information</vt:lpstr>
      <vt:lpstr>Rules of Thumb</vt:lpstr>
      <vt:lpstr>Rules of Thumb</vt:lpstr>
      <vt:lpstr>Example No. 1</vt:lpstr>
      <vt:lpstr>Example No. 2</vt:lpstr>
      <vt:lpstr>Animal Sign</vt:lpstr>
      <vt:lpstr>Animal Sign</vt:lpstr>
      <vt:lpstr>Apple Test</vt:lpstr>
      <vt:lpstr>MOLE</vt:lpstr>
      <vt:lpstr>VOLE</vt:lpstr>
      <vt:lpstr>Animal Sign</vt:lpstr>
      <vt:lpstr>Animal Sign</vt:lpstr>
      <vt:lpstr>Animal Sign</vt:lpstr>
      <vt:lpstr>           CITIZEN       OPTIONS FOR         NUISANCE          WILDLIFE               ISSUES</vt:lpstr>
      <vt:lpstr>ACTION MODEL</vt:lpstr>
      <vt:lpstr>H – Habitat Modification</vt:lpstr>
      <vt:lpstr>Habitat Modification</vt:lpstr>
      <vt:lpstr>Habitat Modification – Homeowner remedies</vt:lpstr>
      <vt:lpstr>Habitat Modification – Homeowner remedies</vt:lpstr>
      <vt:lpstr>E – Exclusion</vt:lpstr>
      <vt:lpstr>Exclusion – Homeowner remedies</vt:lpstr>
      <vt:lpstr>Exclusion – Homeowner remedies</vt:lpstr>
      <vt:lpstr>Exclusion – Homeowner remedies</vt:lpstr>
      <vt:lpstr>Exclusion – Homeowner remedies</vt:lpstr>
      <vt:lpstr>R – Removal or Repellent</vt:lpstr>
      <vt:lpstr>Removal or Repellent</vt:lpstr>
      <vt:lpstr>Removal or Repellent</vt:lpstr>
      <vt:lpstr>Removal or Repellent</vt:lpstr>
      <vt:lpstr>Removal or Repellent</vt:lpstr>
      <vt:lpstr>Removal or Repellent</vt:lpstr>
      <vt:lpstr>Removal or Repellent</vt:lpstr>
      <vt:lpstr>Removal or Repellent</vt:lpstr>
      <vt:lpstr>Removal or Repellent</vt:lpstr>
      <vt:lpstr>Removal or Repellent</vt:lpstr>
      <vt:lpstr>Removal or Repellent</vt:lpstr>
      <vt:lpstr>L – Lethal Control</vt:lpstr>
      <vt:lpstr>Lethal Control</vt:lpstr>
      <vt:lpstr>Lethal Control</vt:lpstr>
      <vt:lpstr>Lethal Control</vt:lpstr>
      <vt:lpstr>Lethal Control</vt:lpstr>
      <vt:lpstr>PowerPoint Presentation</vt:lpstr>
      <vt:lpstr>Lethal Control</vt:lpstr>
      <vt:lpstr>Resources</vt:lpstr>
      <vt:lpstr>Resources</vt:lpstr>
      <vt:lpstr>Species  Recommendations</vt:lpstr>
      <vt:lpstr>Squirrels</vt:lpstr>
      <vt:lpstr>Squirrels</vt:lpstr>
      <vt:lpstr>Squirrels</vt:lpstr>
      <vt:lpstr>Chipmunks</vt:lpstr>
      <vt:lpstr>Chipmunks</vt:lpstr>
      <vt:lpstr>Chipmunks</vt:lpstr>
      <vt:lpstr>Moles</vt:lpstr>
      <vt:lpstr>Moles</vt:lpstr>
      <vt:lpstr>Summary</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Braman</dc:creator>
  <cp:lastModifiedBy>George Braman</cp:lastModifiedBy>
  <cp:revision>1</cp:revision>
  <dcterms:created xsi:type="dcterms:W3CDTF">2015-09-08T05:30:09Z</dcterms:created>
  <dcterms:modified xsi:type="dcterms:W3CDTF">2015-09-08T05:30:22Z</dcterms:modified>
</cp:coreProperties>
</file>