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76" r:id="rId1"/>
  </p:sldMasterIdLst>
  <p:notesMasterIdLst>
    <p:notesMasterId r:id="rId67"/>
  </p:notesMasterIdLst>
  <p:handoutMasterIdLst>
    <p:handoutMasterId r:id="rId68"/>
  </p:handoutMasterIdLst>
  <p:sldIdLst>
    <p:sldId id="295" r:id="rId2"/>
    <p:sldId id="296" r:id="rId3"/>
    <p:sldId id="329" r:id="rId4"/>
    <p:sldId id="297" r:id="rId5"/>
    <p:sldId id="298" r:id="rId6"/>
    <p:sldId id="299" r:id="rId7"/>
    <p:sldId id="300" r:id="rId8"/>
    <p:sldId id="301" r:id="rId9"/>
    <p:sldId id="302" r:id="rId10"/>
    <p:sldId id="303" r:id="rId11"/>
    <p:sldId id="304" r:id="rId12"/>
    <p:sldId id="305" r:id="rId13"/>
    <p:sldId id="306" r:id="rId14"/>
    <p:sldId id="307" r:id="rId15"/>
    <p:sldId id="308" r:id="rId16"/>
    <p:sldId id="309" r:id="rId17"/>
    <p:sldId id="310" r:id="rId18"/>
    <p:sldId id="311" r:id="rId19"/>
    <p:sldId id="313" r:id="rId20"/>
    <p:sldId id="314" r:id="rId21"/>
    <p:sldId id="315" r:id="rId22"/>
    <p:sldId id="316" r:id="rId23"/>
    <p:sldId id="317" r:id="rId24"/>
    <p:sldId id="318" r:id="rId25"/>
    <p:sldId id="319" r:id="rId26"/>
    <p:sldId id="322" r:id="rId27"/>
    <p:sldId id="325" r:id="rId28"/>
    <p:sldId id="328" r:id="rId29"/>
    <p:sldId id="326" r:id="rId30"/>
    <p:sldId id="294" r:id="rId31"/>
    <p:sldId id="331" r:id="rId32"/>
    <p:sldId id="292" r:id="rId33"/>
    <p:sldId id="260" r:id="rId34"/>
    <p:sldId id="334" r:id="rId35"/>
    <p:sldId id="335" r:id="rId36"/>
    <p:sldId id="261" r:id="rId37"/>
    <p:sldId id="273" r:id="rId38"/>
    <p:sldId id="268" r:id="rId39"/>
    <p:sldId id="269" r:id="rId40"/>
    <p:sldId id="270" r:id="rId41"/>
    <p:sldId id="271" r:id="rId42"/>
    <p:sldId id="272" r:id="rId43"/>
    <p:sldId id="274" r:id="rId44"/>
    <p:sldId id="275" r:id="rId45"/>
    <p:sldId id="276" r:id="rId46"/>
    <p:sldId id="277" r:id="rId47"/>
    <p:sldId id="278" r:id="rId48"/>
    <p:sldId id="279" r:id="rId49"/>
    <p:sldId id="280" r:id="rId50"/>
    <p:sldId id="281" r:id="rId51"/>
    <p:sldId id="282" r:id="rId52"/>
    <p:sldId id="283" r:id="rId53"/>
    <p:sldId id="284" r:id="rId54"/>
    <p:sldId id="333" r:id="rId55"/>
    <p:sldId id="332" r:id="rId56"/>
    <p:sldId id="285" r:id="rId57"/>
    <p:sldId id="327" r:id="rId58"/>
    <p:sldId id="288" r:id="rId59"/>
    <p:sldId id="290" r:id="rId60"/>
    <p:sldId id="291" r:id="rId61"/>
    <p:sldId id="287" r:id="rId62"/>
    <p:sldId id="336" r:id="rId63"/>
    <p:sldId id="337" r:id="rId64"/>
    <p:sldId id="338" r:id="rId65"/>
    <p:sldId id="330" r:id="rId6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128"/>
        <a:cs typeface="+mn-cs"/>
      </a:defRPr>
    </a:lvl5pPr>
    <a:lvl6pPr marL="2286000" algn="l" defTabSz="914400" rtl="0" eaLnBrk="1" latinLnBrk="0" hangingPunct="1">
      <a:defRPr sz="2400" kern="1200">
        <a:solidFill>
          <a:schemeClr val="tx1"/>
        </a:solidFill>
        <a:latin typeface="Times New Roman" charset="0"/>
        <a:ea typeface="ＭＳ Ｐゴシック" charset="-128"/>
        <a:cs typeface="+mn-cs"/>
      </a:defRPr>
    </a:lvl6pPr>
    <a:lvl7pPr marL="2743200" algn="l" defTabSz="914400" rtl="0" eaLnBrk="1" latinLnBrk="0" hangingPunct="1">
      <a:defRPr sz="2400" kern="1200">
        <a:solidFill>
          <a:schemeClr val="tx1"/>
        </a:solidFill>
        <a:latin typeface="Times New Roman" charset="0"/>
        <a:ea typeface="ＭＳ Ｐゴシック" charset="-128"/>
        <a:cs typeface="+mn-cs"/>
      </a:defRPr>
    </a:lvl7pPr>
    <a:lvl8pPr marL="3200400" algn="l" defTabSz="914400" rtl="0" eaLnBrk="1" latinLnBrk="0" hangingPunct="1">
      <a:defRPr sz="2400" kern="1200">
        <a:solidFill>
          <a:schemeClr val="tx1"/>
        </a:solidFill>
        <a:latin typeface="Times New Roman" charset="0"/>
        <a:ea typeface="ＭＳ Ｐゴシック" charset="-128"/>
        <a:cs typeface="+mn-cs"/>
      </a:defRPr>
    </a:lvl8pPr>
    <a:lvl9pPr marL="3657600" algn="l" defTabSz="914400" rtl="0" eaLnBrk="1" latinLnBrk="0" hangingPunct="1">
      <a:defRPr sz="2400" kern="1200">
        <a:solidFill>
          <a:schemeClr val="tx1"/>
        </a:solidFill>
        <a:latin typeface="Times New Roman"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CC3300"/>
    <a:srgbClr val="009900"/>
    <a:srgbClr val="FFFFFF"/>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p:cViewPr varScale="1">
        <p:scale>
          <a:sx n="124" d="100"/>
          <a:sy n="124" d="100"/>
        </p:scale>
        <p:origin x="1824"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6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notesMaster" Target="notesMasters/notesMaster1.xml"/><Relationship Id="rId68" Type="http://schemas.openxmlformats.org/officeDocument/2006/relationships/handoutMaster" Target="handoutMasters/handoutMaster1.xml"/><Relationship Id="rId69" Type="http://schemas.openxmlformats.org/officeDocument/2006/relationships/presProps" Target="pres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viewProps" Target="viewProps.xml"/><Relationship Id="rId71" Type="http://schemas.openxmlformats.org/officeDocument/2006/relationships/theme" Target="theme/theme1.xml"/><Relationship Id="rId72"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ea typeface="+mn-ea"/>
              </a:defRPr>
            </a:lvl1pPr>
          </a:lstStyle>
          <a:p>
            <a:pPr>
              <a:defRPr/>
            </a:pPr>
            <a:endParaRPr lang="en-US"/>
          </a:p>
        </p:txBody>
      </p:sp>
      <p:sp>
        <p:nvSpPr>
          <p:cNvPr id="11571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ea typeface="+mn-ea"/>
              </a:defRPr>
            </a:lvl1pPr>
          </a:lstStyle>
          <a:p>
            <a:pPr>
              <a:defRPr/>
            </a:pPr>
            <a:endParaRPr lang="en-US"/>
          </a:p>
        </p:txBody>
      </p:sp>
      <p:sp>
        <p:nvSpPr>
          <p:cNvPr id="11571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a typeface="+mn-ea"/>
              </a:defRPr>
            </a:lvl1pPr>
          </a:lstStyle>
          <a:p>
            <a:pPr>
              <a:defRPr/>
            </a:pPr>
            <a:endParaRPr lang="en-US"/>
          </a:p>
        </p:txBody>
      </p:sp>
      <p:sp>
        <p:nvSpPr>
          <p:cNvPr id="11571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1BD31C6F-DE7E-2548-AF81-F9EB400C1D56}" type="slidenum">
              <a:rPr lang="en-US" altLang="en-US"/>
              <a:pPr/>
              <a:t>‹#›</a:t>
            </a:fld>
            <a:endParaRPr lang="en-US" altLang="en-US"/>
          </a:p>
        </p:txBody>
      </p:sp>
    </p:spTree>
    <p:extLst>
      <p:ext uri="{BB962C8B-B14F-4D97-AF65-F5344CB8AC3E}">
        <p14:creationId xmlns:p14="http://schemas.microsoft.com/office/powerpoint/2010/main" val="1356170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ea typeface="+mn-ea"/>
              </a:defRPr>
            </a:lvl1pPr>
          </a:lstStyle>
          <a:p>
            <a:pPr>
              <a:defRPr/>
            </a:pPr>
            <a:endParaRPr lang="en-US"/>
          </a:p>
        </p:txBody>
      </p:sp>
      <p:sp>
        <p:nvSpPr>
          <p:cNvPr id="542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ea typeface="+mn-ea"/>
              </a:defRPr>
            </a:lvl1pPr>
          </a:lstStyle>
          <a:p>
            <a:pPr>
              <a:defRPr/>
            </a:pPr>
            <a:endParaRPr lang="en-US"/>
          </a:p>
        </p:txBody>
      </p:sp>
      <p:sp>
        <p:nvSpPr>
          <p:cNvPr id="1434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42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a typeface="+mn-ea"/>
              </a:defRPr>
            </a:lvl1pPr>
          </a:lstStyle>
          <a:p>
            <a:pPr>
              <a:defRPr/>
            </a:pPr>
            <a:endParaRPr lang="en-US"/>
          </a:p>
        </p:txBody>
      </p:sp>
      <p:sp>
        <p:nvSpPr>
          <p:cNvPr id="542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DAB27AC2-FA31-0443-A6A8-BEC166871888}" type="slidenum">
              <a:rPr lang="en-US" altLang="en-US"/>
              <a:pPr/>
              <a:t>‹#›</a:t>
            </a:fld>
            <a:endParaRPr lang="en-US" altLang="en-US"/>
          </a:p>
        </p:txBody>
      </p:sp>
    </p:spTree>
    <p:extLst>
      <p:ext uri="{BB962C8B-B14F-4D97-AF65-F5344CB8AC3E}">
        <p14:creationId xmlns:p14="http://schemas.microsoft.com/office/powerpoint/2010/main" val="17726052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fld id="{1D4F0DD5-CCFC-0B4F-B92A-DA7CA3B4434E}" type="slidenum">
              <a:rPr lang="en-US" altLang="en-US" sz="1200"/>
              <a:pPr/>
              <a:t>6</a:t>
            </a:fld>
            <a:endParaRPr lang="en-US" altLang="en-US" sz="1200"/>
          </a:p>
        </p:txBody>
      </p:sp>
      <p:sp>
        <p:nvSpPr>
          <p:cNvPr id="21507" name="Rectangle 2"/>
          <p:cNvSpPr>
            <a:spLocks noRot="1" noChangeArrowheads="1" noTextEdit="1"/>
          </p:cNvSpPr>
          <p:nvPr>
            <p:ph type="sldImg"/>
          </p:nvPr>
        </p:nvSpPr>
        <p:spPr>
          <a:ln/>
        </p:spPr>
      </p:sp>
      <p:sp>
        <p:nvSpPr>
          <p:cNvPr id="2150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a:t>Thallophyta and Bryophyta are the simplest plants . Thallophyta are not differentiated into roots, stems or leaves and lack conducting tissue.  The Bryophyta may be differentiated into leaves and stems but lack true roots and conductive tissue.</a:t>
            </a:r>
          </a:p>
        </p:txBody>
      </p:sp>
    </p:spTree>
    <p:extLst>
      <p:ext uri="{BB962C8B-B14F-4D97-AF65-F5344CB8AC3E}">
        <p14:creationId xmlns:p14="http://schemas.microsoft.com/office/powerpoint/2010/main" val="835475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fld id="{4CDD0C83-ACFD-2948-A434-CF44745B986A}" type="slidenum">
              <a:rPr lang="en-US" altLang="en-US" sz="1200"/>
              <a:pPr/>
              <a:t>15</a:t>
            </a:fld>
            <a:endParaRPr lang="en-US" altLang="en-US" sz="1200"/>
          </a:p>
        </p:txBody>
      </p:sp>
      <p:sp>
        <p:nvSpPr>
          <p:cNvPr id="39939" name="Rectangle 2"/>
          <p:cNvSpPr>
            <a:spLocks noRot="1" noChangeArrowheads="1" noTextEdit="1"/>
          </p:cNvSpPr>
          <p:nvPr>
            <p:ph type="sldImg"/>
          </p:nvPr>
        </p:nvSpPr>
        <p:spPr>
          <a:ln/>
        </p:spPr>
      </p:sp>
      <p:sp>
        <p:nvSpPr>
          <p:cNvPr id="3994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a:p>
            <a:pPr eaLnBrk="1" hangingPunct="1"/>
            <a:endParaRPr lang="en-US" altLang="en-US"/>
          </a:p>
          <a:p>
            <a:pPr eaLnBrk="1" hangingPunct="1"/>
            <a:endParaRPr lang="en-US" altLang="en-US"/>
          </a:p>
          <a:p>
            <a:pPr eaLnBrk="1" hangingPunct="1"/>
            <a:endParaRPr lang="en-US" altLang="en-US"/>
          </a:p>
        </p:txBody>
      </p:sp>
    </p:spTree>
    <p:extLst>
      <p:ext uri="{BB962C8B-B14F-4D97-AF65-F5344CB8AC3E}">
        <p14:creationId xmlns:p14="http://schemas.microsoft.com/office/powerpoint/2010/main" val="1558877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fld id="{EB154B72-F11C-0F48-83DC-7484C92FA109}" type="slidenum">
              <a:rPr lang="en-US" altLang="en-US" sz="1200"/>
              <a:pPr/>
              <a:t>16</a:t>
            </a:fld>
            <a:endParaRPr lang="en-US" altLang="en-US" sz="1200"/>
          </a:p>
        </p:txBody>
      </p:sp>
      <p:sp>
        <p:nvSpPr>
          <p:cNvPr id="41987" name="Rectangle 2"/>
          <p:cNvSpPr>
            <a:spLocks noRot="1" noChangeArrowheads="1" noTextEdit="1"/>
          </p:cNvSpPr>
          <p:nvPr>
            <p:ph type="sldImg"/>
          </p:nvPr>
        </p:nvSpPr>
        <p:spPr>
          <a:ln/>
        </p:spPr>
      </p:sp>
      <p:sp>
        <p:nvSpPr>
          <p:cNvPr id="4198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a:p>
            <a:pPr eaLnBrk="1" hangingPunct="1"/>
            <a:endParaRPr lang="en-US" altLang="en-US"/>
          </a:p>
          <a:p>
            <a:pPr eaLnBrk="1" hangingPunct="1"/>
            <a:endParaRPr lang="en-US" altLang="en-US"/>
          </a:p>
        </p:txBody>
      </p:sp>
    </p:spTree>
    <p:extLst>
      <p:ext uri="{BB962C8B-B14F-4D97-AF65-F5344CB8AC3E}">
        <p14:creationId xmlns:p14="http://schemas.microsoft.com/office/powerpoint/2010/main" val="751682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fld id="{8E48082F-330A-CF47-AA44-0AAFDB103295}" type="slidenum">
              <a:rPr lang="en-US" altLang="en-US" sz="1200"/>
              <a:pPr/>
              <a:t>17</a:t>
            </a:fld>
            <a:endParaRPr lang="en-US" altLang="en-US" sz="1200"/>
          </a:p>
        </p:txBody>
      </p:sp>
      <p:sp>
        <p:nvSpPr>
          <p:cNvPr id="44035" name="Rectangle 2"/>
          <p:cNvSpPr>
            <a:spLocks noRot="1" noChangeArrowheads="1" noTextEdit="1"/>
          </p:cNvSpPr>
          <p:nvPr>
            <p:ph type="sldImg"/>
          </p:nvPr>
        </p:nvSpPr>
        <p:spPr>
          <a:ln/>
        </p:spPr>
      </p:sp>
      <p:sp>
        <p:nvSpPr>
          <p:cNvPr id="4403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p>
        </p:txBody>
      </p:sp>
    </p:spTree>
    <p:extLst>
      <p:ext uri="{BB962C8B-B14F-4D97-AF65-F5344CB8AC3E}">
        <p14:creationId xmlns:p14="http://schemas.microsoft.com/office/powerpoint/2010/main" val="2032007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fld id="{90EC3BC3-F1B7-A442-B7DB-024FE5D4FD91}" type="slidenum">
              <a:rPr lang="en-US" altLang="en-US" sz="1200"/>
              <a:pPr/>
              <a:t>18</a:t>
            </a:fld>
            <a:endParaRPr lang="en-US" altLang="en-US" sz="1200"/>
          </a:p>
        </p:txBody>
      </p:sp>
      <p:sp>
        <p:nvSpPr>
          <p:cNvPr id="46083" name="Rectangle 2"/>
          <p:cNvSpPr>
            <a:spLocks noRot="1" noChangeArrowheads="1" noTextEdit="1"/>
          </p:cNvSpPr>
          <p:nvPr>
            <p:ph type="sldImg"/>
          </p:nvPr>
        </p:nvSpPr>
        <p:spPr>
          <a:ln/>
        </p:spPr>
      </p:sp>
      <p:sp>
        <p:nvSpPr>
          <p:cNvPr id="4608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a:p>
            <a:pPr eaLnBrk="1" hangingPunct="1"/>
            <a:endParaRPr lang="en-US" altLang="en-US"/>
          </a:p>
        </p:txBody>
      </p:sp>
    </p:spTree>
    <p:extLst>
      <p:ext uri="{BB962C8B-B14F-4D97-AF65-F5344CB8AC3E}">
        <p14:creationId xmlns:p14="http://schemas.microsoft.com/office/powerpoint/2010/main" val="5245555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fld id="{F0513F44-EE35-7946-B91E-72DF9718DF16}" type="slidenum">
              <a:rPr lang="en-US" altLang="en-US" sz="1200"/>
              <a:pPr/>
              <a:t>19</a:t>
            </a:fld>
            <a:endParaRPr lang="en-US" altLang="en-US" sz="1200"/>
          </a:p>
        </p:txBody>
      </p:sp>
      <p:sp>
        <p:nvSpPr>
          <p:cNvPr id="48131" name="Rectangle 2"/>
          <p:cNvSpPr>
            <a:spLocks noRot="1" noChangeArrowheads="1" noTextEdit="1"/>
          </p:cNvSpPr>
          <p:nvPr>
            <p:ph type="sldImg"/>
          </p:nvPr>
        </p:nvSpPr>
        <p:spPr>
          <a:ln/>
        </p:spPr>
      </p:sp>
      <p:sp>
        <p:nvSpPr>
          <p:cNvPr id="4813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a:p>
            <a:pPr eaLnBrk="1" hangingPunct="1"/>
            <a:endParaRPr lang="en-US" altLang="en-US"/>
          </a:p>
          <a:p>
            <a:pPr eaLnBrk="1" hangingPunct="1"/>
            <a:endParaRPr lang="en-US" altLang="en-US"/>
          </a:p>
        </p:txBody>
      </p:sp>
    </p:spTree>
    <p:extLst>
      <p:ext uri="{BB962C8B-B14F-4D97-AF65-F5344CB8AC3E}">
        <p14:creationId xmlns:p14="http://schemas.microsoft.com/office/powerpoint/2010/main" val="784757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fld id="{1CC2B827-861D-A141-9634-FC414E861A4E}" type="slidenum">
              <a:rPr lang="en-US" altLang="en-US" sz="1200"/>
              <a:pPr/>
              <a:t>20</a:t>
            </a:fld>
            <a:endParaRPr lang="en-US" altLang="en-US" sz="1200"/>
          </a:p>
        </p:txBody>
      </p:sp>
      <p:sp>
        <p:nvSpPr>
          <p:cNvPr id="50179" name="Rectangle 2"/>
          <p:cNvSpPr>
            <a:spLocks noRot="1" noChangeArrowheads="1" noTextEdit="1"/>
          </p:cNvSpPr>
          <p:nvPr>
            <p:ph type="sldImg"/>
          </p:nvPr>
        </p:nvSpPr>
        <p:spPr>
          <a:ln/>
        </p:spPr>
      </p:sp>
      <p:sp>
        <p:nvSpPr>
          <p:cNvPr id="5018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a:p>
            <a:pPr eaLnBrk="1" hangingPunct="1"/>
            <a:endParaRPr lang="en-US" altLang="en-US"/>
          </a:p>
        </p:txBody>
      </p:sp>
    </p:spTree>
    <p:extLst>
      <p:ext uri="{BB962C8B-B14F-4D97-AF65-F5344CB8AC3E}">
        <p14:creationId xmlns:p14="http://schemas.microsoft.com/office/powerpoint/2010/main" val="17292011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fld id="{3B4DB419-1970-3B4E-AB66-6811ADFC1787}" type="slidenum">
              <a:rPr lang="en-US" altLang="en-US" sz="1200"/>
              <a:pPr/>
              <a:t>21</a:t>
            </a:fld>
            <a:endParaRPr lang="en-US" altLang="en-US" sz="1200"/>
          </a:p>
        </p:txBody>
      </p:sp>
      <p:sp>
        <p:nvSpPr>
          <p:cNvPr id="52227" name="Rectangle 2"/>
          <p:cNvSpPr>
            <a:spLocks noRot="1" noChangeArrowheads="1" noTextEdit="1"/>
          </p:cNvSpPr>
          <p:nvPr>
            <p:ph type="sldImg"/>
          </p:nvPr>
        </p:nvSpPr>
        <p:spPr>
          <a:ln/>
        </p:spPr>
      </p:sp>
      <p:sp>
        <p:nvSpPr>
          <p:cNvPr id="5222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a:p>
            <a:pPr eaLnBrk="1" hangingPunct="1"/>
            <a:endParaRPr lang="en-US" altLang="en-US"/>
          </a:p>
        </p:txBody>
      </p:sp>
    </p:spTree>
    <p:extLst>
      <p:ext uri="{BB962C8B-B14F-4D97-AF65-F5344CB8AC3E}">
        <p14:creationId xmlns:p14="http://schemas.microsoft.com/office/powerpoint/2010/main" val="7880037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fld id="{1FAD532A-C850-424A-A9BE-2F93A2D418B1}" type="slidenum">
              <a:rPr lang="en-US" altLang="en-US" sz="1200"/>
              <a:pPr/>
              <a:t>22</a:t>
            </a:fld>
            <a:endParaRPr lang="en-US" altLang="en-US" sz="1200"/>
          </a:p>
        </p:txBody>
      </p:sp>
      <p:sp>
        <p:nvSpPr>
          <p:cNvPr id="54275" name="Rectangle 2"/>
          <p:cNvSpPr>
            <a:spLocks noRot="1" noChangeArrowheads="1" noTextEdit="1"/>
          </p:cNvSpPr>
          <p:nvPr>
            <p:ph type="sldImg"/>
          </p:nvPr>
        </p:nvSpPr>
        <p:spPr>
          <a:ln/>
        </p:spPr>
      </p:sp>
      <p:sp>
        <p:nvSpPr>
          <p:cNvPr id="5427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a:p>
            <a:pPr eaLnBrk="1" hangingPunct="1"/>
            <a:endParaRPr lang="en-US" altLang="en-US"/>
          </a:p>
          <a:p>
            <a:pPr eaLnBrk="1" hangingPunct="1"/>
            <a:endParaRPr lang="en-US" altLang="en-US"/>
          </a:p>
          <a:p>
            <a:pPr eaLnBrk="1" hangingPunct="1"/>
            <a:endParaRPr lang="en-US" altLang="en-US"/>
          </a:p>
        </p:txBody>
      </p:sp>
    </p:spTree>
    <p:extLst>
      <p:ext uri="{BB962C8B-B14F-4D97-AF65-F5344CB8AC3E}">
        <p14:creationId xmlns:p14="http://schemas.microsoft.com/office/powerpoint/2010/main" val="4481315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fld id="{B68832F1-6641-2549-AEDB-D6C595348EAF}" type="slidenum">
              <a:rPr lang="en-US" altLang="en-US" sz="1200"/>
              <a:pPr/>
              <a:t>23</a:t>
            </a:fld>
            <a:endParaRPr lang="en-US" altLang="en-US" sz="1200"/>
          </a:p>
        </p:txBody>
      </p:sp>
      <p:sp>
        <p:nvSpPr>
          <p:cNvPr id="56323" name="Rectangle 2"/>
          <p:cNvSpPr>
            <a:spLocks noRot="1" noChangeArrowheads="1" noTextEdit="1"/>
          </p:cNvSpPr>
          <p:nvPr>
            <p:ph type="sldImg"/>
          </p:nvPr>
        </p:nvSpPr>
        <p:spPr>
          <a:ln/>
        </p:spPr>
      </p:sp>
      <p:sp>
        <p:nvSpPr>
          <p:cNvPr id="5632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a:p>
            <a:pPr eaLnBrk="1" hangingPunct="1"/>
            <a:endParaRPr lang="en-US" altLang="en-US"/>
          </a:p>
        </p:txBody>
      </p:sp>
    </p:spTree>
    <p:extLst>
      <p:ext uri="{BB962C8B-B14F-4D97-AF65-F5344CB8AC3E}">
        <p14:creationId xmlns:p14="http://schemas.microsoft.com/office/powerpoint/2010/main" val="5212393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fld id="{6C07F310-8C0E-BD4B-8528-119040C333C6}" type="slidenum">
              <a:rPr lang="en-US" altLang="en-US" sz="1200"/>
              <a:pPr/>
              <a:t>24</a:t>
            </a:fld>
            <a:endParaRPr lang="en-US" altLang="en-US" sz="1200"/>
          </a:p>
        </p:txBody>
      </p:sp>
      <p:sp>
        <p:nvSpPr>
          <p:cNvPr id="58371" name="Rectangle 2"/>
          <p:cNvSpPr>
            <a:spLocks noRot="1" noChangeArrowheads="1" noTextEdit="1"/>
          </p:cNvSpPr>
          <p:nvPr>
            <p:ph type="sldImg"/>
          </p:nvPr>
        </p:nvSpPr>
        <p:spPr>
          <a:ln/>
        </p:spPr>
      </p:sp>
      <p:sp>
        <p:nvSpPr>
          <p:cNvPr id="583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a:p>
            <a:pPr eaLnBrk="1" hangingPunct="1"/>
            <a:endParaRPr lang="en-US" altLang="en-US"/>
          </a:p>
        </p:txBody>
      </p:sp>
    </p:spTree>
    <p:extLst>
      <p:ext uri="{BB962C8B-B14F-4D97-AF65-F5344CB8AC3E}">
        <p14:creationId xmlns:p14="http://schemas.microsoft.com/office/powerpoint/2010/main" val="884513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fld id="{5EA47166-C94D-8D49-8250-5F576256EAB5}" type="slidenum">
              <a:rPr lang="en-US" altLang="en-US" sz="1200"/>
              <a:pPr/>
              <a:t>7</a:t>
            </a:fld>
            <a:endParaRPr lang="en-US" altLang="en-US" sz="1200"/>
          </a:p>
        </p:txBody>
      </p:sp>
      <p:sp>
        <p:nvSpPr>
          <p:cNvPr id="23555" name="Rectangle 2"/>
          <p:cNvSpPr>
            <a:spLocks noRot="1" noChangeArrowheads="1" noTextEdit="1"/>
          </p:cNvSpPr>
          <p:nvPr>
            <p:ph type="sldImg"/>
          </p:nvPr>
        </p:nvSpPr>
        <p:spPr>
          <a:ln/>
        </p:spPr>
      </p:sp>
      <p:sp>
        <p:nvSpPr>
          <p:cNvPr id="235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 spermatophytes provide most of our familiar cultivated plants</a:t>
            </a:r>
          </a:p>
          <a:p>
            <a:pPr eaLnBrk="1" hangingPunct="1"/>
            <a:r>
              <a:rPr lang="en-US" altLang="en-US"/>
              <a:t>Gymnosperms are cone-bearers, </a:t>
            </a:r>
          </a:p>
          <a:p>
            <a:pPr eaLnBrk="1" hangingPunct="1"/>
            <a:r>
              <a:rPr lang="en-US" altLang="en-US"/>
              <a:t>Seed enclosed in an ovary borne in a flower</a:t>
            </a:r>
          </a:p>
          <a:p>
            <a:pPr eaLnBrk="1" hangingPunct="1"/>
            <a:endParaRPr lang="en-US" altLang="en-US"/>
          </a:p>
          <a:p>
            <a:pPr eaLnBrk="1" hangingPunct="1"/>
            <a:endParaRPr lang="en-US" altLang="en-US"/>
          </a:p>
          <a:p>
            <a:pPr eaLnBrk="1" hangingPunct="1"/>
            <a:endParaRPr lang="en-US" altLang="en-US"/>
          </a:p>
        </p:txBody>
      </p:sp>
    </p:spTree>
    <p:extLst>
      <p:ext uri="{BB962C8B-B14F-4D97-AF65-F5344CB8AC3E}">
        <p14:creationId xmlns:p14="http://schemas.microsoft.com/office/powerpoint/2010/main" val="1587417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fld id="{E41B752F-2223-504B-9D6A-B0C820FDEC3A}" type="slidenum">
              <a:rPr lang="en-US" altLang="en-US" sz="1200"/>
              <a:pPr/>
              <a:t>25</a:t>
            </a:fld>
            <a:endParaRPr lang="en-US" altLang="en-US" sz="1200"/>
          </a:p>
        </p:txBody>
      </p:sp>
      <p:sp>
        <p:nvSpPr>
          <p:cNvPr id="60419" name="Rectangle 2"/>
          <p:cNvSpPr>
            <a:spLocks noRot="1" noChangeArrowheads="1" noTextEdit="1"/>
          </p:cNvSpPr>
          <p:nvPr>
            <p:ph type="sldImg"/>
          </p:nvPr>
        </p:nvSpPr>
        <p:spPr>
          <a:ln/>
        </p:spPr>
      </p:sp>
      <p:sp>
        <p:nvSpPr>
          <p:cNvPr id="6042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a:p>
            <a:pPr eaLnBrk="1" hangingPunct="1"/>
            <a:endParaRPr lang="en-US" altLang="en-US"/>
          </a:p>
        </p:txBody>
      </p:sp>
    </p:spTree>
    <p:extLst>
      <p:ext uri="{BB962C8B-B14F-4D97-AF65-F5344CB8AC3E}">
        <p14:creationId xmlns:p14="http://schemas.microsoft.com/office/powerpoint/2010/main" val="11444556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fld id="{ECA79EB4-5DC4-B144-BA43-99C6DDE62506}" type="slidenum">
              <a:rPr lang="en-US" altLang="en-US" sz="1200"/>
              <a:pPr/>
              <a:t>26</a:t>
            </a:fld>
            <a:endParaRPr lang="en-US" altLang="en-US" sz="1200"/>
          </a:p>
        </p:txBody>
      </p:sp>
      <p:sp>
        <p:nvSpPr>
          <p:cNvPr id="62467" name="Rectangle 2"/>
          <p:cNvSpPr>
            <a:spLocks noRot="1" noChangeArrowheads="1" noTextEdit="1"/>
          </p:cNvSpPr>
          <p:nvPr>
            <p:ph type="sldImg"/>
          </p:nvPr>
        </p:nvSpPr>
        <p:spPr>
          <a:ln/>
        </p:spPr>
      </p:sp>
      <p:sp>
        <p:nvSpPr>
          <p:cNvPr id="6246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a:p>
            <a:pPr eaLnBrk="1" hangingPunct="1"/>
            <a:endParaRPr lang="en-US" altLang="en-US"/>
          </a:p>
          <a:p>
            <a:pPr eaLnBrk="1" hangingPunct="1"/>
            <a:endParaRPr lang="en-US" altLang="en-US"/>
          </a:p>
        </p:txBody>
      </p:sp>
    </p:spTree>
    <p:extLst>
      <p:ext uri="{BB962C8B-B14F-4D97-AF65-F5344CB8AC3E}">
        <p14:creationId xmlns:p14="http://schemas.microsoft.com/office/powerpoint/2010/main" val="20024325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fld id="{8177BCE5-3161-CF4E-A7B9-D9F92F2EA740}" type="slidenum">
              <a:rPr lang="en-US" altLang="en-US" sz="1200"/>
              <a:pPr/>
              <a:t>27</a:t>
            </a:fld>
            <a:endParaRPr lang="en-US" altLang="en-US" sz="1200"/>
          </a:p>
        </p:txBody>
      </p:sp>
      <p:sp>
        <p:nvSpPr>
          <p:cNvPr id="64515" name="Rectangle 2"/>
          <p:cNvSpPr>
            <a:spLocks noRot="1" noChangeArrowheads="1" noTextEdit="1"/>
          </p:cNvSpPr>
          <p:nvPr>
            <p:ph type="sldImg"/>
          </p:nvPr>
        </p:nvSpPr>
        <p:spPr>
          <a:ln/>
        </p:spPr>
      </p:sp>
      <p:sp>
        <p:nvSpPr>
          <p:cNvPr id="6451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a:p>
            <a:pPr eaLnBrk="1" hangingPunct="1"/>
            <a:endParaRPr lang="en-US" altLang="en-US"/>
          </a:p>
          <a:p>
            <a:pPr eaLnBrk="1" hangingPunct="1"/>
            <a:endParaRPr lang="en-US" altLang="en-US"/>
          </a:p>
        </p:txBody>
      </p:sp>
    </p:spTree>
    <p:extLst>
      <p:ext uri="{BB962C8B-B14F-4D97-AF65-F5344CB8AC3E}">
        <p14:creationId xmlns:p14="http://schemas.microsoft.com/office/powerpoint/2010/main" val="1667837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fld id="{6B26BFEB-59E3-AD45-8E2F-AB39AEB10397}" type="slidenum">
              <a:rPr lang="en-US" altLang="en-US" sz="1200"/>
              <a:pPr/>
              <a:t>8</a:t>
            </a:fld>
            <a:endParaRPr lang="en-US" altLang="en-US" sz="1200"/>
          </a:p>
        </p:txBody>
      </p:sp>
      <p:sp>
        <p:nvSpPr>
          <p:cNvPr id="25603" name="Rectangle 2"/>
          <p:cNvSpPr>
            <a:spLocks noRot="1" noChangeArrowheads="1" noTextEdit="1"/>
          </p:cNvSpPr>
          <p:nvPr>
            <p:ph type="sldImg"/>
          </p:nvPr>
        </p:nvSpPr>
        <p:spPr>
          <a:ln/>
        </p:spPr>
      </p:sp>
      <p:sp>
        <p:nvSpPr>
          <p:cNvPr id="2560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 spermatophytes provide most of our familiar cultivated plants</a:t>
            </a:r>
          </a:p>
          <a:p>
            <a:pPr eaLnBrk="1" hangingPunct="1"/>
            <a:r>
              <a:rPr lang="en-US" altLang="en-US"/>
              <a:t>Gymnosperms are cone-bearers, </a:t>
            </a:r>
          </a:p>
          <a:p>
            <a:pPr eaLnBrk="1" hangingPunct="1"/>
            <a:r>
              <a:rPr lang="en-US" altLang="en-US"/>
              <a:t>Seed enclosed in an ovary borne in a flower</a:t>
            </a:r>
          </a:p>
          <a:p>
            <a:pPr eaLnBrk="1" hangingPunct="1"/>
            <a:endParaRPr lang="en-US" altLang="en-US"/>
          </a:p>
          <a:p>
            <a:pPr eaLnBrk="1" hangingPunct="1"/>
            <a:endParaRPr lang="en-US" altLang="en-US"/>
          </a:p>
          <a:p>
            <a:pPr eaLnBrk="1" hangingPunct="1"/>
            <a:endParaRPr lang="en-US" altLang="en-US"/>
          </a:p>
        </p:txBody>
      </p:sp>
    </p:spTree>
    <p:extLst>
      <p:ext uri="{BB962C8B-B14F-4D97-AF65-F5344CB8AC3E}">
        <p14:creationId xmlns:p14="http://schemas.microsoft.com/office/powerpoint/2010/main" val="1536626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fld id="{FAF591C5-19B1-6A41-92C1-CDC6457FBE87}" type="slidenum">
              <a:rPr lang="en-US" altLang="en-US" sz="1200"/>
              <a:pPr/>
              <a:t>9</a:t>
            </a:fld>
            <a:endParaRPr lang="en-US" altLang="en-US" sz="1200"/>
          </a:p>
        </p:txBody>
      </p:sp>
      <p:sp>
        <p:nvSpPr>
          <p:cNvPr id="27651" name="Rectangle 2"/>
          <p:cNvSpPr>
            <a:spLocks noRot="1" noChangeArrowheads="1" noTextEdit="1"/>
          </p:cNvSpPr>
          <p:nvPr>
            <p:ph type="sldImg"/>
          </p:nvPr>
        </p:nvSpPr>
        <p:spPr>
          <a:ln/>
        </p:spPr>
      </p:sp>
      <p:sp>
        <p:nvSpPr>
          <p:cNvPr id="2765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 spermatophytes provide most of our familiar cultivated plants</a:t>
            </a:r>
          </a:p>
          <a:p>
            <a:pPr eaLnBrk="1" hangingPunct="1"/>
            <a:r>
              <a:rPr lang="en-US" altLang="en-US"/>
              <a:t>Gymnosperms are cone-bearers, </a:t>
            </a:r>
          </a:p>
          <a:p>
            <a:pPr eaLnBrk="1" hangingPunct="1"/>
            <a:r>
              <a:rPr lang="en-US" altLang="en-US"/>
              <a:t>Seed enclosed in an ovary borne in a flower</a:t>
            </a:r>
          </a:p>
          <a:p>
            <a:pPr eaLnBrk="1" hangingPunct="1"/>
            <a:endParaRPr lang="en-US" altLang="en-US"/>
          </a:p>
          <a:p>
            <a:pPr eaLnBrk="1" hangingPunct="1"/>
            <a:endParaRPr lang="en-US" altLang="en-US"/>
          </a:p>
          <a:p>
            <a:pPr eaLnBrk="1" hangingPunct="1"/>
            <a:endParaRPr lang="en-US" altLang="en-US"/>
          </a:p>
        </p:txBody>
      </p:sp>
    </p:spTree>
    <p:extLst>
      <p:ext uri="{BB962C8B-B14F-4D97-AF65-F5344CB8AC3E}">
        <p14:creationId xmlns:p14="http://schemas.microsoft.com/office/powerpoint/2010/main" val="438876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fld id="{50312886-18E7-3949-AE01-6DB5834E3E0D}" type="slidenum">
              <a:rPr lang="en-US" altLang="en-US" sz="1200"/>
              <a:pPr/>
              <a:t>10</a:t>
            </a:fld>
            <a:endParaRPr lang="en-US" altLang="en-US" sz="1200"/>
          </a:p>
        </p:txBody>
      </p:sp>
      <p:sp>
        <p:nvSpPr>
          <p:cNvPr id="29699" name="Rectangle 2"/>
          <p:cNvSpPr>
            <a:spLocks noRot="1" noChangeArrowheads="1" noTextEdit="1"/>
          </p:cNvSpPr>
          <p:nvPr>
            <p:ph type="sldImg"/>
          </p:nvPr>
        </p:nvSpPr>
        <p:spPr>
          <a:ln/>
        </p:spPr>
      </p:sp>
      <p:sp>
        <p:nvSpPr>
          <p:cNvPr id="2970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 spermatophytes provide most of our familiar cultivated plants</a:t>
            </a:r>
          </a:p>
          <a:p>
            <a:pPr eaLnBrk="1" hangingPunct="1"/>
            <a:r>
              <a:rPr lang="en-US" altLang="en-US"/>
              <a:t>Gymnosperms are cone-bearers, </a:t>
            </a:r>
          </a:p>
          <a:p>
            <a:pPr eaLnBrk="1" hangingPunct="1"/>
            <a:r>
              <a:rPr lang="en-US" altLang="en-US"/>
              <a:t>Seed enclosed in an ovary borne in a flower</a:t>
            </a:r>
          </a:p>
          <a:p>
            <a:pPr eaLnBrk="1" hangingPunct="1"/>
            <a:endParaRPr lang="en-US" altLang="en-US"/>
          </a:p>
          <a:p>
            <a:pPr eaLnBrk="1" hangingPunct="1"/>
            <a:endParaRPr lang="en-US" altLang="en-US"/>
          </a:p>
          <a:p>
            <a:pPr eaLnBrk="1" hangingPunct="1"/>
            <a:endParaRPr lang="en-US" altLang="en-US"/>
          </a:p>
        </p:txBody>
      </p:sp>
    </p:spTree>
    <p:extLst>
      <p:ext uri="{BB962C8B-B14F-4D97-AF65-F5344CB8AC3E}">
        <p14:creationId xmlns:p14="http://schemas.microsoft.com/office/powerpoint/2010/main" val="1744508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fld id="{1680ACA9-5A50-A949-B317-9B59586DD263}" type="slidenum">
              <a:rPr lang="en-US" altLang="en-US" sz="1200"/>
              <a:pPr/>
              <a:t>11</a:t>
            </a:fld>
            <a:endParaRPr lang="en-US" altLang="en-US" sz="1200"/>
          </a:p>
        </p:txBody>
      </p:sp>
      <p:sp>
        <p:nvSpPr>
          <p:cNvPr id="31747" name="Rectangle 2"/>
          <p:cNvSpPr>
            <a:spLocks noRot="1" noChangeArrowheads="1" noTextEdit="1"/>
          </p:cNvSpPr>
          <p:nvPr>
            <p:ph type="sldImg"/>
          </p:nvPr>
        </p:nvSpPr>
        <p:spPr>
          <a:ln/>
        </p:spPr>
      </p:sp>
      <p:sp>
        <p:nvSpPr>
          <p:cNvPr id="3174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a:p>
            <a:pPr eaLnBrk="1" hangingPunct="1"/>
            <a:endParaRPr lang="en-US" altLang="en-US"/>
          </a:p>
          <a:p>
            <a:pPr eaLnBrk="1" hangingPunct="1"/>
            <a:endParaRPr lang="en-US" altLang="en-US"/>
          </a:p>
          <a:p>
            <a:pPr eaLnBrk="1" hangingPunct="1"/>
            <a:endParaRPr lang="en-US" altLang="en-US"/>
          </a:p>
        </p:txBody>
      </p:sp>
    </p:spTree>
    <p:extLst>
      <p:ext uri="{BB962C8B-B14F-4D97-AF65-F5344CB8AC3E}">
        <p14:creationId xmlns:p14="http://schemas.microsoft.com/office/powerpoint/2010/main" val="361942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fld id="{6D2B4B91-2CE8-B34B-8105-3EEE2847F0ED}" type="slidenum">
              <a:rPr lang="en-US" altLang="en-US" sz="1200"/>
              <a:pPr/>
              <a:t>12</a:t>
            </a:fld>
            <a:endParaRPr lang="en-US" altLang="en-US" sz="1200"/>
          </a:p>
        </p:txBody>
      </p:sp>
      <p:sp>
        <p:nvSpPr>
          <p:cNvPr id="33795" name="Rectangle 2"/>
          <p:cNvSpPr>
            <a:spLocks noRot="1" noChangeArrowheads="1" noTextEdit="1"/>
          </p:cNvSpPr>
          <p:nvPr>
            <p:ph type="sldImg"/>
          </p:nvPr>
        </p:nvSpPr>
        <p:spPr>
          <a:ln/>
        </p:spPr>
      </p:sp>
      <p:sp>
        <p:nvSpPr>
          <p:cNvPr id="3379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a:p>
            <a:pPr eaLnBrk="1" hangingPunct="1"/>
            <a:endParaRPr lang="en-US" altLang="en-US"/>
          </a:p>
        </p:txBody>
      </p:sp>
    </p:spTree>
    <p:extLst>
      <p:ext uri="{BB962C8B-B14F-4D97-AF65-F5344CB8AC3E}">
        <p14:creationId xmlns:p14="http://schemas.microsoft.com/office/powerpoint/2010/main" val="1488278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fld id="{C2E9B434-1176-554E-812F-AF49FBA0E09E}" type="slidenum">
              <a:rPr lang="en-US" altLang="en-US" sz="1200"/>
              <a:pPr/>
              <a:t>13</a:t>
            </a:fld>
            <a:endParaRPr lang="en-US" altLang="en-US" sz="1200"/>
          </a:p>
        </p:txBody>
      </p:sp>
      <p:sp>
        <p:nvSpPr>
          <p:cNvPr id="35843" name="Rectangle 2"/>
          <p:cNvSpPr>
            <a:spLocks noRot="1" noChangeArrowheads="1" noTextEdit="1"/>
          </p:cNvSpPr>
          <p:nvPr>
            <p:ph type="sldImg"/>
          </p:nvPr>
        </p:nvSpPr>
        <p:spPr>
          <a:ln/>
        </p:spPr>
      </p:sp>
      <p:sp>
        <p:nvSpPr>
          <p:cNvPr id="3584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a:p>
            <a:pPr eaLnBrk="1" hangingPunct="1"/>
            <a:endParaRPr lang="en-US" altLang="en-US"/>
          </a:p>
          <a:p>
            <a:pPr eaLnBrk="1" hangingPunct="1"/>
            <a:endParaRPr lang="en-US" altLang="en-US"/>
          </a:p>
        </p:txBody>
      </p:sp>
    </p:spTree>
    <p:extLst>
      <p:ext uri="{BB962C8B-B14F-4D97-AF65-F5344CB8AC3E}">
        <p14:creationId xmlns:p14="http://schemas.microsoft.com/office/powerpoint/2010/main" val="1760612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fld id="{3569CE97-9D0E-024E-B3CE-9F0A321DA22B}" type="slidenum">
              <a:rPr lang="en-US" altLang="en-US" sz="1200"/>
              <a:pPr/>
              <a:t>14</a:t>
            </a:fld>
            <a:endParaRPr lang="en-US" altLang="en-US" sz="1200"/>
          </a:p>
        </p:txBody>
      </p:sp>
      <p:sp>
        <p:nvSpPr>
          <p:cNvPr id="37891" name="Rectangle 2"/>
          <p:cNvSpPr>
            <a:spLocks noRot="1" noChangeArrowheads="1" noTextEdit="1"/>
          </p:cNvSpPr>
          <p:nvPr>
            <p:ph type="sldImg"/>
          </p:nvPr>
        </p:nvSpPr>
        <p:spPr>
          <a:ln/>
        </p:spPr>
      </p:sp>
      <p:sp>
        <p:nvSpPr>
          <p:cNvPr id="3789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a:p>
            <a:pPr eaLnBrk="1" hangingPunct="1"/>
            <a:endParaRPr lang="en-US" altLang="en-US"/>
          </a:p>
          <a:p>
            <a:pPr eaLnBrk="1" hangingPunct="1"/>
            <a:endParaRPr lang="en-US" altLang="en-US"/>
          </a:p>
        </p:txBody>
      </p:sp>
    </p:spTree>
    <p:extLst>
      <p:ext uri="{BB962C8B-B14F-4D97-AF65-F5344CB8AC3E}">
        <p14:creationId xmlns:p14="http://schemas.microsoft.com/office/powerpoint/2010/main" val="431199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slideMaster" Target="../slideMasters/slideMaster1.xml"/><Relationship Id="rId3"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ea typeface="+mn-ea"/>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a:ea typeface="+mn-ea"/>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lstStyle>
          <a:p>
            <a:fld id="{2BEE8A22-9B70-F043-93B6-73A542A537DF}" type="datetime1">
              <a:rPr lang="en-US" altLang="en-US"/>
              <a:pPr/>
              <a:t>9/8/15</a:t>
            </a:fld>
            <a:endParaRPr lang="en-US" alt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lstStyle>
          <a:p>
            <a:fld id="{C8F3B93D-7BCE-4847-9AA1-5115E75F1CE1}" type="slidenum">
              <a:rPr lang="en-US" altLang="en-US"/>
              <a:pPr/>
              <a:t>‹#›</a:t>
            </a:fld>
            <a:endParaRPr lang="en-US" altLang="en-US"/>
          </a:p>
        </p:txBody>
      </p:sp>
    </p:spTree>
    <p:extLst>
      <p:ext uri="{BB962C8B-B14F-4D97-AF65-F5344CB8AC3E}">
        <p14:creationId xmlns:p14="http://schemas.microsoft.com/office/powerpoint/2010/main" val="637371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27CE379B-E7DB-2D49-957E-24A6BD93A65E}" type="datetime1">
              <a:rPr lang="en-US" altLang="en-US"/>
              <a:pPr/>
              <a:t>9/8/15</a:t>
            </a:fld>
            <a:endParaRPr lang="en-US" altLang="en-US"/>
          </a:p>
        </p:txBody>
      </p:sp>
      <p:sp>
        <p:nvSpPr>
          <p:cNvPr id="5" name="Footer Placeholder 21"/>
          <p:cNvSpPr>
            <a:spLocks noGrp="1"/>
          </p:cNvSpPr>
          <p:nvPr>
            <p:ph type="ftr" sz="quarter" idx="11"/>
          </p:nvPr>
        </p:nvSpPr>
        <p:spPr/>
        <p:txBody>
          <a:bodyPr/>
          <a:lstStyle>
            <a:lvl1pPr>
              <a:defRPr/>
            </a:lvl1pPr>
          </a:lstStyle>
          <a:p>
            <a:pPr>
              <a:defRPr/>
            </a:pPr>
            <a:r>
              <a:rPr lang="en-US"/>
              <a:t>
              </a:t>
            </a:r>
          </a:p>
        </p:txBody>
      </p:sp>
      <p:sp>
        <p:nvSpPr>
          <p:cNvPr id="6" name="Slide Number Placeholder 17"/>
          <p:cNvSpPr>
            <a:spLocks noGrp="1"/>
          </p:cNvSpPr>
          <p:nvPr>
            <p:ph type="sldNum" sz="quarter" idx="12"/>
          </p:nvPr>
        </p:nvSpPr>
        <p:spPr/>
        <p:txBody>
          <a:bodyPr/>
          <a:lstStyle>
            <a:lvl1pPr>
              <a:defRPr/>
            </a:lvl1pPr>
          </a:lstStyle>
          <a:p>
            <a:fld id="{935A3745-F8B6-254D-9BEE-FB9670D72FDD}" type="slidenum">
              <a:rPr lang="en-US" altLang="en-US"/>
              <a:pPr/>
              <a:t>‹#›</a:t>
            </a:fld>
            <a:endParaRPr lang="en-US" altLang="en-US"/>
          </a:p>
        </p:txBody>
      </p:sp>
    </p:spTree>
    <p:extLst>
      <p:ext uri="{BB962C8B-B14F-4D97-AF65-F5344CB8AC3E}">
        <p14:creationId xmlns:p14="http://schemas.microsoft.com/office/powerpoint/2010/main" val="804619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0065EBB6-1CD7-D646-9E55-D24F75DC7120}" type="datetime1">
              <a:rPr lang="en-US" altLang="en-US"/>
              <a:pPr/>
              <a:t>9/8/15</a:t>
            </a:fld>
            <a:endParaRPr lang="en-US" altLang="en-US"/>
          </a:p>
        </p:txBody>
      </p:sp>
      <p:sp>
        <p:nvSpPr>
          <p:cNvPr id="5" name="Footer Placeholder 21"/>
          <p:cNvSpPr>
            <a:spLocks noGrp="1"/>
          </p:cNvSpPr>
          <p:nvPr>
            <p:ph type="ftr" sz="quarter" idx="11"/>
          </p:nvPr>
        </p:nvSpPr>
        <p:spPr/>
        <p:txBody>
          <a:bodyPr/>
          <a:lstStyle>
            <a:lvl1pPr>
              <a:defRPr/>
            </a:lvl1pPr>
          </a:lstStyle>
          <a:p>
            <a:pPr>
              <a:defRPr/>
            </a:pPr>
            <a:r>
              <a:rPr lang="en-US"/>
              <a:t>
              </a:t>
            </a:r>
          </a:p>
        </p:txBody>
      </p:sp>
      <p:sp>
        <p:nvSpPr>
          <p:cNvPr id="6" name="Slide Number Placeholder 17"/>
          <p:cNvSpPr>
            <a:spLocks noGrp="1"/>
          </p:cNvSpPr>
          <p:nvPr>
            <p:ph type="sldNum" sz="quarter" idx="12"/>
          </p:nvPr>
        </p:nvSpPr>
        <p:spPr/>
        <p:txBody>
          <a:bodyPr/>
          <a:lstStyle>
            <a:lvl1pPr>
              <a:defRPr/>
            </a:lvl1pPr>
          </a:lstStyle>
          <a:p>
            <a:fld id="{992E5FC0-525D-AA41-93A1-B07C00C31351}" type="slidenum">
              <a:rPr lang="en-US" altLang="en-US"/>
              <a:pPr/>
              <a:t>‹#›</a:t>
            </a:fld>
            <a:endParaRPr lang="en-US" altLang="en-US"/>
          </a:p>
        </p:txBody>
      </p:sp>
    </p:spTree>
    <p:extLst>
      <p:ext uri="{BB962C8B-B14F-4D97-AF65-F5344CB8AC3E}">
        <p14:creationId xmlns:p14="http://schemas.microsoft.com/office/powerpoint/2010/main" val="536940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fld id="{9410D10B-0737-C54C-A777-DA8EE7AE6F38}" type="datetime1">
              <a:rPr lang="en-US" altLang="en-US"/>
              <a:pPr/>
              <a:t>9/8/15</a:t>
            </a:fld>
            <a:endParaRPr lang="en-US" altLang="en-US"/>
          </a:p>
        </p:txBody>
      </p:sp>
      <p:sp>
        <p:nvSpPr>
          <p:cNvPr id="5" name="Footer Placeholder 21"/>
          <p:cNvSpPr>
            <a:spLocks noGrp="1"/>
          </p:cNvSpPr>
          <p:nvPr>
            <p:ph type="ftr" sz="quarter" idx="11"/>
          </p:nvPr>
        </p:nvSpPr>
        <p:spPr/>
        <p:txBody>
          <a:bodyPr/>
          <a:lstStyle>
            <a:lvl1pPr>
              <a:defRPr/>
            </a:lvl1pPr>
          </a:lstStyle>
          <a:p>
            <a:pPr>
              <a:defRPr/>
            </a:pPr>
            <a:r>
              <a:rPr lang="en-US"/>
              <a:t>
              </a:t>
            </a:r>
          </a:p>
        </p:txBody>
      </p:sp>
      <p:sp>
        <p:nvSpPr>
          <p:cNvPr id="6" name="Slide Number Placeholder 17"/>
          <p:cNvSpPr>
            <a:spLocks noGrp="1"/>
          </p:cNvSpPr>
          <p:nvPr>
            <p:ph type="sldNum" sz="quarter" idx="12"/>
          </p:nvPr>
        </p:nvSpPr>
        <p:spPr/>
        <p:txBody>
          <a:bodyPr/>
          <a:lstStyle>
            <a:lvl1pPr>
              <a:defRPr/>
            </a:lvl1pPr>
          </a:lstStyle>
          <a:p>
            <a:fld id="{AA9EE2B1-C8A4-0641-92F5-9BB2AF4E57C5}" type="slidenum">
              <a:rPr lang="en-US" altLang="en-US"/>
              <a:pPr/>
              <a:t>‹#›</a:t>
            </a:fld>
            <a:endParaRPr lang="en-US" altLang="en-US"/>
          </a:p>
        </p:txBody>
      </p:sp>
    </p:spTree>
    <p:extLst>
      <p:ext uri="{BB962C8B-B14F-4D97-AF65-F5344CB8AC3E}">
        <p14:creationId xmlns:p14="http://schemas.microsoft.com/office/powerpoint/2010/main" val="345556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fld id="{73A427EC-70BD-634E-8EEB-D1A8BA1D31E7}" type="datetime1">
              <a:rPr lang="en-US" altLang="en-US"/>
              <a:pPr/>
              <a:t>9/8/15</a:t>
            </a:fld>
            <a:endParaRPr lang="en-US" alt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7F9CE0B0-3F81-7742-A95C-A5F31A949DBB}" type="slidenum">
              <a:rPr lang="en-US" altLang="en-US"/>
              <a:pPr/>
              <a:t>‹#›</a:t>
            </a:fld>
            <a:endParaRPr lang="en-US" altLang="en-US"/>
          </a:p>
        </p:txBody>
      </p:sp>
    </p:spTree>
    <p:extLst>
      <p:ext uri="{BB962C8B-B14F-4D97-AF65-F5344CB8AC3E}">
        <p14:creationId xmlns:p14="http://schemas.microsoft.com/office/powerpoint/2010/main" val="64852042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lstStyle>
          <a:p>
            <a:fld id="{C1E9FF4B-CE26-FC4A-8549-814840016257}" type="datetime1">
              <a:rPr lang="en-US" altLang="en-US"/>
              <a:pPr/>
              <a:t>9/8/15</a:t>
            </a:fld>
            <a:endParaRPr lang="en-US" altLang="en-US"/>
          </a:p>
        </p:txBody>
      </p:sp>
      <p:sp>
        <p:nvSpPr>
          <p:cNvPr id="6" name="Footer Placeholder 5"/>
          <p:cNvSpPr>
            <a:spLocks noGrp="1"/>
          </p:cNvSpPr>
          <p:nvPr>
            <p:ph type="ftr" sz="quarter" idx="11"/>
          </p:nvPr>
        </p:nvSpPr>
        <p:spPr/>
        <p:txBody>
          <a:bodyPr/>
          <a:lstStyle>
            <a:lvl1pPr>
              <a:defRPr/>
            </a:lvl1pPr>
          </a:lstStyle>
          <a:p>
            <a:pPr>
              <a:defRPr/>
            </a:pPr>
            <a:r>
              <a:rPr lang="en-US"/>
              <a:t>
              </a:t>
            </a:r>
          </a:p>
        </p:txBody>
      </p:sp>
      <p:sp>
        <p:nvSpPr>
          <p:cNvPr id="7" name="Slide Number Placeholder 6"/>
          <p:cNvSpPr>
            <a:spLocks noGrp="1"/>
          </p:cNvSpPr>
          <p:nvPr>
            <p:ph type="sldNum" sz="quarter" idx="12"/>
          </p:nvPr>
        </p:nvSpPr>
        <p:spPr/>
        <p:txBody>
          <a:bodyPr/>
          <a:lstStyle>
            <a:lvl1pPr>
              <a:defRPr/>
            </a:lvl1pPr>
          </a:lstStyle>
          <a:p>
            <a:fld id="{48D718D5-C79D-154A-BB16-4952BB2C8FF4}" type="slidenum">
              <a:rPr lang="en-US" altLang="en-US"/>
              <a:pPr/>
              <a:t>‹#›</a:t>
            </a:fld>
            <a:endParaRPr lang="en-US" altLang="en-US"/>
          </a:p>
        </p:txBody>
      </p:sp>
    </p:spTree>
    <p:extLst>
      <p:ext uri="{BB962C8B-B14F-4D97-AF65-F5344CB8AC3E}">
        <p14:creationId xmlns:p14="http://schemas.microsoft.com/office/powerpoint/2010/main" val="1203324871"/>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BEE726DE-FA09-2E46-A636-0EB7AF412440}" type="datetime1">
              <a:rPr lang="en-US" altLang="en-US"/>
              <a:pPr/>
              <a:t>9/8/15</a:t>
            </a:fld>
            <a:endParaRPr lang="en-US" alt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fld id="{8FB03CAF-B64A-FD45-914C-037E004FBFC2}" type="slidenum">
              <a:rPr lang="en-US" altLang="en-US"/>
              <a:pPr/>
              <a:t>‹#›</a:t>
            </a:fld>
            <a:endParaRPr lang="en-US" altLang="en-US"/>
          </a:p>
        </p:txBody>
      </p:sp>
    </p:spTree>
    <p:extLst>
      <p:ext uri="{BB962C8B-B14F-4D97-AF65-F5344CB8AC3E}">
        <p14:creationId xmlns:p14="http://schemas.microsoft.com/office/powerpoint/2010/main" val="142760309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582480F6-7687-4F40-A54E-EC59D368E5D6}" type="datetime1">
              <a:rPr lang="en-US" altLang="en-US"/>
              <a:pPr/>
              <a:t>9/8/15</a:t>
            </a:fld>
            <a:endParaRPr lang="en-US" altLang="en-US"/>
          </a:p>
        </p:txBody>
      </p:sp>
      <p:sp>
        <p:nvSpPr>
          <p:cNvPr id="4" name="Footer Placeholder 3"/>
          <p:cNvSpPr>
            <a:spLocks noGrp="1"/>
          </p:cNvSpPr>
          <p:nvPr>
            <p:ph type="ftr" sz="quarter" idx="11"/>
          </p:nvPr>
        </p:nvSpPr>
        <p:spPr/>
        <p:txBody>
          <a:bodyPr/>
          <a:lstStyle>
            <a:lvl1pPr>
              <a:defRPr/>
            </a:lvl1pPr>
          </a:lstStyle>
          <a:p>
            <a:pPr>
              <a:defRPr/>
            </a:pPr>
            <a:r>
              <a:rPr lang="en-US"/>
              <a:t>
              </a:t>
            </a:r>
          </a:p>
        </p:txBody>
      </p:sp>
      <p:sp>
        <p:nvSpPr>
          <p:cNvPr id="5" name="Slide Number Placeholder 4"/>
          <p:cNvSpPr>
            <a:spLocks noGrp="1"/>
          </p:cNvSpPr>
          <p:nvPr>
            <p:ph type="sldNum" sz="quarter" idx="12"/>
          </p:nvPr>
        </p:nvSpPr>
        <p:spPr/>
        <p:txBody>
          <a:bodyPr/>
          <a:lstStyle>
            <a:lvl1pPr>
              <a:defRPr/>
            </a:lvl1pPr>
          </a:lstStyle>
          <a:p>
            <a:fld id="{93E4997B-7AAD-5740-A1F2-7069EFAA9C87}" type="slidenum">
              <a:rPr lang="en-US" altLang="en-US"/>
              <a:pPr/>
              <a:t>‹#›</a:t>
            </a:fld>
            <a:endParaRPr lang="en-US" altLang="en-US"/>
          </a:p>
        </p:txBody>
      </p:sp>
    </p:spTree>
    <p:extLst>
      <p:ext uri="{BB962C8B-B14F-4D97-AF65-F5344CB8AC3E}">
        <p14:creationId xmlns:p14="http://schemas.microsoft.com/office/powerpoint/2010/main" val="2037963802"/>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fld id="{BF995D66-80F3-8F4F-B24A-58DBA2655192}" type="datetime1">
              <a:rPr lang="en-US" altLang="en-US"/>
              <a:pPr/>
              <a:t>9/8/15</a:t>
            </a:fld>
            <a:endParaRPr lang="en-US" altLang="en-US"/>
          </a:p>
        </p:txBody>
      </p:sp>
      <p:sp>
        <p:nvSpPr>
          <p:cNvPr id="3" name="Footer Placeholder 21"/>
          <p:cNvSpPr>
            <a:spLocks noGrp="1"/>
          </p:cNvSpPr>
          <p:nvPr>
            <p:ph type="ftr" sz="quarter" idx="11"/>
          </p:nvPr>
        </p:nvSpPr>
        <p:spPr/>
        <p:txBody>
          <a:bodyPr/>
          <a:lstStyle>
            <a:lvl1pPr>
              <a:defRPr/>
            </a:lvl1pPr>
          </a:lstStyle>
          <a:p>
            <a:pPr>
              <a:defRPr/>
            </a:pPr>
            <a:r>
              <a:rPr lang="en-US"/>
              <a:t>
              </a:t>
            </a:r>
          </a:p>
        </p:txBody>
      </p:sp>
      <p:sp>
        <p:nvSpPr>
          <p:cNvPr id="4" name="Slide Number Placeholder 17"/>
          <p:cNvSpPr>
            <a:spLocks noGrp="1"/>
          </p:cNvSpPr>
          <p:nvPr>
            <p:ph type="sldNum" sz="quarter" idx="12"/>
          </p:nvPr>
        </p:nvSpPr>
        <p:spPr/>
        <p:txBody>
          <a:bodyPr/>
          <a:lstStyle>
            <a:lvl1pPr>
              <a:defRPr/>
            </a:lvl1pPr>
          </a:lstStyle>
          <a:p>
            <a:fld id="{6EF9F88E-B678-7D48-80E4-9935E7A0BEF4}" type="slidenum">
              <a:rPr lang="en-US" altLang="en-US"/>
              <a:pPr/>
              <a:t>‹#›</a:t>
            </a:fld>
            <a:endParaRPr lang="en-US" altLang="en-US"/>
          </a:p>
        </p:txBody>
      </p:sp>
    </p:spTree>
    <p:extLst>
      <p:ext uri="{BB962C8B-B14F-4D97-AF65-F5344CB8AC3E}">
        <p14:creationId xmlns:p14="http://schemas.microsoft.com/office/powerpoint/2010/main" val="971507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0B3EBC62-5873-754C-BDD8-762DBA7BE79B}" type="datetime1">
              <a:rPr lang="en-US" altLang="en-US"/>
              <a:pPr/>
              <a:t>9/8/15</a:t>
            </a:fld>
            <a:endParaRPr lang="en-US" altLang="en-US"/>
          </a:p>
        </p:txBody>
      </p:sp>
      <p:sp>
        <p:nvSpPr>
          <p:cNvPr id="6" name="Footer Placeholder 5"/>
          <p:cNvSpPr>
            <a:spLocks noGrp="1"/>
          </p:cNvSpPr>
          <p:nvPr>
            <p:ph type="ftr" sz="quarter" idx="11"/>
          </p:nvPr>
        </p:nvSpPr>
        <p:spPr/>
        <p:txBody>
          <a:bodyPr/>
          <a:lstStyle>
            <a:lvl1pPr>
              <a:defRPr/>
            </a:lvl1pPr>
          </a:lstStyle>
          <a:p>
            <a:pPr>
              <a:defRPr/>
            </a:pPr>
            <a:r>
              <a:rPr lang="en-US"/>
              <a:t>
              </a:t>
            </a:r>
          </a:p>
        </p:txBody>
      </p:sp>
      <p:sp>
        <p:nvSpPr>
          <p:cNvPr id="7" name="Slide Number Placeholder 6"/>
          <p:cNvSpPr>
            <a:spLocks noGrp="1"/>
          </p:cNvSpPr>
          <p:nvPr>
            <p:ph type="sldNum" sz="quarter" idx="12"/>
          </p:nvPr>
        </p:nvSpPr>
        <p:spPr/>
        <p:txBody>
          <a:bodyPr/>
          <a:lstStyle>
            <a:lvl1pPr>
              <a:defRPr/>
            </a:lvl1pPr>
          </a:lstStyle>
          <a:p>
            <a:fld id="{521BE6F6-B4D2-4D42-8C92-9EDB1A68BD96}" type="slidenum">
              <a:rPr lang="en-US" altLang="en-US"/>
              <a:pPr/>
              <a:t>‹#›</a:t>
            </a:fld>
            <a:endParaRPr lang="en-US" altLang="en-US"/>
          </a:p>
        </p:txBody>
      </p:sp>
    </p:spTree>
    <p:extLst>
      <p:ext uri="{BB962C8B-B14F-4D97-AF65-F5344CB8AC3E}">
        <p14:creationId xmlns:p14="http://schemas.microsoft.com/office/powerpoint/2010/main" val="184093421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ea typeface="+mn-ea"/>
            </a:endParaRPr>
          </a:p>
        </p:txBody>
      </p:sp>
      <p:sp>
        <p:nvSpPr>
          <p:cNvPr id="6" name="Freeform 5"/>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a:ea typeface="+mn-ea"/>
            </a:endParaRPr>
          </a:p>
        </p:txBody>
      </p:sp>
      <p:sp>
        <p:nvSpPr>
          <p:cNvPr id="7" name="Right Triangle 6"/>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lvl1pPr>
          </a:lstStyle>
          <a:p>
            <a:fld id="{D05380CE-DBAA-DD4B-BAC0-5185BFFC8861}" type="datetime1">
              <a:rPr lang="en-US" altLang="en-US"/>
              <a:pPr/>
              <a:t>9/8/15</a:t>
            </a:fld>
            <a:endParaRPr lang="en-US" altLang="en-US"/>
          </a:p>
        </p:txBody>
      </p:sp>
      <p:sp>
        <p:nvSpPr>
          <p:cNvPr id="12" name="Footer Placeholder 5"/>
          <p:cNvSpPr>
            <a:spLocks noGrp="1"/>
          </p:cNvSpPr>
          <p:nvPr>
            <p:ph type="ftr" sz="quarter" idx="11"/>
          </p:nvPr>
        </p:nvSpPr>
        <p:spPr/>
        <p:txBody>
          <a:bodyPr/>
          <a:lstStyle>
            <a:lvl1pPr>
              <a:defRPr>
                <a:solidFill>
                  <a:schemeClr val="tx1"/>
                </a:solidFill>
              </a:defRPr>
            </a:lvl1pPr>
          </a:lstStyle>
          <a:p>
            <a:pPr>
              <a:defRPr/>
            </a:pPr>
            <a:r>
              <a:rPr lang="en-US"/>
              <a:t>
              </a:t>
            </a:r>
          </a:p>
        </p:txBody>
      </p:sp>
      <p:sp>
        <p:nvSpPr>
          <p:cNvPr id="13" name="Slide Number Placeholder 6"/>
          <p:cNvSpPr>
            <a:spLocks noGrp="1"/>
          </p:cNvSpPr>
          <p:nvPr>
            <p:ph type="sldNum" sz="quarter" idx="12"/>
          </p:nvPr>
        </p:nvSpPr>
        <p:spPr/>
        <p:txBody>
          <a:bodyPr/>
          <a:lstStyle>
            <a:lvl1pPr>
              <a:defRPr/>
            </a:lvl1pPr>
          </a:lstStyle>
          <a:p>
            <a:fld id="{67752452-FEBA-4E4F-B885-6A9D9F405002}" type="slidenum">
              <a:rPr lang="en-US" altLang="en-US"/>
              <a:pPr/>
              <a:t>‹#›</a:t>
            </a:fld>
            <a:endParaRPr lang="en-US" altLang="en-US"/>
          </a:p>
        </p:txBody>
      </p:sp>
    </p:spTree>
    <p:extLst>
      <p:ext uri="{BB962C8B-B14F-4D97-AF65-F5344CB8AC3E}">
        <p14:creationId xmlns:p14="http://schemas.microsoft.com/office/powerpoint/2010/main" val="1784381948"/>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ea typeface="+mn-ea"/>
            </a:endParaRPr>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a:ea typeface="+mn-ea"/>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wrap="square" lIns="91440" tIns="45720" rIns="91440" bIns="45720" numCol="1" anchor="b" anchorCtr="0" compatLnSpc="1">
            <a:prstTxWarp prst="textNoShape">
              <a:avLst/>
            </a:prstTxWarp>
          </a:bodyPr>
          <a:lstStyle>
            <a:lvl1pPr eaLnBrk="1" hangingPunct="1">
              <a:defRPr sz="1000"/>
            </a:lvl1pPr>
          </a:lstStyle>
          <a:p>
            <a:fld id="{C7EFE068-E2E5-474D-B558-7B115762EF10}" type="datetime1">
              <a:rPr lang="en-US" altLang="en-US"/>
              <a:pPr/>
              <a:t>9/8/15</a:t>
            </a:fld>
            <a:endParaRPr lang="en-US" alt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ea typeface="+mn-ea"/>
              </a:defRPr>
            </a:lvl1pPr>
          </a:lstStyle>
          <a:p>
            <a:pPr>
              <a:defRPr/>
            </a:pPr>
            <a:r>
              <a:rPr lang="en-US"/>
              <a:t>
              </a:t>
            </a: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lvl1pPr>
          </a:lstStyle>
          <a:p>
            <a:fld id="{49264375-1467-D841-95EB-5A2CE50168D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17" r:id="rId1"/>
    <p:sldLayoutId id="2147483713" r:id="rId2"/>
    <p:sldLayoutId id="2147483718" r:id="rId3"/>
    <p:sldLayoutId id="2147483719" r:id="rId4"/>
    <p:sldLayoutId id="2147483720" r:id="rId5"/>
    <p:sldLayoutId id="2147483721" r:id="rId6"/>
    <p:sldLayoutId id="2147483714" r:id="rId7"/>
    <p:sldLayoutId id="2147483722" r:id="rId8"/>
    <p:sldLayoutId id="2147483723" r:id="rId9"/>
    <p:sldLayoutId id="2147483715" r:id="rId10"/>
    <p:sldLayoutId id="2147483716"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charset="-128"/>
          <a:cs typeface="ＭＳ Ｐゴシック" charset="-128"/>
        </a:defRPr>
      </a:lvl1pPr>
      <a:lvl2pPr algn="l" rtl="0" eaLnBrk="0" fontAlgn="base" hangingPunct="0">
        <a:spcBef>
          <a:spcPct val="0"/>
        </a:spcBef>
        <a:spcAft>
          <a:spcPct val="0"/>
        </a:spcAft>
        <a:defRPr sz="4100" b="1">
          <a:solidFill>
            <a:schemeClr val="tx2"/>
          </a:solidFill>
          <a:latin typeface="Lucida Sans Unicode" charset="0"/>
          <a:ea typeface="ＭＳ Ｐゴシック" charset="-128"/>
          <a:cs typeface="ＭＳ Ｐゴシック" charset="-128"/>
        </a:defRPr>
      </a:lvl2pPr>
      <a:lvl3pPr algn="l" rtl="0" eaLnBrk="0" fontAlgn="base" hangingPunct="0">
        <a:spcBef>
          <a:spcPct val="0"/>
        </a:spcBef>
        <a:spcAft>
          <a:spcPct val="0"/>
        </a:spcAft>
        <a:defRPr sz="4100" b="1">
          <a:solidFill>
            <a:schemeClr val="tx2"/>
          </a:solidFill>
          <a:latin typeface="Lucida Sans Unicode" charset="0"/>
          <a:ea typeface="ＭＳ Ｐゴシック" charset="-128"/>
          <a:cs typeface="ＭＳ Ｐゴシック" charset="-128"/>
        </a:defRPr>
      </a:lvl3pPr>
      <a:lvl4pPr algn="l" rtl="0" eaLnBrk="0" fontAlgn="base" hangingPunct="0">
        <a:spcBef>
          <a:spcPct val="0"/>
        </a:spcBef>
        <a:spcAft>
          <a:spcPct val="0"/>
        </a:spcAft>
        <a:defRPr sz="4100" b="1">
          <a:solidFill>
            <a:schemeClr val="tx2"/>
          </a:solidFill>
          <a:latin typeface="Lucida Sans Unicode" charset="0"/>
          <a:ea typeface="ＭＳ Ｐゴシック" charset="-128"/>
          <a:cs typeface="ＭＳ Ｐゴシック" charset="-128"/>
        </a:defRPr>
      </a:lvl4pPr>
      <a:lvl5pPr algn="l" rtl="0" eaLnBrk="0" fontAlgn="base" hangingPunct="0">
        <a:spcBef>
          <a:spcPct val="0"/>
        </a:spcBef>
        <a:spcAft>
          <a:spcPct val="0"/>
        </a:spcAft>
        <a:defRPr sz="4100" b="1">
          <a:solidFill>
            <a:schemeClr val="tx2"/>
          </a:solidFill>
          <a:latin typeface="Lucida Sans Unicode" charset="0"/>
          <a:ea typeface="ＭＳ Ｐゴシック" charset="-128"/>
          <a:cs typeface="ＭＳ Ｐゴシック" charset="-128"/>
        </a:defRPr>
      </a:lvl5pPr>
      <a:lvl6pPr marL="457200" algn="l" rtl="0" fontAlgn="base">
        <a:spcBef>
          <a:spcPct val="0"/>
        </a:spcBef>
        <a:spcAft>
          <a:spcPct val="0"/>
        </a:spcAft>
        <a:defRPr sz="4100" b="1">
          <a:solidFill>
            <a:schemeClr val="tx2"/>
          </a:solidFill>
          <a:latin typeface="Lucida Sans Unicode" charset="0"/>
          <a:ea typeface="ＭＳ Ｐゴシック" charset="-128"/>
          <a:cs typeface="ＭＳ Ｐゴシック" charset="-128"/>
        </a:defRPr>
      </a:lvl6pPr>
      <a:lvl7pPr marL="914400" algn="l" rtl="0" fontAlgn="base">
        <a:spcBef>
          <a:spcPct val="0"/>
        </a:spcBef>
        <a:spcAft>
          <a:spcPct val="0"/>
        </a:spcAft>
        <a:defRPr sz="4100" b="1">
          <a:solidFill>
            <a:schemeClr val="tx2"/>
          </a:solidFill>
          <a:latin typeface="Lucida Sans Unicode" charset="0"/>
          <a:ea typeface="ＭＳ Ｐゴシック" charset="-128"/>
          <a:cs typeface="ＭＳ Ｐゴシック" charset="-128"/>
        </a:defRPr>
      </a:lvl7pPr>
      <a:lvl8pPr marL="1371600" algn="l" rtl="0" fontAlgn="base">
        <a:spcBef>
          <a:spcPct val="0"/>
        </a:spcBef>
        <a:spcAft>
          <a:spcPct val="0"/>
        </a:spcAft>
        <a:defRPr sz="4100" b="1">
          <a:solidFill>
            <a:schemeClr val="tx2"/>
          </a:solidFill>
          <a:latin typeface="Lucida Sans Unicode" charset="0"/>
          <a:ea typeface="ＭＳ Ｐゴシック" charset="-128"/>
          <a:cs typeface="ＭＳ Ｐゴシック" charset="-128"/>
        </a:defRPr>
      </a:lvl8pPr>
      <a:lvl9pPr marL="1828800" algn="l" rtl="0" fontAlgn="base">
        <a:spcBef>
          <a:spcPct val="0"/>
        </a:spcBef>
        <a:spcAft>
          <a:spcPct val="0"/>
        </a:spcAft>
        <a:defRPr sz="4100" b="1">
          <a:solidFill>
            <a:schemeClr val="tx2"/>
          </a:solidFill>
          <a:latin typeface="Lucida Sans Unicode" charset="0"/>
          <a:ea typeface="ＭＳ Ｐゴシック" charset="-128"/>
          <a:cs typeface="ＭＳ Ｐゴシック" charset="-128"/>
        </a:defRPr>
      </a:lvl9pPr>
    </p:titleStyle>
    <p:bodyStyle>
      <a:lvl1pPr marL="365125" indent="-255588" algn="l" rtl="0" eaLnBrk="0" fontAlgn="base" hangingPunct="0">
        <a:spcBef>
          <a:spcPts val="400"/>
        </a:spcBef>
        <a:spcAft>
          <a:spcPct val="0"/>
        </a:spcAft>
        <a:buClr>
          <a:schemeClr val="accent1"/>
        </a:buClr>
        <a:buSzPct val="68000"/>
        <a:buFont typeface="Wingdings 3" charset="2"/>
        <a:buChar char=""/>
        <a:defRPr sz="2700" kern="1200">
          <a:solidFill>
            <a:schemeClr val="tx1"/>
          </a:solidFill>
          <a:latin typeface="+mn-lt"/>
          <a:ea typeface="ＭＳ Ｐゴシック" charset="-128"/>
          <a:cs typeface="ＭＳ Ｐゴシック" charset="-128"/>
        </a:defRPr>
      </a:lvl1pPr>
      <a:lvl2pPr marL="620713" indent="-228600" algn="l" rtl="0" eaLnBrk="0" fontAlgn="base" hangingPunct="0">
        <a:spcBef>
          <a:spcPts val="325"/>
        </a:spcBef>
        <a:spcAft>
          <a:spcPct val="0"/>
        </a:spcAft>
        <a:buClr>
          <a:schemeClr val="accent1"/>
        </a:buClr>
        <a:buFont typeface="Verdana" charset="0"/>
        <a:buChar char="◦"/>
        <a:defRPr sz="2300" kern="1200">
          <a:solidFill>
            <a:schemeClr val="tx1"/>
          </a:solidFill>
          <a:latin typeface="+mn-lt"/>
          <a:ea typeface="ＭＳ Ｐゴシック" charset="-128"/>
          <a:cs typeface="+mn-cs"/>
        </a:defRPr>
      </a:lvl2pPr>
      <a:lvl3pPr marL="858838" indent="-228600" algn="l" rtl="0" eaLnBrk="0" fontAlgn="base" hangingPunct="0">
        <a:spcBef>
          <a:spcPts val="350"/>
        </a:spcBef>
        <a:spcAft>
          <a:spcPct val="0"/>
        </a:spcAft>
        <a:buClr>
          <a:schemeClr val="accent2"/>
        </a:buClr>
        <a:buSzPct val="100000"/>
        <a:buFont typeface="Wingdings 2" charset="2"/>
        <a:buChar char=""/>
        <a:defRPr sz="2100" kern="1200">
          <a:solidFill>
            <a:schemeClr val="tx1"/>
          </a:solidFill>
          <a:latin typeface="+mn-lt"/>
          <a:ea typeface="ＭＳ Ｐゴシック" charset="-128"/>
          <a:cs typeface="+mn-cs"/>
        </a:defRPr>
      </a:lvl3pPr>
      <a:lvl4pPr marL="1143000" indent="-228600" algn="l" rtl="0" eaLnBrk="0" fontAlgn="base" hangingPunct="0">
        <a:spcBef>
          <a:spcPts val="350"/>
        </a:spcBef>
        <a:spcAft>
          <a:spcPct val="0"/>
        </a:spcAft>
        <a:buClr>
          <a:schemeClr val="accent2"/>
        </a:buClr>
        <a:buFont typeface="Wingdings 2" charset="2"/>
        <a:buChar char=""/>
        <a:defRPr sz="1900" kern="1200">
          <a:solidFill>
            <a:schemeClr val="tx1"/>
          </a:solidFill>
          <a:latin typeface="+mn-lt"/>
          <a:ea typeface="ＭＳ Ｐゴシック" charset="-128"/>
          <a:cs typeface="+mn-cs"/>
        </a:defRPr>
      </a:lvl4pPr>
      <a:lvl5pPr marL="1371600" indent="-228600" algn="l" rtl="0" eaLnBrk="0" fontAlgn="base" hangingPunct="0">
        <a:spcBef>
          <a:spcPts val="350"/>
        </a:spcBef>
        <a:spcAft>
          <a:spcPct val="0"/>
        </a:spcAft>
        <a:buClr>
          <a:schemeClr val="accent2"/>
        </a:buClr>
        <a:buFont typeface="Wingdings 2" charset="2"/>
        <a:buChar char=""/>
        <a:defRPr kern="1200">
          <a:solidFill>
            <a:schemeClr val="tx1"/>
          </a:solidFill>
          <a:latin typeface="+mn-lt"/>
          <a:ea typeface="ＭＳ Ｐゴシック" charset="-128"/>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jpeg"/><Relationship Id="rId3" Type="http://schemas.openxmlformats.org/officeDocument/2006/relationships/image" Target="../media/image27.jpeg"/></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20.jpeg"/><Relationship Id="rId1" Type="http://schemas.openxmlformats.org/officeDocument/2006/relationships/slideLayout" Target="../slideLayouts/slideLayout1.xml"/><Relationship Id="rId2" Type="http://schemas.openxmlformats.org/officeDocument/2006/relationships/image" Target="../media/image2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5" Type="http://schemas.openxmlformats.org/officeDocument/2006/relationships/image" Target="../media/image32.jpeg"/><Relationship Id="rId6" Type="http://schemas.openxmlformats.org/officeDocument/2006/relationships/image" Target="../media/image33.jpeg"/><Relationship Id="rId7" Type="http://schemas.openxmlformats.org/officeDocument/2006/relationships/image" Target="../media/image34.jpeg"/><Relationship Id="rId8" Type="http://schemas.openxmlformats.org/officeDocument/2006/relationships/image" Target="../media/image35.jpeg"/><Relationship Id="rId1" Type="http://schemas.openxmlformats.org/officeDocument/2006/relationships/slideLayout" Target="../slideLayouts/slideLayout4.xml"/><Relationship Id="rId2" Type="http://schemas.openxmlformats.org/officeDocument/2006/relationships/image" Target="../media/image29.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6.jpeg"/><Relationship Id="rId3" Type="http://schemas.openxmlformats.org/officeDocument/2006/relationships/image" Target="../media/image37.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8.jpeg"/><Relationship Id="rId3" Type="http://schemas.openxmlformats.org/officeDocument/2006/relationships/image" Target="../media/image39.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42.jpeg"/><Relationship Id="rId5" Type="http://schemas.openxmlformats.org/officeDocument/2006/relationships/image" Target="../media/image43.jpeg"/><Relationship Id="rId1" Type="http://schemas.openxmlformats.org/officeDocument/2006/relationships/slideLayout" Target="../slideLayouts/slideLayout6.xml"/><Relationship Id="rId2" Type="http://schemas.openxmlformats.org/officeDocument/2006/relationships/image" Target="../media/image40.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4.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5.jpeg"/><Relationship Id="rId3" Type="http://schemas.openxmlformats.org/officeDocument/2006/relationships/image" Target="../media/image4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7.jpeg"/><Relationship Id="rId3" Type="http://schemas.openxmlformats.org/officeDocument/2006/relationships/image" Target="../media/image48.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9.jpeg"/><Relationship Id="rId3" Type="http://schemas.openxmlformats.org/officeDocument/2006/relationships/image" Target="../media/image50.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1.jpeg"/><Relationship Id="rId3" Type="http://schemas.openxmlformats.org/officeDocument/2006/relationships/image" Target="../media/image52.jpeg"/></Relationships>
</file>

<file path=ppt/slides/_rels/slide43.xml.rels><?xml version="1.0" encoding="UTF-8" standalone="yes"?>
<Relationships xmlns="http://schemas.openxmlformats.org/package/2006/relationships"><Relationship Id="rId3" Type="http://schemas.openxmlformats.org/officeDocument/2006/relationships/image" Target="../media/image54.jpeg"/><Relationship Id="rId4" Type="http://schemas.openxmlformats.org/officeDocument/2006/relationships/image" Target="../media/image55.jpeg"/><Relationship Id="rId1" Type="http://schemas.openxmlformats.org/officeDocument/2006/relationships/slideLayout" Target="../slideLayouts/slideLayout6.xml"/><Relationship Id="rId2" Type="http://schemas.openxmlformats.org/officeDocument/2006/relationships/image" Target="../media/image53.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6.jpeg"/><Relationship Id="rId3" Type="http://schemas.openxmlformats.org/officeDocument/2006/relationships/image" Target="../media/image57.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8.jpeg"/><Relationship Id="rId3" Type="http://schemas.openxmlformats.org/officeDocument/2006/relationships/image" Target="../media/image59.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0.jpeg"/><Relationship Id="rId3" Type="http://schemas.openxmlformats.org/officeDocument/2006/relationships/image" Target="../media/image61.jpeg"/></Relationships>
</file>

<file path=ppt/slides/_rels/slide47.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0.jpeg"/><Relationship Id="rId1" Type="http://schemas.openxmlformats.org/officeDocument/2006/relationships/slideLayout" Target="../slideLayouts/slideLayout6.xml"/><Relationship Id="rId2" Type="http://schemas.openxmlformats.org/officeDocument/2006/relationships/image" Target="../media/image62.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3.jpeg"/><Relationship Id="rId3" Type="http://schemas.openxmlformats.org/officeDocument/2006/relationships/image" Target="../media/image64.jpeg"/></Relationships>
</file>

<file path=ppt/slides/_rels/slide49.xml.rels><?xml version="1.0" encoding="UTF-8" standalone="yes"?>
<Relationships xmlns="http://schemas.openxmlformats.org/package/2006/relationships"><Relationship Id="rId3" Type="http://schemas.openxmlformats.org/officeDocument/2006/relationships/image" Target="../media/image66.jpeg"/><Relationship Id="rId4" Type="http://schemas.openxmlformats.org/officeDocument/2006/relationships/image" Target="../media/image67.jpeg"/><Relationship Id="rId1" Type="http://schemas.openxmlformats.org/officeDocument/2006/relationships/slideLayout" Target="../slideLayouts/slideLayout6.xml"/><Relationship Id="rId2" Type="http://schemas.openxmlformats.org/officeDocument/2006/relationships/image" Target="../media/image6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8.jpeg"/><Relationship Id="rId3" Type="http://schemas.openxmlformats.org/officeDocument/2006/relationships/image" Target="../media/image69.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0.jpeg"/><Relationship Id="rId3" Type="http://schemas.openxmlformats.org/officeDocument/2006/relationships/image" Target="../media/image71.jpeg"/></Relationships>
</file>

<file path=ppt/slides/_rels/slide52.xml.rels><?xml version="1.0" encoding="UTF-8" standalone="yes"?>
<Relationships xmlns="http://schemas.openxmlformats.org/package/2006/relationships"><Relationship Id="rId3" Type="http://schemas.openxmlformats.org/officeDocument/2006/relationships/image" Target="../media/image73.jpeg"/><Relationship Id="rId4" Type="http://schemas.openxmlformats.org/officeDocument/2006/relationships/image" Target="../media/image74.jpeg"/><Relationship Id="rId1" Type="http://schemas.openxmlformats.org/officeDocument/2006/relationships/slideLayout" Target="../slideLayouts/slideLayout6.xml"/><Relationship Id="rId2" Type="http://schemas.openxmlformats.org/officeDocument/2006/relationships/image" Target="../media/image72.jpeg"/></Relationships>
</file>

<file path=ppt/slides/_rels/slide53.xml.rels><?xml version="1.0" encoding="UTF-8" standalone="yes"?>
<Relationships xmlns="http://schemas.openxmlformats.org/package/2006/relationships"><Relationship Id="rId3" Type="http://schemas.openxmlformats.org/officeDocument/2006/relationships/image" Target="../media/image76.jpeg"/><Relationship Id="rId4" Type="http://schemas.openxmlformats.org/officeDocument/2006/relationships/image" Target="../media/image77.jpeg"/><Relationship Id="rId1" Type="http://schemas.openxmlformats.org/officeDocument/2006/relationships/slideLayout" Target="../slideLayouts/slideLayout6.xml"/><Relationship Id="rId2" Type="http://schemas.openxmlformats.org/officeDocument/2006/relationships/image" Target="../media/image75.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79.jpeg"/><Relationship Id="rId5" Type="http://schemas.openxmlformats.org/officeDocument/2006/relationships/image" Target="../media/image80.jpeg"/><Relationship Id="rId6" Type="http://schemas.openxmlformats.org/officeDocument/2006/relationships/image" Target="../media/image81.jpeg"/><Relationship Id="rId7" Type="http://schemas.openxmlformats.org/officeDocument/2006/relationships/image" Target="../media/image82.jpeg"/><Relationship Id="rId8" Type="http://schemas.openxmlformats.org/officeDocument/2006/relationships/image" Target="../media/image83.jpeg"/><Relationship Id="rId1" Type="http://schemas.openxmlformats.org/officeDocument/2006/relationships/slideLayout" Target="../slideLayouts/slideLayout6.xml"/><Relationship Id="rId2" Type="http://schemas.openxmlformats.org/officeDocument/2006/relationships/image" Target="../media/image78.jpeg"/></Relationships>
</file>

<file path=ppt/slides/_rels/slide56.xml.rels><?xml version="1.0" encoding="UTF-8" standalone="yes"?>
<Relationships xmlns="http://schemas.openxmlformats.org/package/2006/relationships"><Relationship Id="rId3" Type="http://schemas.openxmlformats.org/officeDocument/2006/relationships/image" Target="../media/image85.jpeg"/><Relationship Id="rId4" Type="http://schemas.openxmlformats.org/officeDocument/2006/relationships/image" Target="../media/image86.jpeg"/><Relationship Id="rId5" Type="http://schemas.openxmlformats.org/officeDocument/2006/relationships/image" Target="../media/image82.jpeg"/><Relationship Id="rId1" Type="http://schemas.openxmlformats.org/officeDocument/2006/relationships/slideLayout" Target="../slideLayouts/slideLayout6.xml"/><Relationship Id="rId2" Type="http://schemas.openxmlformats.org/officeDocument/2006/relationships/image" Target="../media/image84.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jpeg"/><Relationship Id="rId3" Type="http://schemas.openxmlformats.org/officeDocument/2006/relationships/image" Target="../media/image27.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7.jpeg"/><Relationship Id="rId3" Type="http://schemas.openxmlformats.org/officeDocument/2006/relationships/image" Target="../media/image88.jpeg"/></Relationships>
</file>

<file path=ppt/slides/_rels/slide59.xml.rels><?xml version="1.0" encoding="UTF-8" standalone="yes"?>
<Relationships xmlns="http://schemas.openxmlformats.org/package/2006/relationships"><Relationship Id="rId3" Type="http://schemas.openxmlformats.org/officeDocument/2006/relationships/image" Target="../media/image90.jpeg"/><Relationship Id="rId4" Type="http://schemas.openxmlformats.org/officeDocument/2006/relationships/image" Target="../media/image91.jpeg"/><Relationship Id="rId1" Type="http://schemas.openxmlformats.org/officeDocument/2006/relationships/slideLayout" Target="../slideLayouts/slideLayout6.xml"/><Relationship Id="rId2" Type="http://schemas.openxmlformats.org/officeDocument/2006/relationships/image" Target="../media/image89.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0.xml.rels><?xml version="1.0" encoding="UTF-8" standalone="yes"?>
<Relationships xmlns="http://schemas.openxmlformats.org/package/2006/relationships"><Relationship Id="rId3" Type="http://schemas.openxmlformats.org/officeDocument/2006/relationships/image" Target="../media/image93.jpeg"/><Relationship Id="rId4" Type="http://schemas.openxmlformats.org/officeDocument/2006/relationships/image" Target="../media/image94.jpeg"/><Relationship Id="rId5" Type="http://schemas.openxmlformats.org/officeDocument/2006/relationships/image" Target="../media/image95.jpeg"/><Relationship Id="rId1" Type="http://schemas.openxmlformats.org/officeDocument/2006/relationships/slideLayout" Target="../slideLayouts/slideLayout6.xml"/><Relationship Id="rId2" Type="http://schemas.openxmlformats.org/officeDocument/2006/relationships/image" Target="../media/image92.jpeg"/></Relationships>
</file>

<file path=ppt/slides/_rels/slide61.xml.rels><?xml version="1.0" encoding="UTF-8" standalone="yes"?>
<Relationships xmlns="http://schemas.openxmlformats.org/package/2006/relationships"><Relationship Id="rId3" Type="http://schemas.openxmlformats.org/officeDocument/2006/relationships/image" Target="../media/image97.jpeg"/><Relationship Id="rId4" Type="http://schemas.openxmlformats.org/officeDocument/2006/relationships/image" Target="../media/image98.jpeg"/><Relationship Id="rId1" Type="http://schemas.openxmlformats.org/officeDocument/2006/relationships/slideLayout" Target="../slideLayouts/slideLayout6.xml"/><Relationship Id="rId2" Type="http://schemas.openxmlformats.org/officeDocument/2006/relationships/image" Target="../media/image96.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9.png"/><Relationship Id="rId3" Type="http://schemas.openxmlformats.org/officeDocument/2006/relationships/image" Target="../media/image100.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1.png"/><Relationship Id="rId3" Type="http://schemas.openxmlformats.org/officeDocument/2006/relationships/image" Target="../media/image102.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3.png"/><Relationship Id="rId3" Type="http://schemas.openxmlformats.org/officeDocument/2006/relationships/image" Target="../media/image104.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p:txBody>
          <a:bodyPr/>
          <a:lstStyle/>
          <a:p>
            <a:pPr eaLnBrk="1" fontAlgn="auto" hangingPunct="1">
              <a:spcAft>
                <a:spcPts val="0"/>
              </a:spcAft>
              <a:defRPr/>
            </a:pPr>
            <a:r>
              <a:rPr lang="en-US" dirty="0">
                <a:ea typeface="+mj-ea"/>
                <a:cs typeface="+mj-cs"/>
              </a:rPr>
              <a:t>Cutting the Clutter, Basic Shrub Identification</a:t>
            </a:r>
          </a:p>
        </p:txBody>
      </p:sp>
      <p:sp>
        <p:nvSpPr>
          <p:cNvPr id="15363" name="Rectangle 4"/>
          <p:cNvSpPr>
            <a:spLocks noGrp="1" noChangeArrowheads="1"/>
          </p:cNvSpPr>
          <p:nvPr>
            <p:ph type="subTitle" idx="1"/>
          </p:nvPr>
        </p:nvSpPr>
        <p:spPr>
          <a:xfrm>
            <a:off x="685800" y="3611563"/>
            <a:ext cx="7772400" cy="1200150"/>
          </a:xfrm>
        </p:spPr>
        <p:txBody>
          <a:bodyPr/>
          <a:lstStyle/>
          <a:p>
            <a:pPr marR="0" eaLnBrk="1" hangingPunct="1">
              <a:lnSpc>
                <a:spcPct val="80000"/>
              </a:lnSpc>
            </a:pPr>
            <a:r>
              <a:rPr lang="en-US" altLang="en-US" sz="2500"/>
              <a:t>Todd Hurt</a:t>
            </a:r>
          </a:p>
          <a:p>
            <a:pPr marR="0" eaLnBrk="1" hangingPunct="1">
              <a:lnSpc>
                <a:spcPct val="80000"/>
              </a:lnSpc>
            </a:pPr>
            <a:r>
              <a:rPr lang="en-US" altLang="en-US" sz="2500"/>
              <a:t>Training Coordinator</a:t>
            </a:r>
          </a:p>
          <a:p>
            <a:pPr marR="0" eaLnBrk="1" hangingPunct="1">
              <a:lnSpc>
                <a:spcPct val="80000"/>
              </a:lnSpc>
            </a:pPr>
            <a:r>
              <a:rPr lang="en-US" altLang="en-US" sz="2500"/>
              <a:t>UGA Center for Urban Agriculture</a:t>
            </a:r>
          </a:p>
        </p:txBody>
      </p:sp>
      <p:pic>
        <p:nvPicPr>
          <p:cNvPr id="15364" name="Picture 5" descr="GCLP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304800"/>
            <a:ext cx="1763713"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3"/>
          <p:cNvSpPr>
            <a:spLocks noGrp="1" noChangeArrowheads="1"/>
          </p:cNvSpPr>
          <p:nvPr>
            <p:ph idx="1"/>
          </p:nvPr>
        </p:nvSpPr>
        <p:spPr>
          <a:xfrm>
            <a:off x="381000" y="2057400"/>
            <a:ext cx="7162800" cy="1524000"/>
          </a:xfrm>
        </p:spPr>
        <p:txBody>
          <a:bodyPr/>
          <a:lstStyle/>
          <a:p>
            <a:pPr eaLnBrk="1" hangingPunct="1"/>
            <a:r>
              <a:rPr lang="en-US" altLang="en-US"/>
              <a:t>Leaf arrangement</a:t>
            </a:r>
          </a:p>
          <a:p>
            <a:pPr lvl="1" eaLnBrk="1" hangingPunct="1"/>
            <a:r>
              <a:rPr lang="en-US" altLang="en-US" u="sng"/>
              <a:t>Fascicled</a:t>
            </a:r>
            <a:r>
              <a:rPr lang="en-US" altLang="en-US"/>
              <a:t> - leaves grouped in small, tight bundles</a:t>
            </a:r>
          </a:p>
        </p:txBody>
      </p:sp>
      <p:sp>
        <p:nvSpPr>
          <p:cNvPr id="2" name="Rectangle 2"/>
          <p:cNvSpPr>
            <a:spLocks noGrp="1" noChangeArrowheads="1"/>
          </p:cNvSpPr>
          <p:nvPr>
            <p:ph type="title"/>
          </p:nvPr>
        </p:nvSpPr>
        <p:spPr>
          <a:xfrm>
            <a:off x="914400" y="990600"/>
            <a:ext cx="7772400" cy="1295400"/>
          </a:xfrm>
        </p:spPr>
        <p:txBody>
          <a:bodyPr/>
          <a:lstStyle/>
          <a:p>
            <a:pPr eaLnBrk="1" fontAlgn="auto" hangingPunct="1">
              <a:spcAft>
                <a:spcPts val="0"/>
              </a:spcAft>
              <a:defRPr/>
            </a:pPr>
            <a:r>
              <a:rPr lang="en-US">
                <a:ea typeface="+mj-ea"/>
                <a:cs typeface="+mj-cs"/>
              </a:rPr>
              <a:t>	Plant Identification</a:t>
            </a:r>
          </a:p>
        </p:txBody>
      </p:sp>
      <p:pic>
        <p:nvPicPr>
          <p:cNvPr id="62468" name="Picture 4" descr="fascicled"/>
          <p:cNvPicPr>
            <a:picLocks noChangeAspect="1" noChangeArrowheads="1"/>
          </p:cNvPicPr>
          <p:nvPr/>
        </p:nvPicPr>
        <p:blipFill>
          <a:blip r:embed="rId3"/>
          <a:srcRect/>
          <a:stretch>
            <a:fillRect/>
          </a:stretch>
        </p:blipFill>
        <p:spPr bwMode="auto">
          <a:xfrm>
            <a:off x="3733800" y="3810000"/>
            <a:ext cx="3454400" cy="2641600"/>
          </a:xfrm>
          <a:prstGeom prst="rect">
            <a:avLst/>
          </a:prstGeom>
          <a:noFill/>
          <a:effectLst>
            <a:outerShdw blurRad="63500" dist="71842" dir="2700000" algn="ctr" rotWithShape="0">
              <a:srgbClr val="000000">
                <a:alpha val="74998"/>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304800" y="2438400"/>
            <a:ext cx="5449888" cy="3810000"/>
          </a:xfrm>
        </p:spPr>
        <p:txBody>
          <a:bodyPr/>
          <a:lstStyle/>
          <a:p>
            <a:pPr eaLnBrk="1" hangingPunct="1"/>
            <a:r>
              <a:rPr lang="en-US" altLang="en-US"/>
              <a:t>Simple and compound leaves</a:t>
            </a:r>
          </a:p>
          <a:p>
            <a:pPr lvl="1" eaLnBrk="1" hangingPunct="1"/>
            <a:r>
              <a:rPr lang="en-US" altLang="en-US" u="sng"/>
              <a:t>Simple</a:t>
            </a:r>
            <a:r>
              <a:rPr lang="en-US" altLang="en-US"/>
              <a:t> - the blade is all in one piece, though it may be lobed, toothed, etc. </a:t>
            </a:r>
          </a:p>
        </p:txBody>
      </p:sp>
      <p:sp>
        <p:nvSpPr>
          <p:cNvPr id="2" name="Rectangle 2"/>
          <p:cNvSpPr>
            <a:spLocks noGrp="1" noChangeArrowheads="1"/>
          </p:cNvSpPr>
          <p:nvPr>
            <p:ph type="title"/>
          </p:nvPr>
        </p:nvSpPr>
        <p:spPr>
          <a:xfrm>
            <a:off x="914400" y="990600"/>
            <a:ext cx="7772400" cy="1295400"/>
          </a:xfrm>
        </p:spPr>
        <p:txBody>
          <a:bodyPr>
            <a:normAutofit fontScale="90000"/>
          </a:bodyPr>
          <a:lstStyle/>
          <a:p>
            <a:pPr eaLnBrk="1" fontAlgn="auto" hangingPunct="1">
              <a:spcAft>
                <a:spcPts val="0"/>
              </a:spcAft>
              <a:defRPr/>
            </a:pPr>
            <a:r>
              <a:rPr lang="en-US">
                <a:ea typeface="+mj-ea"/>
                <a:cs typeface="+mj-cs"/>
              </a:rPr>
              <a:t>Plant Morphology - </a:t>
            </a:r>
            <a:br>
              <a:rPr lang="en-US">
                <a:ea typeface="+mj-ea"/>
                <a:cs typeface="+mj-cs"/>
              </a:rPr>
            </a:br>
            <a:r>
              <a:rPr lang="en-US">
                <a:ea typeface="+mj-ea"/>
                <a:cs typeface="+mj-cs"/>
              </a:rPr>
              <a:t>	Plant Identification</a:t>
            </a:r>
          </a:p>
        </p:txBody>
      </p:sp>
      <p:sp>
        <p:nvSpPr>
          <p:cNvPr id="30724" name="Rectangle 4"/>
          <p:cNvSpPr>
            <a:spLocks noChangeArrowheads="1"/>
          </p:cNvSpPr>
          <p:nvPr/>
        </p:nvSpPr>
        <p:spPr bwMode="auto">
          <a:xfrm>
            <a:off x="304800" y="4191000"/>
            <a:ext cx="5791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kumimoji="1" lang="en-US" altLang="en-US" b="1" i="1"/>
              <a:t>Helpful Hint</a:t>
            </a:r>
            <a:r>
              <a:rPr kumimoji="1" lang="en-US" altLang="en-US"/>
              <a:t>: </a:t>
            </a:r>
            <a:r>
              <a:rPr kumimoji="1" lang="en-US" altLang="en-US" i="1"/>
              <a:t>In trying to decide where a leaf begins, look for the axillary bud. Everything above the axillary bud</a:t>
            </a:r>
          </a:p>
          <a:p>
            <a:pPr eaLnBrk="1" hangingPunct="1"/>
            <a:r>
              <a:rPr kumimoji="1" lang="en-US" altLang="en-US" i="1"/>
              <a:t>is all one leaf. </a:t>
            </a:r>
          </a:p>
        </p:txBody>
      </p:sp>
      <p:pic>
        <p:nvPicPr>
          <p:cNvPr id="30725" name="Picture 5" descr="lf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286000"/>
            <a:ext cx="23272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3"/>
          <p:cNvSpPr>
            <a:spLocks noGrp="1" noChangeArrowheads="1"/>
          </p:cNvSpPr>
          <p:nvPr>
            <p:ph idx="1"/>
          </p:nvPr>
        </p:nvSpPr>
        <p:spPr>
          <a:xfrm>
            <a:off x="1447800" y="2622550"/>
            <a:ext cx="6781800" cy="2101850"/>
          </a:xfrm>
        </p:spPr>
        <p:txBody>
          <a:bodyPr/>
          <a:lstStyle/>
          <a:p>
            <a:pPr eaLnBrk="1" hangingPunct="1"/>
            <a:r>
              <a:rPr lang="en-US" altLang="en-US"/>
              <a:t>Simple and compound leaves</a:t>
            </a:r>
          </a:p>
          <a:p>
            <a:pPr lvl="1" eaLnBrk="1" hangingPunct="1"/>
            <a:r>
              <a:rPr lang="en-US" altLang="en-US" u="sng"/>
              <a:t>Compound</a:t>
            </a:r>
            <a:r>
              <a:rPr lang="en-US" altLang="en-US"/>
              <a:t> - the blade is divided all the way to the midrib (rachis) into two or more pieces. </a:t>
            </a:r>
          </a:p>
        </p:txBody>
      </p:sp>
      <p:sp>
        <p:nvSpPr>
          <p:cNvPr id="2" name="Rectangle 2"/>
          <p:cNvSpPr>
            <a:spLocks noGrp="1" noChangeArrowheads="1"/>
          </p:cNvSpPr>
          <p:nvPr>
            <p:ph type="title"/>
          </p:nvPr>
        </p:nvSpPr>
        <p:spPr>
          <a:xfrm>
            <a:off x="914400" y="990600"/>
            <a:ext cx="7772400" cy="1295400"/>
          </a:xfrm>
        </p:spPr>
        <p:txBody>
          <a:bodyPr>
            <a:normAutofit fontScale="90000"/>
          </a:bodyPr>
          <a:lstStyle/>
          <a:p>
            <a:pPr eaLnBrk="1" fontAlgn="auto" hangingPunct="1">
              <a:spcAft>
                <a:spcPts val="0"/>
              </a:spcAft>
              <a:defRPr/>
            </a:pPr>
            <a:r>
              <a:rPr lang="en-US">
                <a:ea typeface="+mj-ea"/>
                <a:cs typeface="+mj-cs"/>
              </a:rPr>
              <a:t>Plant Morphology - </a:t>
            </a:r>
            <a:br>
              <a:rPr lang="en-US">
                <a:ea typeface="+mj-ea"/>
                <a:cs typeface="+mj-cs"/>
              </a:rPr>
            </a:br>
            <a:r>
              <a:rPr lang="en-US">
                <a:ea typeface="+mj-ea"/>
                <a:cs typeface="+mj-cs"/>
              </a:rPr>
              <a:t>	Plant Identification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3"/>
          <p:cNvSpPr>
            <a:spLocks noGrp="1" noChangeArrowheads="1"/>
          </p:cNvSpPr>
          <p:nvPr>
            <p:ph idx="1"/>
          </p:nvPr>
        </p:nvSpPr>
        <p:spPr>
          <a:xfrm>
            <a:off x="381000" y="2286000"/>
            <a:ext cx="4495800" cy="3930650"/>
          </a:xfrm>
        </p:spPr>
        <p:txBody>
          <a:bodyPr/>
          <a:lstStyle/>
          <a:p>
            <a:pPr eaLnBrk="1" hangingPunct="1"/>
            <a:r>
              <a:rPr lang="en-US" altLang="en-US"/>
              <a:t>Compound leaves</a:t>
            </a:r>
          </a:p>
          <a:p>
            <a:pPr lvl="1" eaLnBrk="1" hangingPunct="1"/>
            <a:r>
              <a:rPr lang="en-US" altLang="en-US"/>
              <a:t>Once </a:t>
            </a:r>
            <a:r>
              <a:rPr lang="en-US" altLang="en-US" u="sng"/>
              <a:t>pinnately compound</a:t>
            </a:r>
            <a:r>
              <a:rPr lang="en-US" altLang="en-US"/>
              <a:t> - leaflets arranged along one undivided main axis.   (odd or even number of leaflets)</a:t>
            </a:r>
          </a:p>
        </p:txBody>
      </p:sp>
      <p:sp>
        <p:nvSpPr>
          <p:cNvPr id="2" name="Rectangle 2"/>
          <p:cNvSpPr>
            <a:spLocks noGrp="1" noChangeArrowheads="1"/>
          </p:cNvSpPr>
          <p:nvPr>
            <p:ph type="title"/>
          </p:nvPr>
        </p:nvSpPr>
        <p:spPr>
          <a:xfrm>
            <a:off x="914400" y="990600"/>
            <a:ext cx="7772400" cy="1295400"/>
          </a:xfrm>
        </p:spPr>
        <p:txBody>
          <a:bodyPr>
            <a:normAutofit fontScale="90000"/>
          </a:bodyPr>
          <a:lstStyle/>
          <a:p>
            <a:pPr eaLnBrk="1" fontAlgn="auto" hangingPunct="1">
              <a:spcAft>
                <a:spcPts val="0"/>
              </a:spcAft>
              <a:defRPr/>
            </a:pPr>
            <a:r>
              <a:rPr lang="en-US">
                <a:ea typeface="+mj-ea"/>
                <a:cs typeface="+mj-cs"/>
              </a:rPr>
              <a:t>Plant Morphology - </a:t>
            </a:r>
            <a:br>
              <a:rPr lang="en-US">
                <a:ea typeface="+mj-ea"/>
                <a:cs typeface="+mj-cs"/>
              </a:rPr>
            </a:br>
            <a:r>
              <a:rPr lang="en-US">
                <a:ea typeface="+mj-ea"/>
                <a:cs typeface="+mj-cs"/>
              </a:rPr>
              <a:t>	Plant Identification</a:t>
            </a:r>
          </a:p>
        </p:txBody>
      </p:sp>
      <p:pic>
        <p:nvPicPr>
          <p:cNvPr id="68612" name="Picture 4" descr="1pinn"/>
          <p:cNvPicPr>
            <a:picLocks noChangeAspect="1" noChangeArrowheads="1"/>
          </p:cNvPicPr>
          <p:nvPr/>
        </p:nvPicPr>
        <p:blipFill>
          <a:blip r:embed="rId3"/>
          <a:srcRect/>
          <a:stretch>
            <a:fillRect/>
          </a:stretch>
        </p:blipFill>
        <p:spPr bwMode="auto">
          <a:xfrm>
            <a:off x="4953000" y="3733800"/>
            <a:ext cx="3733800" cy="2433638"/>
          </a:xfrm>
          <a:prstGeom prst="rect">
            <a:avLst/>
          </a:prstGeom>
          <a:noFill/>
          <a:effectLst>
            <a:outerShdw blurRad="63500" dist="71842" dir="2700000" algn="ctr" rotWithShape="0">
              <a:srgbClr val="000000">
                <a:alpha val="74998"/>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3"/>
          <p:cNvSpPr>
            <a:spLocks noGrp="1" noChangeArrowheads="1"/>
          </p:cNvSpPr>
          <p:nvPr>
            <p:ph idx="1"/>
          </p:nvPr>
        </p:nvSpPr>
        <p:spPr>
          <a:xfrm>
            <a:off x="762000" y="2057400"/>
            <a:ext cx="6781800" cy="4191000"/>
          </a:xfrm>
        </p:spPr>
        <p:txBody>
          <a:bodyPr/>
          <a:lstStyle/>
          <a:p>
            <a:pPr eaLnBrk="1" hangingPunct="1">
              <a:lnSpc>
                <a:spcPct val="90000"/>
              </a:lnSpc>
            </a:pPr>
            <a:r>
              <a:rPr lang="en-US" altLang="en-US"/>
              <a:t>Compound leaves</a:t>
            </a:r>
          </a:p>
          <a:p>
            <a:pPr lvl="1" eaLnBrk="1" hangingPunct="1">
              <a:lnSpc>
                <a:spcPct val="90000"/>
              </a:lnSpc>
            </a:pPr>
            <a:r>
              <a:rPr lang="en-US" altLang="en-US" sz="2000" b="1" u="sng"/>
              <a:t>Twice pinnately compound</a:t>
            </a:r>
            <a:r>
              <a:rPr lang="en-US" altLang="en-US" sz="2000"/>
              <a:t> - main axis (rachis) with two or more branches and the leaflets arranged along the branches. The branch divisions are primary leaflets and the ultimate divisions are secondary leaflets. There can also be </a:t>
            </a:r>
            <a:r>
              <a:rPr lang="en-US" altLang="en-US" sz="2000" b="1" u="sng"/>
              <a:t>thrice-pinnately compound</a:t>
            </a:r>
            <a:r>
              <a:rPr lang="en-US" altLang="en-US" sz="2000"/>
              <a:t> leaves,etc. </a:t>
            </a:r>
          </a:p>
        </p:txBody>
      </p:sp>
      <p:sp>
        <p:nvSpPr>
          <p:cNvPr id="2" name="Rectangle 2"/>
          <p:cNvSpPr>
            <a:spLocks noGrp="1" noChangeArrowheads="1"/>
          </p:cNvSpPr>
          <p:nvPr>
            <p:ph type="title"/>
          </p:nvPr>
        </p:nvSpPr>
        <p:spPr>
          <a:xfrm>
            <a:off x="990600" y="533400"/>
            <a:ext cx="7772400" cy="1295400"/>
          </a:xfrm>
        </p:spPr>
        <p:txBody>
          <a:bodyPr>
            <a:normAutofit fontScale="90000"/>
          </a:bodyPr>
          <a:lstStyle/>
          <a:p>
            <a:pPr eaLnBrk="1" fontAlgn="auto" hangingPunct="1">
              <a:spcAft>
                <a:spcPts val="0"/>
              </a:spcAft>
              <a:defRPr/>
            </a:pPr>
            <a:r>
              <a:rPr lang="en-US" dirty="0">
                <a:ea typeface="+mj-ea"/>
                <a:cs typeface="+mj-cs"/>
              </a:rPr>
              <a:t>Plant Morphology - </a:t>
            </a:r>
            <a:br>
              <a:rPr lang="en-US" dirty="0">
                <a:ea typeface="+mj-ea"/>
                <a:cs typeface="+mj-cs"/>
              </a:rPr>
            </a:br>
            <a:r>
              <a:rPr lang="en-US" dirty="0">
                <a:ea typeface="+mj-ea"/>
                <a:cs typeface="+mj-cs"/>
              </a:rPr>
              <a:t>	Plant Identification</a:t>
            </a:r>
          </a:p>
        </p:txBody>
      </p:sp>
      <p:pic>
        <p:nvPicPr>
          <p:cNvPr id="70660" name="Picture 4" descr="2pinn"/>
          <p:cNvPicPr>
            <a:picLocks noChangeAspect="1" noChangeArrowheads="1"/>
          </p:cNvPicPr>
          <p:nvPr/>
        </p:nvPicPr>
        <p:blipFill>
          <a:blip r:embed="rId3"/>
          <a:srcRect l="12871" b="12675"/>
          <a:stretch>
            <a:fillRect/>
          </a:stretch>
        </p:blipFill>
        <p:spPr bwMode="auto">
          <a:xfrm>
            <a:off x="5486400" y="4191000"/>
            <a:ext cx="3352800" cy="2362200"/>
          </a:xfrm>
          <a:prstGeom prst="rect">
            <a:avLst/>
          </a:prstGeom>
          <a:noFill/>
          <a:effectLst>
            <a:outerShdw blurRad="63500" dist="71842" dir="2700000" algn="ctr" rotWithShape="0">
              <a:srgbClr val="000000">
                <a:alpha val="74998"/>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3"/>
          <p:cNvSpPr>
            <a:spLocks noGrp="1" noChangeArrowheads="1"/>
          </p:cNvSpPr>
          <p:nvPr>
            <p:ph idx="1"/>
          </p:nvPr>
        </p:nvSpPr>
        <p:spPr>
          <a:xfrm>
            <a:off x="762000" y="2362200"/>
            <a:ext cx="4876800" cy="3886200"/>
          </a:xfrm>
        </p:spPr>
        <p:txBody>
          <a:bodyPr/>
          <a:lstStyle/>
          <a:p>
            <a:pPr eaLnBrk="1" hangingPunct="1"/>
            <a:r>
              <a:rPr lang="en-US" altLang="en-US"/>
              <a:t>Compound leaves</a:t>
            </a:r>
          </a:p>
          <a:p>
            <a:pPr lvl="1" eaLnBrk="1" hangingPunct="1"/>
            <a:r>
              <a:rPr lang="en-US" altLang="en-US" u="sng"/>
              <a:t>Palmately compound</a:t>
            </a:r>
            <a:r>
              <a:rPr lang="en-US" altLang="en-US"/>
              <a:t> -leaflets all arising from one point at the base of the leaf.</a:t>
            </a:r>
          </a:p>
        </p:txBody>
      </p:sp>
      <p:sp>
        <p:nvSpPr>
          <p:cNvPr id="2" name="Rectangle 2"/>
          <p:cNvSpPr>
            <a:spLocks noGrp="1" noChangeArrowheads="1"/>
          </p:cNvSpPr>
          <p:nvPr>
            <p:ph type="title"/>
          </p:nvPr>
        </p:nvSpPr>
        <p:spPr>
          <a:xfrm>
            <a:off x="914400" y="990600"/>
            <a:ext cx="7772400" cy="1295400"/>
          </a:xfrm>
        </p:spPr>
        <p:txBody>
          <a:bodyPr>
            <a:normAutofit fontScale="90000"/>
          </a:bodyPr>
          <a:lstStyle/>
          <a:p>
            <a:pPr eaLnBrk="1" fontAlgn="auto" hangingPunct="1">
              <a:spcAft>
                <a:spcPts val="0"/>
              </a:spcAft>
              <a:defRPr/>
            </a:pPr>
            <a:r>
              <a:rPr lang="en-US">
                <a:ea typeface="+mj-ea"/>
                <a:cs typeface="+mj-cs"/>
              </a:rPr>
              <a:t>Plant Morphology - </a:t>
            </a:r>
            <a:br>
              <a:rPr lang="en-US">
                <a:ea typeface="+mj-ea"/>
                <a:cs typeface="+mj-cs"/>
              </a:rPr>
            </a:br>
            <a:r>
              <a:rPr lang="en-US">
                <a:ea typeface="+mj-ea"/>
                <a:cs typeface="+mj-cs"/>
              </a:rPr>
              <a:t>	Plant Identification</a:t>
            </a:r>
          </a:p>
        </p:txBody>
      </p:sp>
      <p:pic>
        <p:nvPicPr>
          <p:cNvPr id="72708" name="Picture 4" descr="palm"/>
          <p:cNvPicPr>
            <a:picLocks noChangeAspect="1" noChangeArrowheads="1"/>
          </p:cNvPicPr>
          <p:nvPr/>
        </p:nvPicPr>
        <p:blipFill>
          <a:blip r:embed="rId3"/>
          <a:srcRect l="2344" t="1563" r="6250" b="21875"/>
          <a:stretch>
            <a:fillRect/>
          </a:stretch>
        </p:blipFill>
        <p:spPr bwMode="auto">
          <a:xfrm>
            <a:off x="5562600" y="2362200"/>
            <a:ext cx="2971800" cy="3733800"/>
          </a:xfrm>
          <a:prstGeom prst="rect">
            <a:avLst/>
          </a:prstGeom>
          <a:noFill/>
          <a:effectLst>
            <a:outerShdw blurRad="63500" dist="89803" dir="2700000" algn="ctr" rotWithShape="0">
              <a:schemeClr val="hlink">
                <a:alpha val="74998"/>
              </a:scheme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3"/>
          <p:cNvSpPr>
            <a:spLocks noGrp="1" noChangeArrowheads="1"/>
          </p:cNvSpPr>
          <p:nvPr>
            <p:ph idx="1"/>
          </p:nvPr>
        </p:nvSpPr>
        <p:spPr>
          <a:xfrm>
            <a:off x="762000" y="2362200"/>
            <a:ext cx="4876800" cy="3886200"/>
          </a:xfrm>
        </p:spPr>
        <p:txBody>
          <a:bodyPr/>
          <a:lstStyle/>
          <a:p>
            <a:pPr eaLnBrk="1" hangingPunct="1"/>
            <a:r>
              <a:rPr lang="en-US" altLang="en-US"/>
              <a:t>Leaf venation</a:t>
            </a:r>
          </a:p>
          <a:p>
            <a:pPr lvl="1" eaLnBrk="1" hangingPunct="1"/>
            <a:r>
              <a:rPr lang="en-US" altLang="en-US" u="sng"/>
              <a:t>Pinnate</a:t>
            </a:r>
            <a:r>
              <a:rPr lang="en-US" altLang="en-US"/>
              <a:t> - with a main midvein and secondary veins arising from it at intervals </a:t>
            </a:r>
          </a:p>
        </p:txBody>
      </p:sp>
      <p:sp>
        <p:nvSpPr>
          <p:cNvPr id="2" name="Rectangle 2"/>
          <p:cNvSpPr>
            <a:spLocks noGrp="1" noChangeArrowheads="1"/>
          </p:cNvSpPr>
          <p:nvPr>
            <p:ph type="title"/>
          </p:nvPr>
        </p:nvSpPr>
        <p:spPr>
          <a:xfrm>
            <a:off x="914400" y="990600"/>
            <a:ext cx="7772400" cy="1295400"/>
          </a:xfrm>
        </p:spPr>
        <p:txBody>
          <a:bodyPr/>
          <a:lstStyle/>
          <a:p>
            <a:pPr eaLnBrk="1" fontAlgn="auto" hangingPunct="1">
              <a:spcAft>
                <a:spcPts val="0"/>
              </a:spcAft>
              <a:defRPr/>
            </a:pPr>
            <a:r>
              <a:rPr lang="en-US">
                <a:ea typeface="+mj-ea"/>
                <a:cs typeface="+mj-cs"/>
              </a:rPr>
              <a:t>	Plant Identification</a:t>
            </a:r>
          </a:p>
        </p:txBody>
      </p:sp>
      <p:pic>
        <p:nvPicPr>
          <p:cNvPr id="74756" name="Picture 4" descr="pinnate vein"/>
          <p:cNvPicPr>
            <a:picLocks noChangeAspect="1" noChangeArrowheads="1"/>
          </p:cNvPicPr>
          <p:nvPr/>
        </p:nvPicPr>
        <p:blipFill>
          <a:blip r:embed="rId3"/>
          <a:srcRect t="2147"/>
          <a:stretch>
            <a:fillRect/>
          </a:stretch>
        </p:blipFill>
        <p:spPr bwMode="auto">
          <a:xfrm>
            <a:off x="5791200" y="2286000"/>
            <a:ext cx="2578100" cy="4051300"/>
          </a:xfrm>
          <a:prstGeom prst="rect">
            <a:avLst/>
          </a:prstGeom>
          <a:noFill/>
          <a:effectLst>
            <a:outerShdw blurRad="63500" dist="89803" dir="2700000" algn="ctr" rotWithShape="0">
              <a:srgbClr val="000000">
                <a:alpha val="74998"/>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3"/>
          <p:cNvSpPr>
            <a:spLocks noGrp="1" noChangeArrowheads="1"/>
          </p:cNvSpPr>
          <p:nvPr>
            <p:ph idx="1"/>
          </p:nvPr>
        </p:nvSpPr>
        <p:spPr>
          <a:xfrm>
            <a:off x="762000" y="2362200"/>
            <a:ext cx="4343400" cy="3886200"/>
          </a:xfrm>
        </p:spPr>
        <p:txBody>
          <a:bodyPr/>
          <a:lstStyle/>
          <a:p>
            <a:pPr eaLnBrk="1" hangingPunct="1"/>
            <a:r>
              <a:rPr lang="en-US" altLang="en-US"/>
              <a:t>Leaf venation</a:t>
            </a:r>
          </a:p>
          <a:p>
            <a:pPr lvl="1" eaLnBrk="1" hangingPunct="1"/>
            <a:r>
              <a:rPr lang="en-US" altLang="en-US" u="sng"/>
              <a:t>Palmate</a:t>
            </a:r>
            <a:r>
              <a:rPr lang="en-US" altLang="en-US"/>
              <a:t> - with the main veins all arising from one point at the base of the leaf.</a:t>
            </a:r>
          </a:p>
        </p:txBody>
      </p:sp>
      <p:sp>
        <p:nvSpPr>
          <p:cNvPr id="2" name="Rectangle 2"/>
          <p:cNvSpPr>
            <a:spLocks noGrp="1" noChangeArrowheads="1"/>
          </p:cNvSpPr>
          <p:nvPr>
            <p:ph type="title"/>
          </p:nvPr>
        </p:nvSpPr>
        <p:spPr>
          <a:xfrm>
            <a:off x="914400" y="990600"/>
            <a:ext cx="7772400" cy="1295400"/>
          </a:xfrm>
        </p:spPr>
        <p:txBody>
          <a:bodyPr/>
          <a:lstStyle/>
          <a:p>
            <a:pPr eaLnBrk="1" fontAlgn="auto" hangingPunct="1">
              <a:spcAft>
                <a:spcPts val="0"/>
              </a:spcAft>
              <a:defRPr/>
            </a:pPr>
            <a:r>
              <a:rPr lang="en-US">
                <a:ea typeface="+mj-ea"/>
                <a:cs typeface="+mj-cs"/>
              </a:rPr>
              <a:t>	Plant Identification</a:t>
            </a:r>
          </a:p>
        </p:txBody>
      </p:sp>
      <p:pic>
        <p:nvPicPr>
          <p:cNvPr id="76804" name="Picture 4" descr="palmate vein"/>
          <p:cNvPicPr>
            <a:picLocks noChangeAspect="1" noChangeArrowheads="1"/>
          </p:cNvPicPr>
          <p:nvPr/>
        </p:nvPicPr>
        <p:blipFill>
          <a:blip r:embed="rId3"/>
          <a:srcRect/>
          <a:stretch>
            <a:fillRect/>
          </a:stretch>
        </p:blipFill>
        <p:spPr bwMode="auto">
          <a:xfrm>
            <a:off x="5486400" y="2819400"/>
            <a:ext cx="3048000" cy="2959100"/>
          </a:xfrm>
          <a:prstGeom prst="rect">
            <a:avLst/>
          </a:prstGeom>
          <a:noFill/>
          <a:effectLst>
            <a:outerShdw blurRad="63500" dist="89803" dir="2700000" algn="ctr" rotWithShape="0">
              <a:srgbClr val="000000">
                <a:alpha val="74998"/>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3"/>
          <p:cNvSpPr>
            <a:spLocks noGrp="1" noChangeArrowheads="1"/>
          </p:cNvSpPr>
          <p:nvPr>
            <p:ph idx="1"/>
          </p:nvPr>
        </p:nvSpPr>
        <p:spPr>
          <a:xfrm>
            <a:off x="762000" y="2362200"/>
            <a:ext cx="7467600" cy="3886200"/>
          </a:xfrm>
        </p:spPr>
        <p:txBody>
          <a:bodyPr/>
          <a:lstStyle/>
          <a:p>
            <a:pPr eaLnBrk="1" hangingPunct="1"/>
            <a:r>
              <a:rPr lang="en-US" altLang="en-US"/>
              <a:t>Leaf venation</a:t>
            </a:r>
          </a:p>
          <a:p>
            <a:pPr lvl="1" eaLnBrk="1" hangingPunct="1"/>
            <a:r>
              <a:rPr lang="en-US" altLang="en-US" u="sng"/>
              <a:t>Parallel</a:t>
            </a:r>
            <a:r>
              <a:rPr lang="en-US" altLang="en-US"/>
              <a:t> - with all the main veins parallel (usually also parallel to the sides of the leaf.) </a:t>
            </a:r>
          </a:p>
        </p:txBody>
      </p:sp>
      <p:sp>
        <p:nvSpPr>
          <p:cNvPr id="2" name="Rectangle 2"/>
          <p:cNvSpPr>
            <a:spLocks noGrp="1" noChangeArrowheads="1"/>
          </p:cNvSpPr>
          <p:nvPr>
            <p:ph type="title"/>
          </p:nvPr>
        </p:nvSpPr>
        <p:spPr>
          <a:xfrm>
            <a:off x="914400" y="990600"/>
            <a:ext cx="7772400" cy="1295400"/>
          </a:xfrm>
        </p:spPr>
        <p:txBody>
          <a:bodyPr/>
          <a:lstStyle/>
          <a:p>
            <a:pPr eaLnBrk="1" fontAlgn="auto" hangingPunct="1">
              <a:spcAft>
                <a:spcPts val="0"/>
              </a:spcAft>
              <a:defRPr/>
            </a:pPr>
            <a:r>
              <a:rPr lang="en-US">
                <a:ea typeface="+mj-ea"/>
                <a:cs typeface="+mj-cs"/>
              </a:rPr>
              <a:t>	Plant Identification</a:t>
            </a:r>
          </a:p>
        </p:txBody>
      </p:sp>
      <p:pic>
        <p:nvPicPr>
          <p:cNvPr id="78852" name="Picture 4" descr="parellel"/>
          <p:cNvPicPr>
            <a:picLocks noChangeAspect="1" noChangeArrowheads="1"/>
          </p:cNvPicPr>
          <p:nvPr/>
        </p:nvPicPr>
        <p:blipFill>
          <a:blip r:embed="rId3"/>
          <a:srcRect r="4494"/>
          <a:stretch>
            <a:fillRect/>
          </a:stretch>
        </p:blipFill>
        <p:spPr bwMode="auto">
          <a:xfrm>
            <a:off x="3200400" y="4038600"/>
            <a:ext cx="4318000" cy="2552700"/>
          </a:xfrm>
          <a:prstGeom prst="rect">
            <a:avLst/>
          </a:prstGeom>
          <a:noFill/>
          <a:effectLst>
            <a:outerShdw blurRad="63500" dist="89803" dir="2700000" algn="ctr" rotWithShape="0">
              <a:srgbClr val="000000">
                <a:alpha val="74998"/>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a:xfrm>
            <a:off x="1600200" y="2362200"/>
            <a:ext cx="4876800" cy="3886200"/>
          </a:xfrm>
        </p:spPr>
        <p:txBody>
          <a:bodyPr>
            <a:normAutofit/>
          </a:bodyPr>
          <a:lstStyle/>
          <a:p>
            <a:pPr eaLnBrk="1" hangingPunct="1"/>
            <a:r>
              <a:rPr lang="en-US" altLang="en-US" sz="2500"/>
              <a:t>Leaf lobing</a:t>
            </a:r>
          </a:p>
          <a:p>
            <a:pPr lvl="1" eaLnBrk="1" hangingPunct="1"/>
            <a:r>
              <a:rPr lang="en-US" altLang="en-US" sz="2200" u="sng"/>
              <a:t>Pinnately lobed</a:t>
            </a:r>
            <a:r>
              <a:rPr lang="en-US" altLang="en-US" sz="2200"/>
              <a:t> - with the lobes arising along the length of the mid-line of the leaf.</a:t>
            </a:r>
          </a:p>
          <a:p>
            <a:pPr lvl="1" eaLnBrk="1" hangingPunct="1"/>
            <a:endParaRPr lang="en-US" altLang="en-US" sz="1900"/>
          </a:p>
          <a:p>
            <a:pPr lvl="4" eaLnBrk="1" hangingPunct="1"/>
            <a:r>
              <a:rPr lang="en-US" altLang="en-US" sz="2600" u="sng"/>
              <a:t>Palmately lobed</a:t>
            </a:r>
            <a:r>
              <a:rPr lang="en-US" altLang="en-US" sz="2600"/>
              <a:t> - with the lobes all arising from one point at the base of the leaf.</a:t>
            </a:r>
          </a:p>
        </p:txBody>
      </p:sp>
      <p:sp>
        <p:nvSpPr>
          <p:cNvPr id="47106" name="Rectangle 2"/>
          <p:cNvSpPr>
            <a:spLocks noGrp="1" noChangeArrowheads="1"/>
          </p:cNvSpPr>
          <p:nvPr>
            <p:ph type="title"/>
          </p:nvPr>
        </p:nvSpPr>
        <p:spPr>
          <a:xfrm>
            <a:off x="914400" y="990600"/>
            <a:ext cx="7772400" cy="1295400"/>
          </a:xfrm>
        </p:spPr>
        <p:txBody>
          <a:bodyPr/>
          <a:lstStyle/>
          <a:p>
            <a:pPr eaLnBrk="1" fontAlgn="auto" hangingPunct="1">
              <a:spcAft>
                <a:spcPts val="0"/>
              </a:spcAft>
              <a:defRPr/>
            </a:pPr>
            <a:r>
              <a:rPr lang="en-US">
                <a:ea typeface="+mj-ea"/>
                <a:cs typeface="+mj-cs"/>
              </a:rPr>
              <a:t>Plant Identification</a:t>
            </a:r>
          </a:p>
        </p:txBody>
      </p:sp>
      <p:pic>
        <p:nvPicPr>
          <p:cNvPr id="82948" name="Picture 4" descr="pinnate lobes"/>
          <p:cNvPicPr>
            <a:picLocks noChangeAspect="1" noChangeArrowheads="1"/>
          </p:cNvPicPr>
          <p:nvPr/>
        </p:nvPicPr>
        <p:blipFill>
          <a:blip r:embed="rId3"/>
          <a:srcRect/>
          <a:stretch>
            <a:fillRect/>
          </a:stretch>
        </p:blipFill>
        <p:spPr bwMode="auto">
          <a:xfrm>
            <a:off x="6477000" y="2590800"/>
            <a:ext cx="2389188" cy="2895600"/>
          </a:xfrm>
          <a:prstGeom prst="rect">
            <a:avLst/>
          </a:prstGeom>
          <a:noFill/>
          <a:effectLst>
            <a:outerShdw blurRad="63500" dist="71842" dir="2700000" algn="ctr" rotWithShape="0">
              <a:srgbClr val="000000">
                <a:alpha val="74998"/>
              </a:srgbClr>
            </a:outerShdw>
          </a:effectLst>
        </p:spPr>
      </p:pic>
      <p:pic>
        <p:nvPicPr>
          <p:cNvPr id="82949" name="Picture 5" descr="palmate lobes"/>
          <p:cNvPicPr>
            <a:picLocks noChangeAspect="1" noChangeArrowheads="1"/>
          </p:cNvPicPr>
          <p:nvPr/>
        </p:nvPicPr>
        <p:blipFill>
          <a:blip r:embed="rId4"/>
          <a:srcRect/>
          <a:stretch>
            <a:fillRect/>
          </a:stretch>
        </p:blipFill>
        <p:spPr bwMode="auto">
          <a:xfrm>
            <a:off x="457200" y="4648200"/>
            <a:ext cx="2057400" cy="1997075"/>
          </a:xfrm>
          <a:prstGeom prst="rect">
            <a:avLst/>
          </a:prstGeom>
          <a:noFill/>
          <a:effectLst>
            <a:outerShdw blurRad="63500" dist="71842" dir="2700000" algn="ctr" rotWithShape="0">
              <a:srgbClr val="000000">
                <a:alpha val="74998"/>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3"/>
          <p:cNvSpPr>
            <a:spLocks noGrp="1" noChangeArrowheads="1"/>
          </p:cNvSpPr>
          <p:nvPr>
            <p:ph idx="1"/>
          </p:nvPr>
        </p:nvSpPr>
        <p:spPr>
          <a:xfrm>
            <a:off x="685800" y="1600200"/>
            <a:ext cx="7640638" cy="4229100"/>
          </a:xfrm>
        </p:spPr>
        <p:txBody>
          <a:bodyPr/>
          <a:lstStyle/>
          <a:p>
            <a:pPr eaLnBrk="1" hangingPunct="1">
              <a:lnSpc>
                <a:spcPct val="90000"/>
              </a:lnSpc>
            </a:pPr>
            <a:r>
              <a:rPr lang="en-US" altLang="en-US" sz="2000"/>
              <a:t>Scientific Names </a:t>
            </a:r>
            <a:r>
              <a:rPr lang="en-US" altLang="en-US" sz="2000">
                <a:sym typeface="Wingdings" charset="2"/>
              </a:rPr>
              <a:t></a:t>
            </a:r>
            <a:r>
              <a:rPr lang="en-US" altLang="en-US" sz="2000"/>
              <a:t> Ultimately based on fruit and flower characteristics</a:t>
            </a:r>
          </a:p>
          <a:p>
            <a:pPr eaLnBrk="1" hangingPunct="1">
              <a:lnSpc>
                <a:spcPct val="90000"/>
              </a:lnSpc>
            </a:pPr>
            <a:r>
              <a:rPr lang="en-US" altLang="en-US" sz="2000"/>
              <a:t>However, we may identify plants by:</a:t>
            </a:r>
          </a:p>
          <a:p>
            <a:pPr lvl="1" eaLnBrk="1" hangingPunct="1">
              <a:lnSpc>
                <a:spcPct val="90000"/>
              </a:lnSpc>
            </a:pPr>
            <a:r>
              <a:rPr lang="en-US" altLang="en-US" sz="2000" b="1"/>
              <a:t>Leaf </a:t>
            </a:r>
            <a:r>
              <a:rPr lang="en-US" altLang="en-US" sz="2000">
                <a:sym typeface="Wingdings" charset="2"/>
              </a:rPr>
              <a:t></a:t>
            </a:r>
            <a:r>
              <a:rPr lang="en-US" altLang="en-US" sz="2000"/>
              <a:t> form, arrangement, odor, petiole, margin, veination, texture etc.</a:t>
            </a:r>
          </a:p>
          <a:p>
            <a:pPr lvl="1" eaLnBrk="1" hangingPunct="1">
              <a:lnSpc>
                <a:spcPct val="90000"/>
              </a:lnSpc>
            </a:pPr>
            <a:r>
              <a:rPr lang="en-US" altLang="en-US" sz="2000" b="1"/>
              <a:t>Bark</a:t>
            </a:r>
            <a:r>
              <a:rPr lang="en-US" altLang="en-US" sz="2000"/>
              <a:t> </a:t>
            </a:r>
            <a:r>
              <a:rPr lang="en-US" altLang="en-US" sz="2000">
                <a:sym typeface="Wingdings" charset="2"/>
              </a:rPr>
              <a:t></a:t>
            </a:r>
            <a:r>
              <a:rPr lang="en-US" altLang="en-US" sz="2000"/>
              <a:t> color, texture, etc.</a:t>
            </a:r>
          </a:p>
          <a:p>
            <a:pPr lvl="1" eaLnBrk="1" hangingPunct="1">
              <a:lnSpc>
                <a:spcPct val="90000"/>
              </a:lnSpc>
            </a:pPr>
            <a:r>
              <a:rPr lang="en-US" altLang="en-US" sz="2000" b="1"/>
              <a:t>Bud</a:t>
            </a:r>
            <a:r>
              <a:rPr lang="en-US" altLang="en-US" sz="2000"/>
              <a:t> </a:t>
            </a:r>
            <a:r>
              <a:rPr lang="en-US" altLang="en-US" sz="2000">
                <a:sym typeface="Wingdings" charset="2"/>
              </a:rPr>
              <a:t></a:t>
            </a:r>
            <a:r>
              <a:rPr lang="en-US" altLang="en-US" sz="2000"/>
              <a:t> size, shape, number, etc.</a:t>
            </a:r>
          </a:p>
          <a:p>
            <a:pPr lvl="1" eaLnBrk="1" hangingPunct="1">
              <a:lnSpc>
                <a:spcPct val="90000"/>
              </a:lnSpc>
            </a:pPr>
            <a:r>
              <a:rPr lang="en-US" altLang="en-US" sz="2000" b="1"/>
              <a:t>Whole plant characteristics</a:t>
            </a:r>
            <a:r>
              <a:rPr lang="en-US" altLang="en-US" sz="2000"/>
              <a:t> </a:t>
            </a:r>
            <a:r>
              <a:rPr lang="en-US" altLang="en-US" sz="2000">
                <a:sym typeface="Wingdings" charset="2"/>
              </a:rPr>
              <a:t></a:t>
            </a:r>
            <a:r>
              <a:rPr lang="en-US" altLang="en-US" sz="2000"/>
              <a:t> form, branching habit, and location</a:t>
            </a:r>
          </a:p>
        </p:txBody>
      </p:sp>
      <p:sp>
        <p:nvSpPr>
          <p:cNvPr id="2" name="Rectangle 2"/>
          <p:cNvSpPr>
            <a:spLocks noGrp="1" noChangeArrowheads="1"/>
          </p:cNvSpPr>
          <p:nvPr>
            <p:ph type="title"/>
          </p:nvPr>
        </p:nvSpPr>
        <p:spPr>
          <a:xfrm>
            <a:off x="685800" y="457200"/>
            <a:ext cx="7772400" cy="1143000"/>
          </a:xfrm>
        </p:spPr>
        <p:txBody>
          <a:bodyPr/>
          <a:lstStyle/>
          <a:p>
            <a:pPr eaLnBrk="1" fontAlgn="auto" hangingPunct="1">
              <a:spcAft>
                <a:spcPts val="0"/>
              </a:spcAft>
              <a:defRPr/>
            </a:pPr>
            <a:r>
              <a:rPr lang="en-US">
                <a:ea typeface="+mj-ea"/>
                <a:cs typeface="+mj-cs"/>
              </a:rPr>
              <a:t>Identifying Landscape Plants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5" name="Rectangle 3"/>
          <p:cNvSpPr>
            <a:spLocks noGrp="1" noChangeArrowheads="1"/>
          </p:cNvSpPr>
          <p:nvPr>
            <p:ph idx="1"/>
          </p:nvPr>
        </p:nvSpPr>
        <p:spPr>
          <a:xfrm>
            <a:off x="1600200" y="2362200"/>
            <a:ext cx="4876800" cy="3886200"/>
          </a:xfrm>
        </p:spPr>
        <p:txBody>
          <a:bodyPr>
            <a:normAutofit/>
          </a:bodyPr>
          <a:lstStyle/>
          <a:p>
            <a:pPr eaLnBrk="1" hangingPunct="1">
              <a:lnSpc>
                <a:spcPct val="90000"/>
              </a:lnSpc>
            </a:pPr>
            <a:r>
              <a:rPr lang="en-US" altLang="en-US"/>
              <a:t>Leaf shapes</a:t>
            </a:r>
          </a:p>
          <a:p>
            <a:pPr lvl="1" eaLnBrk="1" hangingPunct="1">
              <a:lnSpc>
                <a:spcPct val="90000"/>
              </a:lnSpc>
            </a:pPr>
            <a:r>
              <a:rPr lang="en-US" altLang="en-US" sz="2400" u="sng"/>
              <a:t>Ovate</a:t>
            </a:r>
            <a:r>
              <a:rPr lang="en-US" altLang="en-US" sz="2400"/>
              <a:t> - egg-shaped with the larger end at the bottom. </a:t>
            </a:r>
          </a:p>
          <a:p>
            <a:pPr lvl="1" eaLnBrk="1" hangingPunct="1">
              <a:lnSpc>
                <a:spcPct val="90000"/>
              </a:lnSpc>
            </a:pPr>
            <a:endParaRPr lang="en-US" altLang="en-US" sz="2000"/>
          </a:p>
          <a:p>
            <a:pPr lvl="4" eaLnBrk="1" hangingPunct="1">
              <a:lnSpc>
                <a:spcPct val="90000"/>
              </a:lnSpc>
            </a:pPr>
            <a:r>
              <a:rPr lang="en-US" altLang="en-US" sz="2800" u="sng"/>
              <a:t>Elliptic</a:t>
            </a:r>
            <a:r>
              <a:rPr lang="en-US" altLang="en-US" sz="2800"/>
              <a:t> - shaped like an ellipse, tapered at both ends and with curved sides.</a:t>
            </a:r>
          </a:p>
        </p:txBody>
      </p:sp>
      <p:sp>
        <p:nvSpPr>
          <p:cNvPr id="49154" name="Rectangle 2"/>
          <p:cNvSpPr>
            <a:spLocks noGrp="1" noChangeArrowheads="1"/>
          </p:cNvSpPr>
          <p:nvPr>
            <p:ph type="title"/>
          </p:nvPr>
        </p:nvSpPr>
        <p:spPr>
          <a:xfrm>
            <a:off x="914400" y="990600"/>
            <a:ext cx="7772400" cy="1295400"/>
          </a:xfrm>
        </p:spPr>
        <p:txBody>
          <a:bodyPr/>
          <a:lstStyle/>
          <a:p>
            <a:pPr eaLnBrk="1" fontAlgn="auto" hangingPunct="1">
              <a:spcAft>
                <a:spcPts val="0"/>
              </a:spcAft>
              <a:defRPr/>
            </a:pPr>
            <a:r>
              <a:rPr lang="en-US">
                <a:ea typeface="+mj-ea"/>
                <a:cs typeface="+mj-cs"/>
              </a:rPr>
              <a:t>	Plant Identification</a:t>
            </a:r>
          </a:p>
        </p:txBody>
      </p:sp>
      <p:pic>
        <p:nvPicPr>
          <p:cNvPr id="49156" name="Picture 4" descr="ovate"/>
          <p:cNvPicPr>
            <a:picLocks noChangeAspect="1" noChangeArrowheads="1"/>
          </p:cNvPicPr>
          <p:nvPr/>
        </p:nvPicPr>
        <p:blipFill>
          <a:blip r:embed="rId3">
            <a:extLst>
              <a:ext uri="{28A0092B-C50C-407E-A947-70E740481C1C}">
                <a14:useLocalDpi xmlns:a14="http://schemas.microsoft.com/office/drawing/2010/main" val="0"/>
              </a:ext>
            </a:extLst>
          </a:blip>
          <a:srcRect l="7704" r="19101"/>
          <a:stretch>
            <a:fillRect/>
          </a:stretch>
        </p:blipFill>
        <p:spPr bwMode="auto">
          <a:xfrm>
            <a:off x="6705600" y="1981200"/>
            <a:ext cx="1447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7" name="Picture 5" descr="eliptic"/>
          <p:cNvPicPr>
            <a:picLocks noChangeAspect="1" noChangeArrowheads="1"/>
          </p:cNvPicPr>
          <p:nvPr/>
        </p:nvPicPr>
        <p:blipFill>
          <a:blip r:embed="rId4"/>
          <a:srcRect l="8571" t="10843" b="4819"/>
          <a:stretch>
            <a:fillRect/>
          </a:stretch>
        </p:blipFill>
        <p:spPr bwMode="auto">
          <a:xfrm>
            <a:off x="609600" y="4038600"/>
            <a:ext cx="1625600" cy="2667000"/>
          </a:xfrm>
          <a:prstGeom prst="rect">
            <a:avLst/>
          </a:prstGeom>
          <a:noFill/>
          <a:effectLst>
            <a:outerShdw blurRad="63500" dist="71842" dir="2700000" algn="ctr" rotWithShape="0">
              <a:schemeClr val="hlink">
                <a:alpha val="74998"/>
              </a:scheme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3"/>
          <p:cNvSpPr>
            <a:spLocks noGrp="1" noChangeArrowheads="1"/>
          </p:cNvSpPr>
          <p:nvPr>
            <p:ph idx="1"/>
          </p:nvPr>
        </p:nvSpPr>
        <p:spPr>
          <a:xfrm>
            <a:off x="1655763" y="2316163"/>
            <a:ext cx="4446587" cy="3887787"/>
          </a:xfrm>
        </p:spPr>
        <p:txBody>
          <a:bodyPr/>
          <a:lstStyle/>
          <a:p>
            <a:pPr eaLnBrk="1" hangingPunct="1"/>
            <a:r>
              <a:rPr lang="en-US" altLang="en-US"/>
              <a:t>Leaf shapes</a:t>
            </a:r>
          </a:p>
          <a:p>
            <a:pPr lvl="1" eaLnBrk="1" hangingPunct="1"/>
            <a:r>
              <a:rPr lang="en-US" altLang="en-US" sz="2000" u="sng"/>
              <a:t>Oblong</a:t>
            </a:r>
            <a:r>
              <a:rPr lang="en-US" altLang="en-US" sz="2000"/>
              <a:t> - tapered to both ends, but with the sides more or less parallel.</a:t>
            </a:r>
            <a:r>
              <a:rPr lang="en-US" altLang="en-US"/>
              <a:t> </a:t>
            </a:r>
            <a:endParaRPr lang="en-US" altLang="en-US" sz="2000"/>
          </a:p>
          <a:p>
            <a:pPr lvl="1" eaLnBrk="1" hangingPunct="1"/>
            <a:endParaRPr lang="en-US" altLang="en-US" sz="2000"/>
          </a:p>
          <a:p>
            <a:pPr lvl="4" eaLnBrk="1" hangingPunct="1">
              <a:buSzPct val="70000"/>
            </a:pPr>
            <a:r>
              <a:rPr lang="en-US" altLang="en-US" sz="2800" u="sng"/>
              <a:t>Lanceolate</a:t>
            </a:r>
            <a:r>
              <a:rPr lang="en-US" altLang="en-US" sz="2800"/>
              <a:t> - shaped like the tip of a lance</a:t>
            </a:r>
            <a:endParaRPr lang="en-US" altLang="en-US"/>
          </a:p>
        </p:txBody>
      </p:sp>
      <p:sp>
        <p:nvSpPr>
          <p:cNvPr id="2" name="Rectangle 2"/>
          <p:cNvSpPr>
            <a:spLocks noGrp="1" noChangeArrowheads="1"/>
          </p:cNvSpPr>
          <p:nvPr>
            <p:ph type="title"/>
          </p:nvPr>
        </p:nvSpPr>
        <p:spPr>
          <a:xfrm>
            <a:off x="914400" y="990600"/>
            <a:ext cx="7772400" cy="1295400"/>
          </a:xfrm>
        </p:spPr>
        <p:txBody>
          <a:bodyPr/>
          <a:lstStyle/>
          <a:p>
            <a:pPr eaLnBrk="1" fontAlgn="auto" hangingPunct="1">
              <a:spcAft>
                <a:spcPts val="0"/>
              </a:spcAft>
              <a:defRPr/>
            </a:pPr>
            <a:r>
              <a:rPr lang="en-US">
                <a:ea typeface="+mj-ea"/>
                <a:cs typeface="+mj-cs"/>
              </a:rPr>
              <a:t>Plant Identification</a:t>
            </a:r>
          </a:p>
        </p:txBody>
      </p:sp>
      <p:pic>
        <p:nvPicPr>
          <p:cNvPr id="87044" name="Picture 4" descr="oblong"/>
          <p:cNvPicPr>
            <a:picLocks noChangeAspect="1" noChangeArrowheads="1"/>
          </p:cNvPicPr>
          <p:nvPr/>
        </p:nvPicPr>
        <p:blipFill>
          <a:blip r:embed="rId3"/>
          <a:srcRect/>
          <a:stretch>
            <a:fillRect/>
          </a:stretch>
        </p:blipFill>
        <p:spPr bwMode="auto">
          <a:xfrm>
            <a:off x="6096000" y="2438400"/>
            <a:ext cx="2667000" cy="2089150"/>
          </a:xfrm>
          <a:prstGeom prst="rect">
            <a:avLst/>
          </a:prstGeom>
          <a:noFill/>
          <a:effectLst>
            <a:outerShdw blurRad="63500" dist="71842" dir="2700000" algn="ctr" rotWithShape="0">
              <a:srgbClr val="000000">
                <a:alpha val="74998"/>
              </a:srgbClr>
            </a:outerShdw>
          </a:effectLst>
        </p:spPr>
      </p:pic>
      <p:pic>
        <p:nvPicPr>
          <p:cNvPr id="51205" name="Picture 5" descr="lance"/>
          <p:cNvPicPr>
            <a:picLocks noChangeAspect="1" noChangeArrowheads="1"/>
          </p:cNvPicPr>
          <p:nvPr/>
        </p:nvPicPr>
        <p:blipFill>
          <a:blip r:embed="rId4">
            <a:extLst>
              <a:ext uri="{28A0092B-C50C-407E-A947-70E740481C1C}">
                <a14:useLocalDpi xmlns:a14="http://schemas.microsoft.com/office/drawing/2010/main" val="0"/>
              </a:ext>
            </a:extLst>
          </a:blip>
          <a:srcRect t="2478" b="18243"/>
          <a:stretch>
            <a:fillRect/>
          </a:stretch>
        </p:blipFill>
        <p:spPr bwMode="auto">
          <a:xfrm>
            <a:off x="1371600" y="4114800"/>
            <a:ext cx="15113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3"/>
          <p:cNvSpPr>
            <a:spLocks noGrp="1" noChangeArrowheads="1"/>
          </p:cNvSpPr>
          <p:nvPr>
            <p:ph idx="1"/>
          </p:nvPr>
        </p:nvSpPr>
        <p:spPr>
          <a:xfrm>
            <a:off x="1447800" y="2362200"/>
            <a:ext cx="5029200" cy="3886200"/>
          </a:xfrm>
        </p:spPr>
        <p:txBody>
          <a:bodyPr/>
          <a:lstStyle/>
          <a:p>
            <a:pPr eaLnBrk="1" hangingPunct="1"/>
            <a:r>
              <a:rPr lang="en-US" altLang="en-US"/>
              <a:t>Leaf shapes</a:t>
            </a:r>
          </a:p>
          <a:p>
            <a:pPr lvl="1" eaLnBrk="1" hangingPunct="1"/>
            <a:r>
              <a:rPr lang="en-US" altLang="en-US" sz="2000" u="sng"/>
              <a:t>Linear</a:t>
            </a:r>
            <a:r>
              <a:rPr lang="en-US" altLang="en-US" sz="2000"/>
              <a:t> - very long and thin, with the sides parallel</a:t>
            </a:r>
          </a:p>
          <a:p>
            <a:pPr lvl="1" eaLnBrk="1" hangingPunct="1">
              <a:buFontTx/>
              <a:buNone/>
            </a:pPr>
            <a:endParaRPr lang="en-US" altLang="en-US" sz="2000"/>
          </a:p>
          <a:p>
            <a:pPr lvl="4" eaLnBrk="1" hangingPunct="1">
              <a:buSzPct val="70000"/>
            </a:pPr>
            <a:r>
              <a:rPr lang="en-US" altLang="en-US" sz="2800" u="sng"/>
              <a:t>Cordate</a:t>
            </a:r>
            <a:r>
              <a:rPr lang="en-US" altLang="en-US" sz="2800"/>
              <a:t> - heart-shaped with the wide part at the bottom</a:t>
            </a:r>
          </a:p>
        </p:txBody>
      </p:sp>
      <p:sp>
        <p:nvSpPr>
          <p:cNvPr id="2" name="Rectangle 2"/>
          <p:cNvSpPr>
            <a:spLocks noGrp="1" noChangeArrowheads="1"/>
          </p:cNvSpPr>
          <p:nvPr>
            <p:ph type="title"/>
          </p:nvPr>
        </p:nvSpPr>
        <p:spPr>
          <a:xfrm>
            <a:off x="914400" y="990600"/>
            <a:ext cx="7772400" cy="1295400"/>
          </a:xfrm>
        </p:spPr>
        <p:txBody>
          <a:bodyPr/>
          <a:lstStyle/>
          <a:p>
            <a:pPr eaLnBrk="1" fontAlgn="auto" hangingPunct="1">
              <a:spcAft>
                <a:spcPts val="0"/>
              </a:spcAft>
              <a:defRPr/>
            </a:pPr>
            <a:r>
              <a:rPr lang="en-US">
                <a:ea typeface="+mj-ea"/>
                <a:cs typeface="+mj-cs"/>
              </a:rPr>
              <a:t>	Plant Identification</a:t>
            </a:r>
          </a:p>
        </p:txBody>
      </p:sp>
      <p:pic>
        <p:nvPicPr>
          <p:cNvPr id="89092" name="Picture 4" descr="linear"/>
          <p:cNvPicPr>
            <a:picLocks noChangeAspect="1" noChangeArrowheads="1"/>
          </p:cNvPicPr>
          <p:nvPr/>
        </p:nvPicPr>
        <p:blipFill>
          <a:blip r:embed="rId3"/>
          <a:srcRect l="54492" r="9639" b="15860"/>
          <a:stretch>
            <a:fillRect/>
          </a:stretch>
        </p:blipFill>
        <p:spPr bwMode="auto">
          <a:xfrm>
            <a:off x="6477000" y="2209800"/>
            <a:ext cx="2187575" cy="3505200"/>
          </a:xfrm>
          <a:prstGeom prst="rect">
            <a:avLst/>
          </a:prstGeom>
          <a:noFill/>
          <a:effectLst>
            <a:outerShdw blurRad="63500" dist="89803" dir="2700000" algn="ctr" rotWithShape="0">
              <a:srgbClr val="000000">
                <a:alpha val="74998"/>
              </a:srgbClr>
            </a:outerShdw>
          </a:effectLst>
        </p:spPr>
      </p:pic>
      <p:pic>
        <p:nvPicPr>
          <p:cNvPr id="53253" name="Picture 5" descr="cordate"/>
          <p:cNvPicPr>
            <a:picLocks noChangeAspect="1" noChangeArrowheads="1"/>
          </p:cNvPicPr>
          <p:nvPr/>
        </p:nvPicPr>
        <p:blipFill>
          <a:blip r:embed="rId4">
            <a:extLst>
              <a:ext uri="{28A0092B-C50C-407E-A947-70E740481C1C}">
                <a14:useLocalDpi xmlns:a14="http://schemas.microsoft.com/office/drawing/2010/main" val="0"/>
              </a:ext>
            </a:extLst>
          </a:blip>
          <a:srcRect l="13512"/>
          <a:stretch>
            <a:fillRect/>
          </a:stretch>
        </p:blipFill>
        <p:spPr bwMode="auto">
          <a:xfrm>
            <a:off x="457200" y="3886200"/>
            <a:ext cx="1951038"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3"/>
          <p:cNvSpPr>
            <a:spLocks noGrp="1" noChangeArrowheads="1"/>
          </p:cNvSpPr>
          <p:nvPr>
            <p:ph idx="1"/>
          </p:nvPr>
        </p:nvSpPr>
        <p:spPr>
          <a:xfrm>
            <a:off x="1793875" y="2393950"/>
            <a:ext cx="4587875" cy="1752600"/>
          </a:xfrm>
        </p:spPr>
        <p:txBody>
          <a:bodyPr/>
          <a:lstStyle/>
          <a:p>
            <a:pPr eaLnBrk="1" hangingPunct="1"/>
            <a:r>
              <a:rPr lang="en-US" altLang="en-US" sz="2800"/>
              <a:t>Leaf margins</a:t>
            </a:r>
          </a:p>
          <a:p>
            <a:pPr lvl="1" eaLnBrk="1" hangingPunct="1"/>
            <a:r>
              <a:rPr lang="en-US" altLang="en-US" u="sng"/>
              <a:t>Entire</a:t>
            </a:r>
            <a:r>
              <a:rPr lang="en-US" altLang="en-US"/>
              <a:t> - smooth, with no teeth or lobes</a:t>
            </a:r>
          </a:p>
          <a:p>
            <a:pPr lvl="1" eaLnBrk="1" hangingPunct="1">
              <a:buFontTx/>
              <a:buNone/>
            </a:pPr>
            <a:endParaRPr lang="en-US" altLang="en-US"/>
          </a:p>
        </p:txBody>
      </p:sp>
      <p:sp>
        <p:nvSpPr>
          <p:cNvPr id="2" name="Rectangle 2"/>
          <p:cNvSpPr>
            <a:spLocks noGrp="1" noChangeArrowheads="1"/>
          </p:cNvSpPr>
          <p:nvPr>
            <p:ph type="title"/>
          </p:nvPr>
        </p:nvSpPr>
        <p:spPr>
          <a:xfrm>
            <a:off x="914400" y="990600"/>
            <a:ext cx="7772400" cy="1295400"/>
          </a:xfrm>
        </p:spPr>
        <p:txBody>
          <a:bodyPr/>
          <a:lstStyle/>
          <a:p>
            <a:pPr eaLnBrk="1" fontAlgn="auto" hangingPunct="1">
              <a:spcAft>
                <a:spcPts val="0"/>
              </a:spcAft>
              <a:defRPr/>
            </a:pPr>
            <a:r>
              <a:rPr lang="en-US">
                <a:ea typeface="+mj-ea"/>
                <a:cs typeface="+mj-cs"/>
              </a:rPr>
              <a:t>	Plant Identification</a:t>
            </a:r>
          </a:p>
        </p:txBody>
      </p:sp>
      <p:pic>
        <p:nvPicPr>
          <p:cNvPr id="91140" name="Picture 4" descr="entire"/>
          <p:cNvPicPr>
            <a:picLocks noChangeAspect="1" noChangeArrowheads="1"/>
          </p:cNvPicPr>
          <p:nvPr/>
        </p:nvPicPr>
        <p:blipFill>
          <a:blip r:embed="rId3"/>
          <a:srcRect t="11143"/>
          <a:stretch>
            <a:fillRect/>
          </a:stretch>
        </p:blipFill>
        <p:spPr bwMode="auto">
          <a:xfrm>
            <a:off x="2514600" y="4038600"/>
            <a:ext cx="3905250" cy="2430463"/>
          </a:xfrm>
          <a:prstGeom prst="rect">
            <a:avLst/>
          </a:prstGeom>
          <a:noFill/>
          <a:effectLst>
            <a:outerShdw blurRad="63500" dist="89803" dir="2700000" algn="ctr" rotWithShape="0">
              <a:srgbClr val="000000">
                <a:alpha val="74998"/>
              </a:srgb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3"/>
          <p:cNvSpPr>
            <a:spLocks noGrp="1" noChangeArrowheads="1"/>
          </p:cNvSpPr>
          <p:nvPr>
            <p:ph idx="1"/>
          </p:nvPr>
        </p:nvSpPr>
        <p:spPr>
          <a:xfrm>
            <a:off x="1793875" y="2546350"/>
            <a:ext cx="3614738" cy="2438400"/>
          </a:xfrm>
        </p:spPr>
        <p:txBody>
          <a:bodyPr/>
          <a:lstStyle/>
          <a:p>
            <a:pPr eaLnBrk="1" hangingPunct="1"/>
            <a:r>
              <a:rPr lang="en-US" altLang="en-US" sz="2800"/>
              <a:t>Leaf margins</a:t>
            </a:r>
          </a:p>
          <a:p>
            <a:pPr lvl="1" eaLnBrk="1" hangingPunct="1"/>
            <a:r>
              <a:rPr lang="en-US" altLang="en-US" u="sng"/>
              <a:t>Serrate</a:t>
            </a:r>
            <a:r>
              <a:rPr lang="en-US" altLang="en-US"/>
              <a:t> - with sharp, forward-pointing teeth</a:t>
            </a:r>
          </a:p>
        </p:txBody>
      </p:sp>
      <p:sp>
        <p:nvSpPr>
          <p:cNvPr id="2" name="Rectangle 2"/>
          <p:cNvSpPr>
            <a:spLocks noGrp="1" noChangeArrowheads="1"/>
          </p:cNvSpPr>
          <p:nvPr>
            <p:ph type="title"/>
          </p:nvPr>
        </p:nvSpPr>
        <p:spPr>
          <a:xfrm>
            <a:off x="914400" y="990600"/>
            <a:ext cx="7772400" cy="1295400"/>
          </a:xfrm>
        </p:spPr>
        <p:txBody>
          <a:bodyPr/>
          <a:lstStyle/>
          <a:p>
            <a:pPr eaLnBrk="1" fontAlgn="auto" hangingPunct="1">
              <a:spcAft>
                <a:spcPts val="0"/>
              </a:spcAft>
              <a:defRPr/>
            </a:pPr>
            <a:r>
              <a:rPr lang="en-US">
                <a:ea typeface="+mj-ea"/>
                <a:cs typeface="+mj-cs"/>
              </a:rPr>
              <a:t>Plant Identification</a:t>
            </a:r>
          </a:p>
        </p:txBody>
      </p:sp>
      <p:pic>
        <p:nvPicPr>
          <p:cNvPr id="93188" name="Picture 4" descr="serrate"/>
          <p:cNvPicPr>
            <a:picLocks noChangeAspect="1" noChangeArrowheads="1"/>
          </p:cNvPicPr>
          <p:nvPr/>
        </p:nvPicPr>
        <p:blipFill>
          <a:blip r:embed="rId3"/>
          <a:srcRect/>
          <a:stretch>
            <a:fillRect/>
          </a:stretch>
        </p:blipFill>
        <p:spPr bwMode="auto">
          <a:xfrm>
            <a:off x="5257800" y="3200400"/>
            <a:ext cx="2959100" cy="3263900"/>
          </a:xfrm>
          <a:prstGeom prst="rect">
            <a:avLst/>
          </a:prstGeom>
          <a:noFill/>
          <a:effectLst>
            <a:outerShdw blurRad="63500" dist="89803" dir="2700000" algn="ctr" rotWithShape="0">
              <a:schemeClr val="hlink">
                <a:alpha val="74998"/>
              </a:schemeClr>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3"/>
          <p:cNvSpPr>
            <a:spLocks noGrp="1" noChangeArrowheads="1"/>
          </p:cNvSpPr>
          <p:nvPr>
            <p:ph idx="1"/>
          </p:nvPr>
        </p:nvSpPr>
        <p:spPr>
          <a:xfrm>
            <a:off x="838200" y="2438400"/>
            <a:ext cx="3684588" cy="2895600"/>
          </a:xfrm>
        </p:spPr>
        <p:txBody>
          <a:bodyPr/>
          <a:lstStyle/>
          <a:p>
            <a:pPr eaLnBrk="1" hangingPunct="1"/>
            <a:r>
              <a:rPr lang="en-US" altLang="en-US" sz="2800"/>
              <a:t>Leaf margins</a:t>
            </a:r>
          </a:p>
          <a:p>
            <a:pPr lvl="1" eaLnBrk="1" hangingPunct="1"/>
            <a:r>
              <a:rPr lang="en-US" altLang="en-US" u="sng"/>
              <a:t>Doubly serrate</a:t>
            </a:r>
            <a:r>
              <a:rPr lang="en-US" altLang="en-US"/>
              <a:t> - with teeth which have smaller teeth on them </a:t>
            </a:r>
          </a:p>
        </p:txBody>
      </p:sp>
      <p:sp>
        <p:nvSpPr>
          <p:cNvPr id="2" name="Rectangle 2"/>
          <p:cNvSpPr>
            <a:spLocks noGrp="1" noChangeArrowheads="1"/>
          </p:cNvSpPr>
          <p:nvPr>
            <p:ph type="title"/>
          </p:nvPr>
        </p:nvSpPr>
        <p:spPr>
          <a:xfrm>
            <a:off x="914400" y="990600"/>
            <a:ext cx="7772400" cy="1295400"/>
          </a:xfrm>
        </p:spPr>
        <p:txBody>
          <a:bodyPr/>
          <a:lstStyle/>
          <a:p>
            <a:pPr eaLnBrk="1" fontAlgn="auto" hangingPunct="1">
              <a:spcAft>
                <a:spcPts val="0"/>
              </a:spcAft>
              <a:defRPr/>
            </a:pPr>
            <a:r>
              <a:rPr lang="en-US">
                <a:ea typeface="+mj-ea"/>
                <a:cs typeface="+mj-cs"/>
              </a:rPr>
              <a:t>	Plant Identification</a:t>
            </a:r>
          </a:p>
        </p:txBody>
      </p:sp>
      <p:pic>
        <p:nvPicPr>
          <p:cNvPr id="95236" name="Picture 4" descr="dbl serrate"/>
          <p:cNvPicPr>
            <a:picLocks noChangeAspect="1" noChangeArrowheads="1"/>
          </p:cNvPicPr>
          <p:nvPr/>
        </p:nvPicPr>
        <p:blipFill>
          <a:blip r:embed="rId3"/>
          <a:srcRect t="1840"/>
          <a:stretch>
            <a:fillRect/>
          </a:stretch>
        </p:blipFill>
        <p:spPr bwMode="auto">
          <a:xfrm>
            <a:off x="5562600" y="2362200"/>
            <a:ext cx="2578100" cy="4064000"/>
          </a:xfrm>
          <a:prstGeom prst="rect">
            <a:avLst/>
          </a:prstGeom>
          <a:noFill/>
          <a:effectLst>
            <a:outerShdw blurRad="63500" dist="89803" dir="2700000" algn="ctr" rotWithShape="0">
              <a:srgbClr val="000000">
                <a:alpha val="74998"/>
              </a:srgbClr>
            </a:out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3"/>
          <p:cNvSpPr>
            <a:spLocks noGrp="1" noChangeArrowheads="1"/>
          </p:cNvSpPr>
          <p:nvPr>
            <p:ph idx="1"/>
          </p:nvPr>
        </p:nvSpPr>
        <p:spPr>
          <a:xfrm>
            <a:off x="1066800" y="2514600"/>
            <a:ext cx="3822700" cy="3046413"/>
          </a:xfrm>
        </p:spPr>
        <p:txBody>
          <a:bodyPr/>
          <a:lstStyle/>
          <a:p>
            <a:pPr eaLnBrk="1" hangingPunct="1"/>
            <a:r>
              <a:rPr lang="en-US" altLang="en-US" sz="2800"/>
              <a:t>Leaf margins</a:t>
            </a:r>
          </a:p>
          <a:p>
            <a:pPr lvl="1" eaLnBrk="1" hangingPunct="1"/>
            <a:r>
              <a:rPr lang="en-US" altLang="en-US" u="sng"/>
              <a:t>Crenate</a:t>
            </a:r>
            <a:r>
              <a:rPr lang="en-US" altLang="en-US"/>
              <a:t> - with low, rounded scallop-like teeth </a:t>
            </a:r>
          </a:p>
        </p:txBody>
      </p:sp>
      <p:sp>
        <p:nvSpPr>
          <p:cNvPr id="2" name="Rectangle 2"/>
          <p:cNvSpPr>
            <a:spLocks noGrp="1" noChangeArrowheads="1"/>
          </p:cNvSpPr>
          <p:nvPr>
            <p:ph type="title"/>
          </p:nvPr>
        </p:nvSpPr>
        <p:spPr>
          <a:xfrm>
            <a:off x="914400" y="990600"/>
            <a:ext cx="7772400" cy="1295400"/>
          </a:xfrm>
        </p:spPr>
        <p:txBody>
          <a:bodyPr/>
          <a:lstStyle/>
          <a:p>
            <a:pPr eaLnBrk="1" fontAlgn="auto" hangingPunct="1">
              <a:spcAft>
                <a:spcPts val="0"/>
              </a:spcAft>
              <a:defRPr/>
            </a:pPr>
            <a:r>
              <a:rPr lang="en-US">
                <a:ea typeface="+mj-ea"/>
                <a:cs typeface="+mj-cs"/>
              </a:rPr>
              <a:t>	Plant Identification</a:t>
            </a:r>
          </a:p>
        </p:txBody>
      </p:sp>
      <p:pic>
        <p:nvPicPr>
          <p:cNvPr id="101380" name="Picture 4" descr="crenate"/>
          <p:cNvPicPr>
            <a:picLocks noChangeAspect="1" noChangeArrowheads="1"/>
          </p:cNvPicPr>
          <p:nvPr/>
        </p:nvPicPr>
        <p:blipFill>
          <a:blip r:embed="rId3"/>
          <a:srcRect/>
          <a:stretch>
            <a:fillRect/>
          </a:stretch>
        </p:blipFill>
        <p:spPr bwMode="auto">
          <a:xfrm>
            <a:off x="5697538" y="2286000"/>
            <a:ext cx="2227262" cy="3962400"/>
          </a:xfrm>
          <a:prstGeom prst="rect">
            <a:avLst/>
          </a:prstGeom>
          <a:noFill/>
          <a:effectLst>
            <a:outerShdw blurRad="63500" dist="89803" dir="2700000" algn="ctr" rotWithShape="0">
              <a:schemeClr val="hlink">
                <a:alpha val="74998"/>
              </a:schemeClr>
            </a:outerShdw>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3"/>
          <p:cNvSpPr>
            <a:spLocks noGrp="1" noChangeArrowheads="1"/>
          </p:cNvSpPr>
          <p:nvPr>
            <p:ph idx="1"/>
          </p:nvPr>
        </p:nvSpPr>
        <p:spPr>
          <a:xfrm>
            <a:off x="990600" y="2514600"/>
            <a:ext cx="3822700" cy="3046413"/>
          </a:xfrm>
        </p:spPr>
        <p:txBody>
          <a:bodyPr/>
          <a:lstStyle/>
          <a:p>
            <a:pPr eaLnBrk="1" hangingPunct="1"/>
            <a:r>
              <a:rPr lang="en-US" altLang="en-US" sz="2800"/>
              <a:t>Leaf margins</a:t>
            </a:r>
          </a:p>
          <a:p>
            <a:pPr lvl="1" eaLnBrk="1" hangingPunct="1"/>
            <a:r>
              <a:rPr lang="en-US" altLang="en-US" u="sng"/>
              <a:t>Lobed, parted, divided, cut, etc</a:t>
            </a:r>
            <a:r>
              <a:rPr lang="en-US" altLang="en-US"/>
              <a:t>. - A number of terms describe the various degrees of lobing. </a:t>
            </a:r>
          </a:p>
        </p:txBody>
      </p:sp>
      <p:sp>
        <p:nvSpPr>
          <p:cNvPr id="2" name="Rectangle 2"/>
          <p:cNvSpPr>
            <a:spLocks noGrp="1" noChangeArrowheads="1"/>
          </p:cNvSpPr>
          <p:nvPr>
            <p:ph type="title"/>
          </p:nvPr>
        </p:nvSpPr>
        <p:spPr>
          <a:xfrm>
            <a:off x="914400" y="990600"/>
            <a:ext cx="7772400" cy="1295400"/>
          </a:xfrm>
        </p:spPr>
        <p:txBody>
          <a:bodyPr/>
          <a:lstStyle/>
          <a:p>
            <a:pPr eaLnBrk="1" fontAlgn="auto" hangingPunct="1">
              <a:spcAft>
                <a:spcPts val="0"/>
              </a:spcAft>
              <a:defRPr/>
            </a:pPr>
            <a:r>
              <a:rPr lang="en-US">
                <a:ea typeface="+mj-ea"/>
                <a:cs typeface="+mj-cs"/>
              </a:rPr>
              <a:t>Plant Identification</a:t>
            </a:r>
          </a:p>
        </p:txBody>
      </p:sp>
      <p:pic>
        <p:nvPicPr>
          <p:cNvPr id="107524" name="Picture 4" descr="lobed"/>
          <p:cNvPicPr>
            <a:picLocks noChangeAspect="1" noChangeArrowheads="1"/>
          </p:cNvPicPr>
          <p:nvPr/>
        </p:nvPicPr>
        <p:blipFill>
          <a:blip r:embed="rId3"/>
          <a:srcRect/>
          <a:stretch>
            <a:fillRect/>
          </a:stretch>
        </p:blipFill>
        <p:spPr bwMode="auto">
          <a:xfrm>
            <a:off x="5562600" y="2362200"/>
            <a:ext cx="2955925" cy="3581400"/>
          </a:xfrm>
          <a:prstGeom prst="rect">
            <a:avLst/>
          </a:prstGeom>
          <a:noFill/>
          <a:effectLst>
            <a:outerShdw blurRad="63500" dist="89803" dir="2700000" algn="ctr" rotWithShape="0">
              <a:srgbClr val="000000">
                <a:alpha val="74998"/>
              </a:srgbClr>
            </a:outerShdw>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sz="half" idx="1"/>
          </p:nvPr>
        </p:nvSpPr>
        <p:spPr>
          <a:xfrm>
            <a:off x="457200" y="1481138"/>
            <a:ext cx="4038600" cy="4525962"/>
          </a:xfrm>
        </p:spPr>
        <p:txBody>
          <a:bodyPr/>
          <a:lstStyle/>
          <a:p>
            <a:pPr eaLnBrk="1" hangingPunct="1"/>
            <a:endParaRPr lang="en-US" altLang="en-US" sz="2000"/>
          </a:p>
        </p:txBody>
      </p:sp>
      <p:sp>
        <p:nvSpPr>
          <p:cNvPr id="65539" name="Rectangle 4"/>
          <p:cNvSpPr>
            <a:spLocks noGrp="1" noChangeArrowheads="1"/>
          </p:cNvSpPr>
          <p:nvPr>
            <p:ph sz="half" idx="2"/>
          </p:nvPr>
        </p:nvSpPr>
        <p:spPr>
          <a:xfrm>
            <a:off x="4648200" y="1481138"/>
            <a:ext cx="4038600" cy="4525962"/>
          </a:xfrm>
        </p:spPr>
        <p:txBody>
          <a:bodyPr/>
          <a:lstStyle/>
          <a:p>
            <a:pPr eaLnBrk="1" hangingPunct="1"/>
            <a:endParaRPr lang="en-US" altLang="en-US" sz="2000"/>
          </a:p>
        </p:txBody>
      </p:sp>
      <p:sp>
        <p:nvSpPr>
          <p:cNvPr id="2" name="Rectangle 2"/>
          <p:cNvSpPr>
            <a:spLocks noGrp="1" noChangeArrowheads="1"/>
          </p:cNvSpPr>
          <p:nvPr>
            <p:ph type="title"/>
          </p:nvPr>
        </p:nvSpPr>
        <p:spPr/>
        <p:txBody>
          <a:bodyPr/>
          <a:lstStyle/>
          <a:p>
            <a:pPr eaLnBrk="1" fontAlgn="auto" hangingPunct="1">
              <a:spcAft>
                <a:spcPts val="0"/>
              </a:spcAft>
              <a:defRPr/>
            </a:pPr>
            <a:r>
              <a:rPr lang="en-US">
                <a:ea typeface="+mj-ea"/>
                <a:cs typeface="+mj-cs"/>
              </a:rPr>
              <a:t>Scale or Awl- Like Foliage</a:t>
            </a:r>
          </a:p>
        </p:txBody>
      </p:sp>
      <p:pic>
        <p:nvPicPr>
          <p:cNvPr id="65541" name="Picture 5" descr="newgrow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667000"/>
            <a:ext cx="3673475" cy="240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2" name="Picture 6" descr="oldgrow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743200"/>
            <a:ext cx="3946525"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Rectangle 2"/>
          <p:cNvSpPr>
            <a:spLocks noGrp="1" noChangeArrowheads="1"/>
          </p:cNvSpPr>
          <p:nvPr>
            <p:ph type="ctrTitle"/>
          </p:nvPr>
        </p:nvSpPr>
        <p:spPr>
          <a:xfrm>
            <a:off x="762000" y="228600"/>
            <a:ext cx="7772400" cy="936625"/>
          </a:xfrm>
        </p:spPr>
        <p:txBody>
          <a:bodyPr/>
          <a:lstStyle/>
          <a:p>
            <a:pPr eaLnBrk="1" fontAlgn="auto" hangingPunct="1">
              <a:spcAft>
                <a:spcPts val="0"/>
              </a:spcAft>
              <a:defRPr/>
            </a:pPr>
            <a:r>
              <a:rPr lang="en-US" dirty="0">
                <a:ea typeface="+mj-ea"/>
                <a:cs typeface="+mj-cs"/>
              </a:rPr>
              <a:t>Putting it all Together</a:t>
            </a:r>
          </a:p>
        </p:txBody>
      </p:sp>
      <p:pic>
        <p:nvPicPr>
          <p:cNvPr id="66563" name="Picture 9" descr="juniper horizontal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71600"/>
            <a:ext cx="2819400" cy="21145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9578" name="Picture 10" descr="alt"/>
          <p:cNvPicPr>
            <a:picLocks noChangeAspect="1" noChangeArrowheads="1"/>
          </p:cNvPicPr>
          <p:nvPr/>
        </p:nvPicPr>
        <p:blipFill>
          <a:blip r:embed="rId3"/>
          <a:srcRect/>
          <a:stretch>
            <a:fillRect/>
          </a:stretch>
        </p:blipFill>
        <p:spPr bwMode="auto">
          <a:xfrm>
            <a:off x="5791200" y="1470025"/>
            <a:ext cx="2425700" cy="3457575"/>
          </a:xfrm>
          <a:prstGeom prst="rect">
            <a:avLst/>
          </a:prstGeom>
          <a:noFill/>
          <a:effectLst>
            <a:outerShdw blurRad="63500" dist="71842" dir="2700000" algn="ctr" rotWithShape="0">
              <a:srgbClr val="000000">
                <a:alpha val="74998"/>
              </a:srgbClr>
            </a:outerShdw>
          </a:effectLst>
        </p:spPr>
      </p:pic>
      <p:pic>
        <p:nvPicPr>
          <p:cNvPr id="109579" name="Picture 11" descr="eliptic"/>
          <p:cNvPicPr>
            <a:picLocks noChangeAspect="1" noChangeArrowheads="1"/>
          </p:cNvPicPr>
          <p:nvPr/>
        </p:nvPicPr>
        <p:blipFill>
          <a:blip r:embed="rId4"/>
          <a:srcRect l="8571" t="10843" b="4819"/>
          <a:stretch>
            <a:fillRect/>
          </a:stretch>
        </p:blipFill>
        <p:spPr bwMode="auto">
          <a:xfrm>
            <a:off x="1066800" y="3810000"/>
            <a:ext cx="1625600" cy="2667000"/>
          </a:xfrm>
          <a:prstGeom prst="rect">
            <a:avLst/>
          </a:prstGeom>
          <a:noFill/>
          <a:effectLst>
            <a:outerShdw blurRad="63500" dist="71842" dir="2700000" algn="ctr" rotWithShape="0">
              <a:schemeClr val="hlink">
                <a:alpha val="74998"/>
              </a:schemeClr>
            </a:outerShdw>
          </a:effectLst>
        </p:spPr>
      </p:pic>
      <p:sp>
        <p:nvSpPr>
          <p:cNvPr id="66566" name="Text Box 12"/>
          <p:cNvSpPr txBox="1">
            <a:spLocks noChangeArrowheads="1"/>
          </p:cNvSpPr>
          <p:nvPr/>
        </p:nvSpPr>
        <p:spPr bwMode="auto">
          <a:xfrm>
            <a:off x="3505200" y="1981200"/>
            <a:ext cx="152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spcBef>
                <a:spcPct val="50000"/>
              </a:spcBef>
            </a:pPr>
            <a:r>
              <a:rPr lang="en-US" altLang="en-US" sz="4000"/>
              <a:t>Form</a:t>
            </a:r>
          </a:p>
        </p:txBody>
      </p:sp>
      <p:sp>
        <p:nvSpPr>
          <p:cNvPr id="66567" name="Text Box 13"/>
          <p:cNvSpPr txBox="1">
            <a:spLocks noChangeArrowheads="1"/>
          </p:cNvSpPr>
          <p:nvPr/>
        </p:nvSpPr>
        <p:spPr bwMode="auto">
          <a:xfrm>
            <a:off x="2743200" y="4724400"/>
            <a:ext cx="20574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spcBef>
                <a:spcPct val="50000"/>
              </a:spcBef>
            </a:pPr>
            <a:r>
              <a:rPr lang="en-US" altLang="en-US" sz="3200"/>
              <a:t>Leaf shape and Margin</a:t>
            </a:r>
          </a:p>
        </p:txBody>
      </p:sp>
      <p:sp>
        <p:nvSpPr>
          <p:cNvPr id="66568" name="Text Box 14"/>
          <p:cNvSpPr txBox="1">
            <a:spLocks noChangeArrowheads="1"/>
          </p:cNvSpPr>
          <p:nvPr/>
        </p:nvSpPr>
        <p:spPr bwMode="auto">
          <a:xfrm>
            <a:off x="5867400" y="5181600"/>
            <a:ext cx="2590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spcBef>
                <a:spcPct val="50000"/>
              </a:spcBef>
            </a:pPr>
            <a:r>
              <a:rPr lang="en-US" altLang="en-US" sz="3200"/>
              <a:t>Leaf Arrangement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idx="1"/>
          </p:nvPr>
        </p:nvSpPr>
        <p:spPr/>
        <p:txBody>
          <a:bodyPr/>
          <a:lstStyle/>
          <a:p>
            <a:pPr eaLnBrk="1" hangingPunct="1"/>
            <a:r>
              <a:rPr lang="en-US" altLang="en-US"/>
              <a:t>Evergreen or Deciduous</a:t>
            </a:r>
          </a:p>
          <a:p>
            <a:pPr eaLnBrk="1" hangingPunct="1"/>
            <a:r>
              <a:rPr lang="en-US" altLang="en-US"/>
              <a:t>Leaf Arrangement – Alternate, opposite, other</a:t>
            </a:r>
          </a:p>
          <a:p>
            <a:pPr eaLnBrk="1" hangingPunct="1"/>
            <a:r>
              <a:rPr lang="en-US" altLang="en-US"/>
              <a:t>Leaf Margin – Entire or lobed</a:t>
            </a:r>
          </a:p>
          <a:p>
            <a:pPr eaLnBrk="1" hangingPunct="1"/>
            <a:r>
              <a:rPr lang="en-US" altLang="en-US"/>
              <a:t>Leaf Margin – spines, toothed, smooth</a:t>
            </a:r>
          </a:p>
          <a:p>
            <a:pPr eaLnBrk="1" hangingPunct="1"/>
            <a:r>
              <a:rPr lang="en-US" altLang="en-US"/>
              <a:t>Plant form, spreading, bush, tree, rounded, columnar, etc.</a:t>
            </a:r>
          </a:p>
          <a:p>
            <a:pPr eaLnBrk="1" hangingPunct="1"/>
            <a:endParaRPr lang="en-US" altLang="en-US"/>
          </a:p>
        </p:txBody>
      </p:sp>
      <p:sp>
        <p:nvSpPr>
          <p:cNvPr id="2" name="Rectangle 2"/>
          <p:cNvSpPr>
            <a:spLocks noGrp="1" noChangeArrowheads="1"/>
          </p:cNvSpPr>
          <p:nvPr>
            <p:ph type="title"/>
          </p:nvPr>
        </p:nvSpPr>
        <p:spPr/>
        <p:txBody>
          <a:bodyPr/>
          <a:lstStyle/>
          <a:p>
            <a:pPr eaLnBrk="1" fontAlgn="auto" hangingPunct="1">
              <a:spcAft>
                <a:spcPts val="0"/>
              </a:spcAft>
              <a:defRPr/>
            </a:pPr>
            <a:r>
              <a:rPr lang="en-US">
                <a:ea typeface="+mj-ea"/>
                <a:cs typeface="+mj-cs"/>
              </a:rPr>
              <a:t>What Questions do I ask?</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26"/>
          <p:cNvSpPr>
            <a:spLocks noGrp="1" noChangeArrowheads="1"/>
          </p:cNvSpPr>
          <p:nvPr>
            <p:ph type="ctrTitle"/>
          </p:nvPr>
        </p:nvSpPr>
        <p:spPr>
          <a:xfrm>
            <a:off x="685800" y="2286000"/>
            <a:ext cx="7772400" cy="1143000"/>
          </a:xfrm>
        </p:spPr>
        <p:txBody>
          <a:bodyPr>
            <a:normAutofit fontScale="90000"/>
          </a:bodyPr>
          <a:lstStyle/>
          <a:p>
            <a:pPr eaLnBrk="1" fontAlgn="auto" hangingPunct="1">
              <a:spcAft>
                <a:spcPts val="0"/>
              </a:spcAft>
              <a:defRPr/>
            </a:pPr>
            <a:r>
              <a:rPr lang="en-US" b="0" dirty="0">
                <a:solidFill>
                  <a:srgbClr val="0000FF"/>
                </a:solidFill>
                <a:effectLst>
                  <a:outerShdw blurRad="38100" dist="38100" dir="2700000" algn="tl">
                    <a:srgbClr val="000000"/>
                  </a:outerShdw>
                </a:effectLst>
                <a:ea typeface="+mj-ea"/>
                <a:cs typeface="+mj-cs"/>
              </a:rPr>
              <a:t>Plant ID: Junipers, Hollies and Similar Plants</a:t>
            </a:r>
            <a:br>
              <a:rPr lang="en-US" b="0" dirty="0">
                <a:solidFill>
                  <a:srgbClr val="0000FF"/>
                </a:solidFill>
                <a:effectLst>
                  <a:outerShdw blurRad="38100" dist="38100" dir="2700000" algn="tl">
                    <a:srgbClr val="000000"/>
                  </a:outerShdw>
                </a:effectLst>
                <a:ea typeface="+mj-ea"/>
                <a:cs typeface="+mj-cs"/>
              </a:rPr>
            </a:br>
            <a:endParaRPr lang="en-US" b="0" dirty="0">
              <a:solidFill>
                <a:srgbClr val="0000FF"/>
              </a:solidFill>
              <a:effectLst>
                <a:outerShdw blurRad="38100" dist="38100" dir="2700000" algn="tl">
                  <a:srgbClr val="000000"/>
                </a:outerShdw>
              </a:effectLst>
              <a:ea typeface="+mj-ea"/>
              <a:cs typeface="+mj-cs"/>
            </a:endParaRPr>
          </a:p>
        </p:txBody>
      </p:sp>
      <p:sp>
        <p:nvSpPr>
          <p:cNvPr id="67587" name="Rectangle 1027"/>
          <p:cNvSpPr>
            <a:spLocks noGrp="1" noChangeArrowheads="1"/>
          </p:cNvSpPr>
          <p:nvPr>
            <p:ph type="subTitle" idx="1"/>
          </p:nvPr>
        </p:nvSpPr>
        <p:spPr>
          <a:xfrm>
            <a:off x="685800" y="3611563"/>
            <a:ext cx="7772400" cy="1200150"/>
          </a:xfrm>
        </p:spPr>
        <p:txBody>
          <a:bodyPr/>
          <a:lstStyle/>
          <a:p>
            <a:pPr marR="0" eaLnBrk="1" hangingPunct="1"/>
            <a:endParaRPr lang="en-US"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idx="1"/>
          </p:nvPr>
        </p:nvSpPr>
        <p:spPr/>
        <p:txBody>
          <a:bodyPr/>
          <a:lstStyle/>
          <a:p>
            <a:pPr eaLnBrk="1" hangingPunct="1"/>
            <a:r>
              <a:rPr lang="en-US" altLang="en-US"/>
              <a:t>Evergreen or Deciduous</a:t>
            </a:r>
          </a:p>
          <a:p>
            <a:pPr eaLnBrk="1" hangingPunct="1"/>
            <a:r>
              <a:rPr lang="en-US" altLang="en-US"/>
              <a:t>Leaf Arrangement – Alternate, opposite, other</a:t>
            </a:r>
          </a:p>
          <a:p>
            <a:pPr eaLnBrk="1" hangingPunct="1"/>
            <a:r>
              <a:rPr lang="en-US" altLang="en-US"/>
              <a:t>Leaf Margin – Entire or lobed</a:t>
            </a:r>
          </a:p>
          <a:p>
            <a:pPr eaLnBrk="1" hangingPunct="1"/>
            <a:r>
              <a:rPr lang="en-US" altLang="en-US"/>
              <a:t>Leaf Margin – spines, toothed, smooth</a:t>
            </a:r>
          </a:p>
          <a:p>
            <a:pPr eaLnBrk="1" hangingPunct="1"/>
            <a:r>
              <a:rPr lang="en-US" altLang="en-US"/>
              <a:t>Plant form, spreading, bush, tree, rounded, columnar, etc.</a:t>
            </a:r>
          </a:p>
          <a:p>
            <a:pPr eaLnBrk="1" hangingPunct="1"/>
            <a:endParaRPr lang="en-US" altLang="en-US"/>
          </a:p>
        </p:txBody>
      </p:sp>
      <p:sp>
        <p:nvSpPr>
          <p:cNvPr id="2" name="Rectangle 2"/>
          <p:cNvSpPr>
            <a:spLocks noGrp="1" noChangeArrowheads="1"/>
          </p:cNvSpPr>
          <p:nvPr>
            <p:ph type="title"/>
          </p:nvPr>
        </p:nvSpPr>
        <p:spPr/>
        <p:txBody>
          <a:bodyPr/>
          <a:lstStyle/>
          <a:p>
            <a:pPr eaLnBrk="1" fontAlgn="auto" hangingPunct="1">
              <a:spcAft>
                <a:spcPts val="0"/>
              </a:spcAft>
              <a:defRPr/>
            </a:pPr>
            <a:r>
              <a:rPr lang="en-US">
                <a:ea typeface="+mj-ea"/>
                <a:cs typeface="+mj-cs"/>
              </a:rPr>
              <a:t>What Questions do I answer?</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p:txBody>
          <a:bodyPr>
            <a:normAutofit/>
          </a:bodyPr>
          <a:lstStyle/>
          <a:p>
            <a:pPr eaLnBrk="1" hangingPunct="1">
              <a:lnSpc>
                <a:spcPct val="90000"/>
              </a:lnSpc>
            </a:pPr>
            <a:r>
              <a:rPr lang="en-US" altLang="en-US" b="1">
                <a:effectLst>
                  <a:outerShdw blurRad="38100" dist="38100" dir="2700000" algn="tl">
                    <a:srgbClr val="C0C0C0"/>
                  </a:outerShdw>
                </a:effectLst>
              </a:rPr>
              <a:t>Osmanthus (opposite leaves)</a:t>
            </a:r>
          </a:p>
          <a:p>
            <a:pPr eaLnBrk="1" hangingPunct="1">
              <a:lnSpc>
                <a:spcPct val="90000"/>
              </a:lnSpc>
            </a:pPr>
            <a:r>
              <a:rPr lang="en-US" altLang="en-US" b="1">
                <a:effectLst>
                  <a:outerShdw blurRad="38100" dist="38100" dir="2700000" algn="tl">
                    <a:srgbClr val="C0C0C0"/>
                  </a:outerShdw>
                </a:effectLst>
              </a:rPr>
              <a:t>Boxwoods (opposite leaves, no spines)</a:t>
            </a:r>
          </a:p>
          <a:p>
            <a:pPr eaLnBrk="1" hangingPunct="1">
              <a:lnSpc>
                <a:spcPct val="90000"/>
              </a:lnSpc>
            </a:pPr>
            <a:r>
              <a:rPr lang="en-US" altLang="en-US" b="1">
                <a:effectLst>
                  <a:outerShdw blurRad="38100" dist="38100" dir="2700000" algn="tl">
                    <a:srgbClr val="C0C0C0"/>
                  </a:outerShdw>
                </a:effectLst>
              </a:rPr>
              <a:t>Mahonia (compound leaves)</a:t>
            </a:r>
          </a:p>
          <a:p>
            <a:pPr eaLnBrk="1" hangingPunct="1">
              <a:lnSpc>
                <a:spcPct val="90000"/>
              </a:lnSpc>
            </a:pPr>
            <a:r>
              <a:rPr lang="en-US" altLang="en-US" b="1">
                <a:effectLst>
                  <a:outerShdw blurRad="38100" dist="38100" dir="2700000" algn="tl">
                    <a:srgbClr val="C0C0C0"/>
                  </a:outerShdw>
                </a:effectLst>
              </a:rPr>
              <a:t>Illicium (long narrow leaves smell like licorice no spines)</a:t>
            </a:r>
          </a:p>
          <a:p>
            <a:pPr eaLnBrk="1" hangingPunct="1">
              <a:lnSpc>
                <a:spcPct val="90000"/>
              </a:lnSpc>
            </a:pPr>
            <a:r>
              <a:rPr lang="en-US" altLang="en-US" b="1">
                <a:effectLst>
                  <a:outerShdw blurRad="38100" dist="38100" dir="2700000" algn="tl">
                    <a:srgbClr val="C0C0C0"/>
                  </a:outerShdw>
                </a:effectLst>
              </a:rPr>
              <a:t>Cherry laurel (wood smells like cherry)</a:t>
            </a:r>
          </a:p>
          <a:p>
            <a:pPr eaLnBrk="1" hangingPunct="1">
              <a:lnSpc>
                <a:spcPct val="90000"/>
              </a:lnSpc>
            </a:pPr>
            <a:r>
              <a:rPr lang="en-US" altLang="en-US" b="1">
                <a:effectLst>
                  <a:outerShdw blurRad="38100" dist="38100" dir="2700000" algn="tl">
                    <a:srgbClr val="C0C0C0"/>
                  </a:outerShdw>
                </a:effectLst>
              </a:rPr>
              <a:t>Wax myrtle (leaves smell like wax myrtle)</a:t>
            </a:r>
          </a:p>
          <a:p>
            <a:pPr eaLnBrk="1" hangingPunct="1">
              <a:lnSpc>
                <a:spcPct val="90000"/>
              </a:lnSpc>
            </a:pPr>
            <a:endParaRPr lang="en-US" altLang="en-US" b="1">
              <a:effectLst>
                <a:outerShdw blurRad="38100" dist="38100" dir="2700000" algn="tl">
                  <a:srgbClr val="C0C0C0"/>
                </a:outerShdw>
              </a:effectLst>
            </a:endParaRPr>
          </a:p>
        </p:txBody>
      </p:sp>
      <p:sp>
        <p:nvSpPr>
          <p:cNvPr id="43010" name="Rectangle 2"/>
          <p:cNvSpPr>
            <a:spLocks noGrp="1" noChangeArrowheads="1"/>
          </p:cNvSpPr>
          <p:nvPr>
            <p:ph type="title"/>
          </p:nvPr>
        </p:nvSpPr>
        <p:spPr/>
        <p:txBody>
          <a:bodyPr/>
          <a:lstStyle/>
          <a:p>
            <a:pPr eaLnBrk="1" fontAlgn="auto" hangingPunct="1">
              <a:spcAft>
                <a:spcPts val="0"/>
              </a:spcAft>
              <a:defRPr/>
            </a:pPr>
            <a:r>
              <a:rPr lang="en-US" b="0">
                <a:effectLst>
                  <a:outerShdw blurRad="38100" dist="38100" dir="2700000" algn="tl">
                    <a:srgbClr val="000000"/>
                  </a:outerShdw>
                </a:effectLst>
                <a:ea typeface="+mj-ea"/>
                <a:cs typeface="+mj-cs"/>
              </a:rPr>
              <a:t>Plants that look like hollies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228600"/>
            <a:ext cx="7772400" cy="1143000"/>
          </a:xfrm>
        </p:spPr>
        <p:txBody>
          <a:bodyPr/>
          <a:lstStyle/>
          <a:p>
            <a:pPr eaLnBrk="1" fontAlgn="auto" hangingPunct="1">
              <a:spcAft>
                <a:spcPts val="0"/>
              </a:spcAft>
              <a:defRPr/>
            </a:pPr>
            <a:r>
              <a:rPr lang="en-US" sz="2800" b="0">
                <a:solidFill>
                  <a:srgbClr val="FFFFFF"/>
                </a:solidFill>
                <a:effectLst>
                  <a:outerShdw blurRad="38100" dist="38100" dir="2700000" algn="tl">
                    <a:srgbClr val="000000"/>
                  </a:outerShdw>
                </a:effectLst>
                <a:ea typeface="+mj-ea"/>
                <a:cs typeface="+mj-cs"/>
              </a:rPr>
              <a:t>Hollies look alike and like many other plants!</a:t>
            </a:r>
          </a:p>
        </p:txBody>
      </p:sp>
      <p:pic>
        <p:nvPicPr>
          <p:cNvPr id="70659" name="Picture 5" descr="ilex vomitor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3200400" cy="24003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0660" name="Picture 6" descr="Ilex crenata leav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076700"/>
            <a:ext cx="3200400" cy="24003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0661" name="Picture 7" descr="Ilex crenat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4076700"/>
            <a:ext cx="3124200" cy="2343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0662" name="Picture 8" descr="mature boxes yellow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1600200"/>
            <a:ext cx="3124200" cy="2343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0663" name="Picture 10" descr="Osmanthus forma aurantiacu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1600200"/>
            <a:ext cx="2235200" cy="1676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0664" name="Picture 11" descr="anis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05600" y="3352800"/>
            <a:ext cx="1165225" cy="1219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0665" name="Picture 12" descr="mahonia flow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05600" y="4610100"/>
            <a:ext cx="2286000" cy="1714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5"/>
          <p:cNvSpPr>
            <a:spLocks noGrp="1" noChangeArrowheads="1"/>
          </p:cNvSpPr>
          <p:nvPr>
            <p:ph sz="half" idx="1"/>
          </p:nvPr>
        </p:nvSpPr>
        <p:spPr>
          <a:xfrm>
            <a:off x="457200" y="1481138"/>
            <a:ext cx="4038600" cy="4525962"/>
          </a:xfrm>
        </p:spPr>
        <p:txBody>
          <a:bodyPr/>
          <a:lstStyle/>
          <a:p>
            <a:pPr eaLnBrk="1" hangingPunct="1"/>
            <a:endParaRPr lang="en-US" altLang="en-US" sz="2000"/>
          </a:p>
        </p:txBody>
      </p:sp>
      <p:sp>
        <p:nvSpPr>
          <p:cNvPr id="71683" name="Rectangle 6"/>
          <p:cNvSpPr>
            <a:spLocks noGrp="1" noChangeArrowheads="1"/>
          </p:cNvSpPr>
          <p:nvPr>
            <p:ph sz="half" idx="2"/>
          </p:nvPr>
        </p:nvSpPr>
        <p:spPr>
          <a:xfrm>
            <a:off x="4648200" y="1481138"/>
            <a:ext cx="4038600" cy="4525962"/>
          </a:xfrm>
        </p:spPr>
        <p:txBody>
          <a:bodyPr/>
          <a:lstStyle/>
          <a:p>
            <a:pPr eaLnBrk="1" hangingPunct="1"/>
            <a:endParaRPr lang="en-US" altLang="en-US" sz="2000"/>
          </a:p>
        </p:txBody>
      </p:sp>
      <p:sp>
        <p:nvSpPr>
          <p:cNvPr id="70658" name="Rectangle 4"/>
          <p:cNvSpPr>
            <a:spLocks noGrp="1" noChangeArrowheads="1"/>
          </p:cNvSpPr>
          <p:nvPr>
            <p:ph type="title"/>
          </p:nvPr>
        </p:nvSpPr>
        <p:spPr/>
        <p:txBody>
          <a:bodyPr/>
          <a:lstStyle/>
          <a:p>
            <a:pPr eaLnBrk="1" fontAlgn="auto" hangingPunct="1">
              <a:spcAft>
                <a:spcPts val="0"/>
              </a:spcAft>
              <a:defRPr/>
            </a:pPr>
            <a:r>
              <a:rPr lang="en-US">
                <a:ea typeface="+mj-ea"/>
                <a:cs typeface="+mj-cs"/>
              </a:rPr>
              <a:t>Boxwood or Holly</a:t>
            </a:r>
          </a:p>
        </p:txBody>
      </p:sp>
      <p:sp>
        <p:nvSpPr>
          <p:cNvPr id="71685" name="AutoShape 8" descr="Boxwood3"/>
          <p:cNvSpPr>
            <a:spLocks noChangeAspect="1" noChangeArrowheads="1"/>
          </p:cNvSpPr>
          <p:nvPr/>
        </p:nvSpPr>
        <p:spPr bwMode="auto">
          <a:xfrm>
            <a:off x="1682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a:p>
        </p:txBody>
      </p:sp>
      <p:pic>
        <p:nvPicPr>
          <p:cNvPr id="71686" name="Picture 10" descr="ShapedBoxwoo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133600"/>
            <a:ext cx="401320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7" name="Picture 12" descr="186c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133600"/>
            <a:ext cx="3352800" cy="322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6"/>
          <p:cNvSpPr>
            <a:spLocks noGrp="1" noChangeArrowheads="1"/>
          </p:cNvSpPr>
          <p:nvPr>
            <p:ph sz="half" idx="1"/>
          </p:nvPr>
        </p:nvSpPr>
        <p:spPr>
          <a:xfrm>
            <a:off x="457200" y="1481138"/>
            <a:ext cx="4038600" cy="4525962"/>
          </a:xfrm>
        </p:spPr>
        <p:txBody>
          <a:bodyPr/>
          <a:lstStyle/>
          <a:p>
            <a:pPr eaLnBrk="1" hangingPunct="1"/>
            <a:endParaRPr lang="en-US" altLang="en-US" sz="2000"/>
          </a:p>
        </p:txBody>
      </p:sp>
      <p:sp>
        <p:nvSpPr>
          <p:cNvPr id="72707" name="Rectangle 17"/>
          <p:cNvSpPr>
            <a:spLocks noGrp="1" noChangeArrowheads="1"/>
          </p:cNvSpPr>
          <p:nvPr>
            <p:ph sz="half" idx="2"/>
          </p:nvPr>
        </p:nvSpPr>
        <p:spPr>
          <a:xfrm>
            <a:off x="4648200" y="1481138"/>
            <a:ext cx="4038600" cy="4525962"/>
          </a:xfrm>
        </p:spPr>
        <p:txBody>
          <a:bodyPr/>
          <a:lstStyle/>
          <a:p>
            <a:pPr eaLnBrk="1" hangingPunct="1"/>
            <a:r>
              <a:rPr lang="en-US" altLang="en-US" sz="2000"/>
              <a:t>Form:  3-4 feet rounded</a:t>
            </a:r>
          </a:p>
          <a:p>
            <a:pPr eaLnBrk="1" hangingPunct="1"/>
            <a:r>
              <a:rPr lang="en-US" altLang="en-US" sz="2000"/>
              <a:t>Foliage: opposite, simple, entire, 1/3 to 1 in. long</a:t>
            </a:r>
          </a:p>
          <a:p>
            <a:pPr eaLnBrk="1" hangingPunct="1"/>
            <a:r>
              <a:rPr lang="en-US" altLang="en-US" sz="2000"/>
              <a:t>Other: leaf is broadest in the middle, not a holly.</a:t>
            </a:r>
          </a:p>
        </p:txBody>
      </p:sp>
      <p:sp>
        <p:nvSpPr>
          <p:cNvPr id="71682" name="Rectangle 15"/>
          <p:cNvSpPr>
            <a:spLocks noGrp="1" noChangeArrowheads="1"/>
          </p:cNvSpPr>
          <p:nvPr>
            <p:ph type="title"/>
          </p:nvPr>
        </p:nvSpPr>
        <p:spPr/>
        <p:txBody>
          <a:bodyPr/>
          <a:lstStyle/>
          <a:p>
            <a:pPr eaLnBrk="1" fontAlgn="auto" hangingPunct="1">
              <a:spcAft>
                <a:spcPts val="0"/>
              </a:spcAft>
              <a:defRPr/>
            </a:pPr>
            <a:r>
              <a:rPr lang="en-US">
                <a:ea typeface="+mj-ea"/>
                <a:cs typeface="+mj-cs"/>
              </a:rPr>
              <a:t>Buxus microphylla (Boxwood)</a:t>
            </a:r>
          </a:p>
        </p:txBody>
      </p:sp>
      <p:pic>
        <p:nvPicPr>
          <p:cNvPr id="72709" name="Picture 11" descr="Boxwo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05000"/>
            <a:ext cx="2819400"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0" name="Picture 13" descr="boxwo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505200"/>
            <a:ext cx="4114800" cy="308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sp>
        <p:nvSpPr>
          <p:cNvPr id="9219" name="Rectangle 3"/>
          <p:cNvSpPr>
            <a:spLocks noGrp="1" noChangeArrowheads="1"/>
          </p:cNvSpPr>
          <p:nvPr>
            <p:ph sz="half" idx="1"/>
          </p:nvPr>
        </p:nvSpPr>
        <p:spPr>
          <a:xfrm>
            <a:off x="1066800" y="1524000"/>
            <a:ext cx="7696200" cy="4114800"/>
          </a:xfrm>
        </p:spPr>
        <p:txBody>
          <a:bodyPr>
            <a:normAutofit/>
          </a:bodyPr>
          <a:lstStyle/>
          <a:p>
            <a:pPr eaLnBrk="1" hangingPunct="1"/>
            <a:r>
              <a:rPr lang="en-US" altLang="en-US" b="1" i="1">
                <a:solidFill>
                  <a:srgbClr val="FFFFFF"/>
                </a:solidFill>
                <a:effectLst>
                  <a:outerShdw blurRad="38100" dist="38100" dir="2700000" algn="tl">
                    <a:srgbClr val="000000"/>
                  </a:outerShdw>
                </a:effectLst>
              </a:rPr>
              <a:t>Ilex cornuta</a:t>
            </a:r>
            <a:r>
              <a:rPr lang="en-US" altLang="en-US" b="1">
                <a:solidFill>
                  <a:srgbClr val="FFFFFF"/>
                </a:solidFill>
                <a:effectLst>
                  <a:outerShdw blurRad="38100" dist="38100" dir="2700000" algn="tl">
                    <a:srgbClr val="000000"/>
                  </a:outerShdw>
                </a:effectLst>
              </a:rPr>
              <a:t> Chinese Holly (21 cultivars)</a:t>
            </a:r>
          </a:p>
          <a:p>
            <a:pPr eaLnBrk="1" hangingPunct="1"/>
            <a:r>
              <a:rPr lang="en-US" altLang="en-US" b="1" i="1">
                <a:solidFill>
                  <a:srgbClr val="FFFFFF"/>
                </a:solidFill>
                <a:effectLst>
                  <a:outerShdw blurRad="38100" dist="38100" dir="2700000" algn="tl">
                    <a:srgbClr val="000000"/>
                  </a:outerShdw>
                </a:effectLst>
              </a:rPr>
              <a:t>Ilex crenata</a:t>
            </a:r>
            <a:r>
              <a:rPr lang="en-US" altLang="en-US" b="1">
                <a:solidFill>
                  <a:srgbClr val="FFFFFF"/>
                </a:solidFill>
                <a:effectLst>
                  <a:outerShdw blurRad="38100" dist="38100" dir="2700000" algn="tl">
                    <a:srgbClr val="000000"/>
                  </a:outerShdw>
                </a:effectLst>
              </a:rPr>
              <a:t> Japanese Holly (60)</a:t>
            </a:r>
          </a:p>
          <a:p>
            <a:pPr eaLnBrk="1" hangingPunct="1"/>
            <a:r>
              <a:rPr lang="en-US" altLang="en-US" b="1" i="1">
                <a:solidFill>
                  <a:srgbClr val="FFFFFF"/>
                </a:solidFill>
                <a:effectLst>
                  <a:outerShdw blurRad="38100" dist="38100" dir="2700000" algn="tl">
                    <a:srgbClr val="000000"/>
                  </a:outerShdw>
                </a:effectLst>
              </a:rPr>
              <a:t>Ilex glabra</a:t>
            </a:r>
            <a:r>
              <a:rPr lang="en-US" altLang="en-US" b="1">
                <a:solidFill>
                  <a:srgbClr val="FFFFFF"/>
                </a:solidFill>
                <a:effectLst>
                  <a:outerShdw blurRad="38100" dist="38100" dir="2700000" algn="tl">
                    <a:srgbClr val="000000"/>
                  </a:outerShdw>
                </a:effectLst>
              </a:rPr>
              <a:t> Inkberry (8)</a:t>
            </a:r>
          </a:p>
          <a:p>
            <a:pPr eaLnBrk="1" hangingPunct="1"/>
            <a:r>
              <a:rPr lang="en-US" altLang="en-US" b="1" i="1">
                <a:solidFill>
                  <a:srgbClr val="FFFFFF"/>
                </a:solidFill>
                <a:effectLst>
                  <a:outerShdw blurRad="38100" dist="38100" dir="2700000" algn="tl">
                    <a:srgbClr val="000000"/>
                  </a:outerShdw>
                </a:effectLst>
              </a:rPr>
              <a:t>Ilex latifolia</a:t>
            </a:r>
            <a:r>
              <a:rPr lang="en-US" altLang="en-US" b="1">
                <a:solidFill>
                  <a:srgbClr val="FFFFFF"/>
                </a:solidFill>
                <a:effectLst>
                  <a:outerShdw blurRad="38100" dist="38100" dir="2700000" algn="tl">
                    <a:srgbClr val="000000"/>
                  </a:outerShdw>
                </a:effectLst>
              </a:rPr>
              <a:t> Lusterleaf Holly </a:t>
            </a:r>
          </a:p>
          <a:p>
            <a:pPr eaLnBrk="1" hangingPunct="1"/>
            <a:r>
              <a:rPr lang="en-US" altLang="en-US" b="1" i="1">
                <a:solidFill>
                  <a:srgbClr val="FFFFFF"/>
                </a:solidFill>
                <a:effectLst>
                  <a:outerShdw blurRad="38100" dist="38100" dir="2700000" algn="tl">
                    <a:srgbClr val="000000"/>
                  </a:outerShdw>
                </a:effectLst>
              </a:rPr>
              <a:t>Ilex opaca</a:t>
            </a:r>
            <a:r>
              <a:rPr lang="en-US" altLang="en-US" b="1">
                <a:solidFill>
                  <a:srgbClr val="FFFFFF"/>
                </a:solidFill>
                <a:effectLst>
                  <a:outerShdw blurRad="38100" dist="38100" dir="2700000" algn="tl">
                    <a:srgbClr val="000000"/>
                  </a:outerShdw>
                </a:effectLst>
              </a:rPr>
              <a:t> American Holly</a:t>
            </a:r>
          </a:p>
          <a:p>
            <a:pPr eaLnBrk="1" hangingPunct="1"/>
            <a:r>
              <a:rPr lang="en-US" altLang="en-US" b="1" i="1">
                <a:solidFill>
                  <a:srgbClr val="FFFFFF"/>
                </a:solidFill>
                <a:effectLst>
                  <a:outerShdw blurRad="38100" dist="38100" dir="2700000" algn="tl">
                    <a:srgbClr val="000000"/>
                  </a:outerShdw>
                </a:effectLst>
              </a:rPr>
              <a:t>Ilex verticillata</a:t>
            </a:r>
            <a:r>
              <a:rPr lang="en-US" altLang="en-US" b="1">
                <a:solidFill>
                  <a:srgbClr val="FFFFFF"/>
                </a:solidFill>
                <a:effectLst>
                  <a:outerShdw blurRad="38100" dist="38100" dir="2700000" algn="tl">
                    <a:srgbClr val="000000"/>
                  </a:outerShdw>
                </a:effectLst>
              </a:rPr>
              <a:t> Winterberry Holly</a:t>
            </a:r>
          </a:p>
          <a:p>
            <a:pPr eaLnBrk="1" hangingPunct="1"/>
            <a:r>
              <a:rPr lang="en-US" altLang="en-US" b="1" i="1">
                <a:solidFill>
                  <a:srgbClr val="FFFFFF"/>
                </a:solidFill>
                <a:effectLst>
                  <a:outerShdw blurRad="38100" dist="38100" dir="2700000" algn="tl">
                    <a:srgbClr val="000000"/>
                  </a:outerShdw>
                </a:effectLst>
              </a:rPr>
              <a:t>Ilex vomitoria</a:t>
            </a:r>
            <a:r>
              <a:rPr lang="en-US" altLang="en-US" b="1">
                <a:solidFill>
                  <a:srgbClr val="FFFFFF"/>
                </a:solidFill>
                <a:effectLst>
                  <a:outerShdw blurRad="38100" dist="38100" dir="2700000" algn="tl">
                    <a:srgbClr val="000000"/>
                  </a:outerShdw>
                </a:effectLst>
              </a:rPr>
              <a:t> Yaupon Holly (13)</a:t>
            </a:r>
          </a:p>
          <a:p>
            <a:pPr eaLnBrk="1" hangingPunct="1"/>
            <a:endParaRPr lang="en-US" altLang="en-US" sz="2000" b="1">
              <a:solidFill>
                <a:srgbClr val="FFFFFF"/>
              </a:solidFill>
              <a:effectLst>
                <a:outerShdw blurRad="38100" dist="38100" dir="2700000" algn="tl">
                  <a:srgbClr val="000000"/>
                </a:outerShdw>
              </a:effectLst>
            </a:endParaRPr>
          </a:p>
        </p:txBody>
      </p:sp>
      <p:sp>
        <p:nvSpPr>
          <p:cNvPr id="9218" name="Rectangle 2"/>
          <p:cNvSpPr>
            <a:spLocks noGrp="1" noChangeArrowheads="1"/>
          </p:cNvSpPr>
          <p:nvPr>
            <p:ph type="title"/>
          </p:nvPr>
        </p:nvSpPr>
        <p:spPr>
          <a:xfrm>
            <a:off x="533400" y="304800"/>
            <a:ext cx="7772400" cy="838200"/>
          </a:xfrm>
        </p:spPr>
        <p:txBody>
          <a:bodyPr/>
          <a:lstStyle/>
          <a:p>
            <a:pPr eaLnBrk="1" fontAlgn="auto" hangingPunct="1">
              <a:spcAft>
                <a:spcPts val="0"/>
              </a:spcAft>
              <a:defRPr/>
            </a:pPr>
            <a:r>
              <a:rPr lang="en-US" b="0">
                <a:solidFill>
                  <a:srgbClr val="FFFFFF"/>
                </a:solidFill>
                <a:effectLst>
                  <a:outerShdw blurRad="38100" dist="38100" dir="2700000" algn="tl">
                    <a:srgbClr val="000000"/>
                  </a:outerShdw>
                </a:effectLst>
                <a:ea typeface="+mj-ea"/>
                <a:cs typeface="+mj-cs"/>
              </a:rPr>
              <a:t>The Holly Species (400+)</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172200" y="304800"/>
            <a:ext cx="2895600" cy="1676400"/>
          </a:xfrm>
        </p:spPr>
        <p:txBody>
          <a:bodyPr>
            <a:normAutofit fontScale="90000"/>
          </a:bodyPr>
          <a:lstStyle/>
          <a:p>
            <a:pPr eaLnBrk="1" fontAlgn="auto" hangingPunct="1">
              <a:spcAft>
                <a:spcPts val="0"/>
              </a:spcAft>
              <a:defRPr/>
            </a:pPr>
            <a:r>
              <a:rPr lang="en-US" b="0">
                <a:effectLst>
                  <a:outerShdw blurRad="38100" dist="38100" dir="2700000" algn="tl">
                    <a:srgbClr val="000000"/>
                  </a:outerShdw>
                </a:effectLst>
                <a:ea typeface="+mj-ea"/>
                <a:cs typeface="+mj-cs"/>
              </a:rPr>
              <a:t>What makes it a holly?</a:t>
            </a:r>
          </a:p>
        </p:txBody>
      </p:sp>
      <p:pic>
        <p:nvPicPr>
          <p:cNvPr id="74755" name="Picture 3" descr="ilex bloo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52400"/>
            <a:ext cx="3733800" cy="28003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4756" name="Picture 5" descr="ilexverticil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1879600" cy="28575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4757" name="Picture 12" descr="ilex_emily_brum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048000"/>
            <a:ext cx="4572000" cy="304006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3576" name="Text Box 24"/>
          <p:cNvSpPr txBox="1">
            <a:spLocks noChangeArrowheads="1"/>
          </p:cNvSpPr>
          <p:nvPr/>
        </p:nvSpPr>
        <p:spPr bwMode="auto">
          <a:xfrm>
            <a:off x="2438400" y="2209800"/>
            <a:ext cx="3044825" cy="822325"/>
          </a:xfrm>
          <a:prstGeom prst="rect">
            <a:avLst/>
          </a:prstGeom>
          <a:noFill/>
          <a:ln w="9525">
            <a:noFill/>
            <a:miter lim="800000"/>
            <a:headEnd/>
            <a:tailEnd/>
          </a:ln>
          <a:effectLst/>
        </p:spPr>
        <p:txBody>
          <a:bodyPr wrap="none">
            <a:spAutoFit/>
          </a:bodyPr>
          <a:lstStyle/>
          <a:p>
            <a:pPr eaLnBrk="1" hangingPunct="1">
              <a:defRPr/>
            </a:pPr>
            <a:r>
              <a:rPr lang="en-US" b="1">
                <a:effectLst>
                  <a:outerShdw blurRad="38100" dist="38100" dir="2700000" algn="tl">
                    <a:srgbClr val="000000"/>
                  </a:outerShdw>
                </a:effectLst>
                <a:ea typeface="+mn-ea"/>
              </a:rPr>
              <a:t>Creamy white flowers</a:t>
            </a:r>
          </a:p>
          <a:p>
            <a:pPr eaLnBrk="1" hangingPunct="1">
              <a:defRPr/>
            </a:pPr>
            <a:r>
              <a:rPr lang="en-US" b="1">
                <a:effectLst>
                  <a:outerShdw blurRad="38100" dist="38100" dir="2700000" algn="tl">
                    <a:srgbClr val="000000"/>
                  </a:outerShdw>
                </a:effectLst>
                <a:ea typeface="+mn-ea"/>
              </a:rPr>
              <a:t>(Dioecious)</a:t>
            </a:r>
          </a:p>
        </p:txBody>
      </p:sp>
      <p:sp>
        <p:nvSpPr>
          <p:cNvPr id="23577" name="Text Box 25"/>
          <p:cNvSpPr txBox="1">
            <a:spLocks noChangeArrowheads="1"/>
          </p:cNvSpPr>
          <p:nvPr/>
        </p:nvSpPr>
        <p:spPr bwMode="auto">
          <a:xfrm>
            <a:off x="381000" y="2209800"/>
            <a:ext cx="1377950" cy="457200"/>
          </a:xfrm>
          <a:prstGeom prst="rect">
            <a:avLst/>
          </a:prstGeom>
          <a:noFill/>
          <a:ln w="9525">
            <a:noFill/>
            <a:miter lim="800000"/>
            <a:headEnd/>
            <a:tailEnd/>
          </a:ln>
          <a:effectLst/>
        </p:spPr>
        <p:txBody>
          <a:bodyPr wrap="none">
            <a:spAutoFit/>
          </a:bodyPr>
          <a:lstStyle/>
          <a:p>
            <a:pPr eaLnBrk="1" hangingPunct="1">
              <a:defRPr/>
            </a:pPr>
            <a:r>
              <a:rPr lang="en-US" b="1">
                <a:effectLst>
                  <a:outerShdw blurRad="38100" dist="38100" dir="2700000" algn="tl">
                    <a:srgbClr val="000000"/>
                  </a:outerShdw>
                </a:effectLst>
                <a:ea typeface="+mn-ea"/>
              </a:rPr>
              <a:t>Red fruit</a:t>
            </a:r>
          </a:p>
        </p:txBody>
      </p:sp>
      <p:sp>
        <p:nvSpPr>
          <p:cNvPr id="23578" name="Text Box 26"/>
          <p:cNvSpPr txBox="1">
            <a:spLocks noChangeArrowheads="1"/>
          </p:cNvSpPr>
          <p:nvPr/>
        </p:nvSpPr>
        <p:spPr bwMode="auto">
          <a:xfrm>
            <a:off x="152400" y="5257800"/>
            <a:ext cx="3762375" cy="822325"/>
          </a:xfrm>
          <a:prstGeom prst="rect">
            <a:avLst/>
          </a:prstGeom>
          <a:noFill/>
          <a:ln w="9525">
            <a:noFill/>
            <a:miter lim="800000"/>
            <a:headEnd/>
            <a:tailEnd/>
          </a:ln>
          <a:effectLst/>
        </p:spPr>
        <p:txBody>
          <a:bodyPr wrap="none">
            <a:spAutoFit/>
          </a:bodyPr>
          <a:lstStyle/>
          <a:p>
            <a:pPr eaLnBrk="1" hangingPunct="1">
              <a:defRPr/>
            </a:pPr>
            <a:r>
              <a:rPr lang="en-US" b="1">
                <a:effectLst>
                  <a:outerShdw blurRad="38100" dist="38100" dir="2700000" algn="tl">
                    <a:srgbClr val="000000"/>
                  </a:outerShdw>
                </a:effectLst>
                <a:ea typeface="+mn-ea"/>
              </a:rPr>
              <a:t>Alternating leathery leaves </a:t>
            </a:r>
          </a:p>
          <a:p>
            <a:pPr eaLnBrk="1" hangingPunct="1">
              <a:defRPr/>
            </a:pPr>
            <a:r>
              <a:rPr lang="en-US" b="1">
                <a:effectLst>
                  <a:outerShdw blurRad="38100" dist="38100" dir="2700000" algn="tl">
                    <a:srgbClr val="000000"/>
                  </a:outerShdw>
                </a:effectLst>
                <a:ea typeface="+mn-ea"/>
              </a:rPr>
              <a:t>with points</a:t>
            </a:r>
          </a:p>
        </p:txBody>
      </p:sp>
      <p:pic>
        <p:nvPicPr>
          <p:cNvPr id="74761" name="Picture 29" descr="177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2133600"/>
            <a:ext cx="2914650" cy="4572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3582" name="Text Box 30"/>
          <p:cNvSpPr txBox="1">
            <a:spLocks noChangeArrowheads="1"/>
          </p:cNvSpPr>
          <p:nvPr/>
        </p:nvSpPr>
        <p:spPr bwMode="auto">
          <a:xfrm>
            <a:off x="6096000" y="5791200"/>
            <a:ext cx="2590800" cy="457200"/>
          </a:xfrm>
          <a:prstGeom prst="rect">
            <a:avLst/>
          </a:prstGeom>
          <a:noFill/>
          <a:ln w="9525">
            <a:noFill/>
            <a:miter lim="800000"/>
            <a:headEnd/>
            <a:tailEnd/>
          </a:ln>
          <a:effectLst/>
        </p:spPr>
        <p:txBody>
          <a:bodyPr>
            <a:spAutoFit/>
          </a:bodyPr>
          <a:lstStyle/>
          <a:p>
            <a:pPr eaLnBrk="1" hangingPunct="1">
              <a:defRPr/>
            </a:pPr>
            <a:r>
              <a:rPr lang="en-US" b="1">
                <a:effectLst>
                  <a:outerShdw blurRad="38100" dist="38100" dir="2700000" algn="tl">
                    <a:srgbClr val="000000"/>
                  </a:outerShdw>
                </a:effectLst>
                <a:ea typeface="+mn-ea"/>
              </a:rPr>
              <a:t>Smooth gray bark</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pPr eaLnBrk="1" fontAlgn="auto" hangingPunct="1">
              <a:spcAft>
                <a:spcPts val="0"/>
              </a:spcAft>
              <a:defRPr/>
            </a:pPr>
            <a:r>
              <a:rPr lang="en-US" b="0" i="1">
                <a:effectLst>
                  <a:outerShdw blurRad="38100" dist="38100" dir="2700000" algn="tl">
                    <a:srgbClr val="000000"/>
                  </a:outerShdw>
                </a:effectLst>
                <a:ea typeface="+mj-ea"/>
                <a:cs typeface="+mj-cs"/>
              </a:rPr>
              <a:t>Ilex aquifolium</a:t>
            </a:r>
            <a:r>
              <a:rPr lang="en-US" b="0">
                <a:effectLst>
                  <a:outerShdw blurRad="38100" dist="38100" dir="2700000" algn="tl">
                    <a:srgbClr val="000000"/>
                  </a:outerShdw>
                </a:effectLst>
                <a:ea typeface="+mj-ea"/>
                <a:cs typeface="+mj-cs"/>
              </a:rPr>
              <a:t> </a:t>
            </a:r>
            <a:br>
              <a:rPr lang="en-US" b="0">
                <a:effectLst>
                  <a:outerShdw blurRad="38100" dist="38100" dir="2700000" algn="tl">
                    <a:srgbClr val="000000"/>
                  </a:outerShdw>
                </a:effectLst>
                <a:ea typeface="+mj-ea"/>
                <a:cs typeface="+mj-cs"/>
              </a:rPr>
            </a:br>
            <a:r>
              <a:rPr lang="en-US" b="0">
                <a:effectLst>
                  <a:outerShdw blurRad="38100" dist="38100" dir="2700000" algn="tl">
                    <a:srgbClr val="000000"/>
                  </a:outerShdw>
                </a:effectLst>
                <a:ea typeface="+mj-ea"/>
                <a:cs typeface="+mj-cs"/>
              </a:rPr>
              <a:t>English Holly</a:t>
            </a:r>
          </a:p>
        </p:txBody>
      </p:sp>
      <p:pic>
        <p:nvPicPr>
          <p:cNvPr id="75779" name="Picture 5" descr="ilex_aqua_variega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263775"/>
            <a:ext cx="6248400" cy="40608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8443" name="Text Box 11"/>
          <p:cNvSpPr txBox="1">
            <a:spLocks noChangeArrowheads="1"/>
          </p:cNvSpPr>
          <p:nvPr/>
        </p:nvSpPr>
        <p:spPr bwMode="auto">
          <a:xfrm>
            <a:off x="0" y="1905000"/>
            <a:ext cx="2957513" cy="1311275"/>
          </a:xfrm>
          <a:prstGeom prst="rect">
            <a:avLst/>
          </a:prstGeom>
          <a:noFill/>
          <a:ln w="9525">
            <a:noFill/>
            <a:miter lim="800000"/>
            <a:headEnd/>
            <a:tailEnd/>
          </a:ln>
          <a:effectLst/>
        </p:spPr>
        <p:txBody>
          <a:bodyPr wrap="none">
            <a:spAutoFit/>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buFontTx/>
              <a:buChar char="•"/>
            </a:pPr>
            <a:r>
              <a:rPr lang="en-US" altLang="en-US" sz="2000" b="1">
                <a:effectLst>
                  <a:outerShdw blurRad="38100" dist="38100" dir="2700000" algn="tl">
                    <a:srgbClr val="464646"/>
                  </a:outerShdw>
                </a:effectLst>
              </a:rPr>
              <a:t>Form: 30-50’, pyramidal</a:t>
            </a:r>
          </a:p>
          <a:p>
            <a:pPr eaLnBrk="1" hangingPunct="1">
              <a:buFontTx/>
              <a:buChar char="•"/>
            </a:pPr>
            <a:r>
              <a:rPr lang="en-US" altLang="en-US" sz="2000" b="1">
                <a:effectLst>
                  <a:outerShdw blurRad="38100" dist="38100" dir="2700000" algn="tl">
                    <a:srgbClr val="464646"/>
                  </a:outerShdw>
                </a:effectLst>
              </a:rPr>
              <a:t>Foliage: undulating </a:t>
            </a:r>
          </a:p>
          <a:p>
            <a:pPr eaLnBrk="1" hangingPunct="1"/>
            <a:r>
              <a:rPr lang="en-US" altLang="en-US" sz="2000" b="1">
                <a:effectLst>
                  <a:outerShdw blurRad="38100" dist="38100" dir="2700000" algn="tl">
                    <a:srgbClr val="464646"/>
                  </a:outerShdw>
                </a:effectLst>
              </a:rPr>
              <a:t>	spiny margins</a:t>
            </a:r>
          </a:p>
          <a:p>
            <a:pPr eaLnBrk="1" hangingPunct="1">
              <a:buFontTx/>
              <a:buChar char="•"/>
            </a:pPr>
            <a:r>
              <a:rPr lang="en-US" altLang="en-US" sz="2000" b="1">
                <a:effectLst>
                  <a:outerShdw blurRad="38100" dist="38100" dir="2700000" algn="tl">
                    <a:srgbClr val="464646"/>
                  </a:outerShdw>
                </a:effectLst>
              </a:rPr>
              <a:t>Bark: gray</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76200"/>
            <a:ext cx="8153400" cy="1143000"/>
          </a:xfrm>
        </p:spPr>
        <p:txBody>
          <a:bodyPr>
            <a:normAutofit fontScale="90000"/>
          </a:bodyPr>
          <a:lstStyle/>
          <a:p>
            <a:pPr eaLnBrk="1" fontAlgn="auto" hangingPunct="1">
              <a:spcAft>
                <a:spcPts val="0"/>
              </a:spcAft>
              <a:defRPr/>
            </a:pPr>
            <a:r>
              <a:rPr lang="en-US" b="0" i="1">
                <a:effectLst>
                  <a:outerShdw blurRad="38100" dist="38100" dir="2700000" algn="tl">
                    <a:srgbClr val="000000"/>
                  </a:outerShdw>
                </a:effectLst>
                <a:ea typeface="+mj-ea"/>
                <a:cs typeface="+mj-cs"/>
              </a:rPr>
              <a:t>Ilex x</a:t>
            </a:r>
            <a:r>
              <a:rPr lang="en-US" b="0">
                <a:effectLst>
                  <a:outerShdw blurRad="38100" dist="38100" dir="2700000" algn="tl">
                    <a:srgbClr val="000000"/>
                  </a:outerShdw>
                </a:effectLst>
                <a:ea typeface="+mj-ea"/>
                <a:cs typeface="+mj-cs"/>
              </a:rPr>
              <a:t> ‘Nellie R. Stevens’ </a:t>
            </a:r>
            <a:br>
              <a:rPr lang="en-US" b="0">
                <a:effectLst>
                  <a:outerShdw blurRad="38100" dist="38100" dir="2700000" algn="tl">
                    <a:srgbClr val="000000"/>
                  </a:outerShdw>
                </a:effectLst>
                <a:ea typeface="+mj-ea"/>
                <a:cs typeface="+mj-cs"/>
              </a:rPr>
            </a:br>
            <a:r>
              <a:rPr lang="en-US" b="0">
                <a:effectLst>
                  <a:outerShdw blurRad="38100" dist="38100" dir="2700000" algn="tl">
                    <a:srgbClr val="000000"/>
                  </a:outerShdw>
                </a:effectLst>
                <a:ea typeface="+mj-ea"/>
                <a:cs typeface="+mj-cs"/>
              </a:rPr>
              <a:t>Nellie R. Stevens Holly</a:t>
            </a:r>
          </a:p>
        </p:txBody>
      </p:sp>
      <p:pic>
        <p:nvPicPr>
          <p:cNvPr id="76803" name="Picture 4" descr="Ilex_Ne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8100" y="2865438"/>
            <a:ext cx="5143500" cy="384016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6804" name="Picture 6" descr="Ilex_N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0"/>
            <a:ext cx="3349625" cy="51435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9467" name="Text Box 11"/>
          <p:cNvSpPr txBox="1">
            <a:spLocks noChangeArrowheads="1"/>
          </p:cNvSpPr>
          <p:nvPr/>
        </p:nvSpPr>
        <p:spPr bwMode="auto">
          <a:xfrm>
            <a:off x="3733800" y="1295400"/>
            <a:ext cx="5410200" cy="1616075"/>
          </a:xfrm>
          <a:prstGeom prst="rect">
            <a:avLst/>
          </a:prstGeom>
          <a:noFill/>
          <a:ln w="9525">
            <a:noFill/>
            <a:miter lim="800000"/>
            <a:headEnd/>
            <a:tailEnd/>
          </a:ln>
          <a:effectLst/>
        </p:spPr>
        <p:txBody>
          <a:bodyPr>
            <a:spAutoFit/>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buFontTx/>
              <a:buChar char="•"/>
            </a:pPr>
            <a:r>
              <a:rPr lang="en-US" altLang="en-US" sz="2000" b="1">
                <a:effectLst>
                  <a:outerShdw blurRad="38100" dist="38100" dir="2700000" algn="tl">
                    <a:srgbClr val="464646"/>
                  </a:outerShdw>
                </a:effectLst>
              </a:rPr>
              <a:t>Form: 15-20’, upright pyramidal</a:t>
            </a:r>
          </a:p>
          <a:p>
            <a:pPr eaLnBrk="1" hangingPunct="1">
              <a:buFontTx/>
              <a:buChar char="•"/>
            </a:pPr>
            <a:r>
              <a:rPr lang="en-US" altLang="en-US" sz="2000" b="1">
                <a:effectLst>
                  <a:outerShdw blurRad="38100" dist="38100" dir="2700000" algn="tl">
                    <a:srgbClr val="464646"/>
                  </a:outerShdw>
                </a:effectLst>
              </a:rPr>
              <a:t>Foliage: four to six points</a:t>
            </a:r>
          </a:p>
          <a:p>
            <a:pPr eaLnBrk="1" hangingPunct="1">
              <a:buFontTx/>
              <a:buChar char="•"/>
            </a:pPr>
            <a:r>
              <a:rPr lang="en-US" altLang="en-US" sz="2000" b="1">
                <a:effectLst>
                  <a:outerShdw blurRad="38100" dist="38100" dir="2700000" algn="tl">
                    <a:srgbClr val="464646"/>
                  </a:outerShdw>
                </a:effectLst>
              </a:rPr>
              <a:t>Bark: gray, smooth</a:t>
            </a:r>
          </a:p>
          <a:p>
            <a:pPr eaLnBrk="1" hangingPunct="1"/>
            <a:r>
              <a:rPr lang="en-US" altLang="en-US" sz="2000" b="1">
                <a:effectLst>
                  <a:outerShdw blurRad="38100" dist="38100" dir="2700000" algn="tl">
                    <a:srgbClr val="464646"/>
                  </a:outerShdw>
                </a:effectLst>
              </a:rPr>
              <a:t>(cross between English and Chinese, M.D nursery owner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3"/>
          <p:cNvSpPr>
            <a:spLocks noGrp="1" noChangeArrowheads="1"/>
          </p:cNvSpPr>
          <p:nvPr>
            <p:ph idx="1"/>
          </p:nvPr>
        </p:nvSpPr>
        <p:spPr>
          <a:xfrm>
            <a:off x="0" y="2057400"/>
            <a:ext cx="4829175" cy="2349500"/>
          </a:xfrm>
        </p:spPr>
        <p:txBody>
          <a:bodyPr/>
          <a:lstStyle/>
          <a:p>
            <a:pPr eaLnBrk="1" hangingPunct="1">
              <a:lnSpc>
                <a:spcPct val="90000"/>
              </a:lnSpc>
            </a:pPr>
            <a:r>
              <a:rPr lang="en-US" altLang="en-US" sz="1800" b="1" u="sng"/>
              <a:t>Bud</a:t>
            </a:r>
            <a:r>
              <a:rPr lang="en-US" altLang="en-US" sz="1800"/>
              <a:t> - A compressed, undeveloped shoot. Buds may be lateral or terminal. </a:t>
            </a:r>
          </a:p>
          <a:p>
            <a:pPr eaLnBrk="1" hangingPunct="1">
              <a:lnSpc>
                <a:spcPct val="90000"/>
              </a:lnSpc>
            </a:pPr>
            <a:r>
              <a:rPr lang="en-US" altLang="en-US" sz="1800" b="1" u="sng"/>
              <a:t>Node</a:t>
            </a:r>
            <a:r>
              <a:rPr lang="en-US" altLang="en-US" sz="1800" b="1"/>
              <a:t> </a:t>
            </a:r>
            <a:r>
              <a:rPr lang="en-US" altLang="en-US" sz="1800"/>
              <a:t>- point on the stem where leaf or bud is borne. The space between two nodes is an </a:t>
            </a:r>
            <a:r>
              <a:rPr lang="en-US" altLang="en-US" sz="1800" b="1" u="sng"/>
              <a:t>internode</a:t>
            </a:r>
          </a:p>
          <a:p>
            <a:pPr eaLnBrk="1" hangingPunct="1">
              <a:lnSpc>
                <a:spcPct val="90000"/>
              </a:lnSpc>
            </a:pPr>
            <a:r>
              <a:rPr lang="en-US" altLang="en-US" sz="1800" b="1" u="sng"/>
              <a:t>Lenticel</a:t>
            </a:r>
            <a:r>
              <a:rPr lang="en-US" altLang="en-US" sz="1800"/>
              <a:t> - a "breathing pore" in the skin or bark of a stem.</a:t>
            </a:r>
          </a:p>
        </p:txBody>
      </p:sp>
      <p:sp>
        <p:nvSpPr>
          <p:cNvPr id="2" name="Rectangle 2"/>
          <p:cNvSpPr>
            <a:spLocks noGrp="1" noChangeArrowheads="1"/>
          </p:cNvSpPr>
          <p:nvPr>
            <p:ph type="title"/>
          </p:nvPr>
        </p:nvSpPr>
        <p:spPr>
          <a:xfrm>
            <a:off x="1066800" y="1066800"/>
            <a:ext cx="7772400" cy="1143000"/>
          </a:xfrm>
        </p:spPr>
        <p:txBody>
          <a:bodyPr/>
          <a:lstStyle/>
          <a:p>
            <a:pPr eaLnBrk="1" fontAlgn="auto" hangingPunct="1">
              <a:spcAft>
                <a:spcPts val="0"/>
              </a:spcAft>
              <a:defRPr/>
            </a:pPr>
            <a:r>
              <a:rPr lang="en-US">
                <a:ea typeface="+mj-ea"/>
                <a:cs typeface="+mj-cs"/>
              </a:rPr>
              <a:t>	Plant Identification</a:t>
            </a:r>
          </a:p>
        </p:txBody>
      </p:sp>
      <p:pic>
        <p:nvPicPr>
          <p:cNvPr id="51204" name="Picture 4" descr="nodes"/>
          <p:cNvPicPr>
            <a:picLocks noChangeAspect="1" noChangeArrowheads="1"/>
          </p:cNvPicPr>
          <p:nvPr/>
        </p:nvPicPr>
        <p:blipFill>
          <a:blip r:embed="rId2"/>
          <a:srcRect l="3125" t="7813" r="1563" b="3125"/>
          <a:stretch>
            <a:fillRect/>
          </a:stretch>
        </p:blipFill>
        <p:spPr bwMode="auto">
          <a:xfrm>
            <a:off x="4953000" y="2209800"/>
            <a:ext cx="3886200" cy="2420938"/>
          </a:xfrm>
          <a:prstGeom prst="rect">
            <a:avLst/>
          </a:prstGeom>
          <a:noFill/>
          <a:effectLst>
            <a:outerShdw blurRad="63500" dist="89803" dir="2700000" algn="ctr" rotWithShape="0">
              <a:srgbClr val="000000">
                <a:alpha val="74998"/>
              </a:srgbClr>
            </a:outerShdw>
          </a:effectLst>
        </p:spPr>
      </p:pic>
      <p:pic>
        <p:nvPicPr>
          <p:cNvPr id="51205" name="Picture 5" descr="lenticel"/>
          <p:cNvPicPr>
            <a:picLocks noChangeAspect="1" noChangeArrowheads="1"/>
          </p:cNvPicPr>
          <p:nvPr/>
        </p:nvPicPr>
        <p:blipFill>
          <a:blip r:embed="rId3"/>
          <a:srcRect t="6145" b="10056"/>
          <a:stretch>
            <a:fillRect/>
          </a:stretch>
        </p:blipFill>
        <p:spPr bwMode="auto">
          <a:xfrm>
            <a:off x="5257800" y="4495800"/>
            <a:ext cx="2108200" cy="1905000"/>
          </a:xfrm>
          <a:prstGeom prst="rect">
            <a:avLst/>
          </a:prstGeom>
          <a:noFill/>
          <a:effectLst>
            <a:outerShdw blurRad="63500" dist="89803" dir="2700000" algn="ctr" rotWithShape="0">
              <a:srgbClr val="000000">
                <a:alpha val="74998"/>
              </a:srgbClr>
            </a:outerShdw>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04800" y="304800"/>
            <a:ext cx="8610600" cy="1143000"/>
          </a:xfrm>
        </p:spPr>
        <p:txBody>
          <a:bodyPr>
            <a:normAutofit fontScale="90000"/>
          </a:bodyPr>
          <a:lstStyle/>
          <a:p>
            <a:pPr eaLnBrk="1" fontAlgn="auto" hangingPunct="1">
              <a:spcAft>
                <a:spcPts val="0"/>
              </a:spcAft>
              <a:defRPr/>
            </a:pPr>
            <a:r>
              <a:rPr lang="en-US" b="0" i="1">
                <a:effectLst>
                  <a:outerShdw blurRad="38100" dist="38100" dir="2700000" algn="tl">
                    <a:srgbClr val="000000"/>
                  </a:outerShdw>
                </a:effectLst>
                <a:ea typeface="+mj-ea"/>
                <a:cs typeface="+mj-cs"/>
              </a:rPr>
              <a:t>Ilex x attenuata</a:t>
            </a:r>
            <a:r>
              <a:rPr lang="en-US" b="0">
                <a:effectLst>
                  <a:outerShdw blurRad="38100" dist="38100" dir="2700000" algn="tl">
                    <a:srgbClr val="000000"/>
                  </a:outerShdw>
                </a:effectLst>
                <a:ea typeface="+mj-ea"/>
                <a:cs typeface="+mj-cs"/>
              </a:rPr>
              <a:t> ‘Fosteri’ </a:t>
            </a:r>
            <a:br>
              <a:rPr lang="en-US" b="0">
                <a:effectLst>
                  <a:outerShdw blurRad="38100" dist="38100" dir="2700000" algn="tl">
                    <a:srgbClr val="000000"/>
                  </a:outerShdw>
                </a:effectLst>
                <a:ea typeface="+mj-ea"/>
                <a:cs typeface="+mj-cs"/>
              </a:rPr>
            </a:br>
            <a:r>
              <a:rPr lang="en-US" b="0">
                <a:effectLst>
                  <a:outerShdw blurRad="38100" dist="38100" dir="2700000" algn="tl">
                    <a:srgbClr val="000000"/>
                  </a:outerShdw>
                </a:effectLst>
                <a:ea typeface="+mj-ea"/>
                <a:cs typeface="+mj-cs"/>
              </a:rPr>
              <a:t>Foster’s Holly</a:t>
            </a:r>
          </a:p>
        </p:txBody>
      </p:sp>
      <p:pic>
        <p:nvPicPr>
          <p:cNvPr id="77827" name="Picture 4" descr="Ilex_At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3063875"/>
            <a:ext cx="5143500" cy="35655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7828" name="Picture 6" descr="Ilex_At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943100"/>
            <a:ext cx="3497263" cy="44577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0491" name="Text Box 11"/>
          <p:cNvSpPr txBox="1">
            <a:spLocks noChangeArrowheads="1"/>
          </p:cNvSpPr>
          <p:nvPr/>
        </p:nvSpPr>
        <p:spPr bwMode="auto">
          <a:xfrm>
            <a:off x="4038600" y="1676400"/>
            <a:ext cx="4670425" cy="1311275"/>
          </a:xfrm>
          <a:prstGeom prst="rect">
            <a:avLst/>
          </a:prstGeom>
          <a:noFill/>
          <a:ln w="9525">
            <a:noFill/>
            <a:miter lim="800000"/>
            <a:headEnd/>
            <a:tailEnd/>
          </a:ln>
          <a:effectLst/>
        </p:spPr>
        <p:txBody>
          <a:bodyPr wrap="none">
            <a:spAutoFit/>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buFontTx/>
              <a:buChar char="•"/>
            </a:pPr>
            <a:r>
              <a:rPr lang="en-US" altLang="en-US" sz="2000" b="1">
                <a:effectLst>
                  <a:outerShdw blurRad="38100" dist="38100" dir="2700000" algn="tl">
                    <a:srgbClr val="464646"/>
                  </a:outerShdw>
                </a:effectLst>
              </a:rPr>
              <a:t>Form: dense, compact pyramidal, 20-30’</a:t>
            </a:r>
          </a:p>
          <a:p>
            <a:pPr eaLnBrk="1" hangingPunct="1">
              <a:buFontTx/>
              <a:buChar char="•"/>
            </a:pPr>
            <a:r>
              <a:rPr lang="en-US" altLang="en-US" sz="2000" b="1">
                <a:effectLst>
                  <a:outerShdw blurRad="38100" dist="38100" dir="2700000" algn="tl">
                    <a:srgbClr val="464646"/>
                  </a:outerShdw>
                </a:effectLst>
              </a:rPr>
              <a:t>Foliage: narrow, 3 spikes</a:t>
            </a:r>
          </a:p>
          <a:p>
            <a:pPr eaLnBrk="1" hangingPunct="1">
              <a:buFontTx/>
              <a:buChar char="•"/>
            </a:pPr>
            <a:r>
              <a:rPr lang="en-US" altLang="en-US" sz="2000" b="1">
                <a:effectLst>
                  <a:outerShdw blurRad="38100" dist="38100" dir="2700000" algn="tl">
                    <a:srgbClr val="464646"/>
                  </a:outerShdw>
                </a:effectLst>
              </a:rPr>
              <a:t>Bark: smooth gray</a:t>
            </a:r>
          </a:p>
          <a:p>
            <a:pPr eaLnBrk="1" hangingPunct="1"/>
            <a:r>
              <a:rPr lang="en-US" altLang="en-US" sz="2000" b="1">
                <a:effectLst>
                  <a:outerShdw blurRad="38100" dist="38100" dir="2700000" algn="tl">
                    <a:srgbClr val="464646"/>
                  </a:outerShdw>
                </a:effectLst>
              </a:rPr>
              <a:t>(cross between cassine and opaca)</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838200" y="152400"/>
            <a:ext cx="7772400" cy="1143000"/>
          </a:xfrm>
        </p:spPr>
        <p:txBody>
          <a:bodyPr>
            <a:normAutofit fontScale="90000"/>
          </a:bodyPr>
          <a:lstStyle/>
          <a:p>
            <a:pPr eaLnBrk="1" fontAlgn="auto" hangingPunct="1">
              <a:spcAft>
                <a:spcPts val="0"/>
              </a:spcAft>
              <a:defRPr/>
            </a:pPr>
            <a:r>
              <a:rPr lang="en-US" b="0" i="1">
                <a:effectLst>
                  <a:outerShdw blurRad="38100" dist="38100" dir="2700000" algn="tl">
                    <a:srgbClr val="000000"/>
                  </a:outerShdw>
                </a:effectLst>
                <a:ea typeface="+mj-ea"/>
                <a:cs typeface="+mj-cs"/>
              </a:rPr>
              <a:t>Ilex x attenuata</a:t>
            </a:r>
            <a:r>
              <a:rPr lang="en-US" b="0">
                <a:effectLst>
                  <a:outerShdw blurRad="38100" dist="38100" dir="2700000" algn="tl">
                    <a:srgbClr val="000000"/>
                  </a:outerShdw>
                </a:effectLst>
                <a:ea typeface="+mj-ea"/>
                <a:cs typeface="+mj-cs"/>
              </a:rPr>
              <a:t> ‘Savannah’</a:t>
            </a:r>
            <a:br>
              <a:rPr lang="en-US" b="0">
                <a:effectLst>
                  <a:outerShdw blurRad="38100" dist="38100" dir="2700000" algn="tl">
                    <a:srgbClr val="000000"/>
                  </a:outerShdw>
                </a:effectLst>
                <a:ea typeface="+mj-ea"/>
                <a:cs typeface="+mj-cs"/>
              </a:rPr>
            </a:br>
            <a:r>
              <a:rPr lang="en-US" b="0">
                <a:effectLst>
                  <a:outerShdw blurRad="38100" dist="38100" dir="2700000" algn="tl">
                    <a:srgbClr val="000000"/>
                  </a:outerShdw>
                </a:effectLst>
                <a:ea typeface="+mj-ea"/>
                <a:cs typeface="+mj-cs"/>
              </a:rPr>
              <a:t>Savannah Holly</a:t>
            </a:r>
          </a:p>
        </p:txBody>
      </p:sp>
      <p:pic>
        <p:nvPicPr>
          <p:cNvPr id="78851" name="Picture 4" descr="Ilex_At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3048000"/>
            <a:ext cx="5143500" cy="338296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8852" name="Picture 6" descr="ilex_savana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71600"/>
            <a:ext cx="3349625" cy="51435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1515" name="Text Box 11"/>
          <p:cNvSpPr txBox="1">
            <a:spLocks noChangeArrowheads="1"/>
          </p:cNvSpPr>
          <p:nvPr/>
        </p:nvSpPr>
        <p:spPr bwMode="auto">
          <a:xfrm>
            <a:off x="3810000" y="1676400"/>
            <a:ext cx="5156200" cy="1311275"/>
          </a:xfrm>
          <a:prstGeom prst="rect">
            <a:avLst/>
          </a:prstGeom>
          <a:noFill/>
          <a:ln w="9525">
            <a:noFill/>
            <a:miter lim="800000"/>
            <a:headEnd/>
            <a:tailEnd/>
          </a:ln>
          <a:effectLst/>
        </p:spPr>
        <p:txBody>
          <a:bodyPr wrap="none">
            <a:spAutoFit/>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buFontTx/>
              <a:buChar char="•"/>
            </a:pPr>
            <a:r>
              <a:rPr lang="en-US" altLang="en-US" sz="2000" b="1">
                <a:effectLst>
                  <a:outerShdw blurRad="38100" dist="38100" dir="2700000" algn="tl">
                    <a:srgbClr val="464646"/>
                  </a:outerShdw>
                </a:effectLst>
              </a:rPr>
              <a:t>Form: upright pyramidal, 25-30’</a:t>
            </a:r>
          </a:p>
          <a:p>
            <a:pPr eaLnBrk="1" hangingPunct="1">
              <a:buFontTx/>
              <a:buChar char="•"/>
            </a:pPr>
            <a:r>
              <a:rPr lang="en-US" altLang="en-US" sz="2000" b="1">
                <a:effectLst>
                  <a:outerShdw blurRad="38100" dist="38100" dir="2700000" algn="tl">
                    <a:srgbClr val="464646"/>
                  </a:outerShdw>
                </a:effectLst>
              </a:rPr>
              <a:t>Foliage: 10-12 points, 2” long; always yellow!</a:t>
            </a:r>
          </a:p>
          <a:p>
            <a:pPr eaLnBrk="1" hangingPunct="1">
              <a:buFontTx/>
              <a:buChar char="•"/>
            </a:pPr>
            <a:r>
              <a:rPr lang="en-US" altLang="en-US" sz="2000" b="1">
                <a:effectLst>
                  <a:outerShdw blurRad="38100" dist="38100" dir="2700000" algn="tl">
                    <a:srgbClr val="464646"/>
                  </a:outerShdw>
                </a:effectLst>
              </a:rPr>
              <a:t>Bark: smooth, gray</a:t>
            </a:r>
          </a:p>
          <a:p>
            <a:pPr eaLnBrk="1" hangingPunct="1"/>
            <a:r>
              <a:rPr lang="en-US" altLang="en-US" sz="2000" b="1">
                <a:effectLst>
                  <a:outerShdw blurRad="38100" dist="38100" dir="2700000" algn="tl">
                    <a:srgbClr val="464646"/>
                  </a:outerShdw>
                </a:effectLst>
              </a:rPr>
              <a:t>(one of the Foster Hybrids)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304800"/>
            <a:ext cx="7772400" cy="1143000"/>
          </a:xfrm>
        </p:spPr>
        <p:txBody>
          <a:bodyPr>
            <a:normAutofit fontScale="90000"/>
          </a:bodyPr>
          <a:lstStyle/>
          <a:p>
            <a:pPr eaLnBrk="1" fontAlgn="auto" hangingPunct="1">
              <a:spcAft>
                <a:spcPts val="0"/>
              </a:spcAft>
              <a:defRPr/>
            </a:pPr>
            <a:r>
              <a:rPr lang="en-US" b="0" i="1">
                <a:effectLst>
                  <a:outerShdw blurRad="38100" dist="38100" dir="2700000" algn="tl">
                    <a:srgbClr val="000000"/>
                  </a:outerShdw>
                </a:effectLst>
                <a:ea typeface="+mj-ea"/>
                <a:cs typeface="+mj-cs"/>
              </a:rPr>
              <a:t>Ilex cornuta</a:t>
            </a:r>
            <a:r>
              <a:rPr lang="en-US" b="0">
                <a:effectLst>
                  <a:outerShdw blurRad="38100" dist="38100" dir="2700000" algn="tl">
                    <a:srgbClr val="000000"/>
                  </a:outerShdw>
                </a:effectLst>
                <a:ea typeface="+mj-ea"/>
                <a:cs typeface="+mj-cs"/>
              </a:rPr>
              <a:t> ‘Burfordi’</a:t>
            </a:r>
            <a:br>
              <a:rPr lang="en-US" b="0">
                <a:effectLst>
                  <a:outerShdw blurRad="38100" dist="38100" dir="2700000" algn="tl">
                    <a:srgbClr val="000000"/>
                  </a:outerShdw>
                </a:effectLst>
                <a:ea typeface="+mj-ea"/>
                <a:cs typeface="+mj-cs"/>
              </a:rPr>
            </a:br>
            <a:r>
              <a:rPr lang="en-US" b="0">
                <a:effectLst>
                  <a:outerShdw blurRad="38100" dist="38100" dir="2700000" algn="tl">
                    <a:srgbClr val="000000"/>
                  </a:outerShdw>
                </a:effectLst>
                <a:ea typeface="+mj-ea"/>
                <a:cs typeface="+mj-cs"/>
              </a:rPr>
              <a:t>Burford Holly</a:t>
            </a:r>
          </a:p>
        </p:txBody>
      </p:sp>
      <p:pic>
        <p:nvPicPr>
          <p:cNvPr id="79875" name="Picture 4" descr="Ilex_Co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5863" y="2805113"/>
            <a:ext cx="5265737" cy="389731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9876" name="Picture 6" descr="FFT Burford hollyMvc-003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24050"/>
            <a:ext cx="3276600" cy="24574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2535" name="Text Box 7"/>
          <p:cNvSpPr txBox="1">
            <a:spLocks noChangeArrowheads="1"/>
          </p:cNvSpPr>
          <p:nvPr/>
        </p:nvSpPr>
        <p:spPr bwMode="auto">
          <a:xfrm>
            <a:off x="304800" y="4724400"/>
            <a:ext cx="3505200" cy="1616075"/>
          </a:xfrm>
          <a:prstGeom prst="rect">
            <a:avLst/>
          </a:prstGeom>
          <a:noFill/>
          <a:ln w="9525">
            <a:noFill/>
            <a:miter lim="800000"/>
            <a:headEnd/>
            <a:tailEnd/>
          </a:ln>
          <a:effectLst/>
        </p:spPr>
        <p:txBody>
          <a:bodyPr>
            <a:spAutoFit/>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buFontTx/>
              <a:buChar char="•"/>
            </a:pPr>
            <a:r>
              <a:rPr lang="en-US" altLang="en-US" sz="2000" b="1">
                <a:effectLst>
                  <a:outerShdw blurRad="38100" dist="38100" dir="2700000" algn="tl">
                    <a:srgbClr val="464646"/>
                  </a:outerShdw>
                </a:effectLst>
              </a:rPr>
              <a:t>Form: rounded, dense, 10’</a:t>
            </a:r>
          </a:p>
          <a:p>
            <a:pPr eaLnBrk="1" hangingPunct="1">
              <a:buFontTx/>
              <a:buChar char="•"/>
            </a:pPr>
            <a:r>
              <a:rPr lang="en-US" altLang="en-US" sz="2000" b="1">
                <a:effectLst>
                  <a:outerShdw blurRad="38100" dist="38100" dir="2700000" algn="tl">
                    <a:srgbClr val="464646"/>
                  </a:outerShdw>
                </a:effectLst>
              </a:rPr>
              <a:t>Foliage: single spine</a:t>
            </a:r>
          </a:p>
          <a:p>
            <a:pPr eaLnBrk="1" hangingPunct="1">
              <a:buFontTx/>
              <a:buChar char="•"/>
            </a:pPr>
            <a:r>
              <a:rPr lang="en-US" altLang="en-US" sz="2000" b="1">
                <a:effectLst>
                  <a:outerShdw blurRad="38100" dist="38100" dir="2700000" algn="tl">
                    <a:srgbClr val="464646"/>
                  </a:outerShdw>
                </a:effectLst>
              </a:rPr>
              <a:t>Bark: smooth gray</a:t>
            </a:r>
          </a:p>
          <a:p>
            <a:pPr eaLnBrk="1" hangingPunct="1"/>
            <a:r>
              <a:rPr lang="en-US" altLang="en-US" sz="2000" b="1">
                <a:effectLst>
                  <a:outerShdw blurRad="38100" dist="38100" dir="2700000" algn="tl">
                    <a:srgbClr val="464646"/>
                  </a:outerShdw>
                </a:effectLst>
              </a:rPr>
              <a:t>(Westview Cemetary, Atlanta 1900; cornuta=chinese)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pPr eaLnBrk="1" fontAlgn="auto" hangingPunct="1">
              <a:spcAft>
                <a:spcPts val="0"/>
              </a:spcAft>
              <a:defRPr/>
            </a:pPr>
            <a:r>
              <a:rPr lang="en-US" b="0" i="1">
                <a:effectLst>
                  <a:outerShdw blurRad="38100" dist="38100" dir="2700000" algn="tl">
                    <a:srgbClr val="000000"/>
                  </a:outerShdw>
                </a:effectLst>
                <a:ea typeface="+mj-ea"/>
                <a:cs typeface="+mj-cs"/>
              </a:rPr>
              <a:t>Ilex cornuta</a:t>
            </a:r>
            <a:r>
              <a:rPr lang="en-US" b="0">
                <a:effectLst>
                  <a:outerShdw blurRad="38100" dist="38100" dir="2700000" algn="tl">
                    <a:srgbClr val="000000"/>
                  </a:outerShdw>
                </a:effectLst>
                <a:ea typeface="+mj-ea"/>
                <a:cs typeface="+mj-cs"/>
              </a:rPr>
              <a:t> ‘Burfordi Nana’</a:t>
            </a:r>
            <a:br>
              <a:rPr lang="en-US" b="0">
                <a:effectLst>
                  <a:outerShdw blurRad="38100" dist="38100" dir="2700000" algn="tl">
                    <a:srgbClr val="000000"/>
                  </a:outerShdw>
                </a:effectLst>
                <a:ea typeface="+mj-ea"/>
                <a:cs typeface="+mj-cs"/>
              </a:rPr>
            </a:br>
            <a:r>
              <a:rPr lang="en-US" b="0">
                <a:effectLst>
                  <a:outerShdw blurRad="38100" dist="38100" dir="2700000" algn="tl">
                    <a:srgbClr val="000000"/>
                  </a:outerShdw>
                </a:effectLst>
                <a:ea typeface="+mj-ea"/>
                <a:cs typeface="+mj-cs"/>
              </a:rPr>
              <a:t>Dwarf Burford Holly</a:t>
            </a:r>
            <a:r>
              <a:rPr lang="en-US" b="0">
                <a:solidFill>
                  <a:schemeClr val="bg1"/>
                </a:solidFill>
                <a:effectLst>
                  <a:outerShdw blurRad="38100" dist="38100" dir="2700000" algn="tl">
                    <a:srgbClr val="000000"/>
                  </a:outerShdw>
                </a:effectLst>
                <a:ea typeface="+mj-ea"/>
                <a:cs typeface="+mj-cs"/>
              </a:rPr>
              <a:t> </a:t>
            </a:r>
          </a:p>
        </p:txBody>
      </p:sp>
      <p:pic>
        <p:nvPicPr>
          <p:cNvPr id="80899" name="Picture 4" descr="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133600"/>
            <a:ext cx="5486400" cy="364648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0900" name="Rectangle 5"/>
          <p:cNvSpPr>
            <a:spLocks noChangeArrowheads="1"/>
          </p:cNvSpPr>
          <p:nvPr/>
        </p:nvSpPr>
        <p:spPr bwMode="auto">
          <a:xfrm>
            <a:off x="-33338" y="1778000"/>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a:p>
        </p:txBody>
      </p:sp>
      <p:pic>
        <p:nvPicPr>
          <p:cNvPr id="80901" name="Picture 7" descr="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905000"/>
            <a:ext cx="3124200" cy="18288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0902" name="Picture 9" descr="179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867150"/>
            <a:ext cx="2063750" cy="28384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4586" name="Text Box 10"/>
          <p:cNvSpPr txBox="1">
            <a:spLocks noChangeArrowheads="1"/>
          </p:cNvSpPr>
          <p:nvPr/>
        </p:nvSpPr>
        <p:spPr bwMode="auto">
          <a:xfrm>
            <a:off x="2971800" y="5851525"/>
            <a:ext cx="3462338" cy="1006475"/>
          </a:xfrm>
          <a:prstGeom prst="rect">
            <a:avLst/>
          </a:prstGeom>
          <a:noFill/>
          <a:ln w="9525">
            <a:noFill/>
            <a:miter lim="800000"/>
            <a:headEnd/>
            <a:tailEnd/>
          </a:ln>
          <a:effectLst/>
        </p:spPr>
        <p:txBody>
          <a:bodyPr wrap="none">
            <a:spAutoFit/>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buFontTx/>
              <a:buChar char="•"/>
            </a:pPr>
            <a:r>
              <a:rPr lang="en-US" altLang="en-US" sz="2000" b="1">
                <a:effectLst>
                  <a:outerShdw blurRad="38100" dist="38100" dir="2700000" algn="tl">
                    <a:srgbClr val="464646"/>
                  </a:outerShdw>
                </a:effectLst>
              </a:rPr>
              <a:t>Form: small round, 5-10’</a:t>
            </a:r>
          </a:p>
          <a:p>
            <a:pPr eaLnBrk="1" hangingPunct="1">
              <a:buFontTx/>
              <a:buChar char="•"/>
            </a:pPr>
            <a:r>
              <a:rPr lang="en-US" altLang="en-US" sz="2000" b="1">
                <a:effectLst>
                  <a:outerShdw blurRad="38100" dist="38100" dir="2700000" algn="tl">
                    <a:srgbClr val="464646"/>
                  </a:outerShdw>
                </a:effectLst>
              </a:rPr>
              <a:t>Foliage: smaller single spined</a:t>
            </a:r>
          </a:p>
          <a:p>
            <a:pPr eaLnBrk="1" hangingPunct="1">
              <a:buFontTx/>
              <a:buChar char="•"/>
            </a:pPr>
            <a:r>
              <a:rPr lang="en-US" altLang="en-US" sz="2000" b="1">
                <a:effectLst>
                  <a:outerShdw blurRad="38100" dist="38100" dir="2700000" algn="tl">
                    <a:srgbClr val="464646"/>
                  </a:outerShdw>
                </a:effectLst>
              </a:rPr>
              <a:t>Bark: smooth gray</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381000"/>
            <a:ext cx="7772400" cy="1143000"/>
          </a:xfrm>
        </p:spPr>
        <p:txBody>
          <a:bodyPr>
            <a:normAutofit fontScale="90000"/>
          </a:bodyPr>
          <a:lstStyle/>
          <a:p>
            <a:pPr eaLnBrk="1" fontAlgn="auto" hangingPunct="1">
              <a:spcAft>
                <a:spcPts val="0"/>
              </a:spcAft>
              <a:defRPr/>
            </a:pPr>
            <a:r>
              <a:rPr lang="en-US" b="0" i="1">
                <a:effectLst>
                  <a:outerShdw blurRad="38100" dist="38100" dir="2700000" algn="tl">
                    <a:srgbClr val="000000"/>
                  </a:outerShdw>
                </a:effectLst>
                <a:ea typeface="+mj-ea"/>
                <a:cs typeface="+mj-cs"/>
              </a:rPr>
              <a:t>Ilex cornuta</a:t>
            </a:r>
            <a:r>
              <a:rPr lang="en-US" b="0">
                <a:effectLst>
                  <a:outerShdw blurRad="38100" dist="38100" dir="2700000" algn="tl">
                    <a:srgbClr val="000000"/>
                  </a:outerShdw>
                </a:effectLst>
                <a:ea typeface="+mj-ea"/>
                <a:cs typeface="+mj-cs"/>
              </a:rPr>
              <a:t> ‘Carissa’</a:t>
            </a:r>
            <a:br>
              <a:rPr lang="en-US" b="0">
                <a:effectLst>
                  <a:outerShdw blurRad="38100" dist="38100" dir="2700000" algn="tl">
                    <a:srgbClr val="000000"/>
                  </a:outerShdw>
                </a:effectLst>
                <a:ea typeface="+mj-ea"/>
                <a:cs typeface="+mj-cs"/>
              </a:rPr>
            </a:br>
            <a:r>
              <a:rPr lang="en-US" b="0">
                <a:effectLst>
                  <a:outerShdw blurRad="38100" dist="38100" dir="2700000" algn="tl">
                    <a:srgbClr val="000000"/>
                  </a:outerShdw>
                </a:effectLst>
                <a:ea typeface="+mj-ea"/>
                <a:cs typeface="+mj-cs"/>
              </a:rPr>
              <a:t>Carissa Holly</a:t>
            </a:r>
          </a:p>
        </p:txBody>
      </p:sp>
      <p:pic>
        <p:nvPicPr>
          <p:cNvPr id="81923" name="Picture 4" descr="178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905000"/>
            <a:ext cx="4572000" cy="3429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1924" name="Picture 6" descr="178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828800"/>
            <a:ext cx="4191000" cy="362426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5607" name="Text Box 7"/>
          <p:cNvSpPr txBox="1">
            <a:spLocks noChangeArrowheads="1"/>
          </p:cNvSpPr>
          <p:nvPr/>
        </p:nvSpPr>
        <p:spPr bwMode="auto">
          <a:xfrm>
            <a:off x="533400" y="5562600"/>
            <a:ext cx="5294313" cy="1311275"/>
          </a:xfrm>
          <a:prstGeom prst="rect">
            <a:avLst/>
          </a:prstGeom>
          <a:noFill/>
          <a:ln w="9525">
            <a:noFill/>
            <a:miter lim="800000"/>
            <a:headEnd/>
            <a:tailEnd/>
          </a:ln>
          <a:effectLst/>
        </p:spPr>
        <p:txBody>
          <a:bodyPr wrap="none">
            <a:spAutoFit/>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buFontTx/>
              <a:buChar char="•"/>
            </a:pPr>
            <a:r>
              <a:rPr lang="en-US" altLang="en-US" sz="2000" b="1">
                <a:effectLst>
                  <a:outerShdw blurRad="38100" dist="38100" dir="2700000" algn="tl">
                    <a:srgbClr val="464646"/>
                  </a:outerShdw>
                </a:effectLst>
              </a:rPr>
              <a:t>Form: small round, 5’</a:t>
            </a:r>
          </a:p>
          <a:p>
            <a:pPr eaLnBrk="1" hangingPunct="1">
              <a:buFontTx/>
              <a:buChar char="•"/>
            </a:pPr>
            <a:r>
              <a:rPr lang="en-US" altLang="en-US" sz="2000" b="1">
                <a:effectLst>
                  <a:outerShdw blurRad="38100" dist="38100" dir="2700000" algn="tl">
                    <a:srgbClr val="464646"/>
                  </a:outerShdw>
                </a:effectLst>
              </a:rPr>
              <a:t>Foliage: single point, tapering, soft, yellow rim</a:t>
            </a:r>
          </a:p>
          <a:p>
            <a:pPr eaLnBrk="1" hangingPunct="1">
              <a:buFontTx/>
              <a:buChar char="•"/>
            </a:pPr>
            <a:r>
              <a:rPr lang="en-US" altLang="en-US" sz="2000" b="1">
                <a:effectLst>
                  <a:outerShdw blurRad="38100" dist="38100" dir="2700000" algn="tl">
                    <a:srgbClr val="464646"/>
                  </a:outerShdw>
                </a:effectLst>
              </a:rPr>
              <a:t>Bark: smooth gray</a:t>
            </a:r>
          </a:p>
          <a:p>
            <a:pPr eaLnBrk="1" hangingPunct="1"/>
            <a:r>
              <a:rPr lang="en-US" altLang="en-US" sz="2000" b="1">
                <a:effectLst>
                  <a:outerShdw blurRad="38100" dist="38100" dir="2700000" algn="tl">
                    <a:srgbClr val="464646"/>
                  </a:outerShdw>
                </a:effectLst>
              </a:rPr>
              <a:t>(selection of Rotunda)</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304800"/>
            <a:ext cx="7772400" cy="1143000"/>
          </a:xfrm>
        </p:spPr>
        <p:txBody>
          <a:bodyPr>
            <a:normAutofit fontScale="90000"/>
          </a:bodyPr>
          <a:lstStyle/>
          <a:p>
            <a:pPr eaLnBrk="1" fontAlgn="auto" hangingPunct="1">
              <a:spcAft>
                <a:spcPts val="0"/>
              </a:spcAft>
              <a:defRPr/>
            </a:pPr>
            <a:r>
              <a:rPr lang="en-US" b="0">
                <a:solidFill>
                  <a:schemeClr val="tx1"/>
                </a:solidFill>
                <a:effectLst>
                  <a:outerShdw blurRad="38100" dist="38100" dir="2700000" algn="tl">
                    <a:srgbClr val="000000"/>
                  </a:outerShdw>
                </a:effectLst>
                <a:ea typeface="+mj-ea"/>
                <a:cs typeface="+mj-cs"/>
              </a:rPr>
              <a:t/>
            </a:r>
            <a:br>
              <a:rPr lang="en-US" b="0">
                <a:solidFill>
                  <a:schemeClr val="tx1"/>
                </a:solidFill>
                <a:effectLst>
                  <a:outerShdw blurRad="38100" dist="38100" dir="2700000" algn="tl">
                    <a:srgbClr val="000000"/>
                  </a:outerShdw>
                </a:effectLst>
                <a:ea typeface="+mj-ea"/>
                <a:cs typeface="+mj-cs"/>
              </a:rPr>
            </a:br>
            <a:r>
              <a:rPr lang="en-US" b="0">
                <a:solidFill>
                  <a:schemeClr val="tx1"/>
                </a:solidFill>
                <a:effectLst>
                  <a:outerShdw blurRad="38100" dist="38100" dir="2700000" algn="tl">
                    <a:srgbClr val="000000"/>
                  </a:outerShdw>
                </a:effectLst>
                <a:ea typeface="+mj-ea"/>
                <a:cs typeface="+mj-cs"/>
              </a:rPr>
              <a:t>Il</a:t>
            </a:r>
            <a:r>
              <a:rPr lang="en-US" b="0" i="1">
                <a:solidFill>
                  <a:schemeClr val="tx1"/>
                </a:solidFill>
                <a:effectLst>
                  <a:outerShdw blurRad="38100" dist="38100" dir="2700000" algn="tl">
                    <a:srgbClr val="000000"/>
                  </a:outerShdw>
                </a:effectLst>
                <a:ea typeface="+mj-ea"/>
                <a:cs typeface="+mj-cs"/>
              </a:rPr>
              <a:t>ex cornuta</a:t>
            </a:r>
            <a:r>
              <a:rPr lang="en-US" b="0">
                <a:solidFill>
                  <a:schemeClr val="tx1"/>
                </a:solidFill>
                <a:effectLst>
                  <a:outerShdw blurRad="38100" dist="38100" dir="2700000" algn="tl">
                    <a:srgbClr val="000000"/>
                  </a:outerShdw>
                </a:effectLst>
                <a:ea typeface="+mj-ea"/>
                <a:cs typeface="+mj-cs"/>
              </a:rPr>
              <a:t> ‘Rotunda’</a:t>
            </a:r>
            <a:br>
              <a:rPr lang="en-US" b="0">
                <a:solidFill>
                  <a:schemeClr val="tx1"/>
                </a:solidFill>
                <a:effectLst>
                  <a:outerShdw blurRad="38100" dist="38100" dir="2700000" algn="tl">
                    <a:srgbClr val="000000"/>
                  </a:outerShdw>
                </a:effectLst>
                <a:ea typeface="+mj-ea"/>
                <a:cs typeface="+mj-cs"/>
              </a:rPr>
            </a:br>
            <a:r>
              <a:rPr lang="en-US" b="0">
                <a:solidFill>
                  <a:schemeClr val="tx1"/>
                </a:solidFill>
                <a:effectLst>
                  <a:outerShdw blurRad="38100" dist="38100" dir="2700000" algn="tl">
                    <a:srgbClr val="000000"/>
                  </a:outerShdw>
                </a:effectLst>
                <a:ea typeface="+mj-ea"/>
                <a:cs typeface="+mj-cs"/>
              </a:rPr>
              <a:t>Rotunda Holly</a:t>
            </a:r>
          </a:p>
        </p:txBody>
      </p:sp>
      <p:pic>
        <p:nvPicPr>
          <p:cNvPr id="82947" name="Picture 4" descr="ilex_cornuta_rotun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2727325"/>
            <a:ext cx="4937125" cy="39782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2948" name="Picture 6" descr="182a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057400"/>
            <a:ext cx="3657600" cy="24288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6631" name="Text Box 7"/>
          <p:cNvSpPr txBox="1">
            <a:spLocks noChangeArrowheads="1"/>
          </p:cNvSpPr>
          <p:nvPr/>
        </p:nvSpPr>
        <p:spPr bwMode="auto">
          <a:xfrm>
            <a:off x="152400" y="4953000"/>
            <a:ext cx="3167063" cy="1311275"/>
          </a:xfrm>
          <a:prstGeom prst="rect">
            <a:avLst/>
          </a:prstGeom>
          <a:noFill/>
          <a:ln w="9525">
            <a:noFill/>
            <a:miter lim="800000"/>
            <a:headEnd/>
            <a:tailEnd/>
          </a:ln>
          <a:effectLst/>
        </p:spPr>
        <p:txBody>
          <a:bodyPr wrap="none">
            <a:spAutoFit/>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buFontTx/>
              <a:buChar char="•"/>
            </a:pPr>
            <a:r>
              <a:rPr lang="en-US" altLang="en-US" sz="2000" b="1">
                <a:effectLst>
                  <a:outerShdw blurRad="38100" dist="38100" dir="2700000" algn="tl">
                    <a:srgbClr val="464646"/>
                  </a:outerShdw>
                </a:effectLst>
              </a:rPr>
              <a:t>Form: dense round 3-4’</a:t>
            </a:r>
          </a:p>
          <a:p>
            <a:pPr eaLnBrk="1" hangingPunct="1">
              <a:buFontTx/>
              <a:buChar char="•"/>
            </a:pPr>
            <a:r>
              <a:rPr lang="en-US" altLang="en-US" sz="2000" b="1">
                <a:effectLst>
                  <a:outerShdw blurRad="38100" dist="38100" dir="2700000" algn="tl">
                    <a:srgbClr val="464646"/>
                  </a:outerShdw>
                </a:effectLst>
              </a:rPr>
              <a:t>Foliage: five viscous spines</a:t>
            </a:r>
          </a:p>
          <a:p>
            <a:pPr eaLnBrk="1" hangingPunct="1">
              <a:buFontTx/>
              <a:buChar char="•"/>
            </a:pPr>
            <a:r>
              <a:rPr lang="en-US" altLang="en-US" sz="2000" b="1">
                <a:effectLst>
                  <a:outerShdw blurRad="38100" dist="38100" dir="2700000" algn="tl">
                    <a:srgbClr val="464646"/>
                  </a:outerShdw>
                </a:effectLst>
              </a:rPr>
              <a:t>Bark: smooth gray</a:t>
            </a:r>
          </a:p>
          <a:p>
            <a:pPr eaLnBrk="1" hangingPunct="1"/>
            <a:r>
              <a:rPr lang="en-US" altLang="en-US" sz="2000" b="1">
                <a:effectLst>
                  <a:outerShdw blurRad="38100" dist="38100" dir="2700000" algn="tl">
                    <a:srgbClr val="464646"/>
                  </a:outerShdw>
                </a:effectLst>
              </a:rPr>
              <a:t>(impenetrable)</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304800"/>
            <a:ext cx="7772400" cy="1143000"/>
          </a:xfrm>
        </p:spPr>
        <p:txBody>
          <a:bodyPr>
            <a:normAutofit fontScale="90000"/>
          </a:bodyPr>
          <a:lstStyle/>
          <a:p>
            <a:pPr eaLnBrk="1" fontAlgn="auto" hangingPunct="1">
              <a:spcAft>
                <a:spcPts val="0"/>
              </a:spcAft>
              <a:defRPr/>
            </a:pPr>
            <a:r>
              <a:rPr lang="en-US" b="0" i="1">
                <a:effectLst>
                  <a:outerShdw blurRad="38100" dist="38100" dir="2700000" algn="tl">
                    <a:srgbClr val="000000"/>
                  </a:outerShdw>
                </a:effectLst>
                <a:ea typeface="+mj-ea"/>
                <a:cs typeface="+mj-cs"/>
              </a:rPr>
              <a:t>Ilex crenata</a:t>
            </a:r>
            <a:r>
              <a:rPr lang="en-US" b="0">
                <a:effectLst>
                  <a:outerShdw blurRad="38100" dist="38100" dir="2700000" algn="tl">
                    <a:srgbClr val="000000"/>
                  </a:outerShdw>
                </a:effectLst>
                <a:ea typeface="+mj-ea"/>
                <a:cs typeface="+mj-cs"/>
              </a:rPr>
              <a:t> ‘Compacta’</a:t>
            </a:r>
            <a:br>
              <a:rPr lang="en-US" b="0">
                <a:effectLst>
                  <a:outerShdw blurRad="38100" dist="38100" dir="2700000" algn="tl">
                    <a:srgbClr val="000000"/>
                  </a:outerShdw>
                </a:effectLst>
                <a:ea typeface="+mj-ea"/>
                <a:cs typeface="+mj-cs"/>
              </a:rPr>
            </a:br>
            <a:r>
              <a:rPr lang="en-US" b="0">
                <a:effectLst>
                  <a:outerShdw blurRad="38100" dist="38100" dir="2700000" algn="tl">
                    <a:srgbClr val="000000"/>
                  </a:outerShdw>
                </a:effectLst>
                <a:ea typeface="+mj-ea"/>
                <a:cs typeface="+mj-cs"/>
              </a:rPr>
              <a:t>Compact Japanese Holly</a:t>
            </a:r>
          </a:p>
        </p:txBody>
      </p:sp>
      <p:pic>
        <p:nvPicPr>
          <p:cNvPr id="83971" name="Picture 4" descr="183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514600"/>
            <a:ext cx="4572000" cy="42291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3972" name="Picture 6" descr="183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905000"/>
            <a:ext cx="4343400" cy="304006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7655" name="Text Box 7"/>
          <p:cNvSpPr txBox="1">
            <a:spLocks noChangeArrowheads="1"/>
          </p:cNvSpPr>
          <p:nvPr/>
        </p:nvSpPr>
        <p:spPr bwMode="auto">
          <a:xfrm>
            <a:off x="228600" y="5181600"/>
            <a:ext cx="3802063" cy="1311275"/>
          </a:xfrm>
          <a:prstGeom prst="rect">
            <a:avLst/>
          </a:prstGeom>
          <a:noFill/>
          <a:ln w="9525">
            <a:noFill/>
            <a:miter lim="800000"/>
            <a:headEnd/>
            <a:tailEnd/>
          </a:ln>
          <a:effectLst/>
        </p:spPr>
        <p:txBody>
          <a:bodyPr wrap="none">
            <a:spAutoFit/>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buFontTx/>
              <a:buChar char="•"/>
            </a:pPr>
            <a:r>
              <a:rPr lang="en-US" altLang="en-US" sz="2000" b="1">
                <a:effectLst>
                  <a:outerShdw blurRad="38100" dist="38100" dir="2700000" algn="tl">
                    <a:srgbClr val="464646"/>
                  </a:outerShdw>
                </a:effectLst>
              </a:rPr>
              <a:t>Form: rounded, 6’</a:t>
            </a:r>
          </a:p>
          <a:p>
            <a:pPr eaLnBrk="1" hangingPunct="1">
              <a:buFontTx/>
              <a:buChar char="•"/>
            </a:pPr>
            <a:r>
              <a:rPr lang="en-US" altLang="en-US" sz="2000" b="1">
                <a:effectLst>
                  <a:outerShdw blurRad="38100" dist="38100" dir="2700000" algn="tl">
                    <a:srgbClr val="464646"/>
                  </a:outerShdw>
                </a:effectLst>
              </a:rPr>
              <a:t>Foliage: flat, ¾”, crenate margin</a:t>
            </a:r>
          </a:p>
          <a:p>
            <a:pPr eaLnBrk="1" hangingPunct="1">
              <a:buFontTx/>
              <a:buChar char="•"/>
            </a:pPr>
            <a:r>
              <a:rPr lang="en-US" altLang="en-US" sz="2000" b="1">
                <a:effectLst>
                  <a:outerShdw blurRad="38100" dist="38100" dir="2700000" algn="tl">
                    <a:srgbClr val="464646"/>
                  </a:outerShdw>
                </a:effectLst>
              </a:rPr>
              <a:t>Bark: smooth gray</a:t>
            </a:r>
          </a:p>
          <a:p>
            <a:pPr eaLnBrk="1" hangingPunct="1"/>
            <a:r>
              <a:rPr lang="en-US" altLang="en-US" sz="2000" b="1">
                <a:effectLst>
                  <a:outerShdw blurRad="38100" dist="38100" dir="2700000" algn="tl">
                    <a:srgbClr val="464646"/>
                  </a:outerShdw>
                </a:effectLst>
              </a:rPr>
              <a:t>(topiary)</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371600" y="0"/>
            <a:ext cx="6629400" cy="1143000"/>
          </a:xfrm>
        </p:spPr>
        <p:txBody>
          <a:bodyPr>
            <a:normAutofit fontScale="90000"/>
          </a:bodyPr>
          <a:lstStyle/>
          <a:p>
            <a:pPr eaLnBrk="1" fontAlgn="auto" hangingPunct="1">
              <a:spcAft>
                <a:spcPts val="0"/>
              </a:spcAft>
              <a:defRPr/>
            </a:pPr>
            <a:r>
              <a:rPr lang="en-US" b="0" i="1">
                <a:effectLst>
                  <a:outerShdw blurRad="38100" dist="38100" dir="2700000" algn="tl">
                    <a:srgbClr val="000000"/>
                  </a:outerShdw>
                </a:effectLst>
                <a:ea typeface="+mj-ea"/>
                <a:cs typeface="+mj-cs"/>
              </a:rPr>
              <a:t>Ilex crenata</a:t>
            </a:r>
            <a:r>
              <a:rPr lang="en-US" b="0">
                <a:effectLst>
                  <a:outerShdw blurRad="38100" dist="38100" dir="2700000" algn="tl">
                    <a:srgbClr val="000000"/>
                  </a:outerShdw>
                </a:effectLst>
                <a:ea typeface="+mj-ea"/>
                <a:cs typeface="+mj-cs"/>
              </a:rPr>
              <a:t> ‘Helleri’</a:t>
            </a:r>
            <a:br>
              <a:rPr lang="en-US" b="0">
                <a:effectLst>
                  <a:outerShdw blurRad="38100" dist="38100" dir="2700000" algn="tl">
                    <a:srgbClr val="000000"/>
                  </a:outerShdw>
                </a:effectLst>
                <a:ea typeface="+mj-ea"/>
                <a:cs typeface="+mj-cs"/>
              </a:rPr>
            </a:br>
            <a:r>
              <a:rPr lang="en-US" b="0">
                <a:effectLst>
                  <a:outerShdw blurRad="38100" dist="38100" dir="2700000" algn="tl">
                    <a:srgbClr val="000000"/>
                  </a:outerShdw>
                </a:effectLst>
                <a:ea typeface="+mj-ea"/>
                <a:cs typeface="+mj-cs"/>
              </a:rPr>
              <a:t>Helleri Japanese Holly</a:t>
            </a:r>
          </a:p>
        </p:txBody>
      </p:sp>
      <p:pic>
        <p:nvPicPr>
          <p:cNvPr id="84995" name="Picture 4" descr="186b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219200"/>
            <a:ext cx="3717925" cy="28479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4996" name="Picture 6" descr="186c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95400"/>
            <a:ext cx="2895600" cy="278288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8680" name="Text Box 8"/>
          <p:cNvSpPr txBox="1">
            <a:spLocks noChangeArrowheads="1"/>
          </p:cNvSpPr>
          <p:nvPr/>
        </p:nvSpPr>
        <p:spPr bwMode="auto">
          <a:xfrm>
            <a:off x="5791200" y="4343400"/>
            <a:ext cx="3124200" cy="1616075"/>
          </a:xfrm>
          <a:prstGeom prst="rect">
            <a:avLst/>
          </a:prstGeom>
          <a:noFill/>
          <a:ln w="9525">
            <a:noFill/>
            <a:miter lim="800000"/>
            <a:headEnd/>
            <a:tailEnd/>
          </a:ln>
          <a:effectLst/>
        </p:spPr>
        <p:txBody>
          <a:bodyPr>
            <a:spAutoFit/>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buFontTx/>
              <a:buChar char="•"/>
            </a:pPr>
            <a:r>
              <a:rPr lang="en-US" altLang="en-US" sz="2000" b="1">
                <a:effectLst>
                  <a:outerShdw blurRad="38100" dist="38100" dir="2700000" algn="tl">
                    <a:srgbClr val="464646"/>
                  </a:outerShdw>
                </a:effectLst>
              </a:rPr>
              <a:t>Form: dwarf, rounded, compact, 4’</a:t>
            </a:r>
          </a:p>
          <a:p>
            <a:pPr eaLnBrk="1" hangingPunct="1">
              <a:buFontTx/>
              <a:buChar char="•"/>
            </a:pPr>
            <a:r>
              <a:rPr lang="en-US" altLang="en-US" sz="2000" b="1">
                <a:effectLst>
                  <a:outerShdw blurRad="38100" dist="38100" dir="2700000" algn="tl">
                    <a:srgbClr val="464646"/>
                  </a:outerShdw>
                </a:effectLst>
              </a:rPr>
              <a:t>Foliage: tiny, ½”, less lustrous green</a:t>
            </a:r>
          </a:p>
          <a:p>
            <a:pPr eaLnBrk="1" hangingPunct="1">
              <a:buFontTx/>
              <a:buChar char="•"/>
            </a:pPr>
            <a:r>
              <a:rPr lang="en-US" altLang="en-US" sz="2000" b="1">
                <a:effectLst>
                  <a:outerShdw blurRad="38100" dist="38100" dir="2700000" algn="tl">
                    <a:srgbClr val="464646"/>
                  </a:outerShdw>
                </a:effectLst>
              </a:rPr>
              <a:t>Bark: smooth gray</a:t>
            </a:r>
          </a:p>
        </p:txBody>
      </p:sp>
      <p:pic>
        <p:nvPicPr>
          <p:cNvPr id="84998" name="Picture 9" descr="Ilex crenata leav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4114800"/>
            <a:ext cx="3581400" cy="26860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457200"/>
            <a:ext cx="7772400" cy="1143000"/>
          </a:xfrm>
        </p:spPr>
        <p:txBody>
          <a:bodyPr>
            <a:normAutofit fontScale="90000"/>
          </a:bodyPr>
          <a:lstStyle/>
          <a:p>
            <a:pPr eaLnBrk="1" fontAlgn="auto" hangingPunct="1">
              <a:spcAft>
                <a:spcPts val="0"/>
              </a:spcAft>
              <a:defRPr/>
            </a:pPr>
            <a:r>
              <a:rPr lang="en-US" b="0" i="1">
                <a:effectLst>
                  <a:outerShdw blurRad="38100" dist="38100" dir="2700000" algn="tl">
                    <a:srgbClr val="000000"/>
                  </a:outerShdw>
                </a:effectLst>
                <a:ea typeface="+mj-ea"/>
                <a:cs typeface="+mj-cs"/>
              </a:rPr>
              <a:t>Ilex crenata</a:t>
            </a:r>
            <a:r>
              <a:rPr lang="en-US" b="0">
                <a:effectLst>
                  <a:outerShdw blurRad="38100" dist="38100" dir="2700000" algn="tl">
                    <a:srgbClr val="000000"/>
                  </a:outerShdw>
                </a:effectLst>
                <a:ea typeface="+mj-ea"/>
                <a:cs typeface="+mj-cs"/>
              </a:rPr>
              <a:t> ‘Rotundifolia’</a:t>
            </a:r>
            <a:br>
              <a:rPr lang="en-US" b="0">
                <a:effectLst>
                  <a:outerShdw blurRad="38100" dist="38100" dir="2700000" algn="tl">
                    <a:srgbClr val="000000"/>
                  </a:outerShdw>
                </a:effectLst>
                <a:ea typeface="+mj-ea"/>
                <a:cs typeface="+mj-cs"/>
              </a:rPr>
            </a:br>
            <a:r>
              <a:rPr lang="en-US" b="0">
                <a:effectLst>
                  <a:outerShdw blurRad="38100" dist="38100" dir="2700000" algn="tl">
                    <a:srgbClr val="000000"/>
                  </a:outerShdw>
                </a:effectLst>
                <a:ea typeface="+mj-ea"/>
                <a:cs typeface="+mj-cs"/>
              </a:rPr>
              <a:t>Bigleaf Japanese Holly</a:t>
            </a:r>
          </a:p>
        </p:txBody>
      </p:sp>
      <p:pic>
        <p:nvPicPr>
          <p:cNvPr id="86019" name="Picture 8" descr="Ilex_crenata_m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81200"/>
            <a:ext cx="4892675" cy="36798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6020" name="Picture 10" descr="japhol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828800"/>
            <a:ext cx="3581400" cy="27051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9707" name="Text Box 11"/>
          <p:cNvSpPr txBox="1">
            <a:spLocks noChangeArrowheads="1"/>
          </p:cNvSpPr>
          <p:nvPr/>
        </p:nvSpPr>
        <p:spPr bwMode="auto">
          <a:xfrm>
            <a:off x="5638800" y="4724400"/>
            <a:ext cx="3502025" cy="1006475"/>
          </a:xfrm>
          <a:prstGeom prst="rect">
            <a:avLst/>
          </a:prstGeom>
          <a:noFill/>
          <a:ln w="9525">
            <a:noFill/>
            <a:miter lim="800000"/>
            <a:headEnd/>
            <a:tailEnd/>
          </a:ln>
          <a:effectLst/>
        </p:spPr>
        <p:txBody>
          <a:bodyPr wrap="none">
            <a:spAutoFit/>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buFontTx/>
              <a:buChar char="•"/>
            </a:pPr>
            <a:r>
              <a:rPr lang="en-US" altLang="en-US" sz="2000" b="1">
                <a:effectLst>
                  <a:outerShdw blurRad="38100" dist="38100" dir="2700000" algn="tl">
                    <a:srgbClr val="464646"/>
                  </a:outerShdw>
                </a:effectLst>
              </a:rPr>
              <a:t>Form: upright rounded, 8-12’</a:t>
            </a:r>
          </a:p>
          <a:p>
            <a:pPr eaLnBrk="1" hangingPunct="1">
              <a:buFontTx/>
              <a:buChar char="•"/>
            </a:pPr>
            <a:r>
              <a:rPr lang="en-US" altLang="en-US" sz="2000" b="1">
                <a:effectLst>
                  <a:outerShdw blurRad="38100" dist="38100" dir="2700000" algn="tl">
                    <a:srgbClr val="464646"/>
                  </a:outerShdw>
                </a:effectLst>
              </a:rPr>
              <a:t>Foliage: 1” long</a:t>
            </a:r>
          </a:p>
          <a:p>
            <a:pPr eaLnBrk="1" hangingPunct="1">
              <a:buFontTx/>
              <a:buChar char="•"/>
            </a:pPr>
            <a:r>
              <a:rPr lang="en-US" altLang="en-US" sz="2000" b="1">
                <a:effectLst>
                  <a:outerShdw blurRad="38100" dist="38100" dir="2700000" algn="tl">
                    <a:srgbClr val="464646"/>
                  </a:outerShdw>
                </a:effectLst>
              </a:rPr>
              <a:t>Bark: smooth gray</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228600"/>
            <a:ext cx="3429000" cy="1143000"/>
          </a:xfrm>
        </p:spPr>
        <p:txBody>
          <a:bodyPr>
            <a:normAutofit fontScale="90000"/>
          </a:bodyPr>
          <a:lstStyle/>
          <a:p>
            <a:pPr eaLnBrk="1" fontAlgn="auto" hangingPunct="1">
              <a:spcAft>
                <a:spcPts val="0"/>
              </a:spcAft>
              <a:defRPr/>
            </a:pPr>
            <a:r>
              <a:rPr lang="en-US" b="0" i="1">
                <a:effectLst>
                  <a:outerShdw blurRad="38100" dist="38100" dir="2700000" algn="tl">
                    <a:srgbClr val="000000"/>
                  </a:outerShdw>
                </a:effectLst>
                <a:ea typeface="+mj-ea"/>
                <a:cs typeface="+mj-cs"/>
              </a:rPr>
              <a:t>Ilex glabra</a:t>
            </a:r>
            <a:r>
              <a:rPr lang="en-US" b="0">
                <a:effectLst>
                  <a:outerShdw blurRad="38100" dist="38100" dir="2700000" algn="tl">
                    <a:srgbClr val="000000"/>
                  </a:outerShdw>
                </a:effectLst>
                <a:ea typeface="+mj-ea"/>
                <a:cs typeface="+mj-cs"/>
              </a:rPr>
              <a:t> </a:t>
            </a:r>
            <a:br>
              <a:rPr lang="en-US" b="0">
                <a:effectLst>
                  <a:outerShdw blurRad="38100" dist="38100" dir="2700000" algn="tl">
                    <a:srgbClr val="000000"/>
                  </a:outerShdw>
                </a:effectLst>
                <a:ea typeface="+mj-ea"/>
                <a:cs typeface="+mj-cs"/>
              </a:rPr>
            </a:br>
            <a:r>
              <a:rPr lang="en-US" b="0">
                <a:effectLst>
                  <a:outerShdw blurRad="38100" dist="38100" dir="2700000" algn="tl">
                    <a:srgbClr val="000000"/>
                  </a:outerShdw>
                </a:effectLst>
                <a:ea typeface="+mj-ea"/>
                <a:cs typeface="+mj-cs"/>
              </a:rPr>
              <a:t>Inkberry</a:t>
            </a:r>
          </a:p>
        </p:txBody>
      </p:sp>
      <p:pic>
        <p:nvPicPr>
          <p:cNvPr id="87043" name="Picture 4" descr="190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111625"/>
            <a:ext cx="4572000" cy="25939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7044" name="Picture 6" descr="190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28600"/>
            <a:ext cx="4259263" cy="42672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7045" name="Picture 8" descr="190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506538"/>
            <a:ext cx="3352800" cy="245586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0729" name="Text Box 9"/>
          <p:cNvSpPr txBox="1">
            <a:spLocks noChangeArrowheads="1"/>
          </p:cNvSpPr>
          <p:nvPr/>
        </p:nvSpPr>
        <p:spPr bwMode="auto">
          <a:xfrm>
            <a:off x="4724400" y="4800600"/>
            <a:ext cx="4419600" cy="1616075"/>
          </a:xfrm>
          <a:prstGeom prst="rect">
            <a:avLst/>
          </a:prstGeom>
          <a:noFill/>
          <a:ln w="9525">
            <a:noFill/>
            <a:miter lim="800000"/>
            <a:headEnd/>
            <a:tailEnd/>
          </a:ln>
          <a:effectLst/>
        </p:spPr>
        <p:txBody>
          <a:bodyPr>
            <a:spAutoFit/>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buFontTx/>
              <a:buChar char="•"/>
            </a:pPr>
            <a:r>
              <a:rPr lang="en-US" altLang="en-US" sz="2000" b="1">
                <a:effectLst>
                  <a:outerShdw blurRad="38100" dist="38100" dir="2700000" algn="tl">
                    <a:srgbClr val="464646"/>
                  </a:outerShdw>
                </a:effectLst>
              </a:rPr>
              <a:t>Form: upright, open, 6-8’</a:t>
            </a:r>
          </a:p>
          <a:p>
            <a:pPr eaLnBrk="1" hangingPunct="1">
              <a:buFontTx/>
              <a:buChar char="•"/>
            </a:pPr>
            <a:r>
              <a:rPr lang="en-US" altLang="en-US" sz="2000" b="1">
                <a:effectLst>
                  <a:outerShdw blurRad="38100" dist="38100" dir="2700000" algn="tl">
                    <a:srgbClr val="464646"/>
                  </a:outerShdw>
                </a:effectLst>
              </a:rPr>
              <a:t>Foliage: long, narrow, 3 delicate serrations near tip</a:t>
            </a:r>
          </a:p>
          <a:p>
            <a:pPr eaLnBrk="1" hangingPunct="1">
              <a:buFontTx/>
              <a:buChar char="•"/>
            </a:pPr>
            <a:r>
              <a:rPr lang="en-US" altLang="en-US" sz="2000" b="1">
                <a:effectLst>
                  <a:outerShdw blurRad="38100" dist="38100" dir="2700000" algn="tl">
                    <a:srgbClr val="464646"/>
                  </a:outerShdw>
                </a:effectLst>
              </a:rPr>
              <a:t>Bark: green stems fade to gray</a:t>
            </a:r>
          </a:p>
          <a:p>
            <a:pPr eaLnBrk="1" hangingPunct="1"/>
            <a:r>
              <a:rPr lang="en-US" altLang="en-US" sz="2000" b="1">
                <a:effectLst>
                  <a:outerShdw blurRad="38100" dist="38100" dir="2700000" algn="tl">
                    <a:srgbClr val="464646"/>
                  </a:outerShdw>
                </a:effectLst>
              </a:rPr>
              <a:t>(native to Georgia)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3"/>
          <p:cNvSpPr>
            <a:spLocks noGrp="1" noChangeArrowheads="1"/>
          </p:cNvSpPr>
          <p:nvPr>
            <p:ph idx="1"/>
          </p:nvPr>
        </p:nvSpPr>
        <p:spPr>
          <a:xfrm>
            <a:off x="381000" y="2438400"/>
            <a:ext cx="4724400" cy="2438400"/>
          </a:xfrm>
        </p:spPr>
        <p:txBody>
          <a:bodyPr/>
          <a:lstStyle/>
          <a:p>
            <a:pPr eaLnBrk="1" hangingPunct="1">
              <a:lnSpc>
                <a:spcPct val="90000"/>
              </a:lnSpc>
            </a:pPr>
            <a:r>
              <a:rPr lang="en-US" altLang="en-US"/>
              <a:t>Simple Leaf  </a:t>
            </a:r>
          </a:p>
          <a:p>
            <a:pPr lvl="1" eaLnBrk="1" hangingPunct="1">
              <a:lnSpc>
                <a:spcPct val="90000"/>
              </a:lnSpc>
            </a:pPr>
            <a:r>
              <a:rPr lang="en-US" altLang="en-US" sz="2000" b="1"/>
              <a:t>Petiole</a:t>
            </a:r>
            <a:r>
              <a:rPr lang="en-US" altLang="en-US" sz="2000"/>
              <a:t> - the stalk of a leaf.  A leaf without a petiole is </a:t>
            </a:r>
            <a:r>
              <a:rPr lang="en-US" altLang="en-US" sz="2000" u="sng"/>
              <a:t>sessile</a:t>
            </a:r>
          </a:p>
          <a:p>
            <a:pPr lvl="1" eaLnBrk="1" hangingPunct="1">
              <a:lnSpc>
                <a:spcPct val="90000"/>
              </a:lnSpc>
            </a:pPr>
            <a:r>
              <a:rPr lang="en-US" altLang="en-US" sz="2000" b="1"/>
              <a:t>Blade </a:t>
            </a:r>
            <a:r>
              <a:rPr lang="en-US" altLang="en-US" sz="2000"/>
              <a:t>- the flat, expanded portion of the leaf</a:t>
            </a:r>
            <a:endParaRPr lang="en-US" altLang="en-US"/>
          </a:p>
        </p:txBody>
      </p:sp>
      <p:sp>
        <p:nvSpPr>
          <p:cNvPr id="2" name="Rectangle 2"/>
          <p:cNvSpPr>
            <a:spLocks noGrp="1" noChangeArrowheads="1"/>
          </p:cNvSpPr>
          <p:nvPr>
            <p:ph type="title"/>
          </p:nvPr>
        </p:nvSpPr>
        <p:spPr>
          <a:xfrm>
            <a:off x="1066800" y="1066800"/>
            <a:ext cx="7772400" cy="1143000"/>
          </a:xfrm>
        </p:spPr>
        <p:txBody>
          <a:bodyPr/>
          <a:lstStyle/>
          <a:p>
            <a:pPr eaLnBrk="1" fontAlgn="auto" hangingPunct="1">
              <a:spcAft>
                <a:spcPts val="0"/>
              </a:spcAft>
              <a:defRPr/>
            </a:pPr>
            <a:r>
              <a:rPr lang="en-US">
                <a:ea typeface="+mj-ea"/>
                <a:cs typeface="+mj-cs"/>
              </a:rPr>
              <a:t>	Plant Identification</a:t>
            </a:r>
          </a:p>
        </p:txBody>
      </p:sp>
      <p:pic>
        <p:nvPicPr>
          <p:cNvPr id="19460" name="Picture 4" descr="lf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209800"/>
            <a:ext cx="3292475"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04800" y="152400"/>
            <a:ext cx="4343400" cy="1143000"/>
          </a:xfrm>
        </p:spPr>
        <p:txBody>
          <a:bodyPr>
            <a:normAutofit fontScale="90000"/>
          </a:bodyPr>
          <a:lstStyle/>
          <a:p>
            <a:pPr eaLnBrk="1" fontAlgn="auto" hangingPunct="1">
              <a:spcAft>
                <a:spcPts val="0"/>
              </a:spcAft>
              <a:defRPr/>
            </a:pPr>
            <a:r>
              <a:rPr lang="en-US" b="0" i="1">
                <a:effectLst>
                  <a:outerShdw blurRad="38100" dist="38100" dir="2700000" algn="tl">
                    <a:srgbClr val="000000"/>
                  </a:outerShdw>
                </a:effectLst>
                <a:ea typeface="+mj-ea"/>
                <a:cs typeface="+mj-cs"/>
              </a:rPr>
              <a:t>Ilex latifolia</a:t>
            </a:r>
            <a:r>
              <a:rPr lang="en-US" b="0">
                <a:effectLst>
                  <a:outerShdw blurRad="38100" dist="38100" dir="2700000" algn="tl">
                    <a:srgbClr val="000000"/>
                  </a:outerShdw>
                </a:effectLst>
                <a:ea typeface="+mj-ea"/>
                <a:cs typeface="+mj-cs"/>
              </a:rPr>
              <a:t/>
            </a:r>
            <a:br>
              <a:rPr lang="en-US" b="0">
                <a:effectLst>
                  <a:outerShdw blurRad="38100" dist="38100" dir="2700000" algn="tl">
                    <a:srgbClr val="000000"/>
                  </a:outerShdw>
                </a:effectLst>
                <a:ea typeface="+mj-ea"/>
                <a:cs typeface="+mj-cs"/>
              </a:rPr>
            </a:br>
            <a:r>
              <a:rPr lang="en-US" b="0">
                <a:effectLst>
                  <a:outerShdw blurRad="38100" dist="38100" dir="2700000" algn="tl">
                    <a:srgbClr val="000000"/>
                  </a:outerShdw>
                </a:effectLst>
                <a:ea typeface="+mj-ea"/>
                <a:cs typeface="+mj-cs"/>
              </a:rPr>
              <a:t>Lusterleaf Holly</a:t>
            </a:r>
          </a:p>
        </p:txBody>
      </p:sp>
      <p:pic>
        <p:nvPicPr>
          <p:cNvPr id="88067" name="Picture 4" descr="ilex_latifol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485900"/>
            <a:ext cx="3886200" cy="51435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8068" name="Picture 10" descr="191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00" y="1447800"/>
            <a:ext cx="4327525" cy="51816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1755" name="Text Box 11"/>
          <p:cNvSpPr txBox="1">
            <a:spLocks noChangeArrowheads="1"/>
          </p:cNvSpPr>
          <p:nvPr/>
        </p:nvSpPr>
        <p:spPr bwMode="auto">
          <a:xfrm>
            <a:off x="4800600" y="76200"/>
            <a:ext cx="4130675" cy="1311275"/>
          </a:xfrm>
          <a:prstGeom prst="rect">
            <a:avLst/>
          </a:prstGeom>
          <a:noFill/>
          <a:ln w="9525">
            <a:noFill/>
            <a:miter lim="800000"/>
            <a:headEnd/>
            <a:tailEnd/>
          </a:ln>
          <a:effectLst/>
        </p:spPr>
        <p:txBody>
          <a:bodyPr>
            <a:spAutoFit/>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buFontTx/>
              <a:buChar char="•"/>
            </a:pPr>
            <a:r>
              <a:rPr lang="en-US" altLang="en-US" sz="2000" b="1">
                <a:effectLst>
                  <a:outerShdw blurRad="38100" dist="38100" dir="2700000" algn="tl">
                    <a:srgbClr val="464646"/>
                  </a:outerShdw>
                </a:effectLst>
              </a:rPr>
              <a:t>Form: upright pyramidal tree, 25’</a:t>
            </a:r>
          </a:p>
          <a:p>
            <a:pPr eaLnBrk="1" hangingPunct="1">
              <a:buFontTx/>
              <a:buChar char="•"/>
            </a:pPr>
            <a:r>
              <a:rPr lang="en-US" altLang="en-US" sz="2000" b="1">
                <a:effectLst>
                  <a:outerShdw blurRad="38100" dist="38100" dir="2700000" algn="tl">
                    <a:srgbClr val="464646"/>
                  </a:outerShdw>
                </a:effectLst>
              </a:rPr>
              <a:t>Foliage: largest holly, 4-8” long</a:t>
            </a:r>
          </a:p>
          <a:p>
            <a:pPr eaLnBrk="1" hangingPunct="1">
              <a:buFontTx/>
              <a:buChar char="•"/>
            </a:pPr>
            <a:r>
              <a:rPr lang="en-US" altLang="en-US" sz="2000" b="1">
                <a:effectLst>
                  <a:outerShdw blurRad="38100" dist="38100" dir="2700000" algn="tl">
                    <a:srgbClr val="464646"/>
                  </a:outerShdw>
                </a:effectLst>
              </a:rPr>
              <a:t>Bark: smooth gray</a:t>
            </a:r>
          </a:p>
          <a:p>
            <a:pPr eaLnBrk="1" hangingPunct="1"/>
            <a:r>
              <a:rPr lang="en-US" altLang="en-US" sz="2000" b="1">
                <a:effectLst>
                  <a:outerShdw blurRad="38100" dist="38100" dir="2700000" algn="tl">
                    <a:srgbClr val="464646"/>
                  </a:outerShdw>
                </a:effectLst>
              </a:rPr>
              <a:t>(good in shade)</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152400"/>
            <a:ext cx="7772400" cy="1143000"/>
          </a:xfrm>
        </p:spPr>
        <p:txBody>
          <a:bodyPr>
            <a:normAutofit fontScale="90000"/>
          </a:bodyPr>
          <a:lstStyle/>
          <a:p>
            <a:pPr eaLnBrk="1" fontAlgn="auto" hangingPunct="1">
              <a:spcAft>
                <a:spcPts val="0"/>
              </a:spcAft>
              <a:defRPr/>
            </a:pPr>
            <a:r>
              <a:rPr lang="en-US" b="0" i="1">
                <a:effectLst>
                  <a:outerShdw blurRad="38100" dist="38100" dir="2700000" algn="tl">
                    <a:srgbClr val="000000"/>
                  </a:outerShdw>
                </a:effectLst>
                <a:ea typeface="+mj-ea"/>
                <a:cs typeface="+mj-cs"/>
              </a:rPr>
              <a:t>Ilex opaca</a:t>
            </a:r>
            <a:r>
              <a:rPr lang="en-US" b="0">
                <a:effectLst>
                  <a:outerShdw blurRad="38100" dist="38100" dir="2700000" algn="tl">
                    <a:srgbClr val="000000"/>
                  </a:outerShdw>
                </a:effectLst>
                <a:ea typeface="+mj-ea"/>
                <a:cs typeface="+mj-cs"/>
              </a:rPr>
              <a:t/>
            </a:r>
            <a:br>
              <a:rPr lang="en-US" b="0">
                <a:effectLst>
                  <a:outerShdw blurRad="38100" dist="38100" dir="2700000" algn="tl">
                    <a:srgbClr val="000000"/>
                  </a:outerShdw>
                </a:effectLst>
                <a:ea typeface="+mj-ea"/>
                <a:cs typeface="+mj-cs"/>
              </a:rPr>
            </a:br>
            <a:r>
              <a:rPr lang="en-US" b="0">
                <a:effectLst>
                  <a:outerShdw blurRad="38100" dist="38100" dir="2700000" algn="tl">
                    <a:srgbClr val="000000"/>
                  </a:outerShdw>
                </a:effectLst>
                <a:ea typeface="+mj-ea"/>
                <a:cs typeface="+mj-cs"/>
              </a:rPr>
              <a:t>American Holly</a:t>
            </a:r>
          </a:p>
        </p:txBody>
      </p:sp>
      <p:pic>
        <p:nvPicPr>
          <p:cNvPr id="89091" name="Picture 4" descr="Ilex_Op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2125" y="1447800"/>
            <a:ext cx="3495675" cy="49149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9092" name="Picture 10" descr="Ilex_Op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706563"/>
            <a:ext cx="5143500" cy="370363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2779" name="Text Box 11"/>
          <p:cNvSpPr txBox="1">
            <a:spLocks noChangeArrowheads="1"/>
          </p:cNvSpPr>
          <p:nvPr/>
        </p:nvSpPr>
        <p:spPr bwMode="auto">
          <a:xfrm>
            <a:off x="0" y="5486400"/>
            <a:ext cx="5588000" cy="1311275"/>
          </a:xfrm>
          <a:prstGeom prst="rect">
            <a:avLst/>
          </a:prstGeom>
          <a:noFill/>
          <a:ln w="9525">
            <a:noFill/>
            <a:miter lim="800000"/>
            <a:headEnd/>
            <a:tailEnd/>
          </a:ln>
          <a:effectLst/>
        </p:spPr>
        <p:txBody>
          <a:bodyPr wrap="none">
            <a:spAutoFit/>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buFontTx/>
              <a:buChar char="•"/>
            </a:pPr>
            <a:r>
              <a:rPr lang="en-US" altLang="en-US" sz="2000" b="1">
                <a:effectLst>
                  <a:outerShdw blurRad="38100" dist="38100" dir="2700000" algn="tl">
                    <a:srgbClr val="464646"/>
                  </a:outerShdw>
                </a:effectLst>
              </a:rPr>
              <a:t>Form: pyramidal and dense aging to openess, 50’</a:t>
            </a:r>
          </a:p>
          <a:p>
            <a:pPr eaLnBrk="1" hangingPunct="1">
              <a:buFontTx/>
              <a:buChar char="•"/>
            </a:pPr>
            <a:r>
              <a:rPr lang="en-US" altLang="en-US" sz="2000" b="1">
                <a:effectLst>
                  <a:outerShdw blurRad="38100" dist="38100" dir="2700000" algn="tl">
                    <a:srgbClr val="464646"/>
                  </a:outerShdw>
                </a:effectLst>
              </a:rPr>
              <a:t>Foliage: distinct points</a:t>
            </a:r>
          </a:p>
          <a:p>
            <a:pPr eaLnBrk="1" hangingPunct="1">
              <a:buFontTx/>
              <a:buChar char="•"/>
            </a:pPr>
            <a:r>
              <a:rPr lang="en-US" altLang="en-US" sz="2000" b="1">
                <a:effectLst>
                  <a:outerShdw blurRad="38100" dist="38100" dir="2700000" algn="tl">
                    <a:srgbClr val="464646"/>
                  </a:outerShdw>
                </a:effectLst>
              </a:rPr>
              <a:t>Bark:smooth gray</a:t>
            </a:r>
          </a:p>
          <a:p>
            <a:pPr eaLnBrk="1" hangingPunct="1"/>
            <a:r>
              <a:rPr lang="en-US" altLang="en-US" sz="2000" b="1">
                <a:effectLst>
                  <a:outerShdw blurRad="38100" dist="38100" dir="2700000" algn="tl">
                    <a:srgbClr val="464646"/>
                  </a:outerShdw>
                </a:effectLst>
              </a:rPr>
              <a:t>(Georgia native)</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105400" y="609600"/>
            <a:ext cx="3962400" cy="1143000"/>
          </a:xfrm>
        </p:spPr>
        <p:txBody>
          <a:bodyPr>
            <a:normAutofit fontScale="90000"/>
          </a:bodyPr>
          <a:lstStyle/>
          <a:p>
            <a:pPr eaLnBrk="1" fontAlgn="auto" hangingPunct="1">
              <a:spcAft>
                <a:spcPts val="0"/>
              </a:spcAft>
              <a:defRPr/>
            </a:pPr>
            <a:r>
              <a:rPr lang="en-US" b="0" i="1">
                <a:effectLst>
                  <a:outerShdw blurRad="38100" dist="38100" dir="2700000" algn="tl">
                    <a:srgbClr val="000000"/>
                  </a:outerShdw>
                </a:effectLst>
                <a:ea typeface="+mj-ea"/>
                <a:cs typeface="+mj-cs"/>
              </a:rPr>
              <a:t>Ilex vomitoria</a:t>
            </a:r>
            <a:br>
              <a:rPr lang="en-US" b="0" i="1">
                <a:effectLst>
                  <a:outerShdw blurRad="38100" dist="38100" dir="2700000" algn="tl">
                    <a:srgbClr val="000000"/>
                  </a:outerShdw>
                </a:effectLst>
                <a:ea typeface="+mj-ea"/>
                <a:cs typeface="+mj-cs"/>
              </a:rPr>
            </a:br>
            <a:r>
              <a:rPr lang="en-US" b="0">
                <a:effectLst>
                  <a:outerShdw blurRad="38100" dist="38100" dir="2700000" algn="tl">
                    <a:srgbClr val="000000"/>
                  </a:outerShdw>
                </a:effectLst>
                <a:ea typeface="+mj-ea"/>
                <a:cs typeface="+mj-cs"/>
              </a:rPr>
              <a:t>Yaupon Holly</a:t>
            </a:r>
          </a:p>
        </p:txBody>
      </p:sp>
      <p:pic>
        <p:nvPicPr>
          <p:cNvPr id="90115" name="Picture 5" descr="Ilex_Vo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822700"/>
            <a:ext cx="3886200" cy="28067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0116" name="Picture 12" descr="Ilex_Vo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2875"/>
            <a:ext cx="4800600" cy="32861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0117" name="Picture 14" descr="Ilex_Vo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644900"/>
            <a:ext cx="4800600" cy="30194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3807" name="Text Box 15"/>
          <p:cNvSpPr txBox="1">
            <a:spLocks noChangeArrowheads="1"/>
          </p:cNvSpPr>
          <p:nvPr/>
        </p:nvSpPr>
        <p:spPr bwMode="auto">
          <a:xfrm>
            <a:off x="5181600" y="1905000"/>
            <a:ext cx="3962400" cy="1920875"/>
          </a:xfrm>
          <a:prstGeom prst="rect">
            <a:avLst/>
          </a:prstGeom>
          <a:noFill/>
          <a:ln w="9525">
            <a:noFill/>
            <a:miter lim="800000"/>
            <a:headEnd/>
            <a:tailEnd/>
          </a:ln>
          <a:effectLst/>
        </p:spPr>
        <p:txBody>
          <a:bodyPr>
            <a:spAutoFit/>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buFontTx/>
              <a:buChar char="•"/>
            </a:pPr>
            <a:r>
              <a:rPr lang="en-US" altLang="en-US" sz="2000" b="1">
                <a:effectLst>
                  <a:outerShdw blurRad="38100" dist="38100" dir="2700000" algn="tl">
                    <a:srgbClr val="464646"/>
                  </a:outerShdw>
                </a:effectLst>
              </a:rPr>
              <a:t>Form: upright, irregularly branced, 20’</a:t>
            </a:r>
          </a:p>
          <a:p>
            <a:pPr eaLnBrk="1" hangingPunct="1">
              <a:buFontTx/>
              <a:buChar char="•"/>
            </a:pPr>
            <a:r>
              <a:rPr lang="en-US" altLang="en-US" sz="2000" b="1">
                <a:effectLst>
                  <a:outerShdw blurRad="38100" dist="38100" dir="2700000" algn="tl">
                    <a:srgbClr val="464646"/>
                  </a:outerShdw>
                </a:effectLst>
              </a:rPr>
              <a:t>Foliage: ovaland tapered, 1”</a:t>
            </a:r>
          </a:p>
          <a:p>
            <a:pPr eaLnBrk="1" hangingPunct="1">
              <a:buFontTx/>
              <a:buChar char="•"/>
            </a:pPr>
            <a:r>
              <a:rPr lang="en-US" altLang="en-US" sz="2000" b="1">
                <a:effectLst>
                  <a:outerShdw blurRad="38100" dist="38100" dir="2700000" algn="tl">
                    <a:srgbClr val="464646"/>
                  </a:outerShdw>
                </a:effectLst>
              </a:rPr>
              <a:t>Bark: purplish new growth fading to gray </a:t>
            </a:r>
          </a:p>
          <a:p>
            <a:pPr eaLnBrk="1" hangingPunct="1"/>
            <a:r>
              <a:rPr lang="en-US" altLang="en-US" sz="2000" b="1">
                <a:effectLst>
                  <a:outerShdw blurRad="38100" dist="38100" dir="2700000" algn="tl">
                    <a:srgbClr val="464646"/>
                  </a:outerShdw>
                </a:effectLst>
              </a:rPr>
              <a:t>(Georgia Native)</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304800"/>
            <a:ext cx="7772400" cy="1143000"/>
          </a:xfrm>
        </p:spPr>
        <p:txBody>
          <a:bodyPr>
            <a:normAutofit fontScale="90000"/>
          </a:bodyPr>
          <a:lstStyle/>
          <a:p>
            <a:pPr eaLnBrk="1" fontAlgn="auto" hangingPunct="1">
              <a:spcAft>
                <a:spcPts val="0"/>
              </a:spcAft>
              <a:defRPr/>
            </a:pPr>
            <a:r>
              <a:rPr lang="en-US" b="0" i="1">
                <a:effectLst>
                  <a:outerShdw blurRad="38100" dist="38100" dir="2700000" algn="tl">
                    <a:srgbClr val="000000"/>
                  </a:outerShdw>
                </a:effectLst>
                <a:ea typeface="+mj-ea"/>
                <a:cs typeface="+mj-cs"/>
              </a:rPr>
              <a:t>Ilex vomitoria</a:t>
            </a:r>
            <a:r>
              <a:rPr lang="en-US" b="0">
                <a:effectLst>
                  <a:outerShdw blurRad="38100" dist="38100" dir="2700000" algn="tl">
                    <a:srgbClr val="000000"/>
                  </a:outerShdw>
                </a:effectLst>
                <a:ea typeface="+mj-ea"/>
                <a:cs typeface="+mj-cs"/>
              </a:rPr>
              <a:t> ‘Nana’</a:t>
            </a:r>
            <a:br>
              <a:rPr lang="en-US" b="0">
                <a:effectLst>
                  <a:outerShdw blurRad="38100" dist="38100" dir="2700000" algn="tl">
                    <a:srgbClr val="000000"/>
                  </a:outerShdw>
                </a:effectLst>
                <a:ea typeface="+mj-ea"/>
                <a:cs typeface="+mj-cs"/>
              </a:rPr>
            </a:br>
            <a:r>
              <a:rPr lang="en-US" b="0">
                <a:effectLst>
                  <a:outerShdw blurRad="38100" dist="38100" dir="2700000" algn="tl">
                    <a:srgbClr val="000000"/>
                  </a:outerShdw>
                </a:effectLst>
                <a:ea typeface="+mj-ea"/>
                <a:cs typeface="+mj-cs"/>
              </a:rPr>
              <a:t>Dwarf Yaupon Holly</a:t>
            </a:r>
          </a:p>
        </p:txBody>
      </p:sp>
      <p:pic>
        <p:nvPicPr>
          <p:cNvPr id="91139" name="Picture 4" descr="196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76400"/>
            <a:ext cx="4572000" cy="39211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1140" name="Picture 6" descr="196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676400"/>
            <a:ext cx="3962400" cy="26447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1141" name="Picture 8" descr="196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4495800"/>
            <a:ext cx="4038600" cy="20701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4825" name="Text Box 9"/>
          <p:cNvSpPr txBox="1">
            <a:spLocks noChangeArrowheads="1"/>
          </p:cNvSpPr>
          <p:nvPr/>
        </p:nvSpPr>
        <p:spPr bwMode="auto">
          <a:xfrm>
            <a:off x="76200" y="5638800"/>
            <a:ext cx="4814888" cy="1006475"/>
          </a:xfrm>
          <a:prstGeom prst="rect">
            <a:avLst/>
          </a:prstGeom>
          <a:noFill/>
          <a:ln w="9525">
            <a:noFill/>
            <a:miter lim="800000"/>
            <a:headEnd/>
            <a:tailEnd/>
          </a:ln>
          <a:effectLst/>
        </p:spPr>
        <p:txBody>
          <a:bodyPr wrap="none">
            <a:spAutoFit/>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buFontTx/>
              <a:buChar char="•"/>
            </a:pPr>
            <a:r>
              <a:rPr lang="en-US" altLang="en-US" sz="2000" b="1">
                <a:effectLst>
                  <a:outerShdw blurRad="38100" dist="38100" dir="2700000" algn="tl">
                    <a:srgbClr val="464646"/>
                  </a:outerShdw>
                </a:effectLst>
              </a:rPr>
              <a:t>Form: compact, rounded, 3-5’ </a:t>
            </a:r>
          </a:p>
          <a:p>
            <a:pPr eaLnBrk="1" hangingPunct="1">
              <a:buFontTx/>
              <a:buChar char="•"/>
            </a:pPr>
            <a:r>
              <a:rPr lang="en-US" altLang="en-US" sz="2000" b="1">
                <a:effectLst>
                  <a:outerShdw blurRad="38100" dist="38100" dir="2700000" algn="tl">
                    <a:srgbClr val="464646"/>
                  </a:outerShdw>
                </a:effectLst>
              </a:rPr>
              <a:t>Foliage: ½”</a:t>
            </a:r>
          </a:p>
          <a:p>
            <a:pPr eaLnBrk="1" hangingPunct="1">
              <a:buFontTx/>
              <a:buChar char="•"/>
            </a:pPr>
            <a:r>
              <a:rPr lang="en-US" altLang="en-US" sz="2000" b="1">
                <a:effectLst>
                  <a:outerShdw blurRad="38100" dist="38100" dir="2700000" algn="tl">
                    <a:srgbClr val="464646"/>
                  </a:outerShdw>
                </a:effectLst>
              </a:rPr>
              <a:t>Bark: purplish new growth fading to gray</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3"/>
          <p:cNvSpPr>
            <a:spLocks noGrp="1" noChangeArrowheads="1"/>
          </p:cNvSpPr>
          <p:nvPr>
            <p:ph idx="1"/>
          </p:nvPr>
        </p:nvSpPr>
        <p:spPr/>
        <p:txBody>
          <a:bodyPr>
            <a:normAutofit/>
          </a:bodyPr>
          <a:lstStyle/>
          <a:p>
            <a:pPr eaLnBrk="1" hangingPunct="1"/>
            <a:r>
              <a:rPr lang="en-US" altLang="en-US" sz="2400" b="1" i="1">
                <a:effectLst>
                  <a:outerShdw blurRad="38100" dist="38100" dir="2700000" algn="tl">
                    <a:srgbClr val="C0C0C0"/>
                  </a:outerShdw>
                </a:effectLst>
              </a:rPr>
              <a:t>Juniperus chinensis</a:t>
            </a:r>
            <a:r>
              <a:rPr lang="en-US" altLang="en-US" sz="2400" b="1">
                <a:effectLst>
                  <a:outerShdw blurRad="38100" dist="38100" dir="2700000" algn="tl">
                    <a:srgbClr val="C0C0C0"/>
                  </a:outerShdw>
                </a:effectLst>
              </a:rPr>
              <a:t> Chinese Juniper (71)</a:t>
            </a:r>
          </a:p>
          <a:p>
            <a:pPr eaLnBrk="1" hangingPunct="1"/>
            <a:r>
              <a:rPr lang="en-US" altLang="en-US" sz="2400" b="1" i="1">
                <a:effectLst>
                  <a:outerShdw blurRad="38100" dist="38100" dir="2700000" algn="tl">
                    <a:srgbClr val="C0C0C0"/>
                  </a:outerShdw>
                </a:effectLst>
              </a:rPr>
              <a:t>Juniperus communis</a:t>
            </a:r>
            <a:r>
              <a:rPr lang="en-US" altLang="en-US" sz="2400" b="1">
                <a:effectLst>
                  <a:outerShdw blurRad="38100" dist="38100" dir="2700000" algn="tl">
                    <a:srgbClr val="C0C0C0"/>
                  </a:outerShdw>
                </a:effectLst>
              </a:rPr>
              <a:t> Common Juniper</a:t>
            </a:r>
          </a:p>
          <a:p>
            <a:pPr eaLnBrk="1" hangingPunct="1"/>
            <a:r>
              <a:rPr lang="en-US" altLang="en-US" sz="2400" b="1" i="1">
                <a:effectLst>
                  <a:outerShdw blurRad="38100" dist="38100" dir="2700000" algn="tl">
                    <a:srgbClr val="C0C0C0"/>
                  </a:outerShdw>
                </a:effectLst>
              </a:rPr>
              <a:t>Juniper conferta</a:t>
            </a:r>
            <a:r>
              <a:rPr lang="en-US" altLang="en-US" sz="2400" b="1">
                <a:effectLst>
                  <a:outerShdw blurRad="38100" dist="38100" dir="2700000" algn="tl">
                    <a:srgbClr val="C0C0C0"/>
                  </a:outerShdw>
                </a:effectLst>
              </a:rPr>
              <a:t> Shore Juniper (6)</a:t>
            </a:r>
          </a:p>
          <a:p>
            <a:pPr eaLnBrk="1" hangingPunct="1"/>
            <a:r>
              <a:rPr lang="en-US" altLang="en-US" sz="2400" b="1" i="1">
                <a:effectLst>
                  <a:outerShdw blurRad="38100" dist="38100" dir="2700000" algn="tl">
                    <a:srgbClr val="C0C0C0"/>
                  </a:outerShdw>
                </a:effectLst>
              </a:rPr>
              <a:t>Juniperus horizontalis</a:t>
            </a:r>
            <a:r>
              <a:rPr lang="en-US" altLang="en-US" sz="2400" b="1">
                <a:effectLst>
                  <a:outerShdw blurRad="38100" dist="38100" dir="2700000" algn="tl">
                    <a:srgbClr val="C0C0C0"/>
                  </a:outerShdw>
                </a:effectLst>
              </a:rPr>
              <a:t> Creeping Juniper (56)</a:t>
            </a:r>
          </a:p>
          <a:p>
            <a:pPr eaLnBrk="1" hangingPunct="1"/>
            <a:r>
              <a:rPr lang="en-US" altLang="en-US" sz="2400" b="1" i="1">
                <a:effectLst>
                  <a:outerShdw blurRad="38100" dist="38100" dir="2700000" algn="tl">
                    <a:srgbClr val="C0C0C0"/>
                  </a:outerShdw>
                </a:effectLst>
              </a:rPr>
              <a:t>Juniperus procumbens</a:t>
            </a:r>
            <a:r>
              <a:rPr lang="en-US" altLang="en-US" sz="2400" b="1">
                <a:effectLst>
                  <a:outerShdw blurRad="38100" dist="38100" dir="2700000" algn="tl">
                    <a:srgbClr val="C0C0C0"/>
                  </a:outerShdw>
                </a:effectLst>
              </a:rPr>
              <a:t> JapgardenJuniper (4)</a:t>
            </a:r>
          </a:p>
          <a:p>
            <a:pPr eaLnBrk="1" hangingPunct="1"/>
            <a:r>
              <a:rPr lang="en-US" altLang="en-US" sz="2400" b="1" i="1">
                <a:effectLst>
                  <a:outerShdw blurRad="38100" dist="38100" dir="2700000" algn="tl">
                    <a:srgbClr val="C0C0C0"/>
                  </a:outerShdw>
                </a:effectLst>
              </a:rPr>
              <a:t>Juniperus sabina</a:t>
            </a:r>
            <a:r>
              <a:rPr lang="en-US" altLang="en-US" sz="2400" b="1">
                <a:effectLst>
                  <a:outerShdw blurRad="38100" dist="38100" dir="2700000" algn="tl">
                    <a:srgbClr val="C0C0C0"/>
                  </a:outerShdw>
                </a:effectLst>
              </a:rPr>
              <a:t> Savin Juniper (12)</a:t>
            </a:r>
          </a:p>
          <a:p>
            <a:pPr eaLnBrk="1" hangingPunct="1"/>
            <a:r>
              <a:rPr lang="en-US" altLang="en-US" sz="2400" b="1" i="1">
                <a:effectLst>
                  <a:outerShdw blurRad="38100" dist="38100" dir="2700000" algn="tl">
                    <a:srgbClr val="C0C0C0"/>
                  </a:outerShdw>
                </a:effectLst>
              </a:rPr>
              <a:t>Juniperus scopulorum</a:t>
            </a:r>
            <a:r>
              <a:rPr lang="en-US" altLang="en-US" sz="2400" b="1">
                <a:effectLst>
                  <a:outerShdw blurRad="38100" dist="38100" dir="2700000" algn="tl">
                    <a:srgbClr val="C0C0C0"/>
                  </a:outerShdw>
                </a:effectLst>
              </a:rPr>
              <a:t> Colorado Redcedar (28)</a:t>
            </a:r>
          </a:p>
          <a:p>
            <a:pPr eaLnBrk="1" hangingPunct="1"/>
            <a:r>
              <a:rPr lang="en-US" altLang="en-US" sz="2400" b="1" i="1">
                <a:effectLst>
                  <a:outerShdw blurRad="38100" dist="38100" dir="2700000" algn="tl">
                    <a:srgbClr val="C0C0C0"/>
                  </a:outerShdw>
                </a:effectLst>
              </a:rPr>
              <a:t>Juniperus virginiana</a:t>
            </a:r>
            <a:r>
              <a:rPr lang="en-US" altLang="en-US" sz="2400" b="1">
                <a:effectLst>
                  <a:outerShdw blurRad="38100" dist="38100" dir="2700000" algn="tl">
                    <a:srgbClr val="C0C0C0"/>
                  </a:outerShdw>
                </a:effectLst>
              </a:rPr>
              <a:t> Eastern Redcedar (22)</a:t>
            </a:r>
          </a:p>
        </p:txBody>
      </p:sp>
      <p:sp>
        <p:nvSpPr>
          <p:cNvPr id="119810" name="Rectangle 2"/>
          <p:cNvSpPr>
            <a:spLocks noGrp="1" noChangeArrowheads="1"/>
          </p:cNvSpPr>
          <p:nvPr>
            <p:ph type="title"/>
          </p:nvPr>
        </p:nvSpPr>
        <p:spPr/>
        <p:txBody>
          <a:bodyPr/>
          <a:lstStyle/>
          <a:p>
            <a:pPr eaLnBrk="1" fontAlgn="auto" hangingPunct="1">
              <a:spcAft>
                <a:spcPts val="0"/>
              </a:spcAft>
              <a:defRPr/>
            </a:pPr>
            <a:r>
              <a:rPr lang="en-US" b="0" dirty="0">
                <a:solidFill>
                  <a:srgbClr val="0000FF"/>
                </a:solidFill>
                <a:effectLst>
                  <a:outerShdw blurRad="38100" dist="38100" dir="2700000" algn="tl">
                    <a:srgbClr val="000000"/>
                  </a:outerShdw>
                </a:effectLst>
                <a:ea typeface="+mj-ea"/>
                <a:cs typeface="+mj-cs"/>
              </a:rPr>
              <a:t>Juniper Species (70)</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685800" y="152400"/>
            <a:ext cx="7772400" cy="838200"/>
          </a:xfrm>
        </p:spPr>
        <p:txBody>
          <a:bodyPr>
            <a:normAutofit fontScale="90000"/>
          </a:bodyPr>
          <a:lstStyle/>
          <a:p>
            <a:pPr eaLnBrk="1" fontAlgn="auto" hangingPunct="1">
              <a:spcAft>
                <a:spcPts val="0"/>
              </a:spcAft>
              <a:defRPr/>
            </a:pPr>
            <a:r>
              <a:rPr lang="en-US" sz="2800" b="0">
                <a:solidFill>
                  <a:srgbClr val="FFFFFF"/>
                </a:solidFill>
                <a:effectLst>
                  <a:outerShdw blurRad="38100" dist="38100" dir="2700000" algn="tl">
                    <a:srgbClr val="000000"/>
                  </a:outerShdw>
                </a:effectLst>
                <a:ea typeface="+mj-ea"/>
                <a:cs typeface="+mj-cs"/>
              </a:rPr>
              <a:t>Junipers look alike and like many other plants!</a:t>
            </a:r>
          </a:p>
        </p:txBody>
      </p:sp>
      <p:pic>
        <p:nvPicPr>
          <p:cNvPr id="93187" name="Picture 3" descr="juniper blue ru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524000"/>
            <a:ext cx="2743200" cy="2057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3188" name="Picture 4" descr="juniper horizontal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524000"/>
            <a:ext cx="2819400" cy="21145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3189" name="Picture 5" descr="Juniperus s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524000"/>
            <a:ext cx="2819400" cy="21145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3190" name="Picture 6" descr="cedrus atlantic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810000"/>
            <a:ext cx="1885950" cy="2514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3191" name="Picture 7" descr="chamacyparis and arborvita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3748088"/>
            <a:ext cx="1990725" cy="26527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3192" name="Picture 8" descr="eastern red cedar frui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3886200"/>
            <a:ext cx="1676400" cy="2514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3193" name="Picture 9" descr="crypto too clos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24600" y="3733800"/>
            <a:ext cx="1943100" cy="2590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76200"/>
            <a:ext cx="7772400" cy="1143000"/>
          </a:xfrm>
        </p:spPr>
        <p:txBody>
          <a:bodyPr/>
          <a:lstStyle/>
          <a:p>
            <a:pPr eaLnBrk="1" fontAlgn="auto" hangingPunct="1">
              <a:spcAft>
                <a:spcPts val="0"/>
              </a:spcAft>
              <a:defRPr/>
            </a:pPr>
            <a:r>
              <a:rPr lang="en-US" b="0">
                <a:effectLst>
                  <a:outerShdw blurRad="38100" dist="38100" dir="2700000" algn="tl">
                    <a:srgbClr val="000000"/>
                  </a:outerShdw>
                </a:effectLst>
                <a:ea typeface="+mj-ea"/>
                <a:cs typeface="+mj-cs"/>
              </a:rPr>
              <a:t>What makes it a Juniper?</a:t>
            </a:r>
          </a:p>
        </p:txBody>
      </p:sp>
      <p:pic>
        <p:nvPicPr>
          <p:cNvPr id="94211" name="Picture 3" descr="juniper_chinensis_mountb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3725" y="1524000"/>
            <a:ext cx="3394075" cy="51435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4212" name="Picture 5" descr="juniperus_davurica_det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95400"/>
            <a:ext cx="3124200" cy="23368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4213" name="Picture 7" descr="45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733800"/>
            <a:ext cx="2228850" cy="29718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5848" name="Text Box 8"/>
          <p:cNvSpPr txBox="1">
            <a:spLocks noChangeArrowheads="1"/>
          </p:cNvSpPr>
          <p:nvPr/>
        </p:nvSpPr>
        <p:spPr bwMode="auto">
          <a:xfrm>
            <a:off x="228600" y="2590800"/>
            <a:ext cx="2819400" cy="1006475"/>
          </a:xfrm>
          <a:prstGeom prst="rect">
            <a:avLst/>
          </a:prstGeom>
          <a:noFill/>
          <a:ln w="9525">
            <a:noFill/>
            <a:miter lim="800000"/>
            <a:headEnd/>
            <a:tailEnd/>
          </a:ln>
          <a:effectLst/>
        </p:spPr>
        <p:txBody>
          <a:bodyPr>
            <a:spAutoFit/>
          </a:bodyPr>
          <a:lstStyle/>
          <a:p>
            <a:pPr eaLnBrk="1" hangingPunct="1">
              <a:defRPr/>
            </a:pPr>
            <a:r>
              <a:rPr lang="en-US" sz="2000" b="1">
                <a:effectLst>
                  <a:outerShdw blurRad="38100" dist="38100" dir="2700000" algn="tl">
                    <a:srgbClr val="000000"/>
                  </a:outerShdw>
                </a:effectLst>
                <a:ea typeface="+mn-ea"/>
              </a:rPr>
              <a:t>Awl-like leaves opposite, sharp, upper side with blue band)</a:t>
            </a:r>
          </a:p>
        </p:txBody>
      </p:sp>
      <p:sp>
        <p:nvSpPr>
          <p:cNvPr id="35849" name="Text Box 9"/>
          <p:cNvSpPr txBox="1">
            <a:spLocks noChangeArrowheads="1"/>
          </p:cNvSpPr>
          <p:nvPr/>
        </p:nvSpPr>
        <p:spPr bwMode="auto">
          <a:xfrm>
            <a:off x="152400" y="5334000"/>
            <a:ext cx="2133600" cy="1311275"/>
          </a:xfrm>
          <a:prstGeom prst="rect">
            <a:avLst/>
          </a:prstGeom>
          <a:noFill/>
          <a:ln w="9525">
            <a:noFill/>
            <a:miter lim="800000"/>
            <a:headEnd/>
            <a:tailEnd/>
          </a:ln>
          <a:effectLst/>
        </p:spPr>
        <p:txBody>
          <a:bodyPr>
            <a:spAutoFit/>
          </a:bodyPr>
          <a:lstStyle/>
          <a:p>
            <a:pPr eaLnBrk="1" hangingPunct="1">
              <a:defRPr/>
            </a:pPr>
            <a:r>
              <a:rPr lang="en-US" sz="2000" b="1">
                <a:effectLst>
                  <a:outerShdw blurRad="38100" dist="38100" dir="2700000" algn="tl">
                    <a:srgbClr val="000000"/>
                  </a:outerShdw>
                </a:effectLst>
                <a:ea typeface="+mn-ea"/>
              </a:rPr>
              <a:t>Grayish bark that peels to reveal red cedar color</a:t>
            </a:r>
          </a:p>
        </p:txBody>
      </p:sp>
      <p:sp>
        <p:nvSpPr>
          <p:cNvPr id="35850" name="Text Box 10"/>
          <p:cNvSpPr txBox="1">
            <a:spLocks noChangeArrowheads="1"/>
          </p:cNvSpPr>
          <p:nvPr/>
        </p:nvSpPr>
        <p:spPr bwMode="auto">
          <a:xfrm>
            <a:off x="5715000" y="5867400"/>
            <a:ext cx="1312863" cy="396875"/>
          </a:xfrm>
          <a:prstGeom prst="rect">
            <a:avLst/>
          </a:prstGeom>
          <a:noFill/>
          <a:ln w="9525">
            <a:noFill/>
            <a:miter lim="800000"/>
            <a:headEnd/>
            <a:tailEnd/>
          </a:ln>
          <a:effectLst/>
        </p:spPr>
        <p:txBody>
          <a:bodyPr wrap="none">
            <a:spAutoFit/>
          </a:bodyPr>
          <a:lstStyle/>
          <a:p>
            <a:pPr eaLnBrk="1" hangingPunct="1">
              <a:defRPr/>
            </a:pPr>
            <a:r>
              <a:rPr lang="en-US" sz="2000" b="1">
                <a:effectLst>
                  <a:outerShdw blurRad="38100" dist="38100" dir="2700000" algn="tl">
                    <a:srgbClr val="000000"/>
                  </a:outerShdw>
                </a:effectLst>
                <a:ea typeface="+mn-ea"/>
              </a:rPr>
              <a:t>Evergreen</a:t>
            </a:r>
          </a:p>
        </p:txBody>
      </p:sp>
      <p:pic>
        <p:nvPicPr>
          <p:cNvPr id="94217" name="Picture 11" descr="eastern red cedar frui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3505200"/>
            <a:ext cx="2184400" cy="32766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5852" name="Text Box 12"/>
          <p:cNvSpPr txBox="1">
            <a:spLocks noChangeArrowheads="1"/>
          </p:cNvSpPr>
          <p:nvPr/>
        </p:nvSpPr>
        <p:spPr bwMode="auto">
          <a:xfrm>
            <a:off x="3505200" y="6248400"/>
            <a:ext cx="2100263" cy="396875"/>
          </a:xfrm>
          <a:prstGeom prst="rect">
            <a:avLst/>
          </a:prstGeom>
          <a:noFill/>
          <a:ln w="9525">
            <a:noFill/>
            <a:miter lim="800000"/>
            <a:headEnd/>
            <a:tailEnd/>
          </a:ln>
          <a:effectLst/>
        </p:spPr>
        <p:txBody>
          <a:bodyPr wrap="none">
            <a:spAutoFit/>
          </a:bodyPr>
          <a:lstStyle/>
          <a:p>
            <a:pPr eaLnBrk="1" hangingPunct="1">
              <a:defRPr/>
            </a:pPr>
            <a:r>
              <a:rPr lang="en-US" sz="2000" b="1">
                <a:effectLst>
                  <a:outerShdw blurRad="38100" dist="38100" dir="2700000" algn="tl">
                    <a:srgbClr val="000000"/>
                  </a:outerShdw>
                </a:effectLst>
                <a:ea typeface="+mn-ea"/>
              </a:rPr>
              <a:t>Bluish cones (gin)</a:t>
            </a:r>
          </a:p>
        </p:txBody>
      </p:sp>
      <p:sp>
        <p:nvSpPr>
          <p:cNvPr id="35853" name="Text Box 13"/>
          <p:cNvSpPr txBox="1">
            <a:spLocks noChangeArrowheads="1"/>
          </p:cNvSpPr>
          <p:nvPr/>
        </p:nvSpPr>
        <p:spPr bwMode="auto">
          <a:xfrm>
            <a:off x="3336925" y="1154113"/>
            <a:ext cx="2225675" cy="1581150"/>
          </a:xfrm>
          <a:prstGeom prst="rect">
            <a:avLst/>
          </a:prstGeom>
          <a:noFill/>
          <a:ln w="9525">
            <a:noFill/>
            <a:miter lim="800000"/>
            <a:headEnd/>
            <a:tailEnd/>
          </a:ln>
          <a:effectLst/>
        </p:spPr>
        <p:txBody>
          <a:bodyPr>
            <a:spAutoFit/>
          </a:bodyPr>
          <a:lstStyle/>
          <a:p>
            <a:pPr eaLnBrk="1" hangingPunct="1">
              <a:buFontTx/>
              <a:buChar char="•"/>
              <a:defRPr/>
            </a:pPr>
            <a:r>
              <a:rPr lang="en-US" sz="1400" b="1">
                <a:effectLst>
                  <a:outerShdw blurRad="38100" dist="38100" dir="2700000" algn="tl">
                    <a:srgbClr val="000000"/>
                  </a:outerShdw>
                </a:effectLst>
                <a:ea typeface="+mn-ea"/>
              </a:rPr>
              <a:t>Trees or shrubs</a:t>
            </a:r>
          </a:p>
          <a:p>
            <a:pPr eaLnBrk="1" hangingPunct="1">
              <a:buFontTx/>
              <a:buChar char="•"/>
              <a:defRPr/>
            </a:pPr>
            <a:r>
              <a:rPr lang="en-US" sz="1400" b="1">
                <a:effectLst>
                  <a:outerShdw blurRad="38100" dist="38100" dir="2700000" algn="tl">
                    <a:srgbClr val="000000"/>
                  </a:outerShdw>
                </a:effectLst>
                <a:ea typeface="+mn-ea"/>
              </a:rPr>
              <a:t>dioecious</a:t>
            </a:r>
          </a:p>
          <a:p>
            <a:pPr eaLnBrk="1" hangingPunct="1">
              <a:buFontTx/>
              <a:buChar char="•"/>
              <a:defRPr/>
            </a:pPr>
            <a:r>
              <a:rPr lang="en-US" sz="1400" b="1">
                <a:effectLst>
                  <a:outerShdw blurRad="38100" dist="38100" dir="2700000" algn="tl">
                    <a:srgbClr val="000000"/>
                  </a:outerShdw>
                </a:effectLst>
                <a:ea typeface="+mn-ea"/>
              </a:rPr>
              <a:t>Males- catkins</a:t>
            </a:r>
          </a:p>
          <a:p>
            <a:pPr eaLnBrk="1" hangingPunct="1">
              <a:buFontTx/>
              <a:buChar char="•"/>
              <a:defRPr/>
            </a:pPr>
            <a:r>
              <a:rPr lang="en-US" sz="1400" b="1">
                <a:effectLst>
                  <a:outerShdw blurRad="38100" dist="38100" dir="2700000" algn="tl">
                    <a:srgbClr val="000000"/>
                  </a:outerShdw>
                </a:effectLst>
                <a:ea typeface="+mn-ea"/>
              </a:rPr>
              <a:t>Females- bluish globeose cone</a:t>
            </a:r>
          </a:p>
          <a:p>
            <a:pPr eaLnBrk="1" hangingPunct="1">
              <a:buFontTx/>
              <a:buChar char="•"/>
              <a:defRPr/>
            </a:pPr>
            <a:r>
              <a:rPr lang="en-US" sz="1400" b="1">
                <a:effectLst>
                  <a:outerShdw blurRad="38100" dist="38100" dir="2700000" algn="tl">
                    <a:srgbClr val="000000"/>
                  </a:outerShdw>
                </a:effectLst>
                <a:ea typeface="+mn-ea"/>
              </a:rPr>
              <a:t>Leaves Opposite</a:t>
            </a:r>
          </a:p>
          <a:p>
            <a:pPr eaLnBrk="1" hangingPunct="1">
              <a:buFontTx/>
              <a:buChar char="•"/>
              <a:defRPr/>
            </a:pPr>
            <a:r>
              <a:rPr lang="en-US" sz="1400" b="1">
                <a:effectLst>
                  <a:outerShdw blurRad="38100" dist="38100" dir="2700000" algn="tl">
                    <a:srgbClr val="000000"/>
                  </a:outerShdw>
                </a:effectLst>
                <a:ea typeface="+mn-ea"/>
              </a:rPr>
              <a:t>Awl or Scale</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5"/>
          <p:cNvSpPr>
            <a:spLocks noGrp="1" noChangeArrowheads="1"/>
          </p:cNvSpPr>
          <p:nvPr>
            <p:ph sz="half" idx="1"/>
          </p:nvPr>
        </p:nvSpPr>
        <p:spPr>
          <a:xfrm>
            <a:off x="457200" y="1481138"/>
            <a:ext cx="4038600" cy="4525962"/>
          </a:xfrm>
        </p:spPr>
        <p:txBody>
          <a:bodyPr/>
          <a:lstStyle/>
          <a:p>
            <a:pPr eaLnBrk="1" hangingPunct="1"/>
            <a:endParaRPr lang="en-US" altLang="en-US" sz="2000"/>
          </a:p>
        </p:txBody>
      </p:sp>
      <p:sp>
        <p:nvSpPr>
          <p:cNvPr id="95235" name="Rectangle 6"/>
          <p:cNvSpPr>
            <a:spLocks noGrp="1" noChangeArrowheads="1"/>
          </p:cNvSpPr>
          <p:nvPr>
            <p:ph sz="half" idx="2"/>
          </p:nvPr>
        </p:nvSpPr>
        <p:spPr>
          <a:xfrm>
            <a:off x="4648200" y="1481138"/>
            <a:ext cx="4038600" cy="4525962"/>
          </a:xfrm>
        </p:spPr>
        <p:txBody>
          <a:bodyPr/>
          <a:lstStyle/>
          <a:p>
            <a:pPr eaLnBrk="1" hangingPunct="1"/>
            <a:endParaRPr lang="en-US" altLang="en-US" sz="2000"/>
          </a:p>
        </p:txBody>
      </p:sp>
      <p:sp>
        <p:nvSpPr>
          <p:cNvPr id="2" name="Rectangle 4"/>
          <p:cNvSpPr>
            <a:spLocks noGrp="1" noChangeArrowheads="1"/>
          </p:cNvSpPr>
          <p:nvPr>
            <p:ph type="title"/>
          </p:nvPr>
        </p:nvSpPr>
        <p:spPr/>
        <p:txBody>
          <a:bodyPr/>
          <a:lstStyle/>
          <a:p>
            <a:pPr eaLnBrk="1" fontAlgn="auto" hangingPunct="1">
              <a:spcAft>
                <a:spcPts val="0"/>
              </a:spcAft>
              <a:defRPr/>
            </a:pPr>
            <a:r>
              <a:rPr lang="en-US">
                <a:ea typeface="+mj-ea"/>
                <a:cs typeface="+mj-cs"/>
              </a:rPr>
              <a:t>Scale or Awl- Like Foliage</a:t>
            </a:r>
          </a:p>
        </p:txBody>
      </p:sp>
      <p:pic>
        <p:nvPicPr>
          <p:cNvPr id="95237" name="Picture 8" descr="newgrow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667000"/>
            <a:ext cx="3673475" cy="240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8" name="Picture 10" descr="oldgrow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743200"/>
            <a:ext cx="3946525"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381000"/>
            <a:ext cx="7772400" cy="1143000"/>
          </a:xfrm>
        </p:spPr>
        <p:txBody>
          <a:bodyPr>
            <a:normAutofit fontScale="90000"/>
          </a:bodyPr>
          <a:lstStyle/>
          <a:p>
            <a:pPr eaLnBrk="1" fontAlgn="auto" hangingPunct="1">
              <a:spcAft>
                <a:spcPts val="0"/>
              </a:spcAft>
              <a:defRPr/>
            </a:pPr>
            <a:r>
              <a:rPr lang="en-US" b="0" i="1">
                <a:effectLst>
                  <a:outerShdw blurRad="38100" dist="38100" dir="2700000" algn="tl">
                    <a:srgbClr val="000000"/>
                  </a:outerShdw>
                </a:effectLst>
                <a:ea typeface="+mj-ea"/>
                <a:cs typeface="+mj-cs"/>
              </a:rPr>
              <a:t>Juniperus conferta</a:t>
            </a:r>
            <a:r>
              <a:rPr lang="en-US" b="0">
                <a:effectLst>
                  <a:outerShdw blurRad="38100" dist="38100" dir="2700000" algn="tl">
                    <a:srgbClr val="000000"/>
                  </a:outerShdw>
                </a:effectLst>
                <a:ea typeface="+mj-ea"/>
                <a:cs typeface="+mj-cs"/>
              </a:rPr>
              <a:t/>
            </a:r>
            <a:br>
              <a:rPr lang="en-US" b="0">
                <a:effectLst>
                  <a:outerShdw blurRad="38100" dist="38100" dir="2700000" algn="tl">
                    <a:srgbClr val="000000"/>
                  </a:outerShdw>
                </a:effectLst>
                <a:ea typeface="+mj-ea"/>
                <a:cs typeface="+mj-cs"/>
              </a:rPr>
            </a:br>
            <a:r>
              <a:rPr lang="en-US" b="0">
                <a:effectLst>
                  <a:outerShdw blurRad="38100" dist="38100" dir="2700000" algn="tl">
                    <a:srgbClr val="000000"/>
                  </a:outerShdw>
                </a:effectLst>
                <a:ea typeface="+mj-ea"/>
                <a:cs typeface="+mj-cs"/>
              </a:rPr>
              <a:t>Shore Juniper</a:t>
            </a:r>
          </a:p>
        </p:txBody>
      </p:sp>
      <p:pic>
        <p:nvPicPr>
          <p:cNvPr id="96259" name="Picture 4" descr="207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828800"/>
            <a:ext cx="4572000" cy="3429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6260" name="Picture 6" descr="207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644775"/>
            <a:ext cx="4191000" cy="393858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8919" name="Text Box 7"/>
          <p:cNvSpPr txBox="1">
            <a:spLocks noChangeArrowheads="1"/>
          </p:cNvSpPr>
          <p:nvPr/>
        </p:nvSpPr>
        <p:spPr bwMode="auto">
          <a:xfrm>
            <a:off x="76200" y="5181600"/>
            <a:ext cx="4572000" cy="1616075"/>
          </a:xfrm>
          <a:prstGeom prst="rect">
            <a:avLst/>
          </a:prstGeom>
          <a:noFill/>
          <a:ln w="9525">
            <a:noFill/>
            <a:miter lim="800000"/>
            <a:headEnd/>
            <a:tailEnd/>
          </a:ln>
          <a:effectLst/>
        </p:spPr>
        <p:txBody>
          <a:bodyPr>
            <a:spAutoFit/>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buFontTx/>
              <a:buChar char="•"/>
            </a:pPr>
            <a:r>
              <a:rPr lang="en-US" altLang="en-US" sz="2000" b="1">
                <a:effectLst>
                  <a:outerShdw blurRad="38100" dist="38100" dir="2700000" algn="tl">
                    <a:srgbClr val="464646"/>
                  </a:outerShdw>
                </a:effectLst>
              </a:rPr>
              <a:t>Form: dense low growing ground cover, 1’</a:t>
            </a:r>
          </a:p>
          <a:p>
            <a:pPr eaLnBrk="1" hangingPunct="1">
              <a:buFontTx/>
              <a:buChar char="•"/>
            </a:pPr>
            <a:r>
              <a:rPr lang="en-US" altLang="en-US" sz="2000" b="1">
                <a:effectLst>
                  <a:outerShdw blurRad="38100" dist="38100" dir="2700000" algn="tl">
                    <a:srgbClr val="464646"/>
                  </a:outerShdw>
                </a:effectLst>
              </a:rPr>
              <a:t>Foliage: prickly, overlapping 1” awls</a:t>
            </a:r>
          </a:p>
          <a:p>
            <a:pPr eaLnBrk="1" hangingPunct="1">
              <a:buFontTx/>
              <a:buChar char="•"/>
            </a:pPr>
            <a:r>
              <a:rPr lang="en-US" altLang="en-US" sz="2000" b="1">
                <a:effectLst>
                  <a:outerShdw blurRad="38100" dist="38100" dir="2700000" algn="tl">
                    <a:srgbClr val="464646"/>
                  </a:outerShdw>
                </a:effectLst>
              </a:rPr>
              <a:t>Bark: shaggy brown</a:t>
            </a:r>
          </a:p>
          <a:p>
            <a:pPr eaLnBrk="1" hangingPunct="1"/>
            <a:r>
              <a:rPr lang="en-US" altLang="en-US" sz="2000" b="1">
                <a:effectLst>
                  <a:outerShdw blurRad="38100" dist="38100" dir="2700000" algn="tl">
                    <a:srgbClr val="464646"/>
                  </a:outerShdw>
                </a:effectLst>
              </a:rPr>
              <a:t>(Blue Pacific - green blue leaves)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76200" y="381000"/>
            <a:ext cx="5867400" cy="1143000"/>
          </a:xfrm>
        </p:spPr>
        <p:txBody>
          <a:bodyPr>
            <a:normAutofit fontScale="90000"/>
          </a:bodyPr>
          <a:lstStyle/>
          <a:p>
            <a:pPr eaLnBrk="1" fontAlgn="auto" hangingPunct="1">
              <a:spcAft>
                <a:spcPts val="0"/>
              </a:spcAft>
              <a:defRPr/>
            </a:pPr>
            <a:r>
              <a:rPr lang="en-US" b="0" i="1">
                <a:effectLst>
                  <a:outerShdw blurRad="38100" dist="38100" dir="2700000" algn="tl">
                    <a:srgbClr val="000000"/>
                  </a:outerShdw>
                </a:effectLst>
                <a:ea typeface="+mj-ea"/>
                <a:cs typeface="+mj-cs"/>
              </a:rPr>
              <a:t>Juniperus horizontalis</a:t>
            </a:r>
            <a:r>
              <a:rPr lang="en-US" b="0">
                <a:effectLst>
                  <a:outerShdw blurRad="38100" dist="38100" dir="2700000" algn="tl">
                    <a:srgbClr val="000000"/>
                  </a:outerShdw>
                </a:effectLst>
                <a:ea typeface="+mj-ea"/>
                <a:cs typeface="+mj-cs"/>
              </a:rPr>
              <a:t> ‘Wiltonii’</a:t>
            </a:r>
            <a:br>
              <a:rPr lang="en-US" b="0">
                <a:effectLst>
                  <a:outerShdw blurRad="38100" dist="38100" dir="2700000" algn="tl">
                    <a:srgbClr val="000000"/>
                  </a:outerShdw>
                </a:effectLst>
                <a:ea typeface="+mj-ea"/>
                <a:cs typeface="+mj-cs"/>
              </a:rPr>
            </a:br>
            <a:r>
              <a:rPr lang="en-US" b="0">
                <a:effectLst>
                  <a:outerShdw blurRad="38100" dist="38100" dir="2700000" algn="tl">
                    <a:srgbClr val="000000"/>
                  </a:outerShdw>
                </a:effectLst>
                <a:ea typeface="+mj-ea"/>
                <a:cs typeface="+mj-cs"/>
              </a:rPr>
              <a:t>Blue Rug Juniper</a:t>
            </a:r>
          </a:p>
        </p:txBody>
      </p:sp>
      <p:pic>
        <p:nvPicPr>
          <p:cNvPr id="97283" name="Picture 4" descr="210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158875"/>
            <a:ext cx="3810000" cy="23622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7284" name="Picture 6" descr="210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09800"/>
            <a:ext cx="4114800" cy="31686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7285" name="Picture 8" descr="210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581400"/>
            <a:ext cx="4572000" cy="30638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0969" name="Text Box 9"/>
          <p:cNvSpPr txBox="1">
            <a:spLocks noChangeArrowheads="1"/>
          </p:cNvSpPr>
          <p:nvPr/>
        </p:nvSpPr>
        <p:spPr bwMode="auto">
          <a:xfrm>
            <a:off x="0" y="5486400"/>
            <a:ext cx="4729163" cy="1311275"/>
          </a:xfrm>
          <a:prstGeom prst="rect">
            <a:avLst/>
          </a:prstGeom>
          <a:noFill/>
          <a:ln w="9525">
            <a:noFill/>
            <a:miter lim="800000"/>
            <a:headEnd/>
            <a:tailEnd/>
          </a:ln>
          <a:effectLst/>
        </p:spPr>
        <p:txBody>
          <a:bodyPr wrap="none">
            <a:spAutoFit/>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buFontTx/>
              <a:buChar char="•"/>
            </a:pPr>
            <a:r>
              <a:rPr lang="en-US" altLang="en-US" sz="2000" b="1">
                <a:effectLst>
                  <a:outerShdw blurRad="38100" dist="38100" dir="2700000" algn="tl">
                    <a:srgbClr val="464646"/>
                  </a:outerShdw>
                </a:effectLst>
              </a:rPr>
              <a:t>Form: spreading, 4-6” x 6-8’, prostrate</a:t>
            </a:r>
          </a:p>
          <a:p>
            <a:pPr eaLnBrk="1" hangingPunct="1">
              <a:buFontTx/>
              <a:buChar char="•"/>
            </a:pPr>
            <a:r>
              <a:rPr lang="en-US" altLang="en-US" sz="2000" b="1">
                <a:effectLst>
                  <a:outerShdw blurRad="38100" dist="38100" dir="2700000" algn="tl">
                    <a:srgbClr val="464646"/>
                  </a:outerShdw>
                </a:effectLst>
              </a:rPr>
              <a:t>Foliage: silver-blue, scale-like not prickly</a:t>
            </a:r>
          </a:p>
          <a:p>
            <a:pPr eaLnBrk="1" hangingPunct="1">
              <a:buFontTx/>
              <a:buChar char="•"/>
            </a:pPr>
            <a:r>
              <a:rPr lang="en-US" altLang="en-US" sz="2000" b="1">
                <a:effectLst>
                  <a:outerShdw blurRad="38100" dist="38100" dir="2700000" algn="tl">
                    <a:srgbClr val="464646"/>
                  </a:outerShdw>
                </a:effectLst>
              </a:rPr>
              <a:t>Bark: brown scaly</a:t>
            </a:r>
          </a:p>
          <a:p>
            <a:pPr eaLnBrk="1" hangingPunct="1"/>
            <a:r>
              <a:rPr lang="en-US" altLang="en-US" sz="2000" b="1">
                <a:effectLst>
                  <a:outerShdw blurRad="38100" dist="38100" dir="2700000" algn="tl">
                    <a:srgbClr val="464646"/>
                  </a:outerShdw>
                </a:effectLst>
              </a:rPr>
              <a:t>(lowest growing)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3"/>
          <p:cNvSpPr>
            <a:spLocks noGrp="1" noChangeArrowheads="1"/>
          </p:cNvSpPr>
          <p:nvPr>
            <p:ph idx="1"/>
          </p:nvPr>
        </p:nvSpPr>
        <p:spPr>
          <a:xfrm>
            <a:off x="533400" y="2209800"/>
            <a:ext cx="5180013" cy="3732213"/>
          </a:xfrm>
        </p:spPr>
        <p:txBody>
          <a:bodyPr/>
          <a:lstStyle/>
          <a:p>
            <a:pPr eaLnBrk="1" hangingPunct="1">
              <a:lnSpc>
                <a:spcPct val="90000"/>
              </a:lnSpc>
            </a:pPr>
            <a:r>
              <a:rPr lang="en-US" altLang="en-US"/>
              <a:t>Simple leaf</a:t>
            </a:r>
          </a:p>
          <a:p>
            <a:pPr lvl="1" eaLnBrk="1" hangingPunct="1"/>
            <a:r>
              <a:rPr lang="en-US" altLang="en-US" sz="2000" b="1"/>
              <a:t>Stipule</a:t>
            </a:r>
            <a:r>
              <a:rPr lang="en-US" altLang="en-US" sz="2000"/>
              <a:t> - flat, often leaf-like flap below a leaf. Not all leaves have stipules. Stipules can be highly modified into tendrils, spines, scales, ect.</a:t>
            </a:r>
            <a:endParaRPr lang="en-US" altLang="en-US"/>
          </a:p>
          <a:p>
            <a:pPr lvl="1" eaLnBrk="1" hangingPunct="1"/>
            <a:r>
              <a:rPr lang="en-US" altLang="en-US" sz="2000" b="1"/>
              <a:t>Axillary bud</a:t>
            </a:r>
            <a:r>
              <a:rPr lang="en-US" altLang="en-US" sz="2000"/>
              <a:t> - the bud in the axil - the angle between the leaf and stem.</a:t>
            </a:r>
          </a:p>
          <a:p>
            <a:pPr lvl="1" eaLnBrk="1" hangingPunct="1">
              <a:buFontTx/>
              <a:buNone/>
            </a:pPr>
            <a:r>
              <a:rPr lang="en-US" altLang="en-US" sz="2000"/>
              <a:t>      </a:t>
            </a:r>
          </a:p>
        </p:txBody>
      </p:sp>
      <p:sp>
        <p:nvSpPr>
          <p:cNvPr id="2" name="Rectangle 2"/>
          <p:cNvSpPr>
            <a:spLocks noGrp="1" noChangeArrowheads="1"/>
          </p:cNvSpPr>
          <p:nvPr>
            <p:ph type="title"/>
          </p:nvPr>
        </p:nvSpPr>
        <p:spPr>
          <a:xfrm>
            <a:off x="990600" y="914400"/>
            <a:ext cx="7772400" cy="1143000"/>
          </a:xfrm>
        </p:spPr>
        <p:txBody>
          <a:bodyPr/>
          <a:lstStyle/>
          <a:p>
            <a:pPr eaLnBrk="1" fontAlgn="auto" hangingPunct="1">
              <a:spcAft>
                <a:spcPts val="0"/>
              </a:spcAft>
              <a:defRPr/>
            </a:pPr>
            <a:r>
              <a:rPr lang="en-US">
                <a:ea typeface="+mj-ea"/>
                <a:cs typeface="+mj-cs"/>
              </a:rPr>
              <a:t>	Plant Identification</a:t>
            </a:r>
          </a:p>
        </p:txBody>
      </p:sp>
      <p:pic>
        <p:nvPicPr>
          <p:cNvPr id="53252" name="Picture 4" descr="stipule"/>
          <p:cNvPicPr>
            <a:picLocks noChangeAspect="1" noChangeArrowheads="1"/>
          </p:cNvPicPr>
          <p:nvPr/>
        </p:nvPicPr>
        <p:blipFill>
          <a:blip r:embed="rId3"/>
          <a:srcRect l="13725" t="18202" r="15686"/>
          <a:stretch>
            <a:fillRect/>
          </a:stretch>
        </p:blipFill>
        <p:spPr bwMode="auto">
          <a:xfrm>
            <a:off x="5562600" y="2133600"/>
            <a:ext cx="2590800" cy="2263775"/>
          </a:xfrm>
          <a:prstGeom prst="rect">
            <a:avLst/>
          </a:prstGeom>
          <a:noFill/>
          <a:effectLst>
            <a:outerShdw blurRad="63500" dist="53882" dir="2700000" algn="ctr" rotWithShape="0">
              <a:srgbClr val="000000">
                <a:alpha val="74998"/>
              </a:srgbClr>
            </a:outerShdw>
          </a:effectLst>
        </p:spPr>
      </p:pic>
      <p:pic>
        <p:nvPicPr>
          <p:cNvPr id="53253" name="Picture 5" descr="axil"/>
          <p:cNvPicPr>
            <a:picLocks noChangeAspect="1" noChangeArrowheads="1"/>
          </p:cNvPicPr>
          <p:nvPr/>
        </p:nvPicPr>
        <p:blipFill>
          <a:blip r:embed="rId4"/>
          <a:srcRect l="22536" t="11539" b="16667"/>
          <a:stretch>
            <a:fillRect/>
          </a:stretch>
        </p:blipFill>
        <p:spPr bwMode="auto">
          <a:xfrm>
            <a:off x="6172200" y="4572000"/>
            <a:ext cx="2590800" cy="1978025"/>
          </a:xfrm>
          <a:prstGeom prst="rect">
            <a:avLst/>
          </a:prstGeom>
          <a:noFill/>
          <a:effectLst>
            <a:outerShdw blurRad="63500" dist="71842" dir="2700000" algn="ctr" rotWithShape="0">
              <a:srgbClr val="000000">
                <a:alpha val="74998"/>
              </a:srgbClr>
            </a:outerShdw>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228600"/>
            <a:ext cx="5410200" cy="1143000"/>
          </a:xfrm>
        </p:spPr>
        <p:txBody>
          <a:bodyPr>
            <a:normAutofit fontScale="90000"/>
          </a:bodyPr>
          <a:lstStyle/>
          <a:p>
            <a:pPr eaLnBrk="1" fontAlgn="auto" hangingPunct="1">
              <a:spcAft>
                <a:spcPts val="0"/>
              </a:spcAft>
              <a:defRPr/>
            </a:pPr>
            <a:r>
              <a:rPr lang="en-US" b="0" i="1">
                <a:effectLst>
                  <a:outerShdw blurRad="38100" dist="38100" dir="2700000" algn="tl">
                    <a:srgbClr val="000000"/>
                  </a:outerShdw>
                </a:effectLst>
                <a:ea typeface="+mj-ea"/>
                <a:cs typeface="+mj-cs"/>
              </a:rPr>
              <a:t>Juniperus virginiana</a:t>
            </a:r>
            <a:br>
              <a:rPr lang="en-US" b="0" i="1">
                <a:effectLst>
                  <a:outerShdw blurRad="38100" dist="38100" dir="2700000" algn="tl">
                    <a:srgbClr val="000000"/>
                  </a:outerShdw>
                </a:effectLst>
                <a:ea typeface="+mj-ea"/>
                <a:cs typeface="+mj-cs"/>
              </a:rPr>
            </a:br>
            <a:r>
              <a:rPr lang="en-US" b="0">
                <a:effectLst>
                  <a:outerShdw blurRad="38100" dist="38100" dir="2700000" algn="tl">
                    <a:srgbClr val="000000"/>
                  </a:outerShdw>
                </a:effectLst>
                <a:ea typeface="+mj-ea"/>
                <a:cs typeface="+mj-cs"/>
              </a:rPr>
              <a:t>Eastern Red Cedar</a:t>
            </a:r>
          </a:p>
        </p:txBody>
      </p:sp>
      <p:pic>
        <p:nvPicPr>
          <p:cNvPr id="98307" name="Picture 4" descr="45a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209800"/>
            <a:ext cx="4068763" cy="4572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8308" name="Picture 6" descr="45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828800"/>
            <a:ext cx="4572000" cy="22066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8309" name="Picture 8" descr="45b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184650"/>
            <a:ext cx="2286000" cy="228123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8310" name="Picture 10" descr="45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1300" y="4191000"/>
            <a:ext cx="1714500" cy="2286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1995" name="Text Box 11"/>
          <p:cNvSpPr txBox="1">
            <a:spLocks noChangeArrowheads="1"/>
          </p:cNvSpPr>
          <p:nvPr/>
        </p:nvSpPr>
        <p:spPr bwMode="auto">
          <a:xfrm>
            <a:off x="5181600" y="0"/>
            <a:ext cx="3733800" cy="2225675"/>
          </a:xfrm>
          <a:prstGeom prst="rect">
            <a:avLst/>
          </a:prstGeom>
          <a:noFill/>
          <a:ln w="9525">
            <a:noFill/>
            <a:miter lim="800000"/>
            <a:headEnd/>
            <a:tailEnd/>
          </a:ln>
          <a:effectLst/>
        </p:spPr>
        <p:txBody>
          <a:bodyPr>
            <a:spAutoFit/>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buFontTx/>
              <a:buChar char="•"/>
            </a:pPr>
            <a:r>
              <a:rPr lang="en-US" altLang="en-US" sz="2000" b="1">
                <a:effectLst>
                  <a:outerShdw blurRad="38100" dist="38100" dir="2700000" algn="tl">
                    <a:srgbClr val="464646"/>
                  </a:outerShdw>
                </a:effectLst>
              </a:rPr>
              <a:t>Form: upright pyramidal, 40-50’</a:t>
            </a:r>
          </a:p>
          <a:p>
            <a:pPr eaLnBrk="1" hangingPunct="1">
              <a:buFontTx/>
              <a:buChar char="•"/>
            </a:pPr>
            <a:r>
              <a:rPr lang="en-US" altLang="en-US" sz="2000" b="1">
                <a:effectLst>
                  <a:outerShdw blurRad="38100" dist="38100" dir="2700000" algn="tl">
                    <a:srgbClr val="464646"/>
                  </a:outerShdw>
                </a:effectLst>
              </a:rPr>
              <a:t>Foliage: scale-like in 4 ranks overlapping ending in point</a:t>
            </a:r>
          </a:p>
          <a:p>
            <a:pPr eaLnBrk="1" hangingPunct="1">
              <a:buFontTx/>
              <a:buChar char="•"/>
            </a:pPr>
            <a:r>
              <a:rPr lang="en-US" altLang="en-US" sz="2000" b="1">
                <a:effectLst>
                  <a:outerShdw blurRad="38100" dist="38100" dir="2700000" algn="tl">
                    <a:srgbClr val="464646"/>
                  </a:outerShdw>
                </a:effectLst>
              </a:rPr>
              <a:t>Bark: white/gray, shredding to show red</a:t>
            </a:r>
          </a:p>
          <a:p>
            <a:pPr eaLnBrk="1" hangingPunct="1"/>
            <a:r>
              <a:rPr lang="en-US" altLang="en-US" sz="2000" b="1">
                <a:effectLst>
                  <a:outerShdw blurRad="38100" dist="38100" dir="2700000" algn="tl">
                    <a:srgbClr val="464646"/>
                  </a:outerShdw>
                </a:effectLst>
              </a:rPr>
              <a:t>(Georgia Native, strong smell)</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fontScale="90000"/>
          </a:bodyPr>
          <a:lstStyle/>
          <a:p>
            <a:pPr eaLnBrk="1" fontAlgn="auto" hangingPunct="1">
              <a:spcAft>
                <a:spcPts val="0"/>
              </a:spcAft>
              <a:defRPr/>
            </a:pPr>
            <a:r>
              <a:rPr lang="en-US" b="0" i="1">
                <a:effectLst>
                  <a:outerShdw blurRad="38100" dist="38100" dir="2700000" algn="tl">
                    <a:srgbClr val="000000"/>
                  </a:outerShdw>
                </a:effectLst>
                <a:ea typeface="+mj-ea"/>
                <a:cs typeface="+mj-cs"/>
              </a:rPr>
              <a:t>Juniperus chinensis</a:t>
            </a:r>
            <a:r>
              <a:rPr lang="en-US" b="0">
                <a:effectLst>
                  <a:outerShdw blurRad="38100" dist="38100" dir="2700000" algn="tl">
                    <a:srgbClr val="000000"/>
                  </a:outerShdw>
                </a:effectLst>
                <a:ea typeface="+mj-ea"/>
                <a:cs typeface="+mj-cs"/>
              </a:rPr>
              <a:t> ‘Torulosa’</a:t>
            </a:r>
            <a:br>
              <a:rPr lang="en-US" b="0">
                <a:effectLst>
                  <a:outerShdw blurRad="38100" dist="38100" dir="2700000" algn="tl">
                    <a:srgbClr val="000000"/>
                  </a:outerShdw>
                </a:effectLst>
                <a:ea typeface="+mj-ea"/>
                <a:cs typeface="+mj-cs"/>
              </a:rPr>
            </a:br>
            <a:r>
              <a:rPr lang="en-US" b="0">
                <a:effectLst>
                  <a:outerShdw blurRad="38100" dist="38100" dir="2700000" algn="tl">
                    <a:srgbClr val="000000"/>
                  </a:outerShdw>
                </a:effectLst>
                <a:ea typeface="+mj-ea"/>
                <a:cs typeface="+mj-cs"/>
              </a:rPr>
              <a:t>Hollywood Juniper</a:t>
            </a:r>
          </a:p>
        </p:txBody>
      </p:sp>
      <p:pic>
        <p:nvPicPr>
          <p:cNvPr id="99331" name="Picture 4" descr="Hollywood twisted juni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3100" y="1828800"/>
            <a:ext cx="3314700" cy="4640263"/>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9332" name="Picture 6" descr="close-up of lea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981200"/>
            <a:ext cx="2590800" cy="200342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9333" name="Picture 8" descr="plant hab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8438" y="1981200"/>
            <a:ext cx="2976562" cy="42672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7897" name="Text Box 9"/>
          <p:cNvSpPr txBox="1">
            <a:spLocks noChangeArrowheads="1"/>
          </p:cNvSpPr>
          <p:nvPr/>
        </p:nvSpPr>
        <p:spPr bwMode="auto">
          <a:xfrm>
            <a:off x="0" y="4267200"/>
            <a:ext cx="2514600" cy="1616075"/>
          </a:xfrm>
          <a:prstGeom prst="rect">
            <a:avLst/>
          </a:prstGeom>
          <a:noFill/>
          <a:ln w="9525">
            <a:noFill/>
            <a:miter lim="800000"/>
            <a:headEnd/>
            <a:tailEnd/>
          </a:ln>
          <a:effectLst/>
        </p:spPr>
        <p:txBody>
          <a:bodyPr>
            <a:spAutoFit/>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buFontTx/>
              <a:buChar char="•"/>
            </a:pPr>
            <a:r>
              <a:rPr lang="en-US" altLang="en-US" sz="2000" b="1">
                <a:effectLst>
                  <a:outerShdw blurRad="38100" dist="38100" dir="2700000" algn="tl">
                    <a:srgbClr val="464646"/>
                  </a:outerShdw>
                </a:effectLst>
              </a:rPr>
              <a:t>Form: upright, 15-20’</a:t>
            </a:r>
          </a:p>
          <a:p>
            <a:pPr eaLnBrk="1" hangingPunct="1">
              <a:buFontTx/>
              <a:buChar char="•"/>
            </a:pPr>
            <a:r>
              <a:rPr lang="en-US" altLang="en-US" sz="2000" b="1">
                <a:effectLst>
                  <a:outerShdw blurRad="38100" dist="38100" dir="2700000" algn="tl">
                    <a:srgbClr val="464646"/>
                  </a:outerShdw>
                </a:effectLst>
              </a:rPr>
              <a:t>Foliage: compressed scales</a:t>
            </a:r>
          </a:p>
          <a:p>
            <a:pPr eaLnBrk="1" hangingPunct="1">
              <a:buFontTx/>
              <a:buChar char="•"/>
            </a:pPr>
            <a:r>
              <a:rPr lang="en-US" altLang="en-US" sz="2000" b="1">
                <a:effectLst>
                  <a:outerShdw blurRad="38100" dist="38100" dir="2700000" algn="tl">
                    <a:srgbClr val="464646"/>
                  </a:outerShdw>
                </a:effectLst>
              </a:rPr>
              <a:t>Bark: twisted, gray</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err="1" smtClean="0">
                <a:ea typeface="+mj-ea"/>
                <a:cs typeface="+mj-cs"/>
              </a:rPr>
              <a:t>Cryptomeria</a:t>
            </a:r>
            <a:r>
              <a:rPr lang="en-US" dirty="0" smtClean="0">
                <a:ea typeface="+mj-ea"/>
                <a:cs typeface="+mj-cs"/>
              </a:rPr>
              <a:t> japonica</a:t>
            </a:r>
            <a:endParaRPr lang="en-US" dirty="0">
              <a:ea typeface="+mj-ea"/>
              <a:cs typeface="+mj-cs"/>
            </a:endParaRPr>
          </a:p>
        </p:txBody>
      </p:sp>
      <p:pic>
        <p:nvPicPr>
          <p:cNvPr id="1003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371600"/>
            <a:ext cx="3695700" cy="492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6" name="Rectangle 4"/>
          <p:cNvSpPr>
            <a:spLocks noChangeArrowheads="1"/>
          </p:cNvSpPr>
          <p:nvPr/>
        </p:nvSpPr>
        <p:spPr bwMode="auto">
          <a:xfrm>
            <a:off x="4572000" y="6027738"/>
            <a:ext cx="4572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a:t>http://www.flickr.com/photos/99245765@N00/2954971245/</a:t>
            </a:r>
          </a:p>
        </p:txBody>
      </p:sp>
      <p:pic>
        <p:nvPicPr>
          <p:cNvPr id="10035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962400"/>
            <a:ext cx="3860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8" name="TextBox 6"/>
          <p:cNvSpPr txBox="1">
            <a:spLocks noChangeArrowheads="1"/>
          </p:cNvSpPr>
          <p:nvPr/>
        </p:nvSpPr>
        <p:spPr bwMode="auto">
          <a:xfrm>
            <a:off x="457200" y="1371600"/>
            <a:ext cx="4038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a:t>Awl shaped, 4-angled, .25 to .75 in long, 1</a:t>
            </a:r>
            <a:r>
              <a:rPr lang="en-US" altLang="en-US" baseline="30000"/>
              <a:t>st</a:t>
            </a:r>
            <a:r>
              <a:rPr lang="en-US" altLang="en-US"/>
              <a:t> leaves of the year shorter than later, curving inwards, points forward.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ea typeface="+mj-ea"/>
                <a:cs typeface="+mj-cs"/>
              </a:rPr>
              <a:t>X </a:t>
            </a:r>
            <a:r>
              <a:rPr lang="en-US" dirty="0" err="1" smtClean="0">
                <a:ea typeface="+mj-ea"/>
                <a:cs typeface="+mj-cs"/>
              </a:rPr>
              <a:t>Cupressocyparis</a:t>
            </a:r>
            <a:r>
              <a:rPr lang="en-US" dirty="0" smtClean="0">
                <a:ea typeface="+mj-ea"/>
                <a:cs typeface="+mj-cs"/>
              </a:rPr>
              <a:t> </a:t>
            </a:r>
            <a:r>
              <a:rPr lang="en-US" dirty="0" err="1" smtClean="0">
                <a:ea typeface="+mj-ea"/>
                <a:cs typeface="+mj-cs"/>
              </a:rPr>
              <a:t>leylandi</a:t>
            </a:r>
            <a:r>
              <a:rPr lang="en-US" dirty="0" smtClean="0">
                <a:ea typeface="+mj-ea"/>
                <a:cs typeface="+mj-cs"/>
              </a:rPr>
              <a:t/>
            </a:r>
            <a:br>
              <a:rPr lang="en-US" dirty="0" smtClean="0">
                <a:ea typeface="+mj-ea"/>
                <a:cs typeface="+mj-cs"/>
              </a:rPr>
            </a:br>
            <a:r>
              <a:rPr lang="en-US" dirty="0" smtClean="0">
                <a:ea typeface="+mj-ea"/>
                <a:cs typeface="+mj-cs"/>
              </a:rPr>
              <a:t>Leyland Cypress</a:t>
            </a:r>
            <a:endParaRPr lang="en-US" dirty="0">
              <a:ea typeface="+mj-ea"/>
              <a:cs typeface="+mj-cs"/>
            </a:endParaRPr>
          </a:p>
        </p:txBody>
      </p:sp>
      <p:pic>
        <p:nvPicPr>
          <p:cNvPr id="10137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295400"/>
            <a:ext cx="3962400"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581400"/>
            <a:ext cx="3276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1" name="TextBox 4"/>
          <p:cNvSpPr txBox="1">
            <a:spLocks noChangeArrowheads="1"/>
          </p:cNvSpPr>
          <p:nvPr/>
        </p:nvSpPr>
        <p:spPr bwMode="auto">
          <a:xfrm>
            <a:off x="304800" y="1524000"/>
            <a:ext cx="3810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a:t>Scale-like, closely pressed together, pinted, dark green, branchlets flattened</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err="1" smtClean="0">
                <a:ea typeface="+mj-ea"/>
                <a:cs typeface="+mj-cs"/>
              </a:rPr>
              <a:t>Thuja</a:t>
            </a:r>
            <a:r>
              <a:rPr lang="en-US" dirty="0" smtClean="0">
                <a:ea typeface="+mj-ea"/>
                <a:cs typeface="+mj-cs"/>
              </a:rPr>
              <a:t> </a:t>
            </a:r>
            <a:r>
              <a:rPr lang="en-US" dirty="0" err="1" smtClean="0">
                <a:ea typeface="+mj-ea"/>
                <a:cs typeface="+mj-cs"/>
              </a:rPr>
              <a:t>occidentalis</a:t>
            </a:r>
            <a:r>
              <a:rPr lang="en-US" dirty="0" smtClean="0">
                <a:ea typeface="+mj-ea"/>
                <a:cs typeface="+mj-cs"/>
              </a:rPr>
              <a:t/>
            </a:r>
            <a:br>
              <a:rPr lang="en-US" dirty="0" smtClean="0">
                <a:ea typeface="+mj-ea"/>
                <a:cs typeface="+mj-cs"/>
              </a:rPr>
            </a:br>
            <a:r>
              <a:rPr lang="en-US" dirty="0" smtClean="0">
                <a:ea typeface="+mj-ea"/>
                <a:cs typeface="+mj-cs"/>
              </a:rPr>
              <a:t>Arborvitae</a:t>
            </a:r>
            <a:endParaRPr lang="en-US" dirty="0">
              <a:ea typeface="+mj-ea"/>
              <a:cs typeface="+mj-cs"/>
            </a:endParaRPr>
          </a:p>
        </p:txBody>
      </p:sp>
      <p:pic>
        <p:nvPicPr>
          <p:cNvPr id="10240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990600"/>
            <a:ext cx="3095625" cy="463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4" name="Rectangle 3"/>
          <p:cNvSpPr>
            <a:spLocks noChangeArrowheads="1"/>
          </p:cNvSpPr>
          <p:nvPr/>
        </p:nvSpPr>
        <p:spPr bwMode="auto">
          <a:xfrm>
            <a:off x="4038600" y="5638800"/>
            <a:ext cx="5105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a:t>http://commons.wikimedia.org/wiki/file:Thuja_occidentalis_June2008.JPG</a:t>
            </a:r>
          </a:p>
        </p:txBody>
      </p:sp>
      <p:pic>
        <p:nvPicPr>
          <p:cNvPr id="10240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276600"/>
            <a:ext cx="35052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6" name="TextBox 5"/>
          <p:cNvSpPr txBox="1">
            <a:spLocks noChangeArrowheads="1"/>
          </p:cNvSpPr>
          <p:nvPr/>
        </p:nvSpPr>
        <p:spPr bwMode="auto">
          <a:xfrm>
            <a:off x="228600" y="1600200"/>
            <a:ext cx="4495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a:defRPr sz="2400">
                <a:solidFill>
                  <a:schemeClr val="tx1"/>
                </a:solidFill>
                <a:latin typeface="Times New Roman" charset="0"/>
                <a:ea typeface="ＭＳ Ｐゴシック" charset="-128"/>
              </a:defRPr>
            </a:lvl3pPr>
            <a:lvl4pPr>
              <a:defRPr sz="2400">
                <a:solidFill>
                  <a:schemeClr val="tx1"/>
                </a:solidFill>
                <a:latin typeface="Times New Roman" charset="0"/>
                <a:ea typeface="ＭＳ Ｐゴシック" charset="-128"/>
              </a:defRPr>
            </a:lvl4pPr>
            <a:lvl5pPr>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a:t>Scale-like, 1/12 in long, abruptly pointed</a:t>
            </a:r>
          </a:p>
          <a:p>
            <a:r>
              <a:rPr lang="en-US" altLang="en-US"/>
              <a:t>Branchlets alternate, compressed, flat, horizontal sprays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3"/>
          <p:cNvSpPr>
            <a:spLocks noGrp="1" noChangeArrowheads="1"/>
          </p:cNvSpPr>
          <p:nvPr>
            <p:ph idx="1"/>
          </p:nvPr>
        </p:nvSpPr>
        <p:spPr/>
        <p:txBody>
          <a:bodyPr/>
          <a:lstStyle/>
          <a:p>
            <a:pPr eaLnBrk="1" hangingPunct="1"/>
            <a:r>
              <a:rPr lang="en-US" altLang="en-US"/>
              <a:t>Special thanks to Steve Pettis, CEA Gwinnett Co. for the holly and juniper slides and to Dr. David Berle, UGA - Horticulture for the plant morphology slides.</a:t>
            </a:r>
          </a:p>
          <a:p>
            <a:pPr eaLnBrk="1" hangingPunct="1"/>
            <a:r>
              <a:rPr lang="en-US" altLang="en-US"/>
              <a:t>Descriptive text from from M. Dirr and R. Bishop.</a:t>
            </a:r>
          </a:p>
        </p:txBody>
      </p:sp>
      <p:sp>
        <p:nvSpPr>
          <p:cNvPr id="102402" name="Rectangle 2"/>
          <p:cNvSpPr>
            <a:spLocks noGrp="1" noChangeArrowheads="1"/>
          </p:cNvSpPr>
          <p:nvPr>
            <p:ph type="title"/>
          </p:nvPr>
        </p:nvSpPr>
        <p:spPr/>
        <p:txBody>
          <a:bodyPr/>
          <a:lstStyle/>
          <a:p>
            <a:pPr eaLnBrk="1" fontAlgn="auto" hangingPunct="1">
              <a:spcAft>
                <a:spcPts val="0"/>
              </a:spcAft>
              <a:defRPr/>
            </a:pPr>
            <a:r>
              <a:rPr lang="en-US">
                <a:ea typeface="+mj-ea"/>
                <a:cs typeface="+mj-cs"/>
              </a:rPr>
              <a:t>Acknowlegements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3"/>
          <p:cNvSpPr>
            <a:spLocks noGrp="1" noChangeArrowheads="1"/>
          </p:cNvSpPr>
          <p:nvPr>
            <p:ph idx="1"/>
          </p:nvPr>
        </p:nvSpPr>
        <p:spPr>
          <a:xfrm>
            <a:off x="533400" y="2133600"/>
            <a:ext cx="4572000" cy="4114800"/>
          </a:xfrm>
        </p:spPr>
        <p:txBody>
          <a:bodyPr/>
          <a:lstStyle/>
          <a:p>
            <a:pPr eaLnBrk="1" hangingPunct="1"/>
            <a:r>
              <a:rPr lang="en-US" altLang="en-US"/>
              <a:t>Leaf arrangement</a:t>
            </a:r>
          </a:p>
          <a:p>
            <a:pPr lvl="1" eaLnBrk="1" hangingPunct="1"/>
            <a:r>
              <a:rPr lang="en-US" altLang="en-US" sz="2000" b="1"/>
              <a:t>Alternate</a:t>
            </a:r>
            <a:r>
              <a:rPr lang="en-US" altLang="en-US"/>
              <a:t> </a:t>
            </a:r>
            <a:r>
              <a:rPr lang="en-US" altLang="en-US" sz="2000"/>
              <a:t>- leaves </a:t>
            </a:r>
          </a:p>
          <a:p>
            <a:pPr lvl="1" eaLnBrk="1" hangingPunct="1">
              <a:buFontTx/>
              <a:buNone/>
            </a:pPr>
            <a:r>
              <a:rPr lang="en-US" altLang="en-US" sz="2000"/>
              <a:t>      arranged one per node</a:t>
            </a:r>
            <a:endParaRPr lang="en-US" altLang="en-US"/>
          </a:p>
          <a:p>
            <a:pPr eaLnBrk="1" hangingPunct="1"/>
            <a:endParaRPr lang="en-US" altLang="en-US"/>
          </a:p>
          <a:p>
            <a:pPr eaLnBrk="1" hangingPunct="1"/>
            <a:endParaRPr lang="en-US" altLang="en-US"/>
          </a:p>
        </p:txBody>
      </p:sp>
      <p:sp>
        <p:nvSpPr>
          <p:cNvPr id="2" name="Rectangle 2"/>
          <p:cNvSpPr>
            <a:spLocks noGrp="1" noChangeArrowheads="1"/>
          </p:cNvSpPr>
          <p:nvPr>
            <p:ph type="title"/>
          </p:nvPr>
        </p:nvSpPr>
        <p:spPr>
          <a:xfrm>
            <a:off x="914400" y="762000"/>
            <a:ext cx="7772400" cy="1295400"/>
          </a:xfrm>
        </p:spPr>
        <p:txBody>
          <a:bodyPr/>
          <a:lstStyle/>
          <a:p>
            <a:pPr eaLnBrk="1" fontAlgn="auto" hangingPunct="1">
              <a:spcAft>
                <a:spcPts val="0"/>
              </a:spcAft>
              <a:defRPr/>
            </a:pPr>
            <a:r>
              <a:rPr lang="en-US">
                <a:ea typeface="+mj-ea"/>
                <a:cs typeface="+mj-cs"/>
              </a:rPr>
              <a:t>	Plant Identification</a:t>
            </a:r>
          </a:p>
        </p:txBody>
      </p:sp>
      <p:pic>
        <p:nvPicPr>
          <p:cNvPr id="56324" name="Picture 4" descr="alt"/>
          <p:cNvPicPr>
            <a:picLocks noChangeAspect="1" noChangeArrowheads="1"/>
          </p:cNvPicPr>
          <p:nvPr/>
        </p:nvPicPr>
        <p:blipFill>
          <a:blip r:embed="rId3"/>
          <a:srcRect/>
          <a:stretch>
            <a:fillRect/>
          </a:stretch>
        </p:blipFill>
        <p:spPr bwMode="auto">
          <a:xfrm>
            <a:off x="5410200" y="2209800"/>
            <a:ext cx="2959100" cy="4216400"/>
          </a:xfrm>
          <a:prstGeom prst="rect">
            <a:avLst/>
          </a:prstGeom>
          <a:noFill/>
          <a:effectLst>
            <a:outerShdw blurRad="63500" dist="71842" dir="2700000" algn="ctr" rotWithShape="0">
              <a:srgbClr val="000000">
                <a:alpha val="74998"/>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3"/>
          <p:cNvSpPr>
            <a:spLocks noGrp="1" noChangeArrowheads="1"/>
          </p:cNvSpPr>
          <p:nvPr>
            <p:ph idx="1"/>
          </p:nvPr>
        </p:nvSpPr>
        <p:spPr>
          <a:xfrm>
            <a:off x="762000" y="2133600"/>
            <a:ext cx="4572000" cy="4114800"/>
          </a:xfrm>
        </p:spPr>
        <p:txBody>
          <a:bodyPr/>
          <a:lstStyle/>
          <a:p>
            <a:pPr eaLnBrk="1" hangingPunct="1"/>
            <a:r>
              <a:rPr lang="en-US" altLang="en-US"/>
              <a:t>Leaf arrangement</a:t>
            </a:r>
          </a:p>
          <a:p>
            <a:pPr lvl="1" eaLnBrk="1" hangingPunct="1"/>
            <a:r>
              <a:rPr lang="en-US" altLang="en-US" u="sng"/>
              <a:t>Opposite</a:t>
            </a:r>
            <a:r>
              <a:rPr lang="en-US" altLang="en-US"/>
              <a:t> - leaves </a:t>
            </a:r>
          </a:p>
          <a:p>
            <a:pPr lvl="1" eaLnBrk="1" hangingPunct="1">
              <a:buFontTx/>
              <a:buNone/>
            </a:pPr>
            <a:r>
              <a:rPr lang="en-US" altLang="en-US"/>
              <a:t>     arranged two per node</a:t>
            </a:r>
          </a:p>
          <a:p>
            <a:pPr eaLnBrk="1" hangingPunct="1"/>
            <a:endParaRPr lang="en-US" altLang="en-US"/>
          </a:p>
          <a:p>
            <a:pPr eaLnBrk="1" hangingPunct="1"/>
            <a:endParaRPr lang="en-US" altLang="en-US"/>
          </a:p>
        </p:txBody>
      </p:sp>
      <p:sp>
        <p:nvSpPr>
          <p:cNvPr id="2" name="Rectangle 2"/>
          <p:cNvSpPr>
            <a:spLocks noGrp="1" noChangeArrowheads="1"/>
          </p:cNvSpPr>
          <p:nvPr>
            <p:ph type="title"/>
          </p:nvPr>
        </p:nvSpPr>
        <p:spPr>
          <a:xfrm>
            <a:off x="914400" y="762000"/>
            <a:ext cx="7772400" cy="1295400"/>
          </a:xfrm>
        </p:spPr>
        <p:txBody>
          <a:bodyPr/>
          <a:lstStyle/>
          <a:p>
            <a:pPr eaLnBrk="1" fontAlgn="auto" hangingPunct="1">
              <a:spcAft>
                <a:spcPts val="0"/>
              </a:spcAft>
              <a:defRPr/>
            </a:pPr>
            <a:r>
              <a:rPr lang="en-US">
                <a:ea typeface="+mj-ea"/>
                <a:cs typeface="+mj-cs"/>
              </a:rPr>
              <a:t>	Plant Identification</a:t>
            </a:r>
          </a:p>
        </p:txBody>
      </p:sp>
      <p:pic>
        <p:nvPicPr>
          <p:cNvPr id="58372" name="Picture 4" descr="opp"/>
          <p:cNvPicPr>
            <a:picLocks noChangeAspect="1" noChangeArrowheads="1"/>
          </p:cNvPicPr>
          <p:nvPr/>
        </p:nvPicPr>
        <p:blipFill>
          <a:blip r:embed="rId3"/>
          <a:srcRect/>
          <a:stretch>
            <a:fillRect/>
          </a:stretch>
        </p:blipFill>
        <p:spPr bwMode="auto">
          <a:xfrm>
            <a:off x="5486400" y="2057400"/>
            <a:ext cx="2882900" cy="4152900"/>
          </a:xfrm>
          <a:prstGeom prst="rect">
            <a:avLst/>
          </a:prstGeom>
          <a:noFill/>
          <a:effectLst>
            <a:outerShdw blurRad="63500" dist="71842" dir="2700000" algn="ctr" rotWithShape="0">
              <a:srgbClr val="000000">
                <a:alpha val="74998"/>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3"/>
          <p:cNvSpPr>
            <a:spLocks noGrp="1" noChangeArrowheads="1"/>
          </p:cNvSpPr>
          <p:nvPr>
            <p:ph idx="1"/>
          </p:nvPr>
        </p:nvSpPr>
        <p:spPr>
          <a:xfrm>
            <a:off x="533400" y="2286000"/>
            <a:ext cx="5029200" cy="3962400"/>
          </a:xfrm>
        </p:spPr>
        <p:txBody>
          <a:bodyPr/>
          <a:lstStyle/>
          <a:p>
            <a:pPr eaLnBrk="1" hangingPunct="1"/>
            <a:r>
              <a:rPr lang="en-US" altLang="en-US"/>
              <a:t>Leaf arrangement</a:t>
            </a:r>
          </a:p>
          <a:p>
            <a:pPr lvl="1" eaLnBrk="1" hangingPunct="1"/>
            <a:r>
              <a:rPr lang="en-US" altLang="en-US" u="sng"/>
              <a:t>Whorled</a:t>
            </a:r>
            <a:r>
              <a:rPr lang="en-US" altLang="en-US"/>
              <a:t> - arranged two </a:t>
            </a:r>
          </a:p>
          <a:p>
            <a:pPr lvl="1" eaLnBrk="1" hangingPunct="1">
              <a:buFontTx/>
              <a:buNone/>
            </a:pPr>
            <a:r>
              <a:rPr lang="en-US" altLang="en-US"/>
              <a:t>     or more per node </a:t>
            </a:r>
          </a:p>
        </p:txBody>
      </p:sp>
      <p:sp>
        <p:nvSpPr>
          <p:cNvPr id="2" name="Rectangle 2"/>
          <p:cNvSpPr>
            <a:spLocks noGrp="1" noChangeArrowheads="1"/>
          </p:cNvSpPr>
          <p:nvPr>
            <p:ph type="title"/>
          </p:nvPr>
        </p:nvSpPr>
        <p:spPr>
          <a:xfrm>
            <a:off x="914400" y="762000"/>
            <a:ext cx="7772400" cy="1295400"/>
          </a:xfrm>
        </p:spPr>
        <p:txBody>
          <a:bodyPr/>
          <a:lstStyle/>
          <a:p>
            <a:pPr eaLnBrk="1" fontAlgn="auto" hangingPunct="1">
              <a:spcAft>
                <a:spcPts val="0"/>
              </a:spcAft>
              <a:defRPr/>
            </a:pPr>
            <a:r>
              <a:rPr lang="en-US">
                <a:ea typeface="+mj-ea"/>
                <a:cs typeface="+mj-cs"/>
              </a:rPr>
              <a:t>	Plant Identification</a:t>
            </a:r>
          </a:p>
        </p:txBody>
      </p:sp>
      <p:pic>
        <p:nvPicPr>
          <p:cNvPr id="60420" name="Picture 4" descr="whorled"/>
          <p:cNvPicPr>
            <a:picLocks noChangeAspect="1" noChangeArrowheads="1"/>
          </p:cNvPicPr>
          <p:nvPr/>
        </p:nvPicPr>
        <p:blipFill>
          <a:blip r:embed="rId3"/>
          <a:srcRect/>
          <a:stretch>
            <a:fillRect/>
          </a:stretch>
        </p:blipFill>
        <p:spPr bwMode="auto">
          <a:xfrm>
            <a:off x="5715000" y="2133600"/>
            <a:ext cx="2705100" cy="4343400"/>
          </a:xfrm>
          <a:prstGeom prst="rect">
            <a:avLst/>
          </a:prstGeom>
          <a:noFill/>
          <a:effectLst>
            <a:outerShdw blurRad="63500" dist="71842" dir="2700000" algn="ctr" rotWithShape="0">
              <a:srgbClr val="000000">
                <a:alpha val="74998"/>
              </a:srgbClr>
            </a:outerShdw>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Concourse.thmx</Template>
  <TotalTime>0</TotalTime>
  <Words>1894</Words>
  <Application>Microsoft Macintosh PowerPoint</Application>
  <PresentationFormat>On-screen Show (4:3)</PresentationFormat>
  <Paragraphs>326</Paragraphs>
  <Slides>65</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65</vt:i4>
      </vt:variant>
    </vt:vector>
  </HeadingPairs>
  <TitlesOfParts>
    <vt:vector size="74" baseType="lpstr">
      <vt:lpstr>Times New Roman</vt:lpstr>
      <vt:lpstr>ＭＳ Ｐゴシック</vt:lpstr>
      <vt:lpstr>Arial</vt:lpstr>
      <vt:lpstr>Lucida Sans Unicode</vt:lpstr>
      <vt:lpstr>Wingdings 3</vt:lpstr>
      <vt:lpstr>Verdana</vt:lpstr>
      <vt:lpstr>Wingdings 2</vt:lpstr>
      <vt:lpstr>Wingdings</vt:lpstr>
      <vt:lpstr>Concourse</vt:lpstr>
      <vt:lpstr>Cutting the Clutter, Basic Shrub Identification</vt:lpstr>
      <vt:lpstr>Identifying Landscape Plants</vt:lpstr>
      <vt:lpstr>What Questions do I ask?</vt:lpstr>
      <vt:lpstr> Plant Identification</vt:lpstr>
      <vt:lpstr> Plant Identification</vt:lpstr>
      <vt:lpstr> Plant Identification</vt:lpstr>
      <vt:lpstr> Plant Identification</vt:lpstr>
      <vt:lpstr> Plant Identification</vt:lpstr>
      <vt:lpstr> Plant Identification</vt:lpstr>
      <vt:lpstr> Plant Identification</vt:lpstr>
      <vt:lpstr>Plant Morphology -   Plant Identification</vt:lpstr>
      <vt:lpstr>Plant Morphology -   Plant Identification</vt:lpstr>
      <vt:lpstr>Plant Morphology -   Plant Identification</vt:lpstr>
      <vt:lpstr>Plant Morphology -   Plant Identification</vt:lpstr>
      <vt:lpstr>Plant Morphology -   Plant Identification</vt:lpstr>
      <vt:lpstr> Plant Identification</vt:lpstr>
      <vt:lpstr> Plant Identification</vt:lpstr>
      <vt:lpstr> Plant Identification</vt:lpstr>
      <vt:lpstr>Plant Identification</vt:lpstr>
      <vt:lpstr> Plant Identification</vt:lpstr>
      <vt:lpstr>Plant Identification</vt:lpstr>
      <vt:lpstr> Plant Identification</vt:lpstr>
      <vt:lpstr> Plant Identification</vt:lpstr>
      <vt:lpstr>Plant Identification</vt:lpstr>
      <vt:lpstr> Plant Identification</vt:lpstr>
      <vt:lpstr> Plant Identification</vt:lpstr>
      <vt:lpstr>Plant Identification</vt:lpstr>
      <vt:lpstr>Scale or Awl- Like Foliage</vt:lpstr>
      <vt:lpstr>Putting it all Together</vt:lpstr>
      <vt:lpstr>Plant ID: Junipers, Hollies and Similar Plants </vt:lpstr>
      <vt:lpstr>What Questions do I answer?</vt:lpstr>
      <vt:lpstr>Plants that look like hollies</vt:lpstr>
      <vt:lpstr>Hollies look alike and like many other plants!</vt:lpstr>
      <vt:lpstr>Boxwood or Holly</vt:lpstr>
      <vt:lpstr>Buxus microphylla (Boxwood)</vt:lpstr>
      <vt:lpstr>The Holly Species (400+)</vt:lpstr>
      <vt:lpstr>What makes it a holly?</vt:lpstr>
      <vt:lpstr>Ilex aquifolium  English Holly</vt:lpstr>
      <vt:lpstr>Ilex x ‘Nellie R. Stevens’  Nellie R. Stevens Holly</vt:lpstr>
      <vt:lpstr>Ilex x attenuata ‘Fosteri’  Foster’s Holly</vt:lpstr>
      <vt:lpstr>Ilex x attenuata ‘Savannah’ Savannah Holly</vt:lpstr>
      <vt:lpstr>Ilex cornuta ‘Burfordi’ Burford Holly</vt:lpstr>
      <vt:lpstr>Ilex cornuta ‘Burfordi Nana’ Dwarf Burford Holly </vt:lpstr>
      <vt:lpstr>Ilex cornuta ‘Carissa’ Carissa Holly</vt:lpstr>
      <vt:lpstr> Ilex cornuta ‘Rotunda’ Rotunda Holly</vt:lpstr>
      <vt:lpstr>Ilex crenata ‘Compacta’ Compact Japanese Holly</vt:lpstr>
      <vt:lpstr>Ilex crenata ‘Helleri’ Helleri Japanese Holly</vt:lpstr>
      <vt:lpstr>Ilex crenata ‘Rotundifolia’ Bigleaf Japanese Holly</vt:lpstr>
      <vt:lpstr>Ilex glabra  Inkberry</vt:lpstr>
      <vt:lpstr>Ilex latifolia Lusterleaf Holly</vt:lpstr>
      <vt:lpstr>Ilex opaca American Holly</vt:lpstr>
      <vt:lpstr>Ilex vomitoria Yaupon Holly</vt:lpstr>
      <vt:lpstr>Ilex vomitoria ‘Nana’ Dwarf Yaupon Holly</vt:lpstr>
      <vt:lpstr>Juniper Species (70)</vt:lpstr>
      <vt:lpstr>Junipers look alike and like many other plants!</vt:lpstr>
      <vt:lpstr>What makes it a Juniper?</vt:lpstr>
      <vt:lpstr>Scale or Awl- Like Foliage</vt:lpstr>
      <vt:lpstr>Juniperus conferta Shore Juniper</vt:lpstr>
      <vt:lpstr>Juniperus horizontalis ‘Wiltonii’ Blue Rug Juniper</vt:lpstr>
      <vt:lpstr>Juniperus virginiana Eastern Red Cedar</vt:lpstr>
      <vt:lpstr>Juniperus chinensis ‘Torulosa’ Hollywood Juniper</vt:lpstr>
      <vt:lpstr>Cryptomeria japonica</vt:lpstr>
      <vt:lpstr>X Cupressocyparis leylandi Leyland Cypress</vt:lpstr>
      <vt:lpstr>Thuja occidentalis Arborvitae</vt:lpstr>
      <vt:lpstr>Acknowlegements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Cutting the Clutter, Basic Shrub Identification</dc:title>
  <dc:creator>George Braman</dc:creator>
  <cp:lastModifiedBy>George Braman</cp:lastModifiedBy>
  <cp:revision>1</cp:revision>
  <dcterms:created xsi:type="dcterms:W3CDTF">2015-09-08T04:39:26Z</dcterms:created>
  <dcterms:modified xsi:type="dcterms:W3CDTF">2015-09-08T04:40:23Z</dcterms:modified>
</cp:coreProperties>
</file>