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53" r:id="rId1"/>
  </p:sldMasterIdLst>
  <p:handoutMasterIdLst>
    <p:handoutMasterId r:id="rId45"/>
  </p:handoutMasterIdLst>
  <p:sldIdLst>
    <p:sldId id="256" r:id="rId2"/>
    <p:sldId id="275" r:id="rId3"/>
    <p:sldId id="276" r:id="rId4"/>
    <p:sldId id="267" r:id="rId5"/>
    <p:sldId id="269" r:id="rId6"/>
    <p:sldId id="271" r:id="rId7"/>
    <p:sldId id="284" r:id="rId8"/>
    <p:sldId id="319" r:id="rId9"/>
    <p:sldId id="285" r:id="rId10"/>
    <p:sldId id="286" r:id="rId11"/>
    <p:sldId id="320" r:id="rId12"/>
    <p:sldId id="287" r:id="rId13"/>
    <p:sldId id="288" r:id="rId14"/>
    <p:sldId id="289" r:id="rId15"/>
    <p:sldId id="321" r:id="rId16"/>
    <p:sldId id="300" r:id="rId17"/>
    <p:sldId id="283" r:id="rId18"/>
    <p:sldId id="301" r:id="rId19"/>
    <p:sldId id="290" r:id="rId20"/>
    <p:sldId id="291" r:id="rId21"/>
    <p:sldId id="302" r:id="rId22"/>
    <p:sldId id="303" r:id="rId23"/>
    <p:sldId id="314" r:id="rId24"/>
    <p:sldId id="315" r:id="rId25"/>
    <p:sldId id="316" r:id="rId26"/>
    <p:sldId id="304" r:id="rId27"/>
    <p:sldId id="310" r:id="rId28"/>
    <p:sldId id="308" r:id="rId29"/>
    <p:sldId id="306" r:id="rId30"/>
    <p:sldId id="311" r:id="rId31"/>
    <p:sldId id="312" r:id="rId32"/>
    <p:sldId id="292" r:id="rId33"/>
    <p:sldId id="293" r:id="rId34"/>
    <p:sldId id="295" r:id="rId35"/>
    <p:sldId id="296" r:id="rId36"/>
    <p:sldId id="297" r:id="rId37"/>
    <p:sldId id="298" r:id="rId38"/>
    <p:sldId id="317" r:id="rId39"/>
    <p:sldId id="325" r:id="rId40"/>
    <p:sldId id="323" r:id="rId41"/>
    <p:sldId id="324" r:id="rId42"/>
    <p:sldId id="318" r:id="rId43"/>
    <p:sldId id="313" r:id="rId4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66"/>
    <a:srgbClr val="FF9933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14" y="-78"/>
      </p:cViewPr>
      <p:guideLst>
        <p:guide orient="horz" pos="2160"/>
        <p:guide pos="2880"/>
      </p:guideLst>
    </p:cSldViewPr>
  </p:slide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08A4FD-6BC5-BF45-9AD5-E5F7C784A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117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charset="2"/>
              <a:buNone/>
              <a:defRPr>
                <a:latin typeface="Arial Black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AF3C3910-2D35-A04C-A0AF-28B7F6856BF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199" name="Picture 1031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71F5D-19A9-9249-B256-92295AA5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00843"/>
      </p:ext>
    </p:extLst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9EB96-588A-2242-8435-6C5C5C387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26635"/>
      </p:ext>
    </p:extLst>
  </p:cSld>
  <p:clrMapOvr>
    <a:masterClrMapping/>
  </p:clrMapOvr>
  <p:transition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82DD85-1415-374E-B907-B6E6382C8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76309"/>
      </p:ext>
    </p:extLst>
  </p:cSld>
  <p:clrMapOvr>
    <a:masterClrMapping/>
  </p:clrMapOvr>
  <p:transition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5FF30F-0F4B-1448-B9D0-86776291E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330893"/>
      </p:ext>
    </p:extLst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8D46-2250-8A45-BAD2-D7885800E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194372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E2147-289B-EB46-8748-A39D1BDE0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46762"/>
      </p:ext>
    </p:extLst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0CA89-0E15-EA4A-B43A-D059B8F8E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721756"/>
      </p:ext>
    </p:extLst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E8B7D-E393-0D47-A605-80A96C9DD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54970"/>
      </p:ext>
    </p:extLst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EA0C-5A84-BB46-B330-2C9E3338A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2854"/>
      </p:ext>
    </p:extLst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7AE5A-2A1E-1D41-989C-4776BC357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33225"/>
      </p:ext>
    </p:extLst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025E6-F438-1944-A174-A054F4910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813845"/>
      </p:ext>
    </p:extLst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0B56E-E061-2D40-89FF-C46F9106B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211369"/>
      </p:ext>
    </p:extLst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BF36EB23-EB7D-3A49-B454-954E8C0F610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5" name="Picture 7" descr="A:\paint.GIF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>
    <p:pull dir="l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5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pPr algn="ctr"/>
            <a:r>
              <a:rPr lang="en-US" altLang="en-US" sz="7200"/>
              <a:t>Crape “Murder”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8686800" cy="1771650"/>
          </a:xfrm>
        </p:spPr>
        <p:txBody>
          <a:bodyPr/>
          <a:lstStyle/>
          <a:p>
            <a:pPr algn="ctr"/>
            <a:r>
              <a:rPr lang="en-US" altLang="en-US" sz="4000">
                <a:solidFill>
                  <a:srgbClr val="FFFFCC"/>
                </a:solidFill>
              </a:rPr>
              <a:t>Gary W. Knox, UF-Monticello</a:t>
            </a:r>
          </a:p>
          <a:p>
            <a:pPr algn="ctr"/>
            <a:r>
              <a:rPr lang="en-US" altLang="en-US" sz="4000">
                <a:solidFill>
                  <a:srgbClr val="FFFFCC"/>
                </a:solidFill>
              </a:rPr>
              <a:t>and</a:t>
            </a:r>
          </a:p>
          <a:p>
            <a:pPr algn="ctr"/>
            <a:r>
              <a:rPr lang="en-US" altLang="en-US" sz="4000">
                <a:solidFill>
                  <a:srgbClr val="FFFFCC"/>
                </a:solidFill>
              </a:rPr>
              <a:t>Edward F. Gilman, </a:t>
            </a:r>
          </a:p>
          <a:p>
            <a:pPr algn="ctr"/>
            <a:r>
              <a:rPr lang="en-US" altLang="en-US" sz="4000">
                <a:solidFill>
                  <a:srgbClr val="FFFFCC"/>
                </a:solidFill>
              </a:rPr>
              <a:t>UF-Gainesville</a:t>
            </a:r>
            <a:endParaRPr lang="en-US" altLang="en-US"/>
          </a:p>
        </p:txBody>
      </p:sp>
    </p:spTree>
  </p:cSld>
  <p:clrMapOvr>
    <a:masterClrMapping/>
  </p:clrMapOvr>
  <p:transition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Pruning Treatments:</a:t>
            </a: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Pollarded</a:t>
            </a:r>
            <a:br>
              <a:rPr lang="en-US" altLang="en-US" sz="4800"/>
            </a:br>
            <a:r>
              <a:rPr lang="en-US" altLang="en-US" sz="4800"/>
              <a:t>  Year 1</a:t>
            </a:r>
            <a:endParaRPr lang="en-US" altLang="en-US"/>
          </a:p>
        </p:txBody>
      </p:sp>
      <p:pic>
        <p:nvPicPr>
          <p:cNvPr id="43012" name="Picture 4" descr="C:\Program Files\Paint Shop Pro 5\CM Pruning\rPollarded Natchez - March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79588"/>
            <a:ext cx="5562600" cy="5046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Pruning Treatments:</a:t>
            </a:r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Pollarded</a:t>
            </a:r>
            <a:br>
              <a:rPr lang="en-US" altLang="en-US" sz="4800"/>
            </a:br>
            <a:r>
              <a:rPr lang="en-US" altLang="en-US" sz="4800"/>
              <a:t>  Year 3</a:t>
            </a:r>
            <a:endParaRPr lang="en-US" altLang="en-US"/>
          </a:p>
        </p:txBody>
      </p:sp>
      <p:pic>
        <p:nvPicPr>
          <p:cNvPr id="81925" name="Picture 5" descr="C:\Dummy\Natchez-pollarded Year3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752600"/>
            <a:ext cx="39243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Pruning Treatments:</a:t>
            </a: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Pencil-</a:t>
            </a:r>
            <a:br>
              <a:rPr lang="en-US" altLang="en-US" sz="4800"/>
            </a:br>
            <a:r>
              <a:rPr lang="en-US" altLang="en-US" sz="4800"/>
              <a:t>pruned</a:t>
            </a:r>
            <a:endParaRPr lang="en-US" altLang="en-US"/>
          </a:p>
        </p:txBody>
      </p:sp>
      <p:pic>
        <p:nvPicPr>
          <p:cNvPr id="44036" name="Picture 4" descr="C:\Program Files\Paint Shop Pro 5\CM Pruning\rEd's penciled Natchez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5600"/>
            <a:ext cx="5621338" cy="5238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Pruning Treatments:</a:t>
            </a:r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Unpruned</a:t>
            </a:r>
            <a:endParaRPr lang="en-US" altLang="en-US"/>
          </a:p>
        </p:txBody>
      </p:sp>
      <p:pic>
        <p:nvPicPr>
          <p:cNvPr id="45060" name="Picture 4" descr="C:\Program Files\Paint Shop Pro 5\CM Pruning\rUnpruned Natchez - March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4963"/>
            <a:ext cx="5562600" cy="52530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Pruning Treatments:</a:t>
            </a:r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5400"/>
              <a:t>Topped “crape murder”</a:t>
            </a:r>
          </a:p>
          <a:p>
            <a:r>
              <a:rPr lang="en-US" altLang="en-US" sz="5400"/>
              <a:t>Pollarded</a:t>
            </a:r>
          </a:p>
          <a:p>
            <a:r>
              <a:rPr lang="en-US" altLang="en-US" sz="5400"/>
              <a:t>Pencil-pruned</a:t>
            </a:r>
          </a:p>
          <a:p>
            <a:r>
              <a:rPr lang="en-US" altLang="en-US" sz="5400"/>
              <a:t>Unpruned</a:t>
            </a:r>
            <a:endParaRPr lang="en-US" altLang="en-US"/>
          </a:p>
        </p:txBody>
      </p:sp>
    </p:spTree>
  </p:cSld>
  <p:clrMapOvr>
    <a:masterClrMapping/>
  </p:clrMapOvr>
  <p:transition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524000" y="2971800"/>
            <a:ext cx="1219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Topped</a:t>
            </a:r>
            <a:endParaRPr lang="en-US" alt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043613" y="2971800"/>
            <a:ext cx="1474787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Pollarded</a:t>
            </a:r>
            <a:endParaRPr lang="en-US" alt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177925" y="6400800"/>
            <a:ext cx="2068513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Pencil-pruned</a:t>
            </a:r>
            <a:endParaRPr lang="en-US" alt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715000" y="6400800"/>
            <a:ext cx="1525588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Unpruned</a:t>
            </a:r>
            <a:endParaRPr lang="en-US" altLang="en-US"/>
          </a:p>
        </p:txBody>
      </p:sp>
      <p:pic>
        <p:nvPicPr>
          <p:cNvPr id="82954" name="Picture 10" descr="C:\Dummy\Natchez-topped branches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6576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5" name="Picture 11" descr="C:\Dummy\Natchez-pollarded branches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3886200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C:\Dummy\Natchez-pencilpruned branches.jpg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657600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7" name="Picture 13" descr="C:\Dummy\Natchez-unpruned branches.jpg"/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581400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pPr algn="ctr"/>
            <a:r>
              <a:rPr lang="en-US" altLang="en-US" b="1" i="1">
                <a:latin typeface="Arial" charset="0"/>
              </a:rPr>
              <a:t>How much work does each pruning method require?</a:t>
            </a:r>
            <a:endParaRPr lang="en-US" altLang="en-US" sz="44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4800"/>
              <a:t>Data collected:</a:t>
            </a:r>
          </a:p>
          <a:p>
            <a:r>
              <a:rPr lang="en-US" altLang="en-US" sz="4800"/>
              <a:t>Time to perform pruning</a:t>
            </a:r>
            <a:endParaRPr lang="en-US" altLang="en-US" sz="4800" i="1"/>
          </a:p>
          <a:p>
            <a:r>
              <a:rPr lang="en-US" altLang="en-US" sz="4800"/>
              <a:t>Number of cuts made</a:t>
            </a:r>
            <a:endParaRPr lang="en-US" altLang="en-US" sz="4800" i="1"/>
          </a:p>
          <a:p>
            <a:r>
              <a:rPr lang="en-US" altLang="en-US" sz="4800"/>
              <a:t>Average diameter of pruning cuts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3"/>
          <p:cNvGraphicFramePr>
            <a:graphicFrameLocks/>
          </p:cNvGraphicFramePr>
          <p:nvPr>
            <p:ph type="chart" idx="1"/>
          </p:nvPr>
        </p:nvGraphicFramePr>
        <p:xfrm>
          <a:off x="0" y="1295400"/>
          <a:ext cx="9144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Chart" r:id="rId3" imgW="8201431" imgH="4524616" progId="MSGraph.Chart.8">
                  <p:embed followColorScheme="full"/>
                </p:oleObj>
              </mc:Choice>
              <mc:Fallback>
                <p:oleObj name="Chart" r:id="rId3" imgW="8201431" imgH="4524616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056"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4400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76600" y="6530975"/>
            <a:ext cx="26558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600">
                <a:latin typeface="Arial Black" charset="0"/>
              </a:rPr>
              <a:t>Data for both cultivars</a:t>
            </a:r>
            <a:endParaRPr lang="en-US" altLang="en-US" sz="160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17500"/>
            <a:ext cx="8318500" cy="1143000"/>
          </a:xfrm>
          <a:noFill/>
          <a:ln/>
        </p:spPr>
        <p:txBody>
          <a:bodyPr lIns="97965" tIns="48983" rIns="97965" bIns="48983" anchor="t"/>
          <a:lstStyle/>
          <a:p>
            <a:r>
              <a:rPr lang="en-US" altLang="en-US" sz="3600"/>
              <a:t>Time and Number of Cuts for each Pruning Treatment, 1999</a:t>
            </a:r>
            <a:endParaRPr lang="en-US" altLang="en-US" sz="2200" b="1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9939" grpId="0" bld="series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algn="ctr"/>
            <a:r>
              <a:rPr lang="en-US" altLang="en-US" b="1" i="1">
                <a:latin typeface="Arial" charset="0"/>
              </a:rPr>
              <a:t>How much after-care is needed during the summer?</a:t>
            </a: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4400"/>
              <a:t>Data Collected:</a:t>
            </a:r>
          </a:p>
          <a:p>
            <a:r>
              <a:rPr lang="en-US" altLang="en-US" sz="4400"/>
              <a:t>Number of stem, basal and root sprouts in June/July and August/September</a:t>
            </a:r>
          </a:p>
          <a:p>
            <a:r>
              <a:rPr lang="en-US" altLang="en-US" sz="4400"/>
              <a:t>Time required to remove sprouts</a:t>
            </a:r>
            <a:endParaRPr lang="en-US" altLang="en-US" sz="3600"/>
          </a:p>
          <a:p>
            <a:pPr lvl="1"/>
            <a:endParaRPr lang="en-US" altLang="en-US" sz="36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 lIns="97965" tIns="48983" rIns="97965" bIns="48983" anchor="t"/>
          <a:lstStyle/>
          <a:p>
            <a:r>
              <a:rPr lang="en-US" altLang="en-US" sz="2800"/>
              <a:t>Number of Sprouts and Time to Remove Sprouts by Pruning Treatment, 1998</a:t>
            </a:r>
            <a:endParaRPr lang="en-US" altLang="en-US" sz="3200"/>
          </a:p>
        </p:txBody>
      </p:sp>
      <p:graphicFrame>
        <p:nvGraphicFramePr>
          <p:cNvPr id="47107" name="Object 3"/>
          <p:cNvGraphicFramePr>
            <a:graphicFrameLocks/>
          </p:cNvGraphicFramePr>
          <p:nvPr>
            <p:ph type="chart" idx="1"/>
          </p:nvPr>
        </p:nvGraphicFramePr>
        <p:xfrm>
          <a:off x="685800" y="1397000"/>
          <a:ext cx="8458200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Chart" r:id="rId3" imgW="8210821" imgH="4524616" progId="MSGraph.Chart.8">
                  <p:embed followColorScheme="full"/>
                </p:oleObj>
              </mc:Choice>
              <mc:Fallback>
                <p:oleObj name="Chart" r:id="rId3" imgW="8210821" imgH="4524616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056"/>
                      <a:stretch>
                        <a:fillRect/>
                      </a:stretch>
                    </p:blipFill>
                    <p:spPr bwMode="auto">
                      <a:xfrm>
                        <a:off x="685800" y="1397000"/>
                        <a:ext cx="8458200" cy="524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6530975"/>
            <a:ext cx="9144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965" tIns="48983" rIns="97965" bIns="48983">
            <a:spAutoFit/>
          </a:bodyPr>
          <a:lstStyle>
            <a:lvl1pPr algn="l" defTabSz="9794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90538" algn="l" defTabSz="9794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79488" algn="l" defTabSz="9794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70025" algn="l" defTabSz="9794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958975" algn="l" defTabSz="9794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16175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873375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30575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87775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500">
                <a:latin typeface="Arial Black" charset="0"/>
              </a:rPr>
              <a:t>From sprout pruning performed July and September 1998; Data for both cultivars</a:t>
            </a:r>
            <a:endParaRPr lang="en-US" altLang="en-US" sz="15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7107" grpId="0" bld="series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027" descr="C:\Program Files\Paint Shop Pro 5\CM Pruning\r cm stor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64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1028" descr="C:\Program Files\Paint Shop Pro 5\CM Pruning\rcrape murde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30162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1029" descr="C:\Program Files\Paint Shop Pro 5\CM Pruning\rUnpruned Nat Jun 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16338"/>
            <a:ext cx="4343400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1026" descr="C:\Program Files\Paint Shop Pro 5\CM Pruning\r cloud pruned cra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25606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1030"/>
          <p:cNvSpPr txBox="1">
            <a:spLocks noChangeArrowheads="1"/>
          </p:cNvSpPr>
          <p:nvPr/>
        </p:nvSpPr>
        <p:spPr bwMode="auto">
          <a:xfrm rot="-947705">
            <a:off x="1327150" y="1476375"/>
            <a:ext cx="6810375" cy="4483100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9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What’s the</a:t>
            </a:r>
          </a:p>
          <a:p>
            <a:r>
              <a:rPr lang="en-US" altLang="en-US" sz="9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“right” way</a:t>
            </a:r>
          </a:p>
          <a:p>
            <a:r>
              <a:rPr lang="en-US" altLang="en-US" sz="9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to prune?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7965" tIns="48983" rIns="97965" bIns="48983" anchor="t"/>
          <a:lstStyle/>
          <a:p>
            <a:r>
              <a:rPr lang="en-US" altLang="en-US" sz="3400"/>
              <a:t>Number of Basal, Root and Stem Sprouts, September 1998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27000" y="1219200"/>
          <a:ext cx="9017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Chart" r:id="rId3" imgW="8268242" imgH="4981816" progId="MSGraph.Chart.8">
                  <p:embed followColorScheme="full"/>
                </p:oleObj>
              </mc:Choice>
              <mc:Fallback>
                <p:oleObj name="Chart" r:id="rId3" imgW="8268242" imgH="498181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219200"/>
                        <a:ext cx="90170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276600" y="6530975"/>
            <a:ext cx="26558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600">
                <a:latin typeface="Arial Black" charset="0"/>
              </a:rPr>
              <a:t>Data for both cultivars</a:t>
            </a:r>
            <a:endParaRPr lang="en-US" altLang="en-US" sz="16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131" grpId="0" bld="category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algn="ctr"/>
            <a:r>
              <a:rPr lang="en-US" altLang="en-US" b="1" i="1">
                <a:latin typeface="Arial" charset="0"/>
              </a:rPr>
              <a:t>What is the impact on</a:t>
            </a:r>
            <a:br>
              <a:rPr lang="en-US" altLang="en-US" b="1" i="1">
                <a:latin typeface="Arial" charset="0"/>
              </a:rPr>
            </a:br>
            <a:r>
              <a:rPr lang="en-US" altLang="en-US" b="1" i="1">
                <a:latin typeface="Arial" charset="0"/>
              </a:rPr>
              <a:t>flowering and growth?</a:t>
            </a:r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3600"/>
              <a:t>Data Collected:</a:t>
            </a:r>
          </a:p>
          <a:p>
            <a:r>
              <a:rPr lang="en-US" altLang="en-US" sz="3600"/>
              <a:t>Date of first flower and duration of flowering</a:t>
            </a:r>
          </a:p>
          <a:p>
            <a:r>
              <a:rPr lang="en-US" altLang="en-US" sz="3600"/>
              <a:t>Number of flower panicles per week</a:t>
            </a:r>
          </a:p>
          <a:p>
            <a:r>
              <a:rPr lang="en-US" altLang="en-US" sz="3600"/>
              <a:t>Size of flower panicles at peak bloom</a:t>
            </a:r>
          </a:p>
          <a:p>
            <a:r>
              <a:rPr lang="en-US" altLang="en-US" sz="3600"/>
              <a:t>Regrowth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:\rTopped Nat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87313"/>
            <a:ext cx="6605587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743200" y="6156325"/>
            <a:ext cx="3911600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  <a:latin typeface="Arial" charset="0"/>
              </a:rPr>
              <a:t>Topped Natchez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:\rPollard Nat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38"/>
            <a:ext cx="6858000" cy="67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533650" y="6156325"/>
            <a:ext cx="4335463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  <a:latin typeface="Arial" charset="0"/>
              </a:rPr>
              <a:t>Pollarded Natchez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:\rPencil Nat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1763"/>
            <a:ext cx="8459787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039938" y="6156325"/>
            <a:ext cx="5324475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  <a:latin typeface="Arial" charset="0"/>
              </a:rPr>
              <a:t>Pencil-pruned Natchez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026" descr="S:\rUn Nat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27013"/>
            <a:ext cx="8916987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1027"/>
          <p:cNvSpPr txBox="1">
            <a:spLocks noChangeArrowheads="1"/>
          </p:cNvSpPr>
          <p:nvPr/>
        </p:nvSpPr>
        <p:spPr bwMode="auto">
          <a:xfrm>
            <a:off x="2489200" y="6156325"/>
            <a:ext cx="4421188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  <a:latin typeface="Arial" charset="0"/>
              </a:rPr>
              <a:t>Unpruned Natchez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26" descr="S:\rTopped CB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4763"/>
            <a:ext cx="7164387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1027"/>
          <p:cNvSpPr txBox="1">
            <a:spLocks noChangeArrowheads="1"/>
          </p:cNvSpPr>
          <p:nvPr/>
        </p:nvSpPr>
        <p:spPr bwMode="auto">
          <a:xfrm>
            <a:off x="1871663" y="6156325"/>
            <a:ext cx="5662612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  <a:latin typeface="Arial" charset="0"/>
              </a:rPr>
              <a:t>Topped Carolina Beauty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:\rPollard CB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90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62113" y="6156325"/>
            <a:ext cx="6086475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  <a:latin typeface="Arial" charset="0"/>
              </a:rPr>
              <a:t>Pollarded Carolina Beauty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:\rPencil CB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"/>
            <a:ext cx="47625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168400" y="6156325"/>
            <a:ext cx="7075488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  <a:latin typeface="Arial" charset="0"/>
              </a:rPr>
              <a:t>Pencil-pruned Carolina Beauty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:\rUn CB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71450"/>
            <a:ext cx="51244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617663" y="6156325"/>
            <a:ext cx="6172200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  <a:latin typeface="Arial" charset="0"/>
              </a:rPr>
              <a:t>Unpruned Carolina Beauty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pPr algn="ctr"/>
            <a:r>
              <a:rPr lang="en-US" altLang="en-US" sz="7200"/>
              <a:t>Crape “Murder”: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438400"/>
            <a:ext cx="8686800" cy="4191000"/>
          </a:xfrm>
        </p:spPr>
        <p:txBody>
          <a:bodyPr/>
          <a:lstStyle/>
          <a:p>
            <a:pPr algn="ctr"/>
            <a:r>
              <a:rPr lang="en-US" altLang="en-US" sz="4800">
                <a:solidFill>
                  <a:srgbClr val="FFFFCC"/>
                </a:solidFill>
                <a:latin typeface="Tahoma" charset="0"/>
              </a:rPr>
              <a:t>Crape Myrtle</a:t>
            </a:r>
          </a:p>
          <a:p>
            <a:pPr algn="ctr"/>
            <a:r>
              <a:rPr lang="en-US" altLang="en-US" sz="4800">
                <a:solidFill>
                  <a:srgbClr val="FFFFCC"/>
                </a:solidFill>
                <a:latin typeface="Tahoma" charset="0"/>
              </a:rPr>
              <a:t>Growth, Flowering and Maintenance as affected by Three Pruning Methods</a:t>
            </a:r>
            <a:endParaRPr lang="en-US" altLang="en-US" sz="4800"/>
          </a:p>
        </p:txBody>
      </p:sp>
    </p:spTree>
  </p:cSld>
  <p:clrMapOvr>
    <a:masterClrMapping/>
  </p:clrMapOvr>
  <p:transition>
    <p:pull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1028" descr="S:\rTopped Nat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378200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1029" descr="S:\rPollard Nat Jun 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457575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1030" descr="S:\rPencil Nat Jun 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154488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1031" descr="S:\rUn Nat Jun 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457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Text Box 1032"/>
          <p:cNvSpPr txBox="1">
            <a:spLocks noChangeArrowheads="1"/>
          </p:cNvSpPr>
          <p:nvPr/>
        </p:nvSpPr>
        <p:spPr bwMode="auto">
          <a:xfrm>
            <a:off x="1524000" y="2971800"/>
            <a:ext cx="1219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Topped</a:t>
            </a:r>
            <a:endParaRPr lang="en-US" altLang="en-US"/>
          </a:p>
        </p:txBody>
      </p:sp>
      <p:sp>
        <p:nvSpPr>
          <p:cNvPr id="70665" name="Text Box 1033"/>
          <p:cNvSpPr txBox="1">
            <a:spLocks noChangeArrowheads="1"/>
          </p:cNvSpPr>
          <p:nvPr/>
        </p:nvSpPr>
        <p:spPr bwMode="auto">
          <a:xfrm>
            <a:off x="6043613" y="2971800"/>
            <a:ext cx="1474787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Pollarded</a:t>
            </a:r>
            <a:endParaRPr lang="en-US" altLang="en-US"/>
          </a:p>
        </p:txBody>
      </p:sp>
      <p:sp>
        <p:nvSpPr>
          <p:cNvPr id="70666" name="Text Box 1034"/>
          <p:cNvSpPr txBox="1">
            <a:spLocks noChangeArrowheads="1"/>
          </p:cNvSpPr>
          <p:nvPr/>
        </p:nvSpPr>
        <p:spPr bwMode="auto">
          <a:xfrm>
            <a:off x="1177925" y="6400800"/>
            <a:ext cx="2068513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Pencil-pruned</a:t>
            </a:r>
            <a:endParaRPr lang="en-US" altLang="en-US"/>
          </a:p>
        </p:txBody>
      </p:sp>
      <p:sp>
        <p:nvSpPr>
          <p:cNvPr id="70667" name="Text Box 1035"/>
          <p:cNvSpPr txBox="1">
            <a:spLocks noChangeArrowheads="1"/>
          </p:cNvSpPr>
          <p:nvPr/>
        </p:nvSpPr>
        <p:spPr bwMode="auto">
          <a:xfrm>
            <a:off x="5715000" y="6400800"/>
            <a:ext cx="1525588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Unpruned</a:t>
            </a:r>
            <a:endParaRPr lang="en-US" altLang="en-US"/>
          </a:p>
        </p:txBody>
      </p:sp>
    </p:spTree>
  </p:cSld>
  <p:clrMapOvr>
    <a:masterClrMapping/>
  </p:clrMapOvr>
  <p:transition>
    <p:pull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:\rUn CB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48050"/>
            <a:ext cx="26828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S:\rPencil CB Jun 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492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S:\rPollard CB Jun 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52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S:\rTopped CB Jun 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4763"/>
            <a:ext cx="358298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1219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Topped</a:t>
            </a:r>
            <a:endParaRPr lang="en-US" altLang="en-US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7086600" y="2590800"/>
            <a:ext cx="1474788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Pollarded</a:t>
            </a:r>
            <a:endParaRPr lang="en-US" altLang="en-US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0" y="6019800"/>
            <a:ext cx="2068513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Pencil-pruned</a:t>
            </a:r>
            <a:endParaRPr lang="en-US" altLang="en-US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934200" y="6172200"/>
            <a:ext cx="1525588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Unpruned</a:t>
            </a:r>
            <a:endParaRPr lang="en-US" altLang="en-US"/>
          </a:p>
        </p:txBody>
      </p:sp>
    </p:spTree>
  </p:cSld>
  <p:clrMapOvr>
    <a:masterClrMapping/>
  </p:clrMapOvr>
  <p:transition>
    <p:pull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304800" y="117475"/>
          <a:ext cx="4418013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Chart" r:id="rId3" imgW="5515291" imgH="4134332" progId="MSGraph.Chart.8">
                  <p:embed followColorScheme="full"/>
                </p:oleObj>
              </mc:Choice>
              <mc:Fallback>
                <p:oleObj name="Chart" r:id="rId3" imgW="5515291" imgH="413433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7475"/>
                        <a:ext cx="4418013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699000" y="98425"/>
          <a:ext cx="4445000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Chart" r:id="rId5" imgW="5515291" imgH="4134332" progId="MSGraph.Chart.8">
                  <p:embed followColorScheme="full"/>
                </p:oleObj>
              </mc:Choice>
              <mc:Fallback>
                <p:oleObj name="Chart" r:id="rId5" imgW="5515291" imgH="413433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98425"/>
                        <a:ext cx="4445000" cy="333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04800" y="3429000"/>
          <a:ext cx="43815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Chart" r:id="rId7" imgW="5515291" imgH="4134332" progId="MSGraph.Chart.8">
                  <p:embed followColorScheme="full"/>
                </p:oleObj>
              </mc:Choice>
              <mc:Fallback>
                <p:oleObj name="Chart" r:id="rId7" imgW="5515291" imgH="413433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43815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4637088" y="3429000"/>
          <a:ext cx="4506912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Chart" r:id="rId9" imgW="5515291" imgH="4134332" progId="MSGraph.Chart.8">
                  <p:embed followColorScheme="full"/>
                </p:oleObj>
              </mc:Choice>
              <mc:Fallback>
                <p:oleObj name="Chart" r:id="rId9" imgW="5515291" imgH="413433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3429000"/>
                        <a:ext cx="4506912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Text Box 7"/>
          <p:cNvSpPr txBox="1">
            <a:spLocks noChangeArrowheads="1"/>
          </p:cNvSpPr>
          <p:nvPr/>
        </p:nvSpPr>
        <p:spPr bwMode="auto">
          <a:xfrm rot="-5390323">
            <a:off x="-1884362" y="3433763"/>
            <a:ext cx="42814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latin typeface="Arial" charset="0"/>
              </a:rPr>
              <a:t>Number of flower panicles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667000" y="914400"/>
            <a:ext cx="1379538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>
                <a:latin typeface="Arial" charset="0"/>
              </a:rPr>
              <a:t>control</a:t>
            </a:r>
            <a:endParaRPr lang="en-US" altLang="en-US" sz="1600">
              <a:latin typeface="Arial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985000" y="565150"/>
            <a:ext cx="15144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>
                <a:latin typeface="Arial" charset="0"/>
              </a:rPr>
              <a:t>pencil</a:t>
            </a:r>
          </a:p>
          <a:p>
            <a:r>
              <a:rPr lang="en-US" altLang="en-US" sz="3200">
                <a:latin typeface="Arial" charset="0"/>
              </a:rPr>
              <a:t>pruning</a:t>
            </a:r>
            <a:endParaRPr lang="en-US" altLang="en-US" sz="1600">
              <a:latin typeface="Arial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048500" y="3676650"/>
            <a:ext cx="1379538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>
                <a:latin typeface="Arial" charset="0"/>
              </a:rPr>
              <a:t>pollard</a:t>
            </a:r>
            <a:endParaRPr lang="en-US" altLang="en-US" sz="1600">
              <a:latin typeface="Arial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857500" y="3803650"/>
            <a:ext cx="179387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>
                <a:latin typeface="Arial" charset="0"/>
              </a:rPr>
              <a:t>topped</a:t>
            </a:r>
            <a:r>
              <a:rPr lang="en-US" altLang="en-US" sz="1600">
                <a:latin typeface="Arial" charset="0"/>
              </a:rPr>
              <a:t>	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2743200" y="3048000"/>
            <a:ext cx="39116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100">
                <a:solidFill>
                  <a:schemeClr val="tx2"/>
                </a:solidFill>
                <a:latin typeface="Arial Black" charset="0"/>
              </a:rPr>
              <a:t>Natchez - Summer 1999</a:t>
            </a:r>
            <a:endParaRPr lang="en-US" altLang="en-US" sz="2100"/>
          </a:p>
        </p:txBody>
      </p:sp>
    </p:spTree>
  </p:cSld>
  <p:clrMapOvr>
    <a:masterClrMapping/>
  </p:clrMapOvr>
  <p:transition>
    <p:pull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5" name="Object 15"/>
          <p:cNvGraphicFramePr>
            <a:graphicFrameLocks noChangeAspect="1"/>
          </p:cNvGraphicFramePr>
          <p:nvPr/>
        </p:nvGraphicFramePr>
        <p:xfrm>
          <a:off x="4578350" y="3429000"/>
          <a:ext cx="4565650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Chart" r:id="rId3" imgW="5515291" imgH="4134332" progId="MSGraph.Chart.8">
                  <p:embed followColorScheme="full"/>
                </p:oleObj>
              </mc:Choice>
              <mc:Fallback>
                <p:oleObj name="Chart" r:id="rId3" imgW="5515291" imgH="4134332" progId="MSGraph.Chart.8">
                  <p:embed followColorScheme="full"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3429000"/>
                        <a:ext cx="4565650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4" name="Object 14"/>
          <p:cNvGraphicFramePr>
            <a:graphicFrameLocks noChangeAspect="1"/>
          </p:cNvGraphicFramePr>
          <p:nvPr/>
        </p:nvGraphicFramePr>
        <p:xfrm>
          <a:off x="381000" y="3403600"/>
          <a:ext cx="43053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Chart" r:id="rId5" imgW="5525042" imgH="4124566" progId="MSGraph.Chart.8">
                  <p:embed followColorScheme="full"/>
                </p:oleObj>
              </mc:Choice>
              <mc:Fallback>
                <p:oleObj name="Chart" r:id="rId5" imgW="5525042" imgH="4124566" progId="MSGraph.Chart.8">
                  <p:embed followColorScheme="full"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03600"/>
                        <a:ext cx="4305300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304800" y="0"/>
          <a:ext cx="4229100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Chart" r:id="rId7" imgW="5525042" imgH="4134332" progId="MSGraph.Chart.8">
                  <p:embed followColorScheme="full"/>
                </p:oleObj>
              </mc:Choice>
              <mc:Fallback>
                <p:oleObj name="Chart" r:id="rId7" imgW="5525042" imgH="413433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4229100" cy="343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546600" y="-30163"/>
          <a:ext cx="4597400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Chart" r:id="rId9" imgW="5515291" imgH="4134332" progId="MSGraph.Chart.8">
                  <p:embed followColorScheme="full"/>
                </p:oleObj>
              </mc:Choice>
              <mc:Fallback>
                <p:oleObj name="Chart" r:id="rId9" imgW="5515291" imgH="413433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-30163"/>
                        <a:ext cx="4597400" cy="344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438400" y="3124200"/>
            <a:ext cx="47577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100">
                <a:solidFill>
                  <a:schemeClr val="tx2"/>
                </a:solidFill>
                <a:latin typeface="Arial Black" charset="0"/>
              </a:rPr>
              <a:t>Carolina Beauty - Summer 1998</a:t>
            </a:r>
            <a:endParaRPr lang="en-US" altLang="en-US" sz="2100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 rot="-5390323">
            <a:off x="-1884362" y="3433763"/>
            <a:ext cx="42814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latin typeface="Arial" charset="0"/>
              </a:rPr>
              <a:t>Number of flower panicles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2667000" y="914400"/>
            <a:ext cx="1379538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>
                <a:latin typeface="Arial" charset="0"/>
              </a:rPr>
              <a:t>control</a:t>
            </a:r>
            <a:endParaRPr lang="en-US" altLang="en-US" sz="1600">
              <a:latin typeface="Arial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6985000" y="565150"/>
            <a:ext cx="15144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>
                <a:latin typeface="Arial" charset="0"/>
              </a:rPr>
              <a:t>pencil</a:t>
            </a:r>
          </a:p>
          <a:p>
            <a:r>
              <a:rPr lang="en-US" altLang="en-US" sz="3200">
                <a:latin typeface="Arial" charset="0"/>
              </a:rPr>
              <a:t>pruning</a:t>
            </a:r>
            <a:endParaRPr lang="en-US" altLang="en-US" sz="1600">
              <a:latin typeface="Arial" charset="0"/>
            </a:endParaRP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2667000" y="3962400"/>
            <a:ext cx="179387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>
                <a:latin typeface="Arial" charset="0"/>
              </a:rPr>
              <a:t>topped</a:t>
            </a:r>
            <a:r>
              <a:rPr lang="en-US" altLang="en-US" sz="1600">
                <a:latin typeface="Arial" charset="0"/>
              </a:rPr>
              <a:t>	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010400" y="3886200"/>
            <a:ext cx="1379538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>
                <a:latin typeface="Arial" charset="0"/>
              </a:rPr>
              <a:t>pollard</a:t>
            </a:r>
            <a:endParaRPr lang="en-US" altLang="en-US" sz="1600">
              <a:latin typeface="Arial" charset="0"/>
            </a:endParaRPr>
          </a:p>
        </p:txBody>
      </p:sp>
    </p:spTree>
  </p:cSld>
  <p:clrMapOvr>
    <a:masterClrMapping/>
  </p:clrMapOvr>
  <p:transition>
    <p:pull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838200" y="838200"/>
          <a:ext cx="92202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Chart" r:id="rId3" imgW="8925151" imgH="4934432" progId="MSGraph.Chart.8">
                  <p:embed followColorScheme="full"/>
                </p:oleObj>
              </mc:Choice>
              <mc:Fallback>
                <p:oleObj name="Chart" r:id="rId3" imgW="8925151" imgH="493443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922020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 Box 3"/>
          <p:cNvSpPr txBox="1">
            <a:spLocks noChangeArrowheads="1"/>
          </p:cNvSpPr>
          <p:nvPr/>
        </p:nvSpPr>
        <p:spPr bwMode="auto">
          <a:xfrm rot="-5377321">
            <a:off x="-1199356" y="3104357"/>
            <a:ext cx="35210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800">
                <a:latin typeface="Arial Black" charset="0"/>
              </a:rPr>
              <a:t>Flower size (cm</a:t>
            </a:r>
            <a:r>
              <a:rPr lang="en-US" altLang="en-US" sz="2800" baseline="30000">
                <a:latin typeface="Arial Black" charset="0"/>
              </a:rPr>
              <a:t>3</a:t>
            </a:r>
            <a:r>
              <a:rPr lang="en-US" altLang="en-US" sz="2800">
                <a:latin typeface="Arial Black" charset="0"/>
              </a:rPr>
              <a:t>)</a:t>
            </a:r>
            <a:endParaRPr lang="en-US" altLang="en-US" sz="2100" b="1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00400" y="381000"/>
            <a:ext cx="210978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4000" b="1">
                <a:solidFill>
                  <a:schemeClr val="tx2"/>
                </a:solidFill>
                <a:latin typeface="Arial" charset="0"/>
              </a:rPr>
              <a:t>Natchez</a:t>
            </a:r>
            <a:endParaRPr lang="en-US" altLang="en-US" sz="2500" b="1">
              <a:latin typeface="Arial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2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762000" y="1011238"/>
          <a:ext cx="9712325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Chart" r:id="rId3" imgW="9325291" imgH="4934432" progId="MSGraph.Chart.8">
                  <p:embed followColorScheme="full"/>
                </p:oleObj>
              </mc:Choice>
              <mc:Fallback>
                <p:oleObj name="Chart" r:id="rId3" imgW="9325291" imgH="493443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11238"/>
                        <a:ext cx="9712325" cy="513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 Box 5"/>
          <p:cNvSpPr txBox="1">
            <a:spLocks noChangeArrowheads="1"/>
          </p:cNvSpPr>
          <p:nvPr/>
        </p:nvSpPr>
        <p:spPr bwMode="auto">
          <a:xfrm rot="-5377321">
            <a:off x="-1275556" y="3028157"/>
            <a:ext cx="35210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800">
                <a:latin typeface="Arial Black" charset="0"/>
              </a:rPr>
              <a:t>Flower size (cm</a:t>
            </a:r>
            <a:r>
              <a:rPr lang="en-US" altLang="en-US" sz="2800" baseline="30000">
                <a:latin typeface="Arial Black" charset="0"/>
              </a:rPr>
              <a:t>3</a:t>
            </a:r>
            <a:r>
              <a:rPr lang="en-US" altLang="en-US" sz="2800">
                <a:latin typeface="Arial Black" charset="0"/>
              </a:rPr>
              <a:t>)</a:t>
            </a:r>
            <a:endParaRPr lang="en-US" altLang="en-US" sz="2100" b="1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14600" y="228600"/>
            <a:ext cx="40290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1638" tIns="40819" rIns="81638" bIns="40819">
            <a:spAutoFit/>
          </a:bodyPr>
          <a:lstStyle>
            <a:lvl1pPr algn="l" defTabSz="81597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0798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15975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23963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633538" algn="l" defTabSz="81597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907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5479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051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462338" defTabSz="815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4000" b="1">
                <a:solidFill>
                  <a:schemeClr val="tx2"/>
                </a:solidFill>
                <a:latin typeface="Arial" charset="0"/>
              </a:rPr>
              <a:t>Carolina Beauty</a:t>
            </a:r>
            <a:endParaRPr lang="en-US" altLang="en-US" sz="2500" b="1">
              <a:latin typeface="Arial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2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US" altLang="en-US" sz="4400"/>
              <a:t>Generalizations Thus Far:</a:t>
            </a:r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r>
              <a:rPr lang="en-US" altLang="en-US" sz="3600"/>
              <a:t>Unpruned trees require the least overall “work”</a:t>
            </a:r>
          </a:p>
          <a:p>
            <a:r>
              <a:rPr lang="en-US" altLang="en-US" sz="3600"/>
              <a:t>Pencil-pruning and Pollarding take more time than Topping</a:t>
            </a:r>
          </a:p>
          <a:p>
            <a:r>
              <a:rPr lang="en-US" altLang="en-US" sz="3600"/>
              <a:t>Topping and Pollarding stimulate more sprouts; I.e., the harder you prune, the more you stimulate sprouting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US" altLang="en-US" sz="4400"/>
              <a:t>Generalizations Thus Far:</a:t>
            </a:r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r>
              <a:rPr lang="en-US" altLang="en-US" sz="3600"/>
              <a:t>The harder you prune, the more you delay flowering</a:t>
            </a:r>
          </a:p>
          <a:p>
            <a:r>
              <a:rPr lang="en-US" altLang="en-US" sz="3600"/>
              <a:t>Natchez: Hard pruning reduces number of flowers and slightly increases flower size</a:t>
            </a:r>
          </a:p>
          <a:p>
            <a:r>
              <a:rPr lang="en-US" altLang="en-US" sz="3600"/>
              <a:t>Carolina Beauty: Pruning had no clear effect on number of flowers; </a:t>
            </a:r>
            <a:br>
              <a:rPr lang="en-US" altLang="en-US" sz="3600"/>
            </a:br>
            <a:r>
              <a:rPr lang="en-US" altLang="en-US" sz="3600"/>
              <a:t>topping reduced flower size</a:t>
            </a:r>
            <a:endParaRPr lang="en-US" altLang="en-US" sz="44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altLang="en-US" b="1">
                <a:latin typeface="Comic Sans MS" charset="0"/>
              </a:rPr>
              <a:t>What’s the “right” way to prune?</a:t>
            </a:r>
            <a:endParaRPr lang="en-US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3600"/>
              <a:t>It depends on:</a:t>
            </a:r>
          </a:p>
          <a:p>
            <a:r>
              <a:rPr lang="en-US" altLang="en-US" sz="3600"/>
              <a:t>Amount of time available for winter pruning</a:t>
            </a:r>
          </a:p>
          <a:p>
            <a:r>
              <a:rPr lang="en-US" altLang="en-US" sz="3600"/>
              <a:t>Skill of the the worker</a:t>
            </a:r>
          </a:p>
          <a:p>
            <a:r>
              <a:rPr lang="en-US" altLang="en-US" sz="3600"/>
              <a:t>Desired plant size</a:t>
            </a:r>
          </a:p>
          <a:p>
            <a:r>
              <a:rPr lang="en-US" altLang="en-US" sz="3600"/>
              <a:t>Preferred winter appearance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524000" y="2971800"/>
            <a:ext cx="1219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Topped</a:t>
            </a:r>
            <a:endParaRPr lang="en-US" alt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043613" y="2971800"/>
            <a:ext cx="1474787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Pollarded</a:t>
            </a:r>
            <a:endParaRPr lang="en-US" altLang="en-U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77925" y="6400800"/>
            <a:ext cx="2068513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Pencil-pruned</a:t>
            </a:r>
            <a:endParaRPr lang="en-US" altLang="en-US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715000" y="6400800"/>
            <a:ext cx="1525588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Unpruned</a:t>
            </a:r>
            <a:endParaRPr lang="en-US" altLang="en-US"/>
          </a:p>
        </p:txBody>
      </p:sp>
      <p:pic>
        <p:nvPicPr>
          <p:cNvPr id="87046" name="Picture 6" descr="C:\Dummy\Natchez-topped branches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6576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7" name="Picture 7" descr="C:\Dummy\Natchez-pollarded branches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3886200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C:\Dummy\Natchez-pencilpruned branches.jpg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657600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 descr="C:\Dummy\Natchez-unpruned branches.jpg"/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581400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Plants Used:</a:t>
            </a: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r>
              <a:rPr lang="en-US" altLang="en-US" sz="5400"/>
              <a:t>Natchez </a:t>
            </a:r>
            <a:r>
              <a:rPr lang="en-US" altLang="en-US" sz="4400" i="1"/>
              <a:t>(L. indica x fauriei)</a:t>
            </a:r>
          </a:p>
          <a:p>
            <a:r>
              <a:rPr lang="en-US" altLang="en-US" sz="5400"/>
              <a:t>Carolina Beauty </a:t>
            </a:r>
            <a:r>
              <a:rPr lang="en-US" altLang="en-US" sz="4400" i="1"/>
              <a:t>(L. indica)</a:t>
            </a:r>
          </a:p>
          <a:p>
            <a:r>
              <a:rPr lang="en-US" altLang="en-US" sz="5400"/>
              <a:t>38 of each were planted Feb. 1994</a:t>
            </a:r>
          </a:p>
          <a:p>
            <a:r>
              <a:rPr lang="en-US" altLang="en-US" sz="5400"/>
              <a:t>Unpruned</a:t>
            </a:r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altLang="en-US" b="1">
                <a:latin typeface="Comic Sans MS" charset="0"/>
              </a:rPr>
              <a:t>What’s the “right” way to prune?</a:t>
            </a:r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3600"/>
              <a:t>It depends on:</a:t>
            </a:r>
          </a:p>
          <a:p>
            <a:r>
              <a:rPr lang="en-US" altLang="en-US" sz="3600"/>
              <a:t>Amount of time available for winter pruning</a:t>
            </a:r>
          </a:p>
          <a:p>
            <a:r>
              <a:rPr lang="en-US" altLang="en-US" sz="3600"/>
              <a:t>Skill of the the worker</a:t>
            </a:r>
          </a:p>
          <a:p>
            <a:r>
              <a:rPr lang="en-US" altLang="en-US" sz="3600"/>
              <a:t>Desired plant size</a:t>
            </a:r>
          </a:p>
          <a:p>
            <a:r>
              <a:rPr lang="en-US" altLang="en-US" sz="3600"/>
              <a:t>Preferred winter appearance</a:t>
            </a:r>
          </a:p>
          <a:p>
            <a:r>
              <a:rPr lang="en-US" altLang="en-US" sz="3600"/>
              <a:t>Preferred summer appearance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:\rTopped Nat Jun 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378200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S:\rPollard Nat Jun 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457575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S:\rPencil Nat Jun 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154488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5" descr="S:\rUn Nat Jun 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457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524000" y="2971800"/>
            <a:ext cx="1219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Topped</a:t>
            </a:r>
            <a:endParaRPr lang="en-US" alt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043613" y="2971800"/>
            <a:ext cx="1474787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Pollarded</a:t>
            </a:r>
            <a:endParaRPr lang="en-US" altLang="en-US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177925" y="6400800"/>
            <a:ext cx="2068513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Pencil-pruned</a:t>
            </a:r>
            <a:endParaRPr lang="en-US" alt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715000" y="6400800"/>
            <a:ext cx="1525588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charset="0"/>
              </a:rPr>
              <a:t>Unpruned</a:t>
            </a:r>
            <a:endParaRPr lang="en-US" altLang="en-US"/>
          </a:p>
        </p:txBody>
      </p:sp>
    </p:spTree>
  </p:cSld>
  <p:clrMapOvr>
    <a:masterClrMapping/>
  </p:clrMapOvr>
  <p:transition>
    <p:pull dir="l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altLang="en-US" b="1">
                <a:latin typeface="Comic Sans MS" charset="0"/>
              </a:rPr>
              <a:t>What’s the “right” way to prune?</a:t>
            </a:r>
            <a:endParaRPr lang="en-US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3600"/>
              <a:t>Recommendations:</a:t>
            </a:r>
          </a:p>
          <a:p>
            <a:r>
              <a:rPr lang="en-US" altLang="en-US"/>
              <a:t>To avoid constant, severe pruning, </a:t>
            </a:r>
            <a:br>
              <a:rPr lang="en-US" altLang="en-US"/>
            </a:br>
            <a:r>
              <a:rPr lang="en-US" altLang="en-US"/>
              <a:t>plant the right-sized cultivar for the plant’s location in the landscape</a:t>
            </a:r>
          </a:p>
          <a:p>
            <a:r>
              <a:rPr lang="en-US" altLang="en-US"/>
              <a:t>To minimize plant structural damage and risk of disease, leave plants unpruned</a:t>
            </a:r>
          </a:p>
          <a:p>
            <a:r>
              <a:rPr lang="en-US" altLang="en-US"/>
              <a:t>Otherwise prune according to your preferences for winter appearance and summer appearance</a:t>
            </a:r>
            <a:endParaRPr lang="en-US" altLang="en-US" sz="36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pPr algn="ctr"/>
            <a:r>
              <a:rPr lang="en-US" altLang="en-US" sz="7200"/>
              <a:t>Crape “Murder”</a:t>
            </a:r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8686800" cy="1771650"/>
          </a:xfrm>
        </p:spPr>
        <p:txBody>
          <a:bodyPr/>
          <a:lstStyle/>
          <a:p>
            <a:pPr algn="ctr"/>
            <a:r>
              <a:rPr lang="en-US" altLang="en-US" sz="4000">
                <a:solidFill>
                  <a:srgbClr val="FFFFCC"/>
                </a:solidFill>
              </a:rPr>
              <a:t>Gary W. Knox, UF-Monticello</a:t>
            </a:r>
          </a:p>
          <a:p>
            <a:pPr algn="ctr"/>
            <a:r>
              <a:rPr lang="en-US" altLang="en-US" sz="4000">
                <a:solidFill>
                  <a:srgbClr val="FFFFCC"/>
                </a:solidFill>
              </a:rPr>
              <a:t>and</a:t>
            </a:r>
          </a:p>
          <a:p>
            <a:pPr algn="ctr"/>
            <a:r>
              <a:rPr lang="en-US" altLang="en-US" sz="4000">
                <a:solidFill>
                  <a:srgbClr val="FFFFCC"/>
                </a:solidFill>
              </a:rPr>
              <a:t>Edward F. Gilman, </a:t>
            </a:r>
          </a:p>
          <a:p>
            <a:pPr algn="ctr"/>
            <a:r>
              <a:rPr lang="en-US" altLang="en-US" sz="4000">
                <a:solidFill>
                  <a:srgbClr val="FFFFCC"/>
                </a:solidFill>
              </a:rPr>
              <a:t>UF-Gainesville</a:t>
            </a:r>
            <a:endParaRPr lang="en-US" altLang="en-US"/>
          </a:p>
        </p:txBody>
      </p:sp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Plants Used: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r>
              <a:rPr lang="en-US" altLang="en-US" sz="4800"/>
              <a:t>All trees pruned to thin main stems and remove crossing branches in March 1998</a:t>
            </a:r>
          </a:p>
          <a:p>
            <a:r>
              <a:rPr lang="en-US" altLang="en-US" sz="4800"/>
              <a:t>Pruning treatments applied March 1998, 1999, 2000 and 2001</a:t>
            </a:r>
          </a:p>
        </p:txBody>
      </p:sp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US" altLang="en-US" sz="4400"/>
              <a:t>Questions to Answer:</a:t>
            </a: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458200" cy="4171950"/>
          </a:xfrm>
        </p:spPr>
        <p:txBody>
          <a:bodyPr/>
          <a:lstStyle/>
          <a:p>
            <a:r>
              <a:rPr lang="en-US" altLang="en-US" sz="4400" b="1" i="1">
                <a:latin typeface="Arial" charset="0"/>
              </a:rPr>
              <a:t>How much work does each pruning method require?</a:t>
            </a:r>
          </a:p>
          <a:p>
            <a:r>
              <a:rPr lang="en-US" altLang="en-US" sz="4400" b="1" i="1">
                <a:latin typeface="Arial" charset="0"/>
              </a:rPr>
              <a:t>How much after-care is needed during the summer?</a:t>
            </a:r>
          </a:p>
          <a:p>
            <a:r>
              <a:rPr lang="en-US" altLang="en-US" sz="4400" b="1" i="1">
                <a:latin typeface="Arial" charset="0"/>
              </a:rPr>
              <a:t>What is the impact on flowering and growth?</a:t>
            </a:r>
          </a:p>
          <a:p>
            <a:endParaRPr lang="en-US" alt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Pruning Treatments:</a:t>
            </a:r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Topped </a:t>
            </a:r>
            <a:br>
              <a:rPr lang="en-US" altLang="en-US" sz="4800"/>
            </a:br>
            <a:r>
              <a:rPr lang="en-US" altLang="en-US" sz="4800"/>
              <a:t>“crape murder”</a:t>
            </a:r>
            <a:br>
              <a:rPr lang="en-US" altLang="en-US" sz="4800"/>
            </a:br>
            <a:r>
              <a:rPr lang="en-US" altLang="en-US" sz="4800"/>
              <a:t>  Year 1</a:t>
            </a:r>
            <a:endParaRPr lang="en-US" altLang="en-US"/>
          </a:p>
        </p:txBody>
      </p:sp>
      <p:pic>
        <p:nvPicPr>
          <p:cNvPr id="40964" name="Picture 4" descr="C:\Program Files\Paint Shop Pro 5\CM Pruning\Topped Nat Mar 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676400"/>
            <a:ext cx="3994150" cy="518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Pruning Treatments:</a:t>
            </a:r>
            <a:endParaRPr lang="en-US" altLang="en-US"/>
          </a:p>
        </p:txBody>
      </p:sp>
      <p:pic>
        <p:nvPicPr>
          <p:cNvPr id="79877" name="Picture 5" descr="C:\Dummy\Natchez-topped Year3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495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Topped </a:t>
            </a:r>
            <a:br>
              <a:rPr lang="en-US" altLang="en-US" sz="4800"/>
            </a:br>
            <a:r>
              <a:rPr lang="en-US" altLang="en-US" sz="4800"/>
              <a:t>“crape murder”</a:t>
            </a:r>
            <a:br>
              <a:rPr lang="en-US" altLang="en-US" sz="4800"/>
            </a:br>
            <a:r>
              <a:rPr lang="en-US" altLang="en-US" sz="4800"/>
              <a:t>  Year 3</a:t>
            </a:r>
            <a:endParaRPr lang="en-US" altLang="en-US"/>
          </a:p>
        </p:txBody>
      </p:sp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Pruning Treatments:</a:t>
            </a:r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Pollarded</a:t>
            </a:r>
            <a:endParaRPr lang="en-US" altLang="en-US"/>
          </a:p>
        </p:txBody>
      </p:sp>
      <p:pic>
        <p:nvPicPr>
          <p:cNvPr id="41988" name="Picture 4" descr="C:\Program Files\Paint Shop Pro 5\CM Pruning\rPollard-syca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676400"/>
            <a:ext cx="3444875" cy="518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</p:sld>
</file>

<file path=ppt/theme/theme1.xml><?xml version="1.0" encoding="utf-8"?>
<a:theme xmlns:a="http://schemas.openxmlformats.org/drawingml/2006/main" name="Contemporary Portrait">
  <a:themeElements>
    <a:clrScheme name="Contemporary Portrait 6">
      <a:dk1>
        <a:srgbClr val="000000"/>
      </a:dk1>
      <a:lt1>
        <a:srgbClr val="FFFFFF"/>
      </a:lt1>
      <a:dk2>
        <a:srgbClr val="000066"/>
      </a:dk2>
      <a:lt2>
        <a:srgbClr val="FFCC00"/>
      </a:lt2>
      <a:accent1>
        <a:srgbClr val="0066FF"/>
      </a:accent1>
      <a:accent2>
        <a:srgbClr val="33CCCC"/>
      </a:accent2>
      <a:accent3>
        <a:srgbClr val="AAAAB8"/>
      </a:accent3>
      <a:accent4>
        <a:srgbClr val="DADADA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Designs\Contemporary Portrait.pot</Template>
  <TotalTime>4</TotalTime>
  <Words>568</Words>
  <Application>Microsoft Macintosh PowerPoint</Application>
  <PresentationFormat>On-screen Show (4:3)</PresentationFormat>
  <Paragraphs>140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Times New Roman</vt:lpstr>
      <vt:lpstr>Arial Black</vt:lpstr>
      <vt:lpstr>Tahoma</vt:lpstr>
      <vt:lpstr>Monotype Sorts</vt:lpstr>
      <vt:lpstr>Arial</vt:lpstr>
      <vt:lpstr>Comic Sans MS</vt:lpstr>
      <vt:lpstr>Contemporary Portrait</vt:lpstr>
      <vt:lpstr>Microsoft Graph 97 Chart</vt:lpstr>
      <vt:lpstr>Crape “Murder”</vt:lpstr>
      <vt:lpstr>PowerPoint Presentation</vt:lpstr>
      <vt:lpstr>Crape “Murder”:</vt:lpstr>
      <vt:lpstr>Plants Used:</vt:lpstr>
      <vt:lpstr>Plants Used:</vt:lpstr>
      <vt:lpstr>Questions to Answer:</vt:lpstr>
      <vt:lpstr>Pruning Treatments:</vt:lpstr>
      <vt:lpstr>Pruning Treatments:</vt:lpstr>
      <vt:lpstr>Pruning Treatments:</vt:lpstr>
      <vt:lpstr>Pruning Treatments:</vt:lpstr>
      <vt:lpstr>Pruning Treatments:</vt:lpstr>
      <vt:lpstr>Pruning Treatments:</vt:lpstr>
      <vt:lpstr>Pruning Treatments:</vt:lpstr>
      <vt:lpstr>Pruning Treatments:</vt:lpstr>
      <vt:lpstr>PowerPoint Presentation</vt:lpstr>
      <vt:lpstr>How much work does each pruning method require?</vt:lpstr>
      <vt:lpstr>Time and Number of Cuts for each Pruning Treatment, 1999</vt:lpstr>
      <vt:lpstr>How much after-care is needed during the summer?</vt:lpstr>
      <vt:lpstr>Number of Sprouts and Time to Remove Sprouts by Pruning Treatment, 1998</vt:lpstr>
      <vt:lpstr>Number of Basal, Root and Stem Sprouts, September 1998</vt:lpstr>
      <vt:lpstr>What is the impact on flowering and growth?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Generalizations Thus Far:</vt:lpstr>
      <vt:lpstr>Generalizations Thus Far:</vt:lpstr>
      <vt:lpstr>What’s the “right” way to prune?</vt:lpstr>
      <vt:lpstr>PowerPoint Presentation</vt:lpstr>
      <vt:lpstr>What’s the “right” way to prune?</vt:lpstr>
      <vt:lpstr>PowerPoint Presentation</vt:lpstr>
      <vt:lpstr>What’s the “right” way to prune?</vt:lpstr>
      <vt:lpstr>Crape “Murder”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Crape “Murder”</dc:title>
  <dc:creator>George Braman</dc:creator>
  <cp:lastModifiedBy>George Braman</cp:lastModifiedBy>
  <cp:revision>1</cp:revision>
  <cp:lastPrinted>2001-03-14T14:24:28Z</cp:lastPrinted>
  <dcterms:created xsi:type="dcterms:W3CDTF">2015-09-08T04:24:03Z</dcterms:created>
  <dcterms:modified xsi:type="dcterms:W3CDTF">2015-09-08T04:28:15Z</dcterms:modified>
</cp:coreProperties>
</file>