
<file path=[Content_Types].xml><?xml version="1.0" encoding="utf-8"?>
<Types xmlns="http://schemas.openxmlformats.org/package/2006/content-types">
  <Default Extension="xml" ContentType="application/xml"/>
  <Default Extension="bin" ContentType="application/vnd.openxmlformats-officedocument.oleObject"/>
  <Default Extension="jpeg" ContentType="image/jpeg"/>
  <Default Extension="rels" ContentType="application/vnd.openxmlformats-package.relationships+xml"/>
  <Default Extension="emf" ContentType="image/x-emf"/>
  <Default Extension="vml" ContentType="application/vnd.openxmlformats-officedocument.vmlDrawing"/>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tags/tag3.xml" ContentType="application/vnd.openxmlformats-officedocument.presentationml.tags+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autoCompressPictures="0">
  <p:sldMasterIdLst>
    <p:sldMasterId id="2147483649" r:id="rId1"/>
  </p:sldMasterIdLst>
  <p:notesMasterIdLst>
    <p:notesMasterId r:id="rId76"/>
  </p:notesMasterIdLst>
  <p:handoutMasterIdLst>
    <p:handoutMasterId r:id="rId77"/>
  </p:handoutMasterIdLst>
  <p:sldIdLst>
    <p:sldId id="398" r:id="rId2"/>
    <p:sldId id="397" r:id="rId3"/>
    <p:sldId id="396" r:id="rId4"/>
    <p:sldId id="299" r:id="rId5"/>
    <p:sldId id="399" r:id="rId6"/>
    <p:sldId id="400" r:id="rId7"/>
    <p:sldId id="292" r:id="rId8"/>
    <p:sldId id="350" r:id="rId9"/>
    <p:sldId id="334" r:id="rId10"/>
    <p:sldId id="335" r:id="rId11"/>
    <p:sldId id="336" r:id="rId12"/>
    <p:sldId id="309" r:id="rId13"/>
    <p:sldId id="294" r:id="rId14"/>
    <p:sldId id="257" r:id="rId15"/>
    <p:sldId id="274" r:id="rId16"/>
    <p:sldId id="295" r:id="rId17"/>
    <p:sldId id="330" r:id="rId18"/>
    <p:sldId id="353" r:id="rId19"/>
    <p:sldId id="312" r:id="rId20"/>
    <p:sldId id="355" r:id="rId21"/>
    <p:sldId id="358" r:id="rId22"/>
    <p:sldId id="359" r:id="rId23"/>
    <p:sldId id="351" r:id="rId24"/>
    <p:sldId id="343" r:id="rId25"/>
    <p:sldId id="331" r:id="rId26"/>
    <p:sldId id="329" r:id="rId27"/>
    <p:sldId id="325" r:id="rId28"/>
    <p:sldId id="316" r:id="rId29"/>
    <p:sldId id="315" r:id="rId30"/>
    <p:sldId id="271" r:id="rId31"/>
    <p:sldId id="293" r:id="rId32"/>
    <p:sldId id="383" r:id="rId33"/>
    <p:sldId id="384" r:id="rId34"/>
    <p:sldId id="311" r:id="rId35"/>
    <p:sldId id="302" r:id="rId36"/>
    <p:sldId id="360" r:id="rId37"/>
    <p:sldId id="386" r:id="rId38"/>
    <p:sldId id="374" r:id="rId39"/>
    <p:sldId id="375" r:id="rId40"/>
    <p:sldId id="376" r:id="rId41"/>
    <p:sldId id="387" r:id="rId42"/>
    <p:sldId id="379" r:id="rId43"/>
    <p:sldId id="378" r:id="rId44"/>
    <p:sldId id="385" r:id="rId45"/>
    <p:sldId id="361" r:id="rId46"/>
    <p:sldId id="393" r:id="rId47"/>
    <p:sldId id="382" r:id="rId48"/>
    <p:sldId id="306" r:id="rId49"/>
    <p:sldId id="394" r:id="rId50"/>
    <p:sldId id="366" r:id="rId51"/>
    <p:sldId id="367" r:id="rId52"/>
    <p:sldId id="368" r:id="rId53"/>
    <p:sldId id="369" r:id="rId54"/>
    <p:sldId id="371" r:id="rId55"/>
    <p:sldId id="372" r:id="rId56"/>
    <p:sldId id="390" r:id="rId57"/>
    <p:sldId id="381" r:id="rId58"/>
    <p:sldId id="307" r:id="rId59"/>
    <p:sldId id="308" r:id="rId60"/>
    <p:sldId id="303" r:id="rId61"/>
    <p:sldId id="326" r:id="rId62"/>
    <p:sldId id="349" r:id="rId63"/>
    <p:sldId id="285" r:id="rId64"/>
    <p:sldId id="344" r:id="rId65"/>
    <p:sldId id="345" r:id="rId66"/>
    <p:sldId id="310" r:id="rId67"/>
    <p:sldId id="324" r:id="rId68"/>
    <p:sldId id="319" r:id="rId69"/>
    <p:sldId id="327" r:id="rId70"/>
    <p:sldId id="328" r:id="rId71"/>
    <p:sldId id="317" r:id="rId72"/>
    <p:sldId id="348" r:id="rId73"/>
    <p:sldId id="395" r:id="rId74"/>
    <p:sldId id="318" r:id="rId75"/>
  </p:sldIdLst>
  <p:sldSz cx="9144000" cy="6858000" type="screen4x3"/>
  <p:notesSz cx="7315200" cy="9601200"/>
  <p:defaultTextStyle>
    <a:defPPr>
      <a:defRPr lang="en-US"/>
    </a:defPPr>
    <a:lvl1pPr algn="ctr" rtl="0" eaLnBrk="0" fontAlgn="base" hangingPunct="0">
      <a:spcBef>
        <a:spcPct val="0"/>
      </a:spcBef>
      <a:spcAft>
        <a:spcPct val="0"/>
      </a:spcAft>
      <a:defRPr sz="2000" b="1" kern="1200">
        <a:solidFill>
          <a:srgbClr val="000000"/>
        </a:solidFill>
        <a:latin typeface="Arial" charset="0"/>
        <a:ea typeface="+mn-ea"/>
        <a:cs typeface="+mn-cs"/>
      </a:defRPr>
    </a:lvl1pPr>
    <a:lvl2pPr marL="457200" algn="ctr" rtl="0" eaLnBrk="0" fontAlgn="base" hangingPunct="0">
      <a:spcBef>
        <a:spcPct val="0"/>
      </a:spcBef>
      <a:spcAft>
        <a:spcPct val="0"/>
      </a:spcAft>
      <a:defRPr sz="2000" b="1" kern="1200">
        <a:solidFill>
          <a:srgbClr val="000000"/>
        </a:solidFill>
        <a:latin typeface="Arial" charset="0"/>
        <a:ea typeface="+mn-ea"/>
        <a:cs typeface="+mn-cs"/>
      </a:defRPr>
    </a:lvl2pPr>
    <a:lvl3pPr marL="914400" algn="ctr" rtl="0" eaLnBrk="0" fontAlgn="base" hangingPunct="0">
      <a:spcBef>
        <a:spcPct val="0"/>
      </a:spcBef>
      <a:spcAft>
        <a:spcPct val="0"/>
      </a:spcAft>
      <a:defRPr sz="2000" b="1" kern="1200">
        <a:solidFill>
          <a:srgbClr val="000000"/>
        </a:solidFill>
        <a:latin typeface="Arial" charset="0"/>
        <a:ea typeface="+mn-ea"/>
        <a:cs typeface="+mn-cs"/>
      </a:defRPr>
    </a:lvl3pPr>
    <a:lvl4pPr marL="1371600" algn="ctr" rtl="0" eaLnBrk="0" fontAlgn="base" hangingPunct="0">
      <a:spcBef>
        <a:spcPct val="0"/>
      </a:spcBef>
      <a:spcAft>
        <a:spcPct val="0"/>
      </a:spcAft>
      <a:defRPr sz="2000" b="1" kern="1200">
        <a:solidFill>
          <a:srgbClr val="000000"/>
        </a:solidFill>
        <a:latin typeface="Arial" charset="0"/>
        <a:ea typeface="+mn-ea"/>
        <a:cs typeface="+mn-cs"/>
      </a:defRPr>
    </a:lvl4pPr>
    <a:lvl5pPr marL="1828800" algn="ctr" rtl="0" eaLnBrk="0" fontAlgn="base" hangingPunct="0">
      <a:spcBef>
        <a:spcPct val="0"/>
      </a:spcBef>
      <a:spcAft>
        <a:spcPct val="0"/>
      </a:spcAft>
      <a:defRPr sz="2000" b="1" kern="1200">
        <a:solidFill>
          <a:srgbClr val="000000"/>
        </a:solidFill>
        <a:latin typeface="Arial" charset="0"/>
        <a:ea typeface="+mn-ea"/>
        <a:cs typeface="+mn-cs"/>
      </a:defRPr>
    </a:lvl5pPr>
    <a:lvl6pPr marL="2286000" algn="l" defTabSz="914400" rtl="0" eaLnBrk="1" latinLnBrk="0" hangingPunct="1">
      <a:defRPr sz="2000" b="1" kern="1200">
        <a:solidFill>
          <a:srgbClr val="000000"/>
        </a:solidFill>
        <a:latin typeface="Arial" charset="0"/>
        <a:ea typeface="+mn-ea"/>
        <a:cs typeface="+mn-cs"/>
      </a:defRPr>
    </a:lvl6pPr>
    <a:lvl7pPr marL="2743200" algn="l" defTabSz="914400" rtl="0" eaLnBrk="1" latinLnBrk="0" hangingPunct="1">
      <a:defRPr sz="2000" b="1" kern="1200">
        <a:solidFill>
          <a:srgbClr val="000000"/>
        </a:solidFill>
        <a:latin typeface="Arial" charset="0"/>
        <a:ea typeface="+mn-ea"/>
        <a:cs typeface="+mn-cs"/>
      </a:defRPr>
    </a:lvl7pPr>
    <a:lvl8pPr marL="3200400" algn="l" defTabSz="914400" rtl="0" eaLnBrk="1" latinLnBrk="0" hangingPunct="1">
      <a:defRPr sz="2000" b="1" kern="1200">
        <a:solidFill>
          <a:srgbClr val="000000"/>
        </a:solidFill>
        <a:latin typeface="Arial" charset="0"/>
        <a:ea typeface="+mn-ea"/>
        <a:cs typeface="+mn-cs"/>
      </a:defRPr>
    </a:lvl8pPr>
    <a:lvl9pPr marL="3657600" algn="l" defTabSz="914400" rtl="0" eaLnBrk="1" latinLnBrk="0" hangingPunct="1">
      <a:defRPr sz="2000" b="1" kern="1200">
        <a:solidFill>
          <a:srgbClr val="000000"/>
        </a:solidFill>
        <a:latin typeface="Arial" charset="0"/>
        <a:ea typeface="+mn-ea"/>
        <a:cs typeface="+mn-cs"/>
      </a:defRPr>
    </a:lvl9pPr>
  </p:defaultTextStyle>
  <p:extLst>
    <p:ext uri="{EFAFB233-063F-42B5-8137-9DF3F51BA10A}">
      <p15:sldGuideLst xmlns:p15="http://schemas.microsoft.com/office/powerpoint/2012/main">
        <p15:guide id="1" orient="horz" pos="864">
          <p15:clr>
            <a:srgbClr val="A4A3A4"/>
          </p15:clr>
        </p15:guide>
        <p15:guide id="2" pos="2976">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C7DFC0"/>
    <a:srgbClr val="008000"/>
    <a:srgbClr val="777777"/>
    <a:srgbClr val="99CCFF"/>
    <a:srgbClr val="9999FF"/>
    <a:srgbClr val="FF0000"/>
    <a:srgbClr val="FFFFFF"/>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87" autoAdjust="0"/>
    <p:restoredTop sz="73502" autoAdjust="0"/>
  </p:normalViewPr>
  <p:slideViewPr>
    <p:cSldViewPr>
      <p:cViewPr>
        <p:scale>
          <a:sx n="50" d="100"/>
          <a:sy n="50" d="100"/>
        </p:scale>
        <p:origin x="3680" y="1128"/>
      </p:cViewPr>
      <p:guideLst>
        <p:guide orient="horz" pos="864"/>
        <p:guide pos="29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040"/>
    </p:cViewPr>
  </p:sorterViewPr>
  <p:notesViewPr>
    <p:cSldViewPr>
      <p:cViewPr>
        <p:scale>
          <a:sx n="66" d="100"/>
          <a:sy n="66" d="100"/>
        </p:scale>
        <p:origin x="-756" y="165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theme" Target="theme/theme1.xml"/><Relationship Id="rId81"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notesMaster" Target="notesMasters/notesMaster1.xml"/><Relationship Id="rId77" Type="http://schemas.openxmlformats.org/officeDocument/2006/relationships/handoutMaster" Target="handoutMasters/handoutMaster1.xml"/><Relationship Id="rId78" Type="http://schemas.openxmlformats.org/officeDocument/2006/relationships/presProps" Target="presProps.xml"/><Relationship Id="rId79" Type="http://schemas.openxmlformats.org/officeDocument/2006/relationships/viewProps" Target="viewProp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7910" tIns="48955" rIns="97910" bIns="48955" numCol="1" anchor="t" anchorCtr="0" compatLnSpc="1">
            <a:prstTxWarp prst="textNoShape">
              <a:avLst/>
            </a:prstTxWarp>
          </a:bodyPr>
          <a:lstStyle>
            <a:lvl1pPr algn="l" defTabSz="979488">
              <a:defRPr sz="1300" b="0">
                <a:solidFill>
                  <a:schemeClr val="tx1"/>
                </a:solidFill>
                <a:latin typeface="Times New Roman" charset="0"/>
              </a:defRPr>
            </a:lvl1pPr>
          </a:lstStyle>
          <a:p>
            <a:r>
              <a:rPr lang="en-US" altLang="en-US"/>
              <a:t>Composting At Home in Georgia</a:t>
            </a:r>
          </a:p>
        </p:txBody>
      </p:sp>
      <p:sp>
        <p:nvSpPr>
          <p:cNvPr id="19459" name="Rectangle 3"/>
          <p:cNvSpPr>
            <a:spLocks noGrp="1" noChangeArrowheads="1"/>
          </p:cNvSpPr>
          <p:nvPr>
            <p:ph type="dt" sz="quarter" idx="1"/>
          </p:nvPr>
        </p:nvSpPr>
        <p:spPr bwMode="auto">
          <a:xfrm>
            <a:off x="4144963" y="0"/>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7910" tIns="48955" rIns="97910" bIns="48955" numCol="1" anchor="t" anchorCtr="0" compatLnSpc="1">
            <a:prstTxWarp prst="textNoShape">
              <a:avLst/>
            </a:prstTxWarp>
          </a:bodyPr>
          <a:lstStyle>
            <a:lvl1pPr algn="r" defTabSz="979488">
              <a:defRPr sz="1300" b="0">
                <a:solidFill>
                  <a:schemeClr val="tx1"/>
                </a:solidFill>
                <a:latin typeface="Times New Roman" charset="0"/>
              </a:defRPr>
            </a:lvl1pPr>
          </a:lstStyle>
          <a:p>
            <a:endParaRPr lang="en-US" altLang="en-US"/>
          </a:p>
          <a:p>
            <a:endParaRPr lang="en-US" altLang="en-US"/>
          </a:p>
        </p:txBody>
      </p:sp>
      <p:sp>
        <p:nvSpPr>
          <p:cNvPr id="19460" name="Rectangle 4"/>
          <p:cNvSpPr>
            <a:spLocks noGrp="1" noChangeArrowheads="1"/>
          </p:cNvSpPr>
          <p:nvPr>
            <p:ph type="ftr" sz="quarter" idx="2"/>
          </p:nvPr>
        </p:nvSpPr>
        <p:spPr bwMode="auto">
          <a:xfrm>
            <a:off x="0" y="9121775"/>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7910" tIns="48955" rIns="97910" bIns="48955" numCol="1" anchor="b" anchorCtr="0" compatLnSpc="1">
            <a:prstTxWarp prst="textNoShape">
              <a:avLst/>
            </a:prstTxWarp>
          </a:bodyPr>
          <a:lstStyle>
            <a:lvl1pPr algn="l" defTabSz="979488">
              <a:defRPr sz="1300" b="0">
                <a:solidFill>
                  <a:schemeClr val="tx1"/>
                </a:solidFill>
                <a:latin typeface="Times New Roman" charset="0"/>
              </a:defRPr>
            </a:lvl1pPr>
          </a:lstStyle>
          <a:p>
            <a:endParaRPr lang="en-US" altLang="en-US"/>
          </a:p>
        </p:txBody>
      </p:sp>
      <p:sp>
        <p:nvSpPr>
          <p:cNvPr id="19461" name="Rectangle 5"/>
          <p:cNvSpPr>
            <a:spLocks noGrp="1" noChangeArrowheads="1"/>
          </p:cNvSpPr>
          <p:nvPr>
            <p:ph type="sldNum" sz="quarter" idx="3"/>
          </p:nvPr>
        </p:nvSpPr>
        <p:spPr bwMode="auto">
          <a:xfrm>
            <a:off x="4144963" y="9121775"/>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7910" tIns="48955" rIns="97910" bIns="48955" numCol="1" anchor="b" anchorCtr="0" compatLnSpc="1">
            <a:prstTxWarp prst="textNoShape">
              <a:avLst/>
            </a:prstTxWarp>
          </a:bodyPr>
          <a:lstStyle>
            <a:lvl1pPr algn="r" defTabSz="979488">
              <a:defRPr sz="1300" b="0">
                <a:solidFill>
                  <a:schemeClr val="tx1"/>
                </a:solidFill>
                <a:latin typeface="Times New Roman" charset="0"/>
              </a:defRPr>
            </a:lvl1pPr>
          </a:lstStyle>
          <a:p>
            <a:fld id="{16BCDCC5-1E5A-114F-93F4-DD62407C6EB7}" type="slidenum">
              <a:rPr lang="en-US" altLang="en-US"/>
              <a:pPr/>
              <a:t>‹#›</a:t>
            </a:fld>
            <a:endParaRPr lang="en-US" altLang="en-US"/>
          </a:p>
        </p:txBody>
      </p:sp>
    </p:spTree>
    <p:extLst>
      <p:ext uri="{BB962C8B-B14F-4D97-AF65-F5344CB8AC3E}">
        <p14:creationId xmlns:p14="http://schemas.microsoft.com/office/powerpoint/2010/main" val="13105211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7910" tIns="48955" rIns="97910" bIns="48955" numCol="1" anchor="t" anchorCtr="0" compatLnSpc="1">
            <a:prstTxWarp prst="textNoShape">
              <a:avLst/>
            </a:prstTxWarp>
          </a:bodyPr>
          <a:lstStyle>
            <a:lvl1pPr algn="l" defTabSz="979488">
              <a:defRPr sz="1300" b="0">
                <a:solidFill>
                  <a:schemeClr val="tx1"/>
                </a:solidFill>
                <a:latin typeface="Times New Roman" charset="0"/>
              </a:defRPr>
            </a:lvl1pPr>
          </a:lstStyle>
          <a:p>
            <a:endParaRPr lang="en-US" altLang="en-US"/>
          </a:p>
        </p:txBody>
      </p:sp>
      <p:sp>
        <p:nvSpPr>
          <p:cNvPr id="31747" name="Rectangle 3"/>
          <p:cNvSpPr>
            <a:spLocks noGrp="1" noChangeArrowheads="1"/>
          </p:cNvSpPr>
          <p:nvPr>
            <p:ph type="dt" idx="1"/>
          </p:nvPr>
        </p:nvSpPr>
        <p:spPr bwMode="auto">
          <a:xfrm>
            <a:off x="4144963" y="0"/>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7910" tIns="48955" rIns="97910" bIns="48955" numCol="1" anchor="t" anchorCtr="0" compatLnSpc="1">
            <a:prstTxWarp prst="textNoShape">
              <a:avLst/>
            </a:prstTxWarp>
          </a:bodyPr>
          <a:lstStyle>
            <a:lvl1pPr algn="r" defTabSz="979488">
              <a:defRPr sz="1300" b="0">
                <a:solidFill>
                  <a:schemeClr val="tx1"/>
                </a:solidFill>
                <a:latin typeface="Times New Roman" charset="0"/>
              </a:defRPr>
            </a:lvl1pPr>
          </a:lstStyle>
          <a:p>
            <a:fld id="{1FB9B5FB-DB33-0349-A582-015AF522483A}" type="datetime1">
              <a:rPr lang="en-US" altLang="en-US"/>
              <a:pPr/>
              <a:t>9/8/15</a:t>
            </a:fld>
            <a:endParaRPr lang="en-US" altLang="en-US"/>
          </a:p>
        </p:txBody>
      </p:sp>
      <p:sp>
        <p:nvSpPr>
          <p:cNvPr id="31748" name="Rectangle 4"/>
          <p:cNvSpPr>
            <a:spLocks noChangeArrowheads="1" noTextEdit="1"/>
          </p:cNvSpPr>
          <p:nvPr>
            <p:ph type="sldImg" idx="2"/>
          </p:nvPr>
        </p:nvSpPr>
        <p:spPr bwMode="auto">
          <a:xfrm>
            <a:off x="1258888" y="720725"/>
            <a:ext cx="4800600" cy="3600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31749" name="Rectangle 5"/>
          <p:cNvSpPr>
            <a:spLocks noGrp="1" noChangeArrowheads="1"/>
          </p:cNvSpPr>
          <p:nvPr>
            <p:ph type="body" sz="quarter" idx="3"/>
          </p:nvPr>
        </p:nvSpPr>
        <p:spPr bwMode="auto">
          <a:xfrm>
            <a:off x="973138" y="4560888"/>
            <a:ext cx="5368925"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7910" tIns="48955" rIns="97910" bIns="4895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1750" name="Rectangle 6"/>
          <p:cNvSpPr>
            <a:spLocks noGrp="1" noChangeArrowheads="1"/>
          </p:cNvSpPr>
          <p:nvPr>
            <p:ph type="ftr" sz="quarter" idx="4"/>
          </p:nvPr>
        </p:nvSpPr>
        <p:spPr bwMode="auto">
          <a:xfrm>
            <a:off x="0" y="9121775"/>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7910" tIns="48955" rIns="97910" bIns="48955" numCol="1" anchor="b" anchorCtr="0" compatLnSpc="1">
            <a:prstTxWarp prst="textNoShape">
              <a:avLst/>
            </a:prstTxWarp>
          </a:bodyPr>
          <a:lstStyle>
            <a:lvl1pPr algn="l" defTabSz="979488">
              <a:defRPr sz="1300" b="0">
                <a:solidFill>
                  <a:schemeClr val="tx1"/>
                </a:solidFill>
                <a:latin typeface="Times New Roman" charset="0"/>
              </a:defRPr>
            </a:lvl1pPr>
          </a:lstStyle>
          <a:p>
            <a:endParaRPr lang="en-US" altLang="en-US"/>
          </a:p>
        </p:txBody>
      </p:sp>
      <p:sp>
        <p:nvSpPr>
          <p:cNvPr id="31751" name="Rectangle 7"/>
          <p:cNvSpPr>
            <a:spLocks noGrp="1" noChangeArrowheads="1"/>
          </p:cNvSpPr>
          <p:nvPr>
            <p:ph type="sldNum" sz="quarter" idx="5"/>
          </p:nvPr>
        </p:nvSpPr>
        <p:spPr bwMode="auto">
          <a:xfrm>
            <a:off x="4144963" y="9121775"/>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7910" tIns="48955" rIns="97910" bIns="48955" numCol="1" anchor="b" anchorCtr="0" compatLnSpc="1">
            <a:prstTxWarp prst="textNoShape">
              <a:avLst/>
            </a:prstTxWarp>
          </a:bodyPr>
          <a:lstStyle>
            <a:lvl1pPr algn="r" defTabSz="979488">
              <a:defRPr sz="1300" b="0">
                <a:solidFill>
                  <a:schemeClr val="tx1"/>
                </a:solidFill>
                <a:latin typeface="Times New Roman" charset="0"/>
              </a:defRPr>
            </a:lvl1pPr>
          </a:lstStyle>
          <a:p>
            <a:fld id="{2677564F-1BE0-D64F-A6C4-ECF190206F77}" type="slidenum">
              <a:rPr lang="en-US" altLang="en-US"/>
              <a:pPr/>
              <a:t>‹#›</a:t>
            </a:fld>
            <a:endParaRPr lang="en-US" altLang="en-US"/>
          </a:p>
        </p:txBody>
      </p:sp>
    </p:spTree>
    <p:extLst>
      <p:ext uri="{BB962C8B-B14F-4D97-AF65-F5344CB8AC3E}">
        <p14:creationId xmlns:p14="http://schemas.microsoft.com/office/powerpoint/2010/main" val="4591669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A815F0F-5A21-3443-8566-4339EDE0106C}" type="slidenum">
              <a:rPr lang="en-US" altLang="en-US"/>
              <a:pPr/>
              <a:t>1</a:t>
            </a:fld>
            <a:endParaRPr lang="en-US" altLang="en-US"/>
          </a:p>
        </p:txBody>
      </p:sp>
      <p:sp>
        <p:nvSpPr>
          <p:cNvPr id="370690" name="Rectangle 2"/>
          <p:cNvSpPr>
            <a:spLocks noChangeArrowheads="1" noTextEdit="1"/>
          </p:cNvSpPr>
          <p:nvPr>
            <p:ph type="sldImg"/>
          </p:nvPr>
        </p:nvSpPr>
        <p:spPr>
          <a:ln/>
        </p:spPr>
      </p:sp>
      <p:sp>
        <p:nvSpPr>
          <p:cNvPr id="370691" name="Rectangle 3"/>
          <p:cNvSpPr>
            <a:spLocks noGrp="1" noChangeArrowheads="1"/>
          </p:cNvSpPr>
          <p:nvPr>
            <p:ph type="body" idx="1"/>
          </p:nvPr>
        </p:nvSpPr>
        <p:spPr/>
        <p:txBody>
          <a:bodyPr/>
          <a:lstStyle/>
          <a:p>
            <a:r>
              <a:rPr lang="en-US" altLang="en-US"/>
              <a:t>1. UGA Logo</a:t>
            </a:r>
          </a:p>
        </p:txBody>
      </p:sp>
    </p:spTree>
    <p:extLst>
      <p:ext uri="{BB962C8B-B14F-4D97-AF65-F5344CB8AC3E}">
        <p14:creationId xmlns:p14="http://schemas.microsoft.com/office/powerpoint/2010/main" val="1336163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EA30CC36-348F-1A4E-8D9B-F966D00A9F46}" type="slidenum">
              <a:rPr lang="en-US" altLang="en-US"/>
              <a:pPr/>
              <a:t>10</a:t>
            </a:fld>
            <a:endParaRPr lang="en-US" altLang="en-US"/>
          </a:p>
        </p:txBody>
      </p:sp>
      <p:sp>
        <p:nvSpPr>
          <p:cNvPr id="215042" name="Rectangle 2"/>
          <p:cNvSpPr>
            <a:spLocks noChangeArrowheads="1" noTextEdit="1"/>
          </p:cNvSpPr>
          <p:nvPr>
            <p:ph type="sldImg"/>
          </p:nvPr>
        </p:nvSpPr>
        <p:spPr>
          <a:ln/>
        </p:spPr>
      </p:sp>
      <p:sp>
        <p:nvSpPr>
          <p:cNvPr id="215043" name="Rectangle 3"/>
          <p:cNvSpPr>
            <a:spLocks noGrp="1" noChangeArrowheads="1"/>
          </p:cNvSpPr>
          <p:nvPr>
            <p:ph type="body" idx="1"/>
          </p:nvPr>
        </p:nvSpPr>
        <p:spPr/>
        <p:txBody>
          <a:bodyPr/>
          <a:lstStyle/>
          <a:p>
            <a:r>
              <a:rPr lang="en-US" altLang="en-US" sz="1600"/>
              <a:t>10. Every time it rains, rainwater runs off the land and picks up pollutants and debris such as litter, pesticides, chemicals, pet waste, and sediment. It  flows off rooftops, lawns, down driveways and streets then flows into storm drains and directly into our rivers, lakes and streams. </a:t>
            </a:r>
          </a:p>
          <a:p>
            <a:endParaRPr lang="en-US" altLang="en-US" sz="1600"/>
          </a:p>
          <a:p>
            <a:endParaRPr lang="en-US" altLang="en-US"/>
          </a:p>
          <a:p>
            <a:endParaRPr lang="en-US" altLang="en-US"/>
          </a:p>
        </p:txBody>
      </p:sp>
    </p:spTree>
    <p:extLst>
      <p:ext uri="{BB962C8B-B14F-4D97-AF65-F5344CB8AC3E}">
        <p14:creationId xmlns:p14="http://schemas.microsoft.com/office/powerpoint/2010/main" val="1953617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0958E45-CD67-1C40-A6EF-B05902D55D36}" type="slidenum">
              <a:rPr lang="en-US" altLang="en-US"/>
              <a:pPr/>
              <a:t>11</a:t>
            </a:fld>
            <a:endParaRPr lang="en-US" altLang="en-US"/>
          </a:p>
        </p:txBody>
      </p:sp>
      <p:sp>
        <p:nvSpPr>
          <p:cNvPr id="232450" name="Rectangle 2"/>
          <p:cNvSpPr>
            <a:spLocks noChangeArrowheads="1" noTextEdit="1"/>
          </p:cNvSpPr>
          <p:nvPr>
            <p:ph type="sldImg"/>
          </p:nvPr>
        </p:nvSpPr>
        <p:spPr>
          <a:ln/>
        </p:spPr>
      </p:sp>
      <p:sp>
        <p:nvSpPr>
          <p:cNvPr id="232451" name="Rectangle 3"/>
          <p:cNvSpPr>
            <a:spLocks noGrp="1" noChangeArrowheads="1"/>
          </p:cNvSpPr>
          <p:nvPr>
            <p:ph type="body" idx="1"/>
          </p:nvPr>
        </p:nvSpPr>
        <p:spPr/>
        <p:txBody>
          <a:bodyPr/>
          <a:lstStyle/>
          <a:p>
            <a:r>
              <a:rPr lang="en-US" altLang="en-US"/>
              <a:t>11. Grass clippings piled on the street can easily lead to high levels of nutrients and possible chemicals in our waterways.</a:t>
            </a:r>
          </a:p>
        </p:txBody>
      </p:sp>
    </p:spTree>
    <p:extLst>
      <p:ext uri="{BB962C8B-B14F-4D97-AF65-F5344CB8AC3E}">
        <p14:creationId xmlns:p14="http://schemas.microsoft.com/office/powerpoint/2010/main" val="1569456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A701276-8AAE-F94A-80EE-B21BFDFBBDFD}" type="slidenum">
              <a:rPr lang="en-US" altLang="en-US"/>
              <a:pPr/>
              <a:t>12</a:t>
            </a:fld>
            <a:endParaRPr lang="en-US" altLang="en-US"/>
          </a:p>
        </p:txBody>
      </p:sp>
      <p:sp>
        <p:nvSpPr>
          <p:cNvPr id="130050" name="Rectangle 2"/>
          <p:cNvSpPr>
            <a:spLocks noChangeArrowheads="1" noTextEdit="1"/>
          </p:cNvSpPr>
          <p:nvPr>
            <p:ph type="sldImg"/>
          </p:nvPr>
        </p:nvSpPr>
        <p:spPr>
          <a:xfrm>
            <a:off x="1223963" y="711200"/>
            <a:ext cx="4864100" cy="3648075"/>
          </a:xfrm>
          <a:ln/>
        </p:spPr>
      </p:sp>
      <p:sp>
        <p:nvSpPr>
          <p:cNvPr id="130051" name="Rectangle 3"/>
          <p:cNvSpPr>
            <a:spLocks noGrp="1" noChangeArrowheads="1"/>
          </p:cNvSpPr>
          <p:nvPr>
            <p:ph type="body" idx="1"/>
          </p:nvPr>
        </p:nvSpPr>
        <p:spPr>
          <a:xfrm>
            <a:off x="381000" y="4595813"/>
            <a:ext cx="6402388" cy="4278312"/>
          </a:xfrm>
        </p:spPr>
        <p:txBody>
          <a:bodyPr/>
          <a:lstStyle/>
          <a:p>
            <a:pPr>
              <a:lnSpc>
                <a:spcPct val="80000"/>
              </a:lnSpc>
            </a:pPr>
            <a:r>
              <a:rPr lang="en-US" altLang="en-US" sz="1600" b="1"/>
              <a:t>12. Algal blooms</a:t>
            </a:r>
          </a:p>
          <a:p>
            <a:pPr>
              <a:lnSpc>
                <a:spcPct val="80000"/>
              </a:lnSpc>
            </a:pPr>
            <a:r>
              <a:rPr lang="en-US" altLang="en-US" sz="1600"/>
              <a:t>Typically, algae are present in low concentrations although under some environmental conditions they may proliferate - otherwise known as an algal 'bloom'.  Algal blooms may discolor water, create unsightly scums, clog water treatment filters, and lead to unpleasant tastes and odors, which affect the quality of water for drinking, irrigation or recreation. Additionally, the decomposition of algae (especially following an algal bloom) results in reduced dissolved oxygen that can kill fish.  Algal blooms may occur in water bodies for several reasons, including warm water temperatures, poor water circulation and high nutrient levels (especially phosphorus and nitrogen). </a:t>
            </a:r>
          </a:p>
          <a:p>
            <a:pPr>
              <a:lnSpc>
                <a:spcPct val="80000"/>
              </a:lnSpc>
            </a:pPr>
            <a:endParaRPr lang="en-US" altLang="en-US" sz="1600"/>
          </a:p>
          <a:p>
            <a:pPr>
              <a:lnSpc>
                <a:spcPct val="80000"/>
              </a:lnSpc>
            </a:pPr>
            <a:r>
              <a:rPr lang="en-US" altLang="en-US" sz="1600"/>
              <a:t>Waterways in urban and rural areas have an increased risk of algal blooms as they typically receive nutrient-enriched stormwater runoff. People can help to reduce algal blooms in a number of ways including applying fertilizers sparingly, disposing of garden wastes thoughtfully and washing cars and boats on the grass (as opposed to pavements or driveways where detergents are more likely to enter the drainage system and our waterways). </a:t>
            </a:r>
          </a:p>
        </p:txBody>
      </p:sp>
    </p:spTree>
    <p:extLst>
      <p:ext uri="{BB962C8B-B14F-4D97-AF65-F5344CB8AC3E}">
        <p14:creationId xmlns:p14="http://schemas.microsoft.com/office/powerpoint/2010/main" val="320868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C1D3B31-A006-2045-9562-8F80CB31CAF5}" type="slidenum">
              <a:rPr lang="en-US" altLang="en-US"/>
              <a:pPr/>
              <a:t>13</a:t>
            </a:fld>
            <a:endParaRPr lang="en-US" altLang="en-US"/>
          </a:p>
        </p:txBody>
      </p:sp>
      <p:sp>
        <p:nvSpPr>
          <p:cNvPr id="87042" name="Rectangle 2"/>
          <p:cNvSpPr>
            <a:spLocks noChangeArrowheads="1" noTextEdit="1"/>
          </p:cNvSpPr>
          <p:nvPr>
            <p:ph type="sldImg"/>
          </p:nvPr>
        </p:nvSpPr>
        <p:spPr>
          <a:ln/>
        </p:spPr>
      </p:sp>
      <p:sp>
        <p:nvSpPr>
          <p:cNvPr id="87043" name="Rectangle 3"/>
          <p:cNvSpPr>
            <a:spLocks noGrp="1" noChangeArrowheads="1"/>
          </p:cNvSpPr>
          <p:nvPr>
            <p:ph type="body" idx="1"/>
          </p:nvPr>
        </p:nvSpPr>
        <p:spPr>
          <a:xfrm>
            <a:off x="306388" y="4560888"/>
            <a:ext cx="6778625" cy="4583112"/>
          </a:xfrm>
        </p:spPr>
        <p:txBody>
          <a:bodyPr/>
          <a:lstStyle/>
          <a:p>
            <a:r>
              <a:rPr lang="en-US" altLang="en-US" sz="1800"/>
              <a:t>13. Organic wastes such as yard trimmings and vegetable &amp; fruit scraps make up 28% our waste stream.  Recycling organic waste is a natural way to reduce the amount of wastes going to landfills and it conserves natural resources. Yard trimmings have been banned from municipal solid waste landfills since 1996, though they are still regularly ground up and dumped in unlined, inert landfills.</a:t>
            </a:r>
            <a:r>
              <a:rPr lang="en-US" altLang="en-US"/>
              <a:t> </a:t>
            </a:r>
          </a:p>
        </p:txBody>
      </p:sp>
    </p:spTree>
    <p:extLst>
      <p:ext uri="{BB962C8B-B14F-4D97-AF65-F5344CB8AC3E}">
        <p14:creationId xmlns:p14="http://schemas.microsoft.com/office/powerpoint/2010/main" val="509811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628F9215-51D9-A04E-8643-885D6475D097}" type="slidenum">
              <a:rPr lang="en-US" altLang="en-US"/>
              <a:pPr/>
              <a:t>14</a:t>
            </a:fld>
            <a:endParaRPr lang="en-US" altLang="en-US"/>
          </a:p>
        </p:txBody>
      </p:sp>
      <p:sp>
        <p:nvSpPr>
          <p:cNvPr id="32770" name="Rectangle 2"/>
          <p:cNvSpPr>
            <a:spLocks noChangeArrowheads="1" noTextEdit="1"/>
          </p:cNvSpPr>
          <p:nvPr>
            <p:ph type="sldImg"/>
          </p:nvPr>
        </p:nvSpPr>
        <p:spPr>
          <a:ln/>
        </p:spPr>
      </p:sp>
      <p:sp>
        <p:nvSpPr>
          <p:cNvPr id="32771" name="Rectangle 3"/>
          <p:cNvSpPr>
            <a:spLocks noGrp="1" noChangeArrowheads="1"/>
          </p:cNvSpPr>
          <p:nvPr>
            <p:ph type="body" idx="1"/>
          </p:nvPr>
        </p:nvSpPr>
        <p:spPr>
          <a:xfrm>
            <a:off x="457200" y="4419600"/>
            <a:ext cx="6402388" cy="4460875"/>
          </a:xfrm>
        </p:spPr>
        <p:txBody>
          <a:bodyPr/>
          <a:lstStyle/>
          <a:p>
            <a:pPr>
              <a:lnSpc>
                <a:spcPct val="90000"/>
              </a:lnSpc>
            </a:pPr>
            <a:r>
              <a:rPr lang="en-US" altLang="en-US" sz="1800"/>
              <a:t>14. All </a:t>
            </a:r>
            <a:r>
              <a:rPr lang="en-US" altLang="en-US" sz="1800" b="1"/>
              <a:t>jurisdictions in Georgia </a:t>
            </a:r>
            <a:r>
              <a:rPr lang="en-US" altLang="en-US" sz="1800"/>
              <a:t>restrict yard waste from being dumped in landfills. The level and type of solid waste, recycling and yard trimmings collection service provided throughout the state varies greatly depending upon a community’s size and demographic profile. </a:t>
            </a:r>
          </a:p>
          <a:p>
            <a:pPr>
              <a:lnSpc>
                <a:spcPct val="90000"/>
              </a:lnSpc>
            </a:pPr>
            <a:endParaRPr lang="en-US" altLang="en-US" sz="1800"/>
          </a:p>
          <a:p>
            <a:pPr>
              <a:lnSpc>
                <a:spcPct val="90000"/>
              </a:lnSpc>
            </a:pPr>
            <a:r>
              <a:rPr lang="en-US" altLang="en-US" sz="1800"/>
              <a:t>Based upon the municipal solid waste disposal rates reported in 2003, the state has approximately 25.6 years of permitted MSW disposal capacity. In our area, that number drops to 20.8 years. The Georgia Department of Community Affairs annually surveys local governments to determine how they collect, process and use yard trimmings generated within their communities. In 2002, 66 cities and 41 counties statewide reported collecting yard trimmings for diversion from MSW landfills. Over </a:t>
            </a:r>
            <a:r>
              <a:rPr lang="en-US" altLang="en-US"/>
              <a:t>153 local governments disposed of yard waste to </a:t>
            </a:r>
            <a:r>
              <a:rPr lang="en-US" altLang="en-US" b="1"/>
              <a:t>INERT </a:t>
            </a:r>
            <a:r>
              <a:rPr lang="en-US" altLang="en-US"/>
              <a:t>landfills in 2002 - not a municipal solid waste (MSW) landfill.  It is legal to send yard trimmings to an inert landfill, but it's illegal to send it to an MSW landfill. In 2002, yard trimmings were sent to 149 inert landfills.</a:t>
            </a:r>
          </a:p>
        </p:txBody>
      </p:sp>
    </p:spTree>
    <p:extLst>
      <p:ext uri="{BB962C8B-B14F-4D97-AF65-F5344CB8AC3E}">
        <p14:creationId xmlns:p14="http://schemas.microsoft.com/office/powerpoint/2010/main" val="2093024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CC54C49-780D-D44C-B7DB-0074126CFA8B}" type="slidenum">
              <a:rPr lang="en-US" altLang="en-US"/>
              <a:pPr/>
              <a:t>15</a:t>
            </a:fld>
            <a:endParaRPr lang="en-US" altLang="en-US"/>
          </a:p>
        </p:txBody>
      </p:sp>
      <p:sp>
        <p:nvSpPr>
          <p:cNvPr id="88066" name="Rectangle 2"/>
          <p:cNvSpPr>
            <a:spLocks noChangeArrowheads="1" noTextEdit="1"/>
          </p:cNvSpPr>
          <p:nvPr>
            <p:ph type="sldImg"/>
          </p:nvPr>
        </p:nvSpPr>
        <p:spPr>
          <a:ln/>
        </p:spPr>
      </p:sp>
      <p:sp>
        <p:nvSpPr>
          <p:cNvPr id="88067" name="Rectangle 3"/>
          <p:cNvSpPr>
            <a:spLocks noGrp="1" noChangeArrowheads="1"/>
          </p:cNvSpPr>
          <p:nvPr>
            <p:ph type="body" idx="1"/>
          </p:nvPr>
        </p:nvSpPr>
        <p:spPr/>
        <p:txBody>
          <a:bodyPr/>
          <a:lstStyle/>
          <a:p>
            <a:r>
              <a:rPr lang="en-US" altLang="en-US" sz="1800"/>
              <a:t>15. Consider recycling yard waste as an alternative to piling leaves, grass clippings and other yard waste across your property. There are three key ways to recycle yard waste, they include: …. </a:t>
            </a:r>
          </a:p>
          <a:p>
            <a:endParaRPr lang="en-US" altLang="en-US" sz="1800"/>
          </a:p>
          <a:p>
            <a:endParaRPr lang="en-US" altLang="en-US"/>
          </a:p>
        </p:txBody>
      </p:sp>
    </p:spTree>
    <p:extLst>
      <p:ext uri="{BB962C8B-B14F-4D97-AF65-F5344CB8AC3E}">
        <p14:creationId xmlns:p14="http://schemas.microsoft.com/office/powerpoint/2010/main" val="16795916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80F4CF6-3C42-7640-9ADC-20EACFBF8A0F}" type="slidenum">
              <a:rPr lang="en-US" altLang="en-US"/>
              <a:pPr/>
              <a:t>16</a:t>
            </a:fld>
            <a:endParaRPr lang="en-US" altLang="en-US"/>
          </a:p>
        </p:txBody>
      </p:sp>
      <p:sp>
        <p:nvSpPr>
          <p:cNvPr id="102402" name="Rectangle 2"/>
          <p:cNvSpPr>
            <a:spLocks noChangeArrowheads="1" noTextEdit="1"/>
          </p:cNvSpPr>
          <p:nvPr>
            <p:ph type="sldImg"/>
          </p:nvPr>
        </p:nvSpPr>
        <p:spPr>
          <a:ln/>
        </p:spPr>
      </p:sp>
      <p:sp>
        <p:nvSpPr>
          <p:cNvPr id="102403" name="Rectangle 3"/>
          <p:cNvSpPr>
            <a:spLocks noGrp="1" noChangeArrowheads="1"/>
          </p:cNvSpPr>
          <p:nvPr>
            <p:ph type="body" idx="1"/>
          </p:nvPr>
        </p:nvSpPr>
        <p:spPr/>
        <p:txBody>
          <a:bodyPr/>
          <a:lstStyle/>
          <a:p>
            <a:r>
              <a:rPr lang="en-US" altLang="en-US" sz="1800"/>
              <a:t>16. There are three types of yard waste recycling options that will be covered in today’s workshop.  They are: mulching, grasscycling and composting. </a:t>
            </a:r>
          </a:p>
          <a:p>
            <a:endParaRPr lang="en-US" altLang="en-US" sz="1800" b="1"/>
          </a:p>
        </p:txBody>
      </p:sp>
    </p:spTree>
    <p:extLst>
      <p:ext uri="{BB962C8B-B14F-4D97-AF65-F5344CB8AC3E}">
        <p14:creationId xmlns:p14="http://schemas.microsoft.com/office/powerpoint/2010/main" val="2235822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528510B-AFE5-C54C-BC8E-C91BA294A568}" type="slidenum">
              <a:rPr lang="en-US" altLang="en-US"/>
              <a:pPr/>
              <a:t>17</a:t>
            </a:fld>
            <a:endParaRPr lang="en-US" altLang="en-US"/>
          </a:p>
        </p:txBody>
      </p:sp>
      <p:sp>
        <p:nvSpPr>
          <p:cNvPr id="185346" name="Rectangle 2"/>
          <p:cNvSpPr>
            <a:spLocks noChangeArrowheads="1" noTextEdit="1"/>
          </p:cNvSpPr>
          <p:nvPr>
            <p:ph type="sldImg"/>
          </p:nvPr>
        </p:nvSpPr>
        <p:spPr>
          <a:ln/>
        </p:spPr>
      </p:sp>
      <p:sp>
        <p:nvSpPr>
          <p:cNvPr id="185347" name="Rectangle 3"/>
          <p:cNvSpPr>
            <a:spLocks noGrp="1" noChangeArrowheads="1"/>
          </p:cNvSpPr>
          <p:nvPr>
            <p:ph type="body" idx="1"/>
          </p:nvPr>
        </p:nvSpPr>
        <p:spPr/>
        <p:txBody>
          <a:bodyPr/>
          <a:lstStyle/>
          <a:p>
            <a:r>
              <a:rPr lang="en-US" altLang="en-US" sz="1800" b="1"/>
              <a:t>17. Mulching </a:t>
            </a:r>
            <a:r>
              <a:rPr lang="en-US" altLang="en-US" sz="1800"/>
              <a:t>is the use of some form of partially composted organic material around our plants in the landscape. It is one of the simplest and most beneficial practices you can use in the garden. Mulch is simply a protective layer of material that is spread on top of the soil. </a:t>
            </a:r>
          </a:p>
        </p:txBody>
      </p:sp>
    </p:spTree>
    <p:extLst>
      <p:ext uri="{BB962C8B-B14F-4D97-AF65-F5344CB8AC3E}">
        <p14:creationId xmlns:p14="http://schemas.microsoft.com/office/powerpoint/2010/main" val="1797590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BB88F3F-10BD-6543-A850-FF03EA77B3E0}" type="slidenum">
              <a:rPr lang="en-US" altLang="en-US"/>
              <a:pPr/>
              <a:t>18</a:t>
            </a:fld>
            <a:endParaRPr lang="en-US" altLang="en-US"/>
          </a:p>
        </p:txBody>
      </p:sp>
      <p:sp>
        <p:nvSpPr>
          <p:cNvPr id="241666" name="Rectangle 2"/>
          <p:cNvSpPr>
            <a:spLocks noChangeArrowheads="1" noTextEdit="1"/>
          </p:cNvSpPr>
          <p:nvPr>
            <p:ph type="sldImg"/>
          </p:nvPr>
        </p:nvSpPr>
        <p:spPr>
          <a:ln/>
        </p:spPr>
      </p:sp>
      <p:sp>
        <p:nvSpPr>
          <p:cNvPr id="241667" name="Rectangle 3"/>
          <p:cNvSpPr>
            <a:spLocks noGrp="1" noChangeArrowheads="1"/>
          </p:cNvSpPr>
          <p:nvPr>
            <p:ph type="body" idx="1"/>
          </p:nvPr>
        </p:nvSpPr>
        <p:spPr>
          <a:xfrm>
            <a:off x="973138" y="4560888"/>
            <a:ext cx="5734050" cy="4319587"/>
          </a:xfrm>
        </p:spPr>
        <p:txBody>
          <a:bodyPr/>
          <a:lstStyle/>
          <a:p>
            <a:r>
              <a:rPr lang="en-US" altLang="en-US" sz="1600"/>
              <a:t>18. There are many benefits to using mulch. Mulch:</a:t>
            </a:r>
          </a:p>
          <a:p>
            <a:pPr>
              <a:buFontTx/>
              <a:buChar char="•"/>
            </a:pPr>
            <a:r>
              <a:rPr lang="en-US" altLang="en-US" sz="1600"/>
              <a:t>Saves water and reduces the amount of runoff</a:t>
            </a:r>
          </a:p>
          <a:p>
            <a:pPr>
              <a:buFontTx/>
              <a:buChar char="•"/>
            </a:pPr>
            <a:r>
              <a:rPr lang="en-US" altLang="en-US" sz="1600"/>
              <a:t>Insulates roots from heat &amp; cold</a:t>
            </a:r>
          </a:p>
          <a:p>
            <a:pPr>
              <a:buFontTx/>
              <a:buChar char="•"/>
            </a:pPr>
            <a:r>
              <a:rPr lang="en-US" altLang="en-US" sz="1600"/>
              <a:t>Helps to control weeds &amp; diseasies</a:t>
            </a:r>
          </a:p>
          <a:p>
            <a:pPr>
              <a:buFontTx/>
              <a:buChar char="•"/>
            </a:pPr>
            <a:r>
              <a:rPr lang="en-US" altLang="en-US" sz="1600"/>
              <a:t>Adds nutrients to the soil</a:t>
            </a:r>
          </a:p>
          <a:p>
            <a:pPr>
              <a:buFontTx/>
              <a:buChar char="•"/>
            </a:pPr>
            <a:r>
              <a:rPr lang="en-US" altLang="en-US" sz="1600"/>
              <a:t>Protects the soil from erosion</a:t>
            </a:r>
          </a:p>
          <a:p>
            <a:pPr>
              <a:buFontTx/>
              <a:buChar char="•"/>
            </a:pPr>
            <a:r>
              <a:rPr lang="en-US" altLang="en-US" sz="1600"/>
              <a:t>Reduces compaction from impact of heavy rains</a:t>
            </a:r>
          </a:p>
          <a:p>
            <a:pPr>
              <a:buFontTx/>
              <a:buChar char="•"/>
            </a:pPr>
            <a:r>
              <a:rPr lang="en-US" altLang="en-US" sz="1600"/>
              <a:t>Maintains a more even soil temperature</a:t>
            </a:r>
          </a:p>
          <a:p>
            <a:pPr>
              <a:buFontTx/>
              <a:buChar char="•"/>
            </a:pPr>
            <a:r>
              <a:rPr lang="en-US" altLang="en-US" sz="1600"/>
              <a:t>Keeps fruits and vegetables clean</a:t>
            </a:r>
          </a:p>
          <a:p>
            <a:pPr>
              <a:buFontTx/>
              <a:buChar char="•"/>
            </a:pPr>
            <a:r>
              <a:rPr lang="en-US" altLang="en-US" sz="1600"/>
              <a:t>Provides a “finished” look to the garden</a:t>
            </a:r>
          </a:p>
          <a:p>
            <a:pPr>
              <a:buFontTx/>
              <a:buChar char="•"/>
            </a:pPr>
            <a:r>
              <a:rPr lang="en-US" altLang="en-US" sz="1600"/>
              <a:t>Replaces natural soil amendments </a:t>
            </a:r>
          </a:p>
          <a:p>
            <a:pPr>
              <a:buFontTx/>
              <a:buChar char="•"/>
            </a:pPr>
            <a:endParaRPr lang="en-US" altLang="en-US" sz="1600"/>
          </a:p>
          <a:p>
            <a:pPr>
              <a:buFontTx/>
              <a:buChar char="•"/>
            </a:pPr>
            <a:endParaRPr lang="en-US" altLang="en-US"/>
          </a:p>
          <a:p>
            <a:pPr>
              <a:buFontTx/>
              <a:buChar char="•"/>
            </a:pPr>
            <a:endParaRPr lang="en-US" altLang="en-US"/>
          </a:p>
        </p:txBody>
      </p:sp>
    </p:spTree>
    <p:extLst>
      <p:ext uri="{BB962C8B-B14F-4D97-AF65-F5344CB8AC3E}">
        <p14:creationId xmlns:p14="http://schemas.microsoft.com/office/powerpoint/2010/main" val="13050329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4CF693C-A74D-8742-B36F-0F1A125792F5}" type="slidenum">
              <a:rPr lang="en-US" altLang="en-US"/>
              <a:pPr/>
              <a:t>19</a:t>
            </a:fld>
            <a:endParaRPr lang="en-US" altLang="en-US"/>
          </a:p>
        </p:txBody>
      </p:sp>
      <p:sp>
        <p:nvSpPr>
          <p:cNvPr id="134146" name="Rectangle 2"/>
          <p:cNvSpPr>
            <a:spLocks noChangeArrowheads="1" noTextEdit="1"/>
          </p:cNvSpPr>
          <p:nvPr>
            <p:ph type="sldImg"/>
          </p:nvPr>
        </p:nvSpPr>
        <p:spPr>
          <a:ln/>
        </p:spPr>
      </p:sp>
      <p:sp>
        <p:nvSpPr>
          <p:cNvPr id="134147" name="Rectangle 3"/>
          <p:cNvSpPr>
            <a:spLocks noGrp="1" noChangeArrowheads="1"/>
          </p:cNvSpPr>
          <p:nvPr>
            <p:ph type="body" idx="1"/>
          </p:nvPr>
        </p:nvSpPr>
        <p:spPr>
          <a:xfrm>
            <a:off x="381000" y="4560888"/>
            <a:ext cx="6553200" cy="4319587"/>
          </a:xfrm>
        </p:spPr>
        <p:txBody>
          <a:bodyPr/>
          <a:lstStyle/>
          <a:p>
            <a:r>
              <a:rPr lang="en-US" altLang="en-US" b="1"/>
              <a:t>19. When to Apply- </a:t>
            </a:r>
            <a:r>
              <a:rPr lang="en-US" altLang="en-US"/>
              <a:t>Mulches used to moderate winter temperatures can be applied in the late fall to protect tender root systems of plants.</a:t>
            </a:r>
          </a:p>
          <a:p>
            <a:r>
              <a:rPr lang="en-US" altLang="en-US" b="1"/>
              <a:t/>
            </a:r>
            <a:br>
              <a:rPr lang="en-US" altLang="en-US" b="1"/>
            </a:br>
            <a:r>
              <a:rPr lang="en-US" altLang="en-US" b="1"/>
              <a:t>Identify </a:t>
            </a:r>
            <a:r>
              <a:rPr lang="en-US" altLang="en-US"/>
              <a:t>the type of mulch materials and quantity needed. We are going to take a look at the different types of mulch material that can be used.</a:t>
            </a:r>
          </a:p>
          <a:p>
            <a:endParaRPr lang="en-US" altLang="en-US" b="1"/>
          </a:p>
          <a:p>
            <a:r>
              <a:rPr lang="en-US" altLang="en-US" b="1"/>
              <a:t>How much mulch to use- </a:t>
            </a:r>
            <a:r>
              <a:rPr lang="en-US" altLang="en-US"/>
              <a:t>Mulch can be applied 2-4” deep on top of your soil. Remember not to bury or dig in the mulch. Just keep it on the surface.  Mulch is measured by cubic feet. If you have an area 10’x10’ and you wish to apply 3” of mulch, then 25 cubic feet are needed.</a:t>
            </a:r>
          </a:p>
          <a:p>
            <a:endParaRPr lang="en-US" altLang="en-US" b="1"/>
          </a:p>
          <a:p>
            <a:r>
              <a:rPr lang="en-US" altLang="en-US" b="1"/>
              <a:t>Make </a:t>
            </a:r>
            <a:r>
              <a:rPr lang="en-US" altLang="en-US"/>
              <a:t>your own mulch-use a mower. Mulching mowers cut up leaves and grass into finer pieces so that it decomposes quickly but you can grasscycle or mulch with any mower if you scoop up leaves or grass to be mulched and run over it  several times. </a:t>
            </a:r>
          </a:p>
          <a:p>
            <a:endParaRPr lang="en-US" altLang="en-US"/>
          </a:p>
          <a:p>
            <a:r>
              <a:rPr lang="en-US" altLang="en-US">
                <a:solidFill>
                  <a:srgbClr val="FF0000"/>
                </a:solidFill>
              </a:rPr>
              <a:t>-Apply on in landscaped areas around trees, shrubs, in flower beds and on bare spots. </a:t>
            </a:r>
          </a:p>
          <a:p>
            <a:r>
              <a:rPr lang="en-US" altLang="en-US">
                <a:solidFill>
                  <a:srgbClr val="FF0000"/>
                </a:solidFill>
              </a:rPr>
              <a:t>-Remove weeds before applying.</a:t>
            </a:r>
          </a:p>
          <a:p>
            <a:r>
              <a:rPr lang="en-US" altLang="en-US">
                <a:solidFill>
                  <a:srgbClr val="FF0000"/>
                </a:solidFill>
              </a:rPr>
              <a:t>-Mulch can be applied to 3-5” deep on top of your soil. </a:t>
            </a:r>
          </a:p>
          <a:p>
            <a:r>
              <a:rPr lang="en-US" altLang="en-US">
                <a:solidFill>
                  <a:srgbClr val="FF0000"/>
                </a:solidFill>
              </a:rPr>
              <a:t>-Do not bury or dig in mulch</a:t>
            </a:r>
          </a:p>
          <a:p>
            <a:r>
              <a:rPr lang="en-US" altLang="en-US">
                <a:solidFill>
                  <a:srgbClr val="FF0000"/>
                </a:solidFill>
              </a:rPr>
              <a:t>-Just keep it on the surface.</a:t>
            </a:r>
          </a:p>
        </p:txBody>
      </p:sp>
    </p:spTree>
    <p:extLst>
      <p:ext uri="{BB962C8B-B14F-4D97-AF65-F5344CB8AC3E}">
        <p14:creationId xmlns:p14="http://schemas.microsoft.com/office/powerpoint/2010/main" val="1437564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891FB06-E079-434B-9A1C-28CA8D8E18B5}" type="slidenum">
              <a:rPr lang="en-US" altLang="en-US"/>
              <a:pPr/>
              <a:t>2</a:t>
            </a:fld>
            <a:endParaRPr lang="en-US" altLang="en-US"/>
          </a:p>
        </p:txBody>
      </p:sp>
      <p:sp>
        <p:nvSpPr>
          <p:cNvPr id="371714" name="Rectangle 2"/>
          <p:cNvSpPr>
            <a:spLocks noChangeArrowheads="1" noTextEdit="1"/>
          </p:cNvSpPr>
          <p:nvPr>
            <p:ph type="sldImg"/>
          </p:nvPr>
        </p:nvSpPr>
        <p:spPr>
          <a:ln/>
        </p:spPr>
      </p:sp>
      <p:sp>
        <p:nvSpPr>
          <p:cNvPr id="371715" name="Rectangle 3"/>
          <p:cNvSpPr>
            <a:spLocks noGrp="1" noChangeArrowheads="1"/>
          </p:cNvSpPr>
          <p:nvPr>
            <p:ph type="body" idx="1"/>
          </p:nvPr>
        </p:nvSpPr>
        <p:spPr/>
        <p:txBody>
          <a:bodyPr/>
          <a:lstStyle/>
          <a:p>
            <a:r>
              <a:rPr lang="en-US" altLang="en-US"/>
              <a:t>2. UGA Cooperative Extension Web address</a:t>
            </a:r>
          </a:p>
        </p:txBody>
      </p:sp>
    </p:spTree>
    <p:extLst>
      <p:ext uri="{BB962C8B-B14F-4D97-AF65-F5344CB8AC3E}">
        <p14:creationId xmlns:p14="http://schemas.microsoft.com/office/powerpoint/2010/main" val="6617839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22C8BB7-BF12-4B40-AD46-0044B63C78A1}" type="slidenum">
              <a:rPr lang="en-US" altLang="en-US"/>
              <a:pPr/>
              <a:t>20</a:t>
            </a:fld>
            <a:endParaRPr lang="en-US" altLang="en-US"/>
          </a:p>
        </p:txBody>
      </p:sp>
      <p:sp>
        <p:nvSpPr>
          <p:cNvPr id="245762" name="Rectangle 2"/>
          <p:cNvSpPr>
            <a:spLocks noChangeArrowheads="1" noTextEdit="1"/>
          </p:cNvSpPr>
          <p:nvPr>
            <p:ph type="sldImg"/>
          </p:nvPr>
        </p:nvSpPr>
        <p:spPr>
          <a:ln/>
        </p:spPr>
      </p:sp>
      <p:sp>
        <p:nvSpPr>
          <p:cNvPr id="245763" name="Rectangle 3"/>
          <p:cNvSpPr>
            <a:spLocks noGrp="1" noChangeArrowheads="1"/>
          </p:cNvSpPr>
          <p:nvPr>
            <p:ph type="body" idx="1"/>
          </p:nvPr>
        </p:nvSpPr>
        <p:spPr>
          <a:xfrm>
            <a:off x="306388" y="4419600"/>
            <a:ext cx="6778625" cy="4724400"/>
          </a:xfrm>
        </p:spPr>
        <p:txBody>
          <a:bodyPr/>
          <a:lstStyle/>
          <a:p>
            <a:r>
              <a:rPr lang="en-US" altLang="en-US" sz="1400" b="1"/>
              <a:t>20. -Leaves- </a:t>
            </a:r>
            <a:r>
              <a:rPr lang="en-US" altLang="en-US" sz="1400"/>
              <a:t>Whole leaves tend to compact if wet or blow away if dry. Chopping reduces the volume. Mulch materials can be found in your own yard. Lawn clippings make excellent mulch, they may not be attractive for a flower bed, but they work well in vegetable gardens. The fine texture allows them to be spread evenly around small plants. </a:t>
            </a:r>
          </a:p>
          <a:p>
            <a:r>
              <a:rPr lang="en-US" altLang="en-US" sz="1400" b="1"/>
              <a:t>-Newspaper</a:t>
            </a:r>
            <a:r>
              <a:rPr lang="en-US" altLang="en-US" sz="1400"/>
              <a:t>, as mulch, works especially well to control weeds. Newspaper should be anchored with mulch material.  </a:t>
            </a:r>
          </a:p>
          <a:p>
            <a:r>
              <a:rPr lang="en-US" altLang="en-US" sz="1400" b="1"/>
              <a:t>-Bagged Material, </a:t>
            </a:r>
            <a:r>
              <a:rPr lang="en-US" altLang="en-US" sz="1400"/>
              <a:t>Pine straw makes a great mulch but breaks down rather quickly and has to be re- added often. Pine bark and pine nuggets are a good durable alternative that last longer than pine straw but are somewhat more expensive. Cypress chips are both  attractive and long lasting but come with a higher price tag.</a:t>
            </a:r>
          </a:p>
          <a:p>
            <a:r>
              <a:rPr lang="en-US" altLang="en-US" sz="1400" b="1"/>
              <a:t>Composted material </a:t>
            </a:r>
            <a:r>
              <a:rPr lang="en-US" altLang="en-US" sz="1400"/>
              <a:t>makes a wonderful mulch if you have a large supply. Compost not only improves the soil structure but provides an excellent source of plant nutrients.</a:t>
            </a:r>
          </a:p>
          <a:p>
            <a:r>
              <a:rPr lang="en-US" altLang="en-US" sz="1400" b="1"/>
              <a:t>-Avoid these, - </a:t>
            </a:r>
            <a:r>
              <a:rPr lang="en-US" altLang="en-US" sz="1400"/>
              <a:t>Nutshells may contain nematodes that would be harmful to plants.</a:t>
            </a:r>
          </a:p>
          <a:p>
            <a:r>
              <a:rPr lang="en-US" altLang="en-US" sz="1400"/>
              <a:t>-Fresh wood chips should be set aside for a few months prior to use to avoid burning tender plants from evaporating                        resigns. </a:t>
            </a:r>
          </a:p>
          <a:p>
            <a:r>
              <a:rPr lang="en-US" altLang="en-US" sz="1400"/>
              <a:t> Straw and hay are ok to use around vegetables but avoid using them around landscape plants. They may harbor weed seed that can germinate in the landscape bed. Grass clippings may become matted and too moist causing anaerobic conditions possibly leading to disease.</a:t>
            </a:r>
          </a:p>
          <a:p>
            <a:r>
              <a:rPr lang="en-US" altLang="en-US" sz="1400" b="1"/>
              <a:t>Tip: Mulches </a:t>
            </a:r>
            <a:r>
              <a:rPr lang="en-US" altLang="en-US" sz="1400"/>
              <a:t>that break down slowly improve the soil slowly, but do not need to be reapplied as frequently. In contrast, mulches that break down more quickly provide better soil benefits, but need to be applied more regularly. For sites with poor soils, selecting a mulch with a shorter longevity may be the best option. </a:t>
            </a:r>
          </a:p>
        </p:txBody>
      </p:sp>
    </p:spTree>
    <p:extLst>
      <p:ext uri="{BB962C8B-B14F-4D97-AF65-F5344CB8AC3E}">
        <p14:creationId xmlns:p14="http://schemas.microsoft.com/office/powerpoint/2010/main" val="19526823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664D4D2-E6FF-AA48-90B0-82569D92D44A}" type="slidenum">
              <a:rPr lang="en-US" altLang="en-US"/>
              <a:pPr/>
              <a:t>21</a:t>
            </a:fld>
            <a:endParaRPr lang="en-US" altLang="en-US"/>
          </a:p>
        </p:txBody>
      </p:sp>
      <p:sp>
        <p:nvSpPr>
          <p:cNvPr id="253954" name="Rectangle 2"/>
          <p:cNvSpPr>
            <a:spLocks noChangeArrowheads="1" noTextEdit="1"/>
          </p:cNvSpPr>
          <p:nvPr>
            <p:ph type="sldImg"/>
          </p:nvPr>
        </p:nvSpPr>
        <p:spPr>
          <a:ln/>
        </p:spPr>
      </p:sp>
      <p:sp>
        <p:nvSpPr>
          <p:cNvPr id="253955" name="Rectangle 3"/>
          <p:cNvSpPr>
            <a:spLocks noGrp="1" noChangeArrowheads="1"/>
          </p:cNvSpPr>
          <p:nvPr>
            <p:ph type="body" idx="1"/>
          </p:nvPr>
        </p:nvSpPr>
        <p:spPr>
          <a:xfrm>
            <a:off x="838200" y="4560888"/>
            <a:ext cx="5715000" cy="4319587"/>
          </a:xfrm>
        </p:spPr>
        <p:txBody>
          <a:bodyPr/>
          <a:lstStyle/>
          <a:p>
            <a:r>
              <a:rPr lang="en-US" altLang="en-US" sz="1600" b="1"/>
              <a:t>21. Grasscycling </a:t>
            </a:r>
            <a:r>
              <a:rPr lang="en-US" altLang="en-US" sz="1600"/>
              <a:t>is a simple alternative to bagging clippings. Simply leave the clippings on your lawn. Once cut, grass clippings first dehydrate, then decompose, quickly disappearing (in 7 to 14 days) from view. The clippings act as top-dressing fertilizer and help keep your lawn green and healthy. Research has shown that lawns can generate approximately 300 pounds of grass clippings per 1,000 square feet annually. This can be as much as 6 1/2 tons per acre each year! </a:t>
            </a:r>
          </a:p>
          <a:p>
            <a:endParaRPr lang="en-US" altLang="en-US" sz="1600"/>
          </a:p>
          <a:p>
            <a:endParaRPr lang="en-US" altLang="en-US"/>
          </a:p>
          <a:p>
            <a:endParaRPr lang="en-US" altLang="en-US"/>
          </a:p>
        </p:txBody>
      </p:sp>
    </p:spTree>
    <p:extLst>
      <p:ext uri="{BB962C8B-B14F-4D97-AF65-F5344CB8AC3E}">
        <p14:creationId xmlns:p14="http://schemas.microsoft.com/office/powerpoint/2010/main" val="8874487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4A38D06-5F66-A04D-8702-0A250B7EC326}" type="slidenum">
              <a:rPr lang="en-US" altLang="en-US"/>
              <a:pPr/>
              <a:t>22</a:t>
            </a:fld>
            <a:endParaRPr lang="en-US" altLang="en-US"/>
          </a:p>
        </p:txBody>
      </p:sp>
      <p:sp>
        <p:nvSpPr>
          <p:cNvPr id="256002" name="Rectangle 2"/>
          <p:cNvSpPr>
            <a:spLocks noChangeArrowheads="1" noTextEdit="1"/>
          </p:cNvSpPr>
          <p:nvPr>
            <p:ph type="sldImg"/>
          </p:nvPr>
        </p:nvSpPr>
        <p:spPr>
          <a:ln/>
        </p:spPr>
      </p:sp>
      <p:sp>
        <p:nvSpPr>
          <p:cNvPr id="256003" name="Rectangle 3"/>
          <p:cNvSpPr>
            <a:spLocks noGrp="1" noChangeArrowheads="1"/>
          </p:cNvSpPr>
          <p:nvPr>
            <p:ph type="body" idx="1"/>
          </p:nvPr>
        </p:nvSpPr>
        <p:spPr>
          <a:xfrm>
            <a:off x="230188" y="4560888"/>
            <a:ext cx="6932612" cy="4659312"/>
          </a:xfrm>
        </p:spPr>
        <p:txBody>
          <a:bodyPr/>
          <a:lstStyle/>
          <a:p>
            <a:r>
              <a:rPr lang="en-US" altLang="en-US" sz="1400" b="1"/>
              <a:t>22. Does it cause thatch build up? No! </a:t>
            </a:r>
            <a:r>
              <a:rPr lang="en-US" altLang="en-US" sz="1400"/>
              <a:t>Research has shown that grass roots are the primary cause of thatch build up, not clippings.</a:t>
            </a:r>
            <a:endParaRPr lang="en-US" altLang="en-US" sz="1400" b="1"/>
          </a:p>
          <a:p>
            <a:r>
              <a:rPr lang="en-US" altLang="en-US" sz="1400" b="1"/>
              <a:t>Do I need a special mower? No! </a:t>
            </a:r>
            <a:r>
              <a:rPr lang="en-US" altLang="en-US" sz="1400"/>
              <a:t>Mulching mowers cut up grass into finer pieces so that it decomposes quickly but you can grasscycle with any mower if you follow proper mowing techniques.</a:t>
            </a:r>
            <a:endParaRPr lang="en-US" altLang="en-US" sz="1400" b="1"/>
          </a:p>
          <a:p>
            <a:r>
              <a:rPr lang="en-US" altLang="en-US" sz="1400" b="1"/>
              <a:t>Proper mowing techniques: </a:t>
            </a:r>
            <a:r>
              <a:rPr lang="en-US" altLang="en-US" sz="1400"/>
              <a:t>Cut grass when the surface is dry and keep mower blades sharp. Mow your lawn frequently enough so that no more than one-third of the length of the grass blade is cut in any one mowing.</a:t>
            </a:r>
            <a:endParaRPr lang="en-US" altLang="en-US" sz="1400" b="1"/>
          </a:p>
          <a:p>
            <a:endParaRPr lang="en-US" altLang="en-US" sz="1400"/>
          </a:p>
          <a:p>
            <a:r>
              <a:rPr lang="en-US" altLang="en-US" sz="1400" b="1"/>
              <a:t>Does Grasscycling Spread Lawn Disease? No! </a:t>
            </a:r>
            <a:r>
              <a:rPr lang="en-US" altLang="en-US" sz="1400"/>
              <a:t>Improper watering and fertilizing have a much greater impact on disease spread than grasscycling. If a desirable environment for turf grass disease is present, infestation will occur whether clippings are collected or not!</a:t>
            </a:r>
          </a:p>
          <a:p>
            <a:r>
              <a:rPr lang="en-US" altLang="en-US" sz="1400" b="1"/>
              <a:t>Will Grasscycling Make My Lawn Look Bad? No! </a:t>
            </a:r>
            <a:r>
              <a:rPr lang="en-US" altLang="en-US" sz="1400"/>
              <a:t>If a lawn is properly mowed, watered, and fertilized, grasscycling can actually produce a healthier looking lawn. It is important to cut the lawn frequently to produce small clippings that will decompose quickly. If a lawn is not cut frequently and clippings are left on the lawn, it will produce a "hay-like" look which can be unsightly.</a:t>
            </a:r>
          </a:p>
          <a:p>
            <a:r>
              <a:rPr lang="en-US" altLang="en-US" sz="1400"/>
              <a:t/>
            </a:r>
            <a:br>
              <a:rPr lang="en-US" altLang="en-US" sz="1400"/>
            </a:br>
            <a:endParaRPr lang="en-US" altLang="en-US" sz="1400"/>
          </a:p>
        </p:txBody>
      </p:sp>
    </p:spTree>
    <p:extLst>
      <p:ext uri="{BB962C8B-B14F-4D97-AF65-F5344CB8AC3E}">
        <p14:creationId xmlns:p14="http://schemas.microsoft.com/office/powerpoint/2010/main" val="10766245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78675F6-A245-6E42-93E3-654DFF96F527}" type="slidenum">
              <a:rPr lang="en-US" altLang="en-US"/>
              <a:pPr/>
              <a:t>23</a:t>
            </a:fld>
            <a:endParaRPr lang="en-US" altLang="en-US"/>
          </a:p>
        </p:txBody>
      </p:sp>
      <p:sp>
        <p:nvSpPr>
          <p:cNvPr id="234498" name="Rectangle 2"/>
          <p:cNvSpPr>
            <a:spLocks noChangeArrowheads="1" noTextEdit="1"/>
          </p:cNvSpPr>
          <p:nvPr>
            <p:ph type="sldImg"/>
          </p:nvPr>
        </p:nvSpPr>
        <p:spPr>
          <a:ln/>
        </p:spPr>
      </p:sp>
      <p:sp>
        <p:nvSpPr>
          <p:cNvPr id="234499" name="Rectangle 3"/>
          <p:cNvSpPr>
            <a:spLocks noGrp="1" noChangeArrowheads="1"/>
          </p:cNvSpPr>
          <p:nvPr>
            <p:ph type="body" idx="1"/>
          </p:nvPr>
        </p:nvSpPr>
        <p:spPr>
          <a:xfrm>
            <a:off x="531813" y="4560888"/>
            <a:ext cx="6251575" cy="4319587"/>
          </a:xfrm>
        </p:spPr>
        <p:txBody>
          <a:bodyPr/>
          <a:lstStyle/>
          <a:p>
            <a:r>
              <a:rPr lang="en-US" altLang="en-US" sz="1400" b="1" u="sng"/>
              <a:t>23. Benefits of Grasscycling</a:t>
            </a:r>
          </a:p>
          <a:p>
            <a:r>
              <a:rPr lang="en-US" altLang="en-US" sz="1400" b="1"/>
              <a:t>Saves Time- </a:t>
            </a:r>
            <a:r>
              <a:rPr lang="en-US" altLang="en-US" sz="1400"/>
              <a:t>(no more bagging and raking) </a:t>
            </a:r>
          </a:p>
          <a:p>
            <a:r>
              <a:rPr lang="en-US" altLang="en-US" sz="1400" b="1"/>
              <a:t>Saves Money- </a:t>
            </a:r>
            <a:r>
              <a:rPr lang="en-US" altLang="en-US" sz="1400"/>
              <a:t>(less fertilizer is needed and no garbage bags) </a:t>
            </a:r>
          </a:p>
          <a:p>
            <a:r>
              <a:rPr lang="en-US" altLang="en-US" sz="1400" b="1"/>
              <a:t>Encourages a Healthy Lawn-</a:t>
            </a:r>
            <a:r>
              <a:rPr lang="en-US" altLang="en-US" sz="1400"/>
              <a:t>(Clippings contain valuable nitrogen and also works as a mulch layer to conserve moisture  ) </a:t>
            </a:r>
          </a:p>
          <a:p>
            <a:r>
              <a:rPr lang="en-US" altLang="en-US" sz="1400" b="1"/>
              <a:t>Reduces Yard Waste While saving landfill space- </a:t>
            </a:r>
            <a:r>
              <a:rPr lang="en-US" altLang="en-US" sz="1400"/>
              <a:t>(clippings stay on your lawn)</a:t>
            </a:r>
          </a:p>
          <a:p>
            <a:endParaRPr lang="en-US" altLang="en-US" sz="1400"/>
          </a:p>
          <a:p>
            <a:r>
              <a:rPr lang="en-US" altLang="en-US" sz="1400"/>
              <a:t>Grass clippings add </a:t>
            </a:r>
            <a:r>
              <a:rPr lang="en-US" altLang="en-US" sz="1400" b="1"/>
              <a:t>beneficial organic matter </a:t>
            </a:r>
            <a:r>
              <a:rPr lang="en-US" altLang="en-US" sz="1400"/>
              <a:t>to the soil, which provides free fertilizer and produces healthy, green lawns. Grasscycling reduces </a:t>
            </a:r>
            <a:r>
              <a:rPr lang="en-US" altLang="en-US" sz="1400" b="1"/>
              <a:t>turf grass fertilizer </a:t>
            </a:r>
            <a:r>
              <a:rPr lang="en-US" altLang="en-US" sz="1400"/>
              <a:t>and water requirements, which can minimize </a:t>
            </a:r>
            <a:r>
              <a:rPr lang="en-US" altLang="en-US" sz="1400" b="1"/>
              <a:t>toxic runoff</a:t>
            </a:r>
            <a:r>
              <a:rPr lang="en-US" altLang="en-US" sz="1400"/>
              <a:t> entering storm drains and polluting rivers, lakes and streams.</a:t>
            </a:r>
          </a:p>
          <a:p>
            <a:endParaRPr lang="en-US" altLang="en-US" sz="1400"/>
          </a:p>
          <a:p>
            <a:endParaRPr lang="en-US" altLang="en-US" sz="1400"/>
          </a:p>
        </p:txBody>
      </p:sp>
    </p:spTree>
    <p:extLst>
      <p:ext uri="{BB962C8B-B14F-4D97-AF65-F5344CB8AC3E}">
        <p14:creationId xmlns:p14="http://schemas.microsoft.com/office/powerpoint/2010/main" val="1322745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11DC91B-9690-F140-8198-B65C0C8A1561}" type="slidenum">
              <a:rPr lang="en-US" altLang="en-US"/>
              <a:pPr/>
              <a:t>24</a:t>
            </a:fld>
            <a:endParaRPr lang="en-US" altLang="en-US"/>
          </a:p>
        </p:txBody>
      </p:sp>
      <p:sp>
        <p:nvSpPr>
          <p:cNvPr id="210946" name="Rectangle 2"/>
          <p:cNvSpPr>
            <a:spLocks noChangeArrowheads="1" noTextEdit="1"/>
          </p:cNvSpPr>
          <p:nvPr>
            <p:ph type="sldImg"/>
          </p:nvPr>
        </p:nvSpPr>
        <p:spPr>
          <a:ln/>
        </p:spPr>
      </p:sp>
      <p:sp>
        <p:nvSpPr>
          <p:cNvPr id="210947" name="Rectangle 3"/>
          <p:cNvSpPr>
            <a:spLocks noGrp="1" noChangeArrowheads="1"/>
          </p:cNvSpPr>
          <p:nvPr>
            <p:ph type="body" idx="1"/>
          </p:nvPr>
        </p:nvSpPr>
        <p:spPr>
          <a:xfrm>
            <a:off x="685800" y="4560888"/>
            <a:ext cx="6248400" cy="4319587"/>
          </a:xfrm>
        </p:spPr>
        <p:txBody>
          <a:bodyPr/>
          <a:lstStyle/>
          <a:p>
            <a:pPr>
              <a:lnSpc>
                <a:spcPct val="80000"/>
              </a:lnSpc>
            </a:pPr>
            <a:r>
              <a:rPr lang="en-US" altLang="en-US" sz="1400"/>
              <a:t>24. Just as proper cutting height is important, so is the frequency at which your lawn is cut. Ideally, the frequency between mowing should be as long as possible to allow the plant to recover from the first cutting. Leaf growth rate and the use of the lawn will to a large degree, dictate mowing frequency. A single mowing should not remove more than 1/3 of the leaf surface.</a:t>
            </a:r>
          </a:p>
          <a:p>
            <a:pPr>
              <a:lnSpc>
                <a:spcPct val="80000"/>
              </a:lnSpc>
            </a:pPr>
            <a:endParaRPr lang="en-US" altLang="en-US" sz="1400"/>
          </a:p>
          <a:p>
            <a:pPr>
              <a:lnSpc>
                <a:spcPct val="80000"/>
              </a:lnSpc>
            </a:pPr>
            <a:r>
              <a:rPr lang="en-US" altLang="en-US" sz="1400"/>
              <a:t>Before we leave this section, I wanted to share a few extra ways you can use grass clippings. You can:</a:t>
            </a:r>
          </a:p>
          <a:p>
            <a:pPr>
              <a:lnSpc>
                <a:spcPct val="80000"/>
              </a:lnSpc>
              <a:buFontTx/>
              <a:buChar char="•"/>
            </a:pPr>
            <a:r>
              <a:rPr lang="en-US" altLang="en-US" sz="1400"/>
              <a:t>Use them around vegetables and trees as a surface mulch</a:t>
            </a:r>
          </a:p>
          <a:p>
            <a:pPr>
              <a:lnSpc>
                <a:spcPct val="80000"/>
              </a:lnSpc>
              <a:buFontTx/>
              <a:buChar char="•"/>
            </a:pPr>
            <a:r>
              <a:rPr lang="en-US" altLang="en-US" sz="1400" b="1"/>
              <a:t>Add</a:t>
            </a:r>
            <a:r>
              <a:rPr lang="en-US" altLang="en-US" sz="1400"/>
              <a:t> to your compost pile for extra nutrients (no more than 1/3 of pile).</a:t>
            </a:r>
          </a:p>
          <a:p>
            <a:pPr>
              <a:lnSpc>
                <a:spcPct val="80000"/>
              </a:lnSpc>
              <a:buFontTx/>
              <a:buChar char="•"/>
            </a:pPr>
            <a:endParaRPr lang="en-US" altLang="en-US" sz="1400"/>
          </a:p>
          <a:p>
            <a:pPr>
              <a:lnSpc>
                <a:spcPct val="80000"/>
              </a:lnSpc>
            </a:pPr>
            <a:endParaRPr lang="en-US" altLang="en-US" sz="1400"/>
          </a:p>
        </p:txBody>
      </p:sp>
    </p:spTree>
    <p:extLst>
      <p:ext uri="{BB962C8B-B14F-4D97-AF65-F5344CB8AC3E}">
        <p14:creationId xmlns:p14="http://schemas.microsoft.com/office/powerpoint/2010/main" val="4920813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51A6C4A-DAE0-D640-9CBB-E04A9B5973DA}" type="slidenum">
              <a:rPr lang="en-US" altLang="en-US"/>
              <a:pPr/>
              <a:t>25</a:t>
            </a:fld>
            <a:endParaRPr lang="en-US" altLang="en-US"/>
          </a:p>
        </p:txBody>
      </p:sp>
      <p:sp>
        <p:nvSpPr>
          <p:cNvPr id="187394" name="Rectangle 2"/>
          <p:cNvSpPr>
            <a:spLocks noChangeArrowheads="1" noTextEdit="1"/>
          </p:cNvSpPr>
          <p:nvPr>
            <p:ph type="sldImg"/>
          </p:nvPr>
        </p:nvSpPr>
        <p:spPr>
          <a:ln/>
        </p:spPr>
      </p:sp>
      <p:sp>
        <p:nvSpPr>
          <p:cNvPr id="187395" name="Rectangle 3"/>
          <p:cNvSpPr>
            <a:spLocks noGrp="1" noChangeArrowheads="1"/>
          </p:cNvSpPr>
          <p:nvPr>
            <p:ph type="body" idx="1"/>
          </p:nvPr>
        </p:nvSpPr>
        <p:spPr>
          <a:xfrm>
            <a:off x="685800" y="4560888"/>
            <a:ext cx="6173788" cy="4319587"/>
          </a:xfrm>
        </p:spPr>
        <p:txBody>
          <a:bodyPr/>
          <a:lstStyle/>
          <a:p>
            <a:r>
              <a:rPr lang="en-US" altLang="en-US" sz="1600" b="1"/>
              <a:t>25. Composting</a:t>
            </a:r>
            <a:r>
              <a:rPr lang="en-US" altLang="en-US" sz="1600"/>
              <a:t> is an easy way to transform your landscape trimmings and your fruit and vegetable kitchen scraps into a dark, crumbly, sweet-smelling soil amendment. This substance, called compost or humus, is a wonderful conditioner for your soil. </a:t>
            </a:r>
            <a:r>
              <a:rPr lang="en-US" altLang="en-US" b="1"/>
              <a:t>Compost </a:t>
            </a:r>
            <a:r>
              <a:rPr lang="en-US" altLang="en-US"/>
              <a:t>is the useable material which is the end product of the decomposition process</a:t>
            </a:r>
            <a:r>
              <a:rPr lang="en-US" altLang="en-US" sz="1600"/>
              <a:t>.</a:t>
            </a:r>
            <a:endParaRPr lang="en-US" altLang="en-US"/>
          </a:p>
        </p:txBody>
      </p:sp>
    </p:spTree>
    <p:extLst>
      <p:ext uri="{BB962C8B-B14F-4D97-AF65-F5344CB8AC3E}">
        <p14:creationId xmlns:p14="http://schemas.microsoft.com/office/powerpoint/2010/main" val="4510693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6F57C3B-48BD-5444-AB09-51FD7926A3ED}" type="slidenum">
              <a:rPr lang="en-US" altLang="en-US"/>
              <a:pPr/>
              <a:t>26</a:t>
            </a:fld>
            <a:endParaRPr lang="en-US" altLang="en-US"/>
          </a:p>
        </p:txBody>
      </p:sp>
      <p:sp>
        <p:nvSpPr>
          <p:cNvPr id="177154" name="Rectangle 2"/>
          <p:cNvSpPr>
            <a:spLocks noChangeArrowheads="1" noTextEdit="1"/>
          </p:cNvSpPr>
          <p:nvPr>
            <p:ph type="sldImg"/>
          </p:nvPr>
        </p:nvSpPr>
        <p:spPr>
          <a:ln/>
        </p:spPr>
      </p:sp>
      <p:sp>
        <p:nvSpPr>
          <p:cNvPr id="177155" name="Rectangle 3"/>
          <p:cNvSpPr>
            <a:spLocks noGrp="1" noChangeArrowheads="1"/>
          </p:cNvSpPr>
          <p:nvPr>
            <p:ph type="body" idx="1"/>
          </p:nvPr>
        </p:nvSpPr>
        <p:spPr>
          <a:xfrm>
            <a:off x="608013" y="4560888"/>
            <a:ext cx="6175375" cy="4319587"/>
          </a:xfrm>
        </p:spPr>
        <p:txBody>
          <a:bodyPr/>
          <a:lstStyle/>
          <a:p>
            <a:r>
              <a:rPr lang="en-US" altLang="en-US" sz="1600" b="1"/>
              <a:t>26. Brown </a:t>
            </a:r>
            <a:r>
              <a:rPr lang="en-US" altLang="en-US" sz="1600"/>
              <a:t>material (leaves, straw, shredded wood) along with </a:t>
            </a:r>
            <a:r>
              <a:rPr lang="en-US" altLang="en-US" sz="1600" b="1"/>
              <a:t>green</a:t>
            </a:r>
            <a:r>
              <a:rPr lang="en-US" altLang="en-US" sz="1600"/>
              <a:t> materials (grass, vegetable scraps) in combination with water and air and high temperatures creates an environment for yard debris, grass clippings and vegetable scraps to break down.  Macro organisms, such as earthworms and insects as well as microorganisms such as bacteria, fungi and microbes help to further break down the compost pile.</a:t>
            </a:r>
          </a:p>
          <a:p>
            <a:endParaRPr lang="en-US" altLang="en-US" sz="1600"/>
          </a:p>
        </p:txBody>
      </p:sp>
    </p:spTree>
    <p:extLst>
      <p:ext uri="{BB962C8B-B14F-4D97-AF65-F5344CB8AC3E}">
        <p14:creationId xmlns:p14="http://schemas.microsoft.com/office/powerpoint/2010/main" val="5057957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EBE0D2A1-64E4-0041-9879-62B7F73B2D98}" type="slidenum">
              <a:rPr lang="en-US" altLang="en-US"/>
              <a:pPr/>
              <a:t>27</a:t>
            </a:fld>
            <a:endParaRPr lang="en-US" altLang="en-US"/>
          </a:p>
        </p:txBody>
      </p:sp>
      <p:sp>
        <p:nvSpPr>
          <p:cNvPr id="163842" name="Rectangle 2"/>
          <p:cNvSpPr>
            <a:spLocks noChangeArrowheads="1" noTextEdit="1"/>
          </p:cNvSpPr>
          <p:nvPr>
            <p:ph type="sldImg"/>
          </p:nvPr>
        </p:nvSpPr>
        <p:spPr>
          <a:ln/>
        </p:spPr>
      </p:sp>
      <p:sp>
        <p:nvSpPr>
          <p:cNvPr id="163843" name="Rectangle 3"/>
          <p:cNvSpPr>
            <a:spLocks noGrp="1" noChangeArrowheads="1"/>
          </p:cNvSpPr>
          <p:nvPr>
            <p:ph type="body" idx="1"/>
          </p:nvPr>
        </p:nvSpPr>
        <p:spPr>
          <a:xfrm>
            <a:off x="531813" y="4560888"/>
            <a:ext cx="6402387" cy="4319587"/>
          </a:xfrm>
        </p:spPr>
        <p:txBody>
          <a:bodyPr/>
          <a:lstStyle/>
          <a:p>
            <a:r>
              <a:rPr lang="en-US" altLang="en-US" sz="1500"/>
              <a:t>27. Composting…</a:t>
            </a:r>
          </a:p>
          <a:p>
            <a:pPr>
              <a:buFontTx/>
              <a:buChar char="•"/>
            </a:pPr>
            <a:r>
              <a:rPr lang="en-US" altLang="en-US" sz="1500" b="1"/>
              <a:t>Saves</a:t>
            </a:r>
            <a:r>
              <a:rPr lang="en-US" altLang="en-US" sz="1500"/>
              <a:t> you money</a:t>
            </a:r>
          </a:p>
          <a:p>
            <a:pPr>
              <a:buFontTx/>
              <a:buChar char="•"/>
            </a:pPr>
            <a:r>
              <a:rPr lang="en-US" altLang="en-US" sz="1500" b="1"/>
              <a:t>Helps</a:t>
            </a:r>
            <a:r>
              <a:rPr lang="en-US" altLang="en-US" sz="1500"/>
              <a:t> your garden and container plants by improving the fertility and tilth of the soil.</a:t>
            </a:r>
          </a:p>
          <a:p>
            <a:pPr>
              <a:buFontTx/>
              <a:buChar char="•"/>
            </a:pPr>
            <a:r>
              <a:rPr lang="en-US" altLang="en-US" sz="1500" b="1"/>
              <a:t>Saves</a:t>
            </a:r>
            <a:r>
              <a:rPr lang="en-US" altLang="en-US" sz="1500"/>
              <a:t> water by helping the soil hold moisture and reducing water runoff.</a:t>
            </a:r>
          </a:p>
          <a:p>
            <a:pPr>
              <a:buFontTx/>
              <a:buChar char="•"/>
            </a:pPr>
            <a:r>
              <a:rPr lang="en-US" altLang="en-US" sz="1500"/>
              <a:t>Protects the </a:t>
            </a:r>
            <a:r>
              <a:rPr lang="en-US" altLang="en-US" sz="1500" b="1"/>
              <a:t>environment</a:t>
            </a:r>
            <a:r>
              <a:rPr lang="en-US" altLang="en-US" sz="1500"/>
              <a:t> by recycling valuable organic resources and reducing the use of fuel to transport yard trimmings off-site and process them on a large scale.</a:t>
            </a:r>
          </a:p>
          <a:p>
            <a:endParaRPr lang="en-US" altLang="en-US" sz="1500"/>
          </a:p>
          <a:p>
            <a:r>
              <a:rPr lang="en-US" altLang="en-US" sz="1500"/>
              <a:t>Another benefit is the </a:t>
            </a:r>
            <a:r>
              <a:rPr lang="en-US" altLang="en-US" sz="1500" b="1"/>
              <a:t>timeless education children</a:t>
            </a:r>
            <a:r>
              <a:rPr lang="en-US" altLang="en-US" sz="1500"/>
              <a:t> receive from composting. Kids can be a big help in making compost happen at your home. A fun and educational chore to assign your young children is carrying the house bucket full of vegetable scraps outside to the compost bin. This activity brings the wonders of science and nature to life, as they see last week’s leftovers soon becoming rich soil.</a:t>
            </a:r>
          </a:p>
        </p:txBody>
      </p:sp>
    </p:spTree>
    <p:extLst>
      <p:ext uri="{BB962C8B-B14F-4D97-AF65-F5344CB8AC3E}">
        <p14:creationId xmlns:p14="http://schemas.microsoft.com/office/powerpoint/2010/main" val="11688954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F3F82D6-5BF1-7F48-91EF-F9CF53BFAF95}" type="slidenum">
              <a:rPr lang="en-US" altLang="en-US"/>
              <a:pPr/>
              <a:t>28</a:t>
            </a:fld>
            <a:endParaRPr lang="en-US" altLang="en-US"/>
          </a:p>
        </p:txBody>
      </p:sp>
      <p:sp>
        <p:nvSpPr>
          <p:cNvPr id="145410" name="Rectangle 2"/>
          <p:cNvSpPr>
            <a:spLocks noChangeArrowheads="1" noTextEdit="1"/>
          </p:cNvSpPr>
          <p:nvPr>
            <p:ph type="sldImg"/>
          </p:nvPr>
        </p:nvSpPr>
        <p:spPr>
          <a:ln/>
        </p:spPr>
      </p:sp>
      <p:sp>
        <p:nvSpPr>
          <p:cNvPr id="145411" name="Rectangle 3"/>
          <p:cNvSpPr>
            <a:spLocks noGrp="1" noChangeArrowheads="1"/>
          </p:cNvSpPr>
          <p:nvPr>
            <p:ph type="body" idx="1"/>
          </p:nvPr>
        </p:nvSpPr>
        <p:spPr>
          <a:xfrm>
            <a:off x="685800" y="4560888"/>
            <a:ext cx="5867400" cy="4319587"/>
          </a:xfrm>
        </p:spPr>
        <p:txBody>
          <a:bodyPr/>
          <a:lstStyle/>
          <a:p>
            <a:r>
              <a:rPr lang="en-US" altLang="en-US" sz="1600"/>
              <a:t>28. When thinking of composting, it’s best to decide what structure you want to use to compost your yard clippings and trimmings in. Also keep in mind that there are some homeowners associations that do not permit piles of yard waste, check with your association before you start to compost. A container creates a neat and tidy structure that retains heat well, is visually pleasing and serves as a reminder for you to compost.</a:t>
            </a:r>
          </a:p>
          <a:p>
            <a:endParaRPr lang="en-US" altLang="en-US" sz="1600"/>
          </a:p>
          <a:p>
            <a:r>
              <a:rPr lang="en-US" altLang="en-US" sz="1600"/>
              <a:t>Here are a few of the different types of composting structures…</a:t>
            </a:r>
          </a:p>
        </p:txBody>
      </p:sp>
    </p:spTree>
    <p:extLst>
      <p:ext uri="{BB962C8B-B14F-4D97-AF65-F5344CB8AC3E}">
        <p14:creationId xmlns:p14="http://schemas.microsoft.com/office/powerpoint/2010/main" val="4449884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09CD84D-49FD-BF47-BB87-8975B5A32459}" type="slidenum">
              <a:rPr lang="en-US" altLang="en-US"/>
              <a:pPr/>
              <a:t>29</a:t>
            </a:fld>
            <a:endParaRPr lang="en-US" altLang="en-US"/>
          </a:p>
        </p:txBody>
      </p:sp>
      <p:sp>
        <p:nvSpPr>
          <p:cNvPr id="143362" name="Rectangle 2"/>
          <p:cNvSpPr>
            <a:spLocks noChangeArrowheads="1" noTextEdit="1"/>
          </p:cNvSpPr>
          <p:nvPr>
            <p:ph type="sldImg"/>
          </p:nvPr>
        </p:nvSpPr>
        <p:spPr>
          <a:ln/>
        </p:spPr>
      </p:sp>
      <p:sp>
        <p:nvSpPr>
          <p:cNvPr id="143363" name="Rectangle 3"/>
          <p:cNvSpPr>
            <a:spLocks noGrp="1" noChangeArrowheads="1"/>
          </p:cNvSpPr>
          <p:nvPr>
            <p:ph type="body" idx="1"/>
          </p:nvPr>
        </p:nvSpPr>
        <p:spPr>
          <a:xfrm>
            <a:off x="762000" y="4560888"/>
            <a:ext cx="5945188" cy="4319587"/>
          </a:xfrm>
        </p:spPr>
        <p:txBody>
          <a:bodyPr/>
          <a:lstStyle/>
          <a:p>
            <a:r>
              <a:rPr lang="en-US" altLang="en-US" sz="1600"/>
              <a:t>29. Traditionally, a pile of 3’x3’x3’ is recommended. </a:t>
            </a:r>
          </a:p>
          <a:p>
            <a:endParaRPr lang="en-US" altLang="en-US" sz="1600"/>
          </a:p>
          <a:p>
            <a:r>
              <a:rPr lang="en-US" altLang="en-US" sz="1600"/>
              <a:t>A higher pile of at least 6’x6’ and preferably larger is ideal for decomposition, but unmanageable for people less than 6 feet tall. A small pile tends to remain at a lower temperature and the heating process can be hindered. The peak height of the pile should be in the 5 to 6 foot range for the best of both worlds.</a:t>
            </a:r>
          </a:p>
          <a:p>
            <a:endParaRPr lang="en-US" altLang="en-US" sz="1600"/>
          </a:p>
          <a:p>
            <a:r>
              <a:rPr lang="en-US" altLang="en-US" sz="1600"/>
              <a:t>Heaps tend to sprawl and shrink to short mounds. To organize your compost, consider a simple enclosure.</a:t>
            </a:r>
          </a:p>
        </p:txBody>
      </p:sp>
    </p:spTree>
    <p:extLst>
      <p:ext uri="{BB962C8B-B14F-4D97-AF65-F5344CB8AC3E}">
        <p14:creationId xmlns:p14="http://schemas.microsoft.com/office/powerpoint/2010/main" val="1382181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9C70B1E-90A7-8A42-B3BE-71EF8CA5BD81}" type="slidenum">
              <a:rPr lang="en-US" altLang="en-US"/>
              <a:pPr/>
              <a:t>3</a:t>
            </a:fld>
            <a:endParaRPr lang="en-US" altLang="en-US"/>
          </a:p>
        </p:txBody>
      </p:sp>
      <p:sp>
        <p:nvSpPr>
          <p:cNvPr id="369666" name="Rectangle 2"/>
          <p:cNvSpPr>
            <a:spLocks noChangeArrowheads="1" noTextEdit="1"/>
          </p:cNvSpPr>
          <p:nvPr>
            <p:ph type="sldImg"/>
          </p:nvPr>
        </p:nvSpPr>
        <p:spPr>
          <a:ln/>
        </p:spPr>
      </p:sp>
      <p:sp>
        <p:nvSpPr>
          <p:cNvPr id="369667" name="Rectangle 3"/>
          <p:cNvSpPr>
            <a:spLocks noGrp="1" noChangeArrowheads="1"/>
          </p:cNvSpPr>
          <p:nvPr>
            <p:ph type="body" idx="1"/>
          </p:nvPr>
        </p:nvSpPr>
        <p:spPr/>
        <p:txBody>
          <a:bodyPr/>
          <a:lstStyle/>
          <a:p>
            <a:r>
              <a:rPr lang="en-US" altLang="en-US"/>
              <a:t>3. Georgia Master Gardener Logo</a:t>
            </a:r>
          </a:p>
        </p:txBody>
      </p:sp>
    </p:spTree>
    <p:extLst>
      <p:ext uri="{BB962C8B-B14F-4D97-AF65-F5344CB8AC3E}">
        <p14:creationId xmlns:p14="http://schemas.microsoft.com/office/powerpoint/2010/main" val="7846700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62A953A-26DD-B64A-87D0-F41739DABBC6}" type="slidenum">
              <a:rPr lang="en-US" altLang="en-US"/>
              <a:pPr/>
              <a:t>30</a:t>
            </a:fld>
            <a:endParaRPr lang="en-US" altLang="en-US"/>
          </a:p>
        </p:txBody>
      </p:sp>
      <p:sp>
        <p:nvSpPr>
          <p:cNvPr id="94210" name="Rectangle 2"/>
          <p:cNvSpPr>
            <a:spLocks noChangeArrowheads="1" noTextEdit="1"/>
          </p:cNvSpPr>
          <p:nvPr>
            <p:ph type="sldImg"/>
          </p:nvPr>
        </p:nvSpPr>
        <p:spPr>
          <a:ln/>
        </p:spPr>
      </p:sp>
      <p:sp>
        <p:nvSpPr>
          <p:cNvPr id="94211" name="Rectangle 3"/>
          <p:cNvSpPr>
            <a:spLocks noGrp="1" noChangeArrowheads="1"/>
          </p:cNvSpPr>
          <p:nvPr>
            <p:ph type="body" idx="1"/>
          </p:nvPr>
        </p:nvSpPr>
        <p:spPr/>
        <p:txBody>
          <a:bodyPr/>
          <a:lstStyle/>
          <a:p>
            <a:r>
              <a:rPr lang="en-US" altLang="en-US" sz="1800"/>
              <a:t>30. Secure the hoop with hooks or twists of wire. To speed composting, undo the hoop, set it up next to the pile, and turn the pile back into the cage in its new location.</a:t>
            </a:r>
          </a:p>
        </p:txBody>
      </p:sp>
    </p:spTree>
    <p:extLst>
      <p:ext uri="{BB962C8B-B14F-4D97-AF65-F5344CB8AC3E}">
        <p14:creationId xmlns:p14="http://schemas.microsoft.com/office/powerpoint/2010/main" val="9960458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600EDE2-A2B9-EA4A-A0D7-14BF1181E847}" type="slidenum">
              <a:rPr lang="en-US" altLang="en-US"/>
              <a:pPr/>
              <a:t>31</a:t>
            </a:fld>
            <a:endParaRPr lang="en-US" altLang="en-US"/>
          </a:p>
        </p:txBody>
      </p:sp>
      <p:sp>
        <p:nvSpPr>
          <p:cNvPr id="93186" name="Rectangle 2"/>
          <p:cNvSpPr>
            <a:spLocks noChangeArrowheads="1" noTextEdit="1"/>
          </p:cNvSpPr>
          <p:nvPr>
            <p:ph type="sldImg"/>
          </p:nvPr>
        </p:nvSpPr>
        <p:spPr>
          <a:ln/>
        </p:spPr>
      </p:sp>
      <p:sp>
        <p:nvSpPr>
          <p:cNvPr id="93187" name="Rectangle 3"/>
          <p:cNvSpPr>
            <a:spLocks noGrp="1" noChangeArrowheads="1"/>
          </p:cNvSpPr>
          <p:nvPr>
            <p:ph type="body" idx="1"/>
          </p:nvPr>
        </p:nvSpPr>
        <p:spPr>
          <a:xfrm>
            <a:off x="685800" y="4560888"/>
            <a:ext cx="6021388" cy="4319587"/>
          </a:xfrm>
        </p:spPr>
        <p:txBody>
          <a:bodyPr/>
          <a:lstStyle/>
          <a:p>
            <a:r>
              <a:rPr lang="en-US" altLang="en-US" sz="1800"/>
              <a:t>31. Like plastic bins, wooden ones can neatly contain yard trimmings. They can be build with recycled wood, old pallets and some wire and provide an inexpensive compost structure. Many styles are also commercially available and are easy to construct or can be purchased ready made. These are low-cost containers that you can use to reduce the pile.</a:t>
            </a:r>
          </a:p>
        </p:txBody>
      </p:sp>
    </p:spTree>
    <p:extLst>
      <p:ext uri="{BB962C8B-B14F-4D97-AF65-F5344CB8AC3E}">
        <p14:creationId xmlns:p14="http://schemas.microsoft.com/office/powerpoint/2010/main" val="9069171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827DA03-69FA-FF4B-8662-C36778F85939}" type="slidenum">
              <a:rPr lang="en-US" altLang="en-US"/>
              <a:pPr/>
              <a:t>32</a:t>
            </a:fld>
            <a:endParaRPr lang="en-US" altLang="en-US"/>
          </a:p>
        </p:txBody>
      </p:sp>
      <p:sp>
        <p:nvSpPr>
          <p:cNvPr id="297986" name="Rectangle 2"/>
          <p:cNvSpPr>
            <a:spLocks noChangeArrowheads="1" noTextEdit="1"/>
          </p:cNvSpPr>
          <p:nvPr>
            <p:ph type="sldImg"/>
          </p:nvPr>
        </p:nvSpPr>
        <p:spPr>
          <a:ln/>
        </p:spPr>
      </p:sp>
      <p:sp>
        <p:nvSpPr>
          <p:cNvPr id="297987" name="Rectangle 3"/>
          <p:cNvSpPr>
            <a:spLocks noGrp="1" noChangeArrowheads="1"/>
          </p:cNvSpPr>
          <p:nvPr>
            <p:ph type="body" idx="1"/>
          </p:nvPr>
        </p:nvSpPr>
        <p:spPr>
          <a:xfrm>
            <a:off x="762000" y="4560888"/>
            <a:ext cx="6021388" cy="4319587"/>
          </a:xfrm>
        </p:spPr>
        <p:txBody>
          <a:bodyPr/>
          <a:lstStyle/>
          <a:p>
            <a:r>
              <a:rPr lang="en-US" altLang="en-US" sz="1600"/>
              <a:t>32. This model is an open air bin with air vents along the sides. They are usually constructed of recycled plastic. This model is referred to as a biostack.</a:t>
            </a:r>
          </a:p>
          <a:p>
            <a:endParaRPr lang="en-US" altLang="en-US" sz="1600"/>
          </a:p>
          <a:p>
            <a:r>
              <a:rPr lang="en-US" altLang="en-US" sz="1600"/>
              <a:t>Other plastic bins are named Presto Composter, Garden Gourmet, Yard Guard, Soil Saver and GreenKeeper.  There are even plastic closed air bins. The closed bins retain moisture and heat inside its walls, and some oxygen is introduced each time the lid is opened and through the soil at the bottom. </a:t>
            </a:r>
          </a:p>
          <a:p>
            <a:endParaRPr lang="en-US" altLang="en-US" sz="1600"/>
          </a:p>
        </p:txBody>
      </p:sp>
    </p:spTree>
    <p:extLst>
      <p:ext uri="{BB962C8B-B14F-4D97-AF65-F5344CB8AC3E}">
        <p14:creationId xmlns:p14="http://schemas.microsoft.com/office/powerpoint/2010/main" val="18644586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4FB54E0-AEE9-1D4D-A021-55F6F2A64BA2}" type="slidenum">
              <a:rPr lang="en-US" altLang="en-US"/>
              <a:pPr/>
              <a:t>33</a:t>
            </a:fld>
            <a:endParaRPr lang="en-US" altLang="en-US"/>
          </a:p>
        </p:txBody>
      </p:sp>
      <p:sp>
        <p:nvSpPr>
          <p:cNvPr id="300034" name="Rectangle 2"/>
          <p:cNvSpPr>
            <a:spLocks noChangeArrowheads="1" noTextEdit="1"/>
          </p:cNvSpPr>
          <p:nvPr>
            <p:ph type="sldImg"/>
          </p:nvPr>
        </p:nvSpPr>
        <p:spPr>
          <a:ln/>
        </p:spPr>
      </p:sp>
      <p:sp>
        <p:nvSpPr>
          <p:cNvPr id="300035" name="Rectangle 3"/>
          <p:cNvSpPr>
            <a:spLocks noGrp="1" noChangeArrowheads="1"/>
          </p:cNvSpPr>
          <p:nvPr>
            <p:ph type="body" idx="1"/>
          </p:nvPr>
        </p:nvSpPr>
        <p:spPr>
          <a:xfrm>
            <a:off x="762000" y="4560888"/>
            <a:ext cx="5945188" cy="4319587"/>
          </a:xfrm>
        </p:spPr>
        <p:txBody>
          <a:bodyPr/>
          <a:lstStyle/>
          <a:p>
            <a:r>
              <a:rPr lang="en-US" altLang="en-US" sz="1800"/>
              <a:t>33. There are also rotating drums. They are raised, drum shaped units which rotate and create compost quickly. The materials are thoroughly mixed inside, and quicker breakdown occurs. Yard clippings and vegetable scraps are placed inside a convenient door and turned every day. To assist the process and increase the number of microorganisms in side, throw in a few handfuls of finished compost, compost starter or garden soil at the start. In about a month, the compost will be ready for your garden.</a:t>
            </a:r>
          </a:p>
          <a:p>
            <a:endParaRPr lang="en-US" altLang="en-US" sz="1800"/>
          </a:p>
          <a:p>
            <a:r>
              <a:rPr lang="en-US" altLang="en-US" sz="1800"/>
              <a:t>The first time you fill your bin with leaves and grass, you might wonder if the bin is too small. Don’t worry. The pile will start to decrease in volume by 35-50% after seven days. You can fill it again and again and the same reduction in mass will occur.</a:t>
            </a:r>
          </a:p>
          <a:p>
            <a:endParaRPr lang="en-US" altLang="en-US" sz="1800"/>
          </a:p>
        </p:txBody>
      </p:sp>
    </p:spTree>
    <p:extLst>
      <p:ext uri="{BB962C8B-B14F-4D97-AF65-F5344CB8AC3E}">
        <p14:creationId xmlns:p14="http://schemas.microsoft.com/office/powerpoint/2010/main" val="20222169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741B21B-472A-BC4C-9B26-7F66CDFBE275}" type="slidenum">
              <a:rPr lang="en-US" altLang="en-US"/>
              <a:pPr/>
              <a:t>34</a:t>
            </a:fld>
            <a:endParaRPr lang="en-US" altLang="en-US"/>
          </a:p>
        </p:txBody>
      </p:sp>
      <p:sp>
        <p:nvSpPr>
          <p:cNvPr id="326658" name="Rectangle 2"/>
          <p:cNvSpPr>
            <a:spLocks noChangeArrowheads="1" noTextEdit="1"/>
          </p:cNvSpPr>
          <p:nvPr>
            <p:ph type="sldImg"/>
          </p:nvPr>
        </p:nvSpPr>
        <p:spPr>
          <a:ln/>
        </p:spPr>
      </p:sp>
      <p:sp>
        <p:nvSpPr>
          <p:cNvPr id="326659" name="Rectangle 3"/>
          <p:cNvSpPr>
            <a:spLocks noGrp="1" noChangeArrowheads="1"/>
          </p:cNvSpPr>
          <p:nvPr>
            <p:ph type="body" idx="1"/>
          </p:nvPr>
        </p:nvSpPr>
        <p:spPr/>
        <p:txBody>
          <a:bodyPr/>
          <a:lstStyle/>
          <a:p>
            <a:r>
              <a:rPr lang="en-US" altLang="en-US"/>
              <a:t>34. Even a trash can  be converted into a composter!</a:t>
            </a:r>
          </a:p>
        </p:txBody>
      </p:sp>
    </p:spTree>
    <p:extLst>
      <p:ext uri="{BB962C8B-B14F-4D97-AF65-F5344CB8AC3E}">
        <p14:creationId xmlns:p14="http://schemas.microsoft.com/office/powerpoint/2010/main" val="13248879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E0E7F38-E7BC-5841-8E1E-1542AEEC4F7F}" type="slidenum">
              <a:rPr lang="en-US" altLang="en-US"/>
              <a:pPr/>
              <a:t>35</a:t>
            </a:fld>
            <a:endParaRPr lang="en-US" altLang="en-US"/>
          </a:p>
        </p:txBody>
      </p:sp>
      <p:sp>
        <p:nvSpPr>
          <p:cNvPr id="353282" name="Rectangle 2"/>
          <p:cNvSpPr>
            <a:spLocks noChangeArrowheads="1" noTextEdit="1"/>
          </p:cNvSpPr>
          <p:nvPr>
            <p:ph type="sldImg"/>
          </p:nvPr>
        </p:nvSpPr>
        <p:spPr>
          <a:ln/>
        </p:spPr>
      </p:sp>
      <p:sp>
        <p:nvSpPr>
          <p:cNvPr id="353283" name="Rectangle 3"/>
          <p:cNvSpPr>
            <a:spLocks noGrp="1" noChangeArrowheads="1"/>
          </p:cNvSpPr>
          <p:nvPr>
            <p:ph type="body" idx="1"/>
          </p:nvPr>
        </p:nvSpPr>
        <p:spPr/>
        <p:txBody>
          <a:bodyPr/>
          <a:lstStyle/>
          <a:p>
            <a:r>
              <a:rPr lang="en-US" altLang="en-US"/>
              <a:t>35. Composters don’t need to be large to work. A simple bucket can get you started if space is an issue. It can be kept on an outside balcony or porch.</a:t>
            </a:r>
          </a:p>
        </p:txBody>
      </p:sp>
    </p:spTree>
    <p:extLst>
      <p:ext uri="{BB962C8B-B14F-4D97-AF65-F5344CB8AC3E}">
        <p14:creationId xmlns:p14="http://schemas.microsoft.com/office/powerpoint/2010/main" val="1340752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FA69D5C-9305-334C-9AAF-E8151EE7E854}" type="slidenum">
              <a:rPr lang="en-US" altLang="en-US"/>
              <a:pPr/>
              <a:t>36</a:t>
            </a:fld>
            <a:endParaRPr lang="en-US" altLang="en-US"/>
          </a:p>
        </p:txBody>
      </p:sp>
      <p:sp>
        <p:nvSpPr>
          <p:cNvPr id="354306" name="Rectangle 2"/>
          <p:cNvSpPr>
            <a:spLocks noChangeArrowheads="1" noTextEdit="1"/>
          </p:cNvSpPr>
          <p:nvPr>
            <p:ph type="sldImg"/>
          </p:nvPr>
        </p:nvSpPr>
        <p:spPr>
          <a:ln/>
        </p:spPr>
      </p:sp>
      <p:sp>
        <p:nvSpPr>
          <p:cNvPr id="354307" name="Rectangle 3"/>
          <p:cNvSpPr>
            <a:spLocks noGrp="1" noChangeArrowheads="1"/>
          </p:cNvSpPr>
          <p:nvPr>
            <p:ph type="body" idx="1"/>
          </p:nvPr>
        </p:nvSpPr>
        <p:spPr/>
        <p:txBody>
          <a:bodyPr/>
          <a:lstStyle/>
          <a:p>
            <a:r>
              <a:rPr lang="en-US" altLang="en-US"/>
              <a:t>36. How to Compost.</a:t>
            </a:r>
          </a:p>
        </p:txBody>
      </p:sp>
    </p:spTree>
    <p:extLst>
      <p:ext uri="{BB962C8B-B14F-4D97-AF65-F5344CB8AC3E}">
        <p14:creationId xmlns:p14="http://schemas.microsoft.com/office/powerpoint/2010/main" val="6916247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5906F63-1C85-2A40-8934-0962E5E4FAFE}" type="slidenum">
              <a:rPr lang="en-US" altLang="en-US"/>
              <a:pPr/>
              <a:t>37</a:t>
            </a:fld>
            <a:endParaRPr lang="en-US" altLang="en-US"/>
          </a:p>
        </p:txBody>
      </p:sp>
      <p:sp>
        <p:nvSpPr>
          <p:cNvPr id="356354" name="Rectangle 2"/>
          <p:cNvSpPr>
            <a:spLocks noChangeArrowheads="1" noTextEdit="1"/>
          </p:cNvSpPr>
          <p:nvPr>
            <p:ph type="sldImg"/>
          </p:nvPr>
        </p:nvSpPr>
        <p:spPr>
          <a:ln/>
        </p:spPr>
      </p:sp>
      <p:sp>
        <p:nvSpPr>
          <p:cNvPr id="356355" name="Rectangle 3"/>
          <p:cNvSpPr>
            <a:spLocks noGrp="1" noChangeArrowheads="1"/>
          </p:cNvSpPr>
          <p:nvPr>
            <p:ph type="body" idx="1"/>
          </p:nvPr>
        </p:nvSpPr>
        <p:spPr/>
        <p:txBody>
          <a:bodyPr/>
          <a:lstStyle/>
          <a:p>
            <a:r>
              <a:rPr lang="en-US" altLang="en-US"/>
              <a:t>37. While composting is easy, there are a few things to consider to speed the process and avoid problems. </a:t>
            </a:r>
          </a:p>
        </p:txBody>
      </p:sp>
    </p:spTree>
    <p:extLst>
      <p:ext uri="{BB962C8B-B14F-4D97-AF65-F5344CB8AC3E}">
        <p14:creationId xmlns:p14="http://schemas.microsoft.com/office/powerpoint/2010/main" val="19553731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6F23A47-AAD4-004E-826B-0F7C88758FAF}" type="slidenum">
              <a:rPr lang="en-US" altLang="en-US"/>
              <a:pPr/>
              <a:t>38</a:t>
            </a:fld>
            <a:endParaRPr lang="en-US" altLang="en-US"/>
          </a:p>
        </p:txBody>
      </p:sp>
      <p:sp>
        <p:nvSpPr>
          <p:cNvPr id="278530" name="Rectangle 2"/>
          <p:cNvSpPr>
            <a:spLocks noChangeArrowheads="1" noTextEdit="1"/>
          </p:cNvSpPr>
          <p:nvPr>
            <p:ph type="sldImg"/>
          </p:nvPr>
        </p:nvSpPr>
        <p:spPr>
          <a:ln/>
        </p:spPr>
      </p:sp>
      <p:sp>
        <p:nvSpPr>
          <p:cNvPr id="278531" name="Rectangle 3"/>
          <p:cNvSpPr>
            <a:spLocks noGrp="1" noChangeArrowheads="1"/>
          </p:cNvSpPr>
          <p:nvPr>
            <p:ph type="body" idx="1"/>
          </p:nvPr>
        </p:nvSpPr>
        <p:spPr/>
        <p:txBody>
          <a:bodyPr/>
          <a:lstStyle/>
          <a:p>
            <a:r>
              <a:rPr lang="en-US" altLang="en-US"/>
              <a:t>38. There are many items that can be turned into compost.</a:t>
            </a:r>
          </a:p>
          <a:p>
            <a:r>
              <a:rPr lang="en-US" altLang="en-US"/>
              <a:t>Grass Clippings</a:t>
            </a:r>
          </a:p>
          <a:p>
            <a:r>
              <a:rPr lang="en-US" altLang="en-US"/>
              <a:t>Leaves</a:t>
            </a:r>
          </a:p>
          <a:p>
            <a:r>
              <a:rPr lang="en-US" altLang="en-US"/>
              <a:t>Shrub Prunings</a:t>
            </a:r>
          </a:p>
          <a:p>
            <a:r>
              <a:rPr lang="en-US" altLang="en-US"/>
              <a:t>Flowers</a:t>
            </a:r>
          </a:p>
          <a:p>
            <a:r>
              <a:rPr lang="en-US" altLang="en-US"/>
              <a:t>Sawdust</a:t>
            </a:r>
          </a:p>
          <a:p>
            <a:r>
              <a:rPr lang="en-US" altLang="en-US"/>
              <a:t>Fruit &amp; Vegetable Scraps</a:t>
            </a:r>
          </a:p>
          <a:p>
            <a:r>
              <a:rPr lang="en-US" altLang="en-US"/>
              <a:t>Coffee grounds/tea bags</a:t>
            </a:r>
          </a:p>
          <a:p>
            <a:r>
              <a:rPr lang="en-US" altLang="en-US"/>
              <a:t>Small amounts of uncoated paper</a:t>
            </a:r>
          </a:p>
          <a:p>
            <a:endParaRPr lang="en-US" altLang="en-US"/>
          </a:p>
        </p:txBody>
      </p:sp>
    </p:spTree>
    <p:extLst>
      <p:ext uri="{BB962C8B-B14F-4D97-AF65-F5344CB8AC3E}">
        <p14:creationId xmlns:p14="http://schemas.microsoft.com/office/powerpoint/2010/main" val="10144500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4F14BFB-E2A0-2743-BAB4-62C3FC976287}" type="slidenum">
              <a:rPr lang="en-US" altLang="en-US"/>
              <a:pPr/>
              <a:t>39</a:t>
            </a:fld>
            <a:endParaRPr lang="en-US" altLang="en-US"/>
          </a:p>
        </p:txBody>
      </p:sp>
      <p:sp>
        <p:nvSpPr>
          <p:cNvPr id="355330" name="Rectangle 2"/>
          <p:cNvSpPr>
            <a:spLocks noChangeArrowheads="1" noTextEdit="1"/>
          </p:cNvSpPr>
          <p:nvPr>
            <p:ph type="sldImg"/>
          </p:nvPr>
        </p:nvSpPr>
        <p:spPr>
          <a:ln/>
        </p:spPr>
      </p:sp>
      <p:sp>
        <p:nvSpPr>
          <p:cNvPr id="355331" name="Rectangle 3"/>
          <p:cNvSpPr>
            <a:spLocks noGrp="1" noChangeArrowheads="1"/>
          </p:cNvSpPr>
          <p:nvPr>
            <p:ph type="body" idx="1"/>
          </p:nvPr>
        </p:nvSpPr>
        <p:spPr/>
        <p:txBody>
          <a:bodyPr/>
          <a:lstStyle/>
          <a:p>
            <a:r>
              <a:rPr lang="en-US" altLang="en-US"/>
              <a:t>39. Brown material is essentially dry matter and a source of carbon. Green material is fresh matter and a source of nitrogen.</a:t>
            </a:r>
          </a:p>
        </p:txBody>
      </p:sp>
    </p:spTree>
    <p:extLst>
      <p:ext uri="{BB962C8B-B14F-4D97-AF65-F5344CB8AC3E}">
        <p14:creationId xmlns:p14="http://schemas.microsoft.com/office/powerpoint/2010/main" val="989804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670FAC9-11F0-6A44-979E-F31081A10F38}" type="slidenum">
              <a:rPr lang="en-US" altLang="en-US"/>
              <a:pPr/>
              <a:t>4</a:t>
            </a:fld>
            <a:endParaRPr lang="en-US" altLang="en-US"/>
          </a:p>
        </p:txBody>
      </p:sp>
      <p:sp>
        <p:nvSpPr>
          <p:cNvPr id="180226" name="Rectangle 2"/>
          <p:cNvSpPr>
            <a:spLocks noChangeArrowheads="1" noTextEdit="1"/>
          </p:cNvSpPr>
          <p:nvPr>
            <p:ph type="sldImg"/>
          </p:nvPr>
        </p:nvSpPr>
        <p:spPr>
          <a:ln/>
        </p:spPr>
      </p:sp>
      <p:sp>
        <p:nvSpPr>
          <p:cNvPr id="180227" name="Rectangle 3"/>
          <p:cNvSpPr>
            <a:spLocks noGrp="1" noChangeArrowheads="1"/>
          </p:cNvSpPr>
          <p:nvPr>
            <p:ph type="body" idx="1"/>
          </p:nvPr>
        </p:nvSpPr>
        <p:spPr/>
        <p:txBody>
          <a:bodyPr/>
          <a:lstStyle/>
          <a:p>
            <a:r>
              <a:rPr lang="en-US" altLang="en-US" sz="1600"/>
              <a:t>4. Title/Intro Slide Today’s class will primarily cover composting, but will also take a snapshot look at two other types of yard waste recycling ; mulching and grasscycling.  </a:t>
            </a:r>
          </a:p>
          <a:p>
            <a:endParaRPr lang="en-US" altLang="en-US"/>
          </a:p>
        </p:txBody>
      </p:sp>
    </p:spTree>
    <p:extLst>
      <p:ext uri="{BB962C8B-B14F-4D97-AF65-F5344CB8AC3E}">
        <p14:creationId xmlns:p14="http://schemas.microsoft.com/office/powerpoint/2010/main" val="2530087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E9CB9549-D834-5342-B0B1-C7062CDC727D}" type="slidenum">
              <a:rPr lang="en-US" altLang="en-US"/>
              <a:pPr/>
              <a:t>40</a:t>
            </a:fld>
            <a:endParaRPr lang="en-US" altLang="en-US"/>
          </a:p>
        </p:txBody>
      </p:sp>
      <p:sp>
        <p:nvSpPr>
          <p:cNvPr id="281602" name="Rectangle 2"/>
          <p:cNvSpPr>
            <a:spLocks noChangeArrowheads="1" noTextEdit="1"/>
          </p:cNvSpPr>
          <p:nvPr>
            <p:ph type="sldImg"/>
          </p:nvPr>
        </p:nvSpPr>
        <p:spPr>
          <a:ln/>
        </p:spPr>
      </p:sp>
      <p:sp>
        <p:nvSpPr>
          <p:cNvPr id="281603" name="Rectangle 3"/>
          <p:cNvSpPr>
            <a:spLocks noGrp="1" noChangeArrowheads="1"/>
          </p:cNvSpPr>
          <p:nvPr>
            <p:ph type="body" idx="1"/>
          </p:nvPr>
        </p:nvSpPr>
        <p:spPr/>
        <p:txBody>
          <a:bodyPr/>
          <a:lstStyle/>
          <a:p>
            <a:r>
              <a:rPr lang="en-US" altLang="en-US"/>
              <a:t>40. All of these items can attract pests, rodents, raccoons, and create foul odors.</a:t>
            </a:r>
          </a:p>
          <a:p>
            <a:r>
              <a:rPr lang="en-US" altLang="en-US"/>
              <a:t>Butter</a:t>
            </a:r>
          </a:p>
          <a:p>
            <a:r>
              <a:rPr lang="en-US" altLang="en-US"/>
              <a:t>Bones</a:t>
            </a:r>
          </a:p>
          <a:p>
            <a:r>
              <a:rPr lang="en-US" altLang="en-US"/>
              <a:t>Cat Manure</a:t>
            </a:r>
          </a:p>
          <a:p>
            <a:r>
              <a:rPr lang="en-US" altLang="en-US"/>
              <a:t>Cheese</a:t>
            </a:r>
          </a:p>
          <a:p>
            <a:r>
              <a:rPr lang="en-US" altLang="en-US"/>
              <a:t>Chicken</a:t>
            </a:r>
          </a:p>
          <a:p>
            <a:r>
              <a:rPr lang="en-US" altLang="en-US"/>
              <a:t>Dog Manure</a:t>
            </a:r>
          </a:p>
          <a:p>
            <a:r>
              <a:rPr lang="en-US" altLang="en-US"/>
              <a:t>Fish Scraps</a:t>
            </a:r>
          </a:p>
          <a:p>
            <a:r>
              <a:rPr lang="en-US" altLang="en-US"/>
              <a:t>Vegetable Oil</a:t>
            </a:r>
          </a:p>
          <a:p>
            <a:r>
              <a:rPr lang="en-US" altLang="en-US"/>
              <a:t>Lard</a:t>
            </a:r>
          </a:p>
          <a:p>
            <a:r>
              <a:rPr lang="en-US" altLang="en-US"/>
              <a:t>Mayonnaise</a:t>
            </a:r>
          </a:p>
          <a:p>
            <a:r>
              <a:rPr lang="en-US" altLang="en-US"/>
              <a:t>Meat </a:t>
            </a:r>
          </a:p>
          <a:p>
            <a:r>
              <a:rPr lang="en-US" altLang="en-US"/>
              <a:t>Milk</a:t>
            </a:r>
          </a:p>
          <a:p>
            <a:r>
              <a:rPr lang="en-US" altLang="en-US"/>
              <a:t>Oils</a:t>
            </a:r>
          </a:p>
          <a:p>
            <a:r>
              <a:rPr lang="en-US" altLang="en-US"/>
              <a:t>Peanut Butter</a:t>
            </a:r>
          </a:p>
          <a:p>
            <a:r>
              <a:rPr lang="en-US" altLang="en-US"/>
              <a:t>Salad Dressing</a:t>
            </a:r>
          </a:p>
          <a:p>
            <a:r>
              <a:rPr lang="en-US" altLang="en-US"/>
              <a:t>Sour Cream</a:t>
            </a:r>
          </a:p>
        </p:txBody>
      </p:sp>
    </p:spTree>
    <p:extLst>
      <p:ext uri="{BB962C8B-B14F-4D97-AF65-F5344CB8AC3E}">
        <p14:creationId xmlns:p14="http://schemas.microsoft.com/office/powerpoint/2010/main" val="12311958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99A60C8-5839-8040-B774-1CF1FE330ECD}" type="slidenum">
              <a:rPr lang="en-US" altLang="en-US"/>
              <a:pPr/>
              <a:t>41</a:t>
            </a:fld>
            <a:endParaRPr lang="en-US" altLang="en-US"/>
          </a:p>
        </p:txBody>
      </p:sp>
      <p:sp>
        <p:nvSpPr>
          <p:cNvPr id="327682" name="Rectangle 2"/>
          <p:cNvSpPr>
            <a:spLocks noChangeArrowheads="1" noTextEdit="1"/>
          </p:cNvSpPr>
          <p:nvPr>
            <p:ph type="sldImg"/>
          </p:nvPr>
        </p:nvSpPr>
        <p:spPr>
          <a:ln/>
        </p:spPr>
      </p:sp>
      <p:sp>
        <p:nvSpPr>
          <p:cNvPr id="327683" name="Rectangle 3"/>
          <p:cNvSpPr>
            <a:spLocks noGrp="1" noChangeArrowheads="1"/>
          </p:cNvSpPr>
          <p:nvPr>
            <p:ph type="body" idx="1"/>
          </p:nvPr>
        </p:nvSpPr>
        <p:spPr>
          <a:xfrm>
            <a:off x="762000" y="4560888"/>
            <a:ext cx="6021388" cy="4319587"/>
          </a:xfrm>
        </p:spPr>
        <p:txBody>
          <a:bodyPr/>
          <a:lstStyle/>
          <a:p>
            <a:r>
              <a:rPr lang="en-US" altLang="en-US" sz="1800" b="1"/>
              <a:t>41. Please do not add lime.</a:t>
            </a:r>
            <a:r>
              <a:rPr lang="en-US" altLang="en-US" sz="1800"/>
              <a:t> Some people like to add a sprinkle of lime but experts find it unnecessary and not beneficial to the compost process. The addition of lime to the pile will convert ammonium-nitrogen to ammonia gas and hasten the loss of nitrogen from the pile. Research shows that initially, the microorganisms prefer an acid environment in the break down of the organic matter. Over time, the pH of finished compost is usually </a:t>
            </a:r>
            <a:r>
              <a:rPr lang="en-US" altLang="en-US" sz="1800" b="1"/>
              <a:t>6.5-7.0</a:t>
            </a:r>
            <a:r>
              <a:rPr lang="en-US" altLang="en-US" sz="1800"/>
              <a:t> on the pH scale. </a:t>
            </a:r>
          </a:p>
          <a:p>
            <a:endParaRPr lang="en-US" altLang="en-US" sz="1800"/>
          </a:p>
        </p:txBody>
      </p:sp>
    </p:spTree>
    <p:extLst>
      <p:ext uri="{BB962C8B-B14F-4D97-AF65-F5344CB8AC3E}">
        <p14:creationId xmlns:p14="http://schemas.microsoft.com/office/powerpoint/2010/main" val="17041827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16D0644-C100-E042-BE0B-6E9438218062}" type="slidenum">
              <a:rPr lang="en-US" altLang="en-US"/>
              <a:pPr/>
              <a:t>42</a:t>
            </a:fld>
            <a:endParaRPr lang="en-US" altLang="en-US"/>
          </a:p>
        </p:txBody>
      </p:sp>
      <p:sp>
        <p:nvSpPr>
          <p:cNvPr id="285698" name="Rectangle 2"/>
          <p:cNvSpPr>
            <a:spLocks noChangeArrowheads="1" noTextEdit="1"/>
          </p:cNvSpPr>
          <p:nvPr>
            <p:ph type="sldImg"/>
          </p:nvPr>
        </p:nvSpPr>
        <p:spPr>
          <a:ln/>
        </p:spPr>
      </p:sp>
      <p:sp>
        <p:nvSpPr>
          <p:cNvPr id="285699" name="Rectangle 3"/>
          <p:cNvSpPr>
            <a:spLocks noGrp="1" noChangeArrowheads="1"/>
          </p:cNvSpPr>
          <p:nvPr>
            <p:ph type="body" idx="1"/>
          </p:nvPr>
        </p:nvSpPr>
        <p:spPr>
          <a:xfrm>
            <a:off x="685800" y="4560888"/>
            <a:ext cx="6323013" cy="4319587"/>
          </a:xfrm>
        </p:spPr>
        <p:txBody>
          <a:bodyPr/>
          <a:lstStyle/>
          <a:p>
            <a:pPr>
              <a:spcBef>
                <a:spcPct val="0"/>
              </a:spcBef>
            </a:pPr>
            <a:r>
              <a:rPr lang="en-US" altLang="en-US" sz="1800" b="1"/>
              <a:t>42. Chop Compostables- </a:t>
            </a:r>
            <a:r>
              <a:rPr lang="en-US" altLang="en-US" sz="1800"/>
              <a:t>The more you chop, the faster the decomposition process will take place.</a:t>
            </a:r>
          </a:p>
          <a:p>
            <a:pPr>
              <a:spcBef>
                <a:spcPct val="0"/>
              </a:spcBef>
            </a:pPr>
            <a:endParaRPr lang="en-US" altLang="en-US" sz="1800"/>
          </a:p>
          <a:p>
            <a:pPr>
              <a:spcBef>
                <a:spcPct val="0"/>
              </a:spcBef>
            </a:pPr>
            <a:r>
              <a:rPr lang="en-US" altLang="en-US" sz="1800" b="1"/>
              <a:t>Mix </a:t>
            </a:r>
            <a:r>
              <a:rPr lang="en-US" altLang="en-US" sz="1800"/>
              <a:t>two-thirds dry brown material (leaves, straw, shredded wood) with one-third moist, green materials for a balance of nutrients, air and water.</a:t>
            </a:r>
          </a:p>
          <a:p>
            <a:pPr>
              <a:spcBef>
                <a:spcPct val="0"/>
              </a:spcBef>
            </a:pPr>
            <a:endParaRPr lang="en-US" altLang="en-US" sz="1800"/>
          </a:p>
          <a:p>
            <a:pPr>
              <a:spcBef>
                <a:spcPct val="0"/>
              </a:spcBef>
            </a:pPr>
            <a:r>
              <a:rPr lang="en-US" altLang="en-US" sz="1800" b="1"/>
              <a:t>Add </a:t>
            </a:r>
            <a:r>
              <a:rPr lang="en-US" altLang="en-US" sz="1800"/>
              <a:t>water as you build your pile and maintain its moisture. Keep it as damp as a wrung-out sponge.</a:t>
            </a:r>
          </a:p>
          <a:p>
            <a:pPr>
              <a:spcBef>
                <a:spcPct val="0"/>
              </a:spcBef>
            </a:pPr>
            <a:endParaRPr lang="en-US" altLang="en-US" sz="1800"/>
          </a:p>
          <a:p>
            <a:endParaRPr lang="en-US" altLang="en-US" b="1"/>
          </a:p>
        </p:txBody>
      </p:sp>
    </p:spTree>
    <p:extLst>
      <p:ext uri="{BB962C8B-B14F-4D97-AF65-F5344CB8AC3E}">
        <p14:creationId xmlns:p14="http://schemas.microsoft.com/office/powerpoint/2010/main" val="12092556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9A6409A-A04E-2741-A0C6-D8245653C430}" type="slidenum">
              <a:rPr lang="en-US" altLang="en-US"/>
              <a:pPr/>
              <a:t>43</a:t>
            </a:fld>
            <a:endParaRPr lang="en-US" altLang="en-US"/>
          </a:p>
        </p:txBody>
      </p:sp>
      <p:sp>
        <p:nvSpPr>
          <p:cNvPr id="344066" name="Rectangle 2"/>
          <p:cNvSpPr>
            <a:spLocks noChangeArrowheads="1" noTextEdit="1"/>
          </p:cNvSpPr>
          <p:nvPr>
            <p:ph type="sldImg"/>
          </p:nvPr>
        </p:nvSpPr>
        <p:spPr>
          <a:ln/>
        </p:spPr>
      </p:sp>
      <p:sp>
        <p:nvSpPr>
          <p:cNvPr id="344067" name="Rectangle 3"/>
          <p:cNvSpPr>
            <a:spLocks noGrp="1" noChangeArrowheads="1"/>
          </p:cNvSpPr>
          <p:nvPr>
            <p:ph type="body" idx="1"/>
          </p:nvPr>
        </p:nvSpPr>
        <p:spPr/>
        <p:txBody>
          <a:bodyPr/>
          <a:lstStyle/>
          <a:p>
            <a:r>
              <a:rPr lang="en-US" altLang="en-US"/>
              <a:t>43. Methods of Composting.</a:t>
            </a:r>
          </a:p>
        </p:txBody>
      </p:sp>
    </p:spTree>
    <p:extLst>
      <p:ext uri="{BB962C8B-B14F-4D97-AF65-F5344CB8AC3E}">
        <p14:creationId xmlns:p14="http://schemas.microsoft.com/office/powerpoint/2010/main" val="1747768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958E8C5-FFC7-E44C-AA98-ACEE62EE99F4}" type="slidenum">
              <a:rPr lang="en-US" altLang="en-US"/>
              <a:pPr/>
              <a:t>44</a:t>
            </a:fld>
            <a:endParaRPr lang="en-US" altLang="en-US"/>
          </a:p>
        </p:txBody>
      </p:sp>
      <p:sp>
        <p:nvSpPr>
          <p:cNvPr id="304130" name="Rectangle 2"/>
          <p:cNvSpPr>
            <a:spLocks noChangeArrowheads="1" noTextEdit="1"/>
          </p:cNvSpPr>
          <p:nvPr>
            <p:ph type="sldImg"/>
          </p:nvPr>
        </p:nvSpPr>
        <p:spPr>
          <a:ln/>
        </p:spPr>
      </p:sp>
      <p:sp>
        <p:nvSpPr>
          <p:cNvPr id="304131" name="Rectangle 3"/>
          <p:cNvSpPr>
            <a:spLocks noGrp="1" noChangeArrowheads="1"/>
          </p:cNvSpPr>
          <p:nvPr>
            <p:ph type="body" idx="1"/>
          </p:nvPr>
        </p:nvSpPr>
        <p:spPr>
          <a:xfrm>
            <a:off x="1068388" y="4560888"/>
            <a:ext cx="5638800" cy="4319587"/>
          </a:xfrm>
        </p:spPr>
        <p:txBody>
          <a:bodyPr/>
          <a:lstStyle/>
          <a:p>
            <a:r>
              <a:rPr lang="en-US" altLang="en-US" sz="1800"/>
              <a:t>44.</a:t>
            </a:r>
          </a:p>
          <a:p>
            <a:pPr>
              <a:buFontTx/>
              <a:buChar char="•"/>
            </a:pPr>
            <a:r>
              <a:rPr lang="en-US" altLang="en-US" sz="1800"/>
              <a:t>Effortless </a:t>
            </a:r>
          </a:p>
          <a:p>
            <a:pPr>
              <a:buFontTx/>
              <a:buChar char="•"/>
            </a:pPr>
            <a:endParaRPr lang="en-US" altLang="en-US" sz="1800"/>
          </a:p>
          <a:p>
            <a:pPr>
              <a:buFontTx/>
              <a:buChar char="•"/>
            </a:pPr>
            <a:r>
              <a:rPr lang="en-US" altLang="en-US" sz="1800"/>
              <a:t>Takes up little work time, but 6 months to </a:t>
            </a:r>
            <a:r>
              <a:rPr lang="en-US" altLang="en-US" sz="1800" b="1"/>
              <a:t>two years </a:t>
            </a:r>
            <a:r>
              <a:rPr lang="en-US" altLang="en-US" sz="1800"/>
              <a:t>to yield product.</a:t>
            </a:r>
          </a:p>
          <a:p>
            <a:pPr>
              <a:buFontTx/>
              <a:buChar char="•"/>
            </a:pPr>
            <a:endParaRPr lang="en-US" altLang="en-US" sz="1800" b="1"/>
          </a:p>
          <a:p>
            <a:pPr>
              <a:buFontTx/>
              <a:buChar char="•"/>
            </a:pPr>
            <a:r>
              <a:rPr lang="en-US" altLang="en-US" sz="1800"/>
              <a:t>Easiest method is to build compost bin in layers of ingredients. </a:t>
            </a:r>
          </a:p>
          <a:p>
            <a:pPr>
              <a:buFontTx/>
              <a:buChar char="•"/>
            </a:pPr>
            <a:endParaRPr lang="en-US" altLang="en-US" sz="1800"/>
          </a:p>
        </p:txBody>
      </p:sp>
    </p:spTree>
    <p:extLst>
      <p:ext uri="{BB962C8B-B14F-4D97-AF65-F5344CB8AC3E}">
        <p14:creationId xmlns:p14="http://schemas.microsoft.com/office/powerpoint/2010/main" val="18646750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81CBEE0-E2C5-444B-B272-51510BC79CFF}" type="slidenum">
              <a:rPr lang="en-US" altLang="en-US"/>
              <a:pPr/>
              <a:t>45</a:t>
            </a:fld>
            <a:endParaRPr lang="en-US" altLang="en-US"/>
          </a:p>
        </p:txBody>
      </p:sp>
      <p:sp>
        <p:nvSpPr>
          <p:cNvPr id="264194" name="Rectangle 2"/>
          <p:cNvSpPr>
            <a:spLocks noChangeArrowheads="1" noTextEdit="1"/>
          </p:cNvSpPr>
          <p:nvPr>
            <p:ph type="sldImg"/>
          </p:nvPr>
        </p:nvSpPr>
        <p:spPr>
          <a:ln/>
        </p:spPr>
      </p:sp>
      <p:sp>
        <p:nvSpPr>
          <p:cNvPr id="264195" name="Rectangle 3"/>
          <p:cNvSpPr>
            <a:spLocks noGrp="1" noChangeArrowheads="1"/>
          </p:cNvSpPr>
          <p:nvPr>
            <p:ph type="body" idx="1"/>
          </p:nvPr>
        </p:nvSpPr>
        <p:spPr/>
        <p:txBody>
          <a:bodyPr/>
          <a:lstStyle/>
          <a:p>
            <a:r>
              <a:rPr lang="en-US" altLang="en-US" sz="1800"/>
              <a:t>45. A 4 x 4 x 4-foot area out of direct sunlight is ideal for your compost pile.  Locating the bin in full sun with wind exposure will slow the process down as it will require more moisture. Locate the bin out of view from neighbors. Composting can begin any time of the year, but many people start in the fall when leaves are abundant. </a:t>
            </a:r>
          </a:p>
        </p:txBody>
      </p:sp>
    </p:spTree>
    <p:extLst>
      <p:ext uri="{BB962C8B-B14F-4D97-AF65-F5344CB8AC3E}">
        <p14:creationId xmlns:p14="http://schemas.microsoft.com/office/powerpoint/2010/main" val="13643181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9A11B28-5D3A-6D4C-8468-1B9913E2BA78}" type="slidenum">
              <a:rPr lang="en-US" altLang="en-US"/>
              <a:pPr/>
              <a:t>46</a:t>
            </a:fld>
            <a:endParaRPr lang="en-US" altLang="en-US"/>
          </a:p>
        </p:txBody>
      </p:sp>
      <p:sp>
        <p:nvSpPr>
          <p:cNvPr id="323586" name="Rectangle 2"/>
          <p:cNvSpPr>
            <a:spLocks noChangeArrowheads="1" noTextEdit="1"/>
          </p:cNvSpPr>
          <p:nvPr>
            <p:ph type="sldImg"/>
          </p:nvPr>
        </p:nvSpPr>
        <p:spPr>
          <a:ln/>
        </p:spPr>
      </p:sp>
      <p:sp>
        <p:nvSpPr>
          <p:cNvPr id="323587" name="Rectangle 3"/>
          <p:cNvSpPr>
            <a:spLocks noGrp="1" noChangeArrowheads="1"/>
          </p:cNvSpPr>
          <p:nvPr>
            <p:ph type="body" idx="1"/>
          </p:nvPr>
        </p:nvSpPr>
        <p:spPr/>
        <p:txBody>
          <a:bodyPr/>
          <a:lstStyle/>
          <a:p>
            <a:pPr marL="228600" indent="-228600"/>
            <a:r>
              <a:rPr lang="en-US" altLang="en-US"/>
              <a:t>46.</a:t>
            </a:r>
          </a:p>
          <a:p>
            <a:pPr marL="228600" indent="-228600">
              <a:buFontTx/>
              <a:buChar char="•"/>
            </a:pPr>
            <a:r>
              <a:rPr lang="en-US" altLang="en-US"/>
              <a:t>No need to check for the proper mix or moisture in this method of composting. You build the pile with green or brown materials as they become available.</a:t>
            </a:r>
          </a:p>
          <a:p>
            <a:pPr marL="228600" indent="-228600">
              <a:buFontTx/>
              <a:buChar char="•"/>
            </a:pPr>
            <a:r>
              <a:rPr lang="en-US" altLang="en-US"/>
              <a:t>If you add vegetable or fruit scraps, it must be buried deep in the pile. Dig a hole in the top or side of the pile and cover the scraps with several inches of brown material or active compost. Foods left on the surface may attract pests or cause odors.</a:t>
            </a:r>
          </a:p>
          <a:p>
            <a:pPr marL="228600" indent="-228600">
              <a:buFontTx/>
              <a:buChar char="•"/>
            </a:pPr>
            <a:r>
              <a:rPr lang="en-US" altLang="en-US"/>
              <a:t>After 6 months or more, finish compost will be found at the bottom or oldest sections of the pile. It may be collected and used as it is produced.</a:t>
            </a:r>
          </a:p>
        </p:txBody>
      </p:sp>
    </p:spTree>
    <p:extLst>
      <p:ext uri="{BB962C8B-B14F-4D97-AF65-F5344CB8AC3E}">
        <p14:creationId xmlns:p14="http://schemas.microsoft.com/office/powerpoint/2010/main" val="14117102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6395067B-DBDC-7149-A299-F3448DD9B3ED}" type="slidenum">
              <a:rPr lang="en-US" altLang="en-US"/>
              <a:pPr/>
              <a:t>47</a:t>
            </a:fld>
            <a:endParaRPr lang="en-US" altLang="en-US"/>
          </a:p>
        </p:txBody>
      </p:sp>
      <p:sp>
        <p:nvSpPr>
          <p:cNvPr id="329730" name="Rectangle 2"/>
          <p:cNvSpPr>
            <a:spLocks noChangeArrowheads="1" noTextEdit="1"/>
          </p:cNvSpPr>
          <p:nvPr>
            <p:ph type="sldImg"/>
          </p:nvPr>
        </p:nvSpPr>
        <p:spPr>
          <a:ln/>
        </p:spPr>
      </p:sp>
      <p:sp>
        <p:nvSpPr>
          <p:cNvPr id="329731" name="Rectangle 3"/>
          <p:cNvSpPr>
            <a:spLocks noGrp="1" noChangeArrowheads="1"/>
          </p:cNvSpPr>
          <p:nvPr>
            <p:ph type="body" idx="1"/>
          </p:nvPr>
        </p:nvSpPr>
        <p:spPr/>
        <p:txBody>
          <a:bodyPr/>
          <a:lstStyle/>
          <a:p>
            <a:r>
              <a:rPr lang="en-US" altLang="en-US"/>
              <a:t>47.</a:t>
            </a:r>
          </a:p>
          <a:p>
            <a:r>
              <a:rPr lang="en-US" altLang="en-US"/>
              <a:t>Although it is more labor intensive, there are some ways to speed up the composting process.</a:t>
            </a:r>
          </a:p>
        </p:txBody>
      </p:sp>
    </p:spTree>
    <p:extLst>
      <p:ext uri="{BB962C8B-B14F-4D97-AF65-F5344CB8AC3E}">
        <p14:creationId xmlns:p14="http://schemas.microsoft.com/office/powerpoint/2010/main" val="12141169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40BF3C7-03CF-0546-BC64-4E409657BFC7}" type="slidenum">
              <a:rPr lang="en-US" altLang="en-US"/>
              <a:pPr/>
              <a:t>48</a:t>
            </a:fld>
            <a:endParaRPr lang="en-US" altLang="en-US"/>
          </a:p>
        </p:txBody>
      </p:sp>
      <p:sp>
        <p:nvSpPr>
          <p:cNvPr id="117762" name="Rectangle 2"/>
          <p:cNvSpPr>
            <a:spLocks noChangeArrowheads="1" noTextEdit="1"/>
          </p:cNvSpPr>
          <p:nvPr>
            <p:ph type="sldImg"/>
          </p:nvPr>
        </p:nvSpPr>
        <p:spPr>
          <a:ln/>
        </p:spPr>
      </p:sp>
      <p:sp>
        <p:nvSpPr>
          <p:cNvPr id="117763" name="Rectangle 3"/>
          <p:cNvSpPr>
            <a:spLocks noGrp="1" noChangeArrowheads="1"/>
          </p:cNvSpPr>
          <p:nvPr>
            <p:ph type="body" idx="1"/>
          </p:nvPr>
        </p:nvSpPr>
        <p:spPr>
          <a:xfrm>
            <a:off x="306388" y="4419600"/>
            <a:ext cx="6856412" cy="4875213"/>
          </a:xfrm>
        </p:spPr>
        <p:txBody>
          <a:bodyPr/>
          <a:lstStyle/>
          <a:p>
            <a:r>
              <a:rPr lang="en-US" altLang="en-US" sz="1400">
                <a:latin typeface="Arial" charset="0"/>
              </a:rPr>
              <a:t>48. The fastest way to compost is to build a “</a:t>
            </a:r>
            <a:r>
              <a:rPr lang="en-US" altLang="en-US" sz="1400" b="1">
                <a:latin typeface="Arial" charset="0"/>
              </a:rPr>
              <a:t>hot</a:t>
            </a:r>
            <a:r>
              <a:rPr lang="en-US" altLang="en-US" sz="1400">
                <a:latin typeface="Arial" charset="0"/>
              </a:rPr>
              <a:t>” heap, hoop or bin. This requires frequent turning of the pile to get plenty of oxygen to the organisms that are hard at work, breaking down the materials and creating heat. Temperatures can reach 120-150°F when “fast” composting is taking place and this assures that weed seeds and pathogens are killed. For accurate temperature readings, use an extended-length thermometer which can be bought at your home garden center. The </a:t>
            </a:r>
            <a:r>
              <a:rPr lang="en-US" altLang="en-US" sz="1400" b="1">
                <a:latin typeface="Arial" charset="0"/>
              </a:rPr>
              <a:t>ingredients</a:t>
            </a:r>
            <a:r>
              <a:rPr lang="en-US" altLang="en-US" sz="1400">
                <a:latin typeface="Arial" charset="0"/>
              </a:rPr>
              <a:t> to use are yard trimmings, fruit &amp; vegetable trimmings, and water as needed.</a:t>
            </a:r>
          </a:p>
          <a:p>
            <a:endParaRPr lang="en-US" altLang="en-US" sz="1400">
              <a:latin typeface="Arial" charset="0"/>
            </a:endParaRPr>
          </a:p>
          <a:p>
            <a:r>
              <a:rPr lang="en-US" altLang="en-US" sz="1400" b="1">
                <a:latin typeface="Arial" charset="0"/>
              </a:rPr>
              <a:t>Directions: </a:t>
            </a:r>
          </a:p>
          <a:p>
            <a:pPr>
              <a:buFontTx/>
              <a:buAutoNum type="arabicPeriod"/>
            </a:pPr>
            <a:r>
              <a:rPr lang="en-US" altLang="en-US" sz="1400" b="1">
                <a:latin typeface="Arial" charset="0"/>
              </a:rPr>
              <a:t>Layer and mix </a:t>
            </a:r>
            <a:r>
              <a:rPr lang="en-US" altLang="en-US" sz="1400">
                <a:latin typeface="Arial" charset="0"/>
              </a:rPr>
              <a:t>fresh green with dry brown materials alternately until you have at least a cubic yard (3x3x3 foot) pile.</a:t>
            </a:r>
          </a:p>
          <a:p>
            <a:pPr>
              <a:buFontTx/>
              <a:buAutoNum type="arabicPeriod"/>
            </a:pPr>
            <a:r>
              <a:rPr lang="en-US" altLang="en-US" sz="1400" b="1">
                <a:latin typeface="Arial" charset="0"/>
              </a:rPr>
              <a:t>Keep </a:t>
            </a:r>
            <a:r>
              <a:rPr lang="en-US" altLang="en-US" sz="1400">
                <a:latin typeface="Arial" charset="0"/>
              </a:rPr>
              <a:t>pile as moist as a wrung-out sponge.</a:t>
            </a:r>
          </a:p>
          <a:p>
            <a:pPr>
              <a:buFontTx/>
              <a:buAutoNum type="arabicPeriod"/>
            </a:pPr>
            <a:r>
              <a:rPr lang="en-US" altLang="en-US" sz="1400">
                <a:latin typeface="Arial" charset="0"/>
              </a:rPr>
              <a:t>Cover the pile with a sheet of plastic, a piece of carpet or a 1” layer of soil</a:t>
            </a:r>
          </a:p>
          <a:p>
            <a:pPr>
              <a:buFontTx/>
              <a:buAutoNum type="arabicPeriod"/>
            </a:pPr>
            <a:r>
              <a:rPr lang="en-US" altLang="en-US" sz="1400">
                <a:latin typeface="Arial" charset="0"/>
              </a:rPr>
              <a:t>Turn the pile one to three times a week to give it the air it needs for fast composting.</a:t>
            </a:r>
          </a:p>
          <a:p>
            <a:endParaRPr lang="en-US" altLang="en-US" sz="1400">
              <a:latin typeface="Arial" charset="0"/>
            </a:endParaRPr>
          </a:p>
          <a:p>
            <a:r>
              <a:rPr lang="en-US" altLang="en-US" sz="1400">
                <a:latin typeface="Arial" charset="0"/>
              </a:rPr>
              <a:t>The compost is ready to use when it has degraded into a rich dark humus, which usually takes between 1-3 months.</a:t>
            </a:r>
          </a:p>
        </p:txBody>
      </p:sp>
    </p:spTree>
    <p:extLst>
      <p:ext uri="{BB962C8B-B14F-4D97-AF65-F5344CB8AC3E}">
        <p14:creationId xmlns:p14="http://schemas.microsoft.com/office/powerpoint/2010/main" val="2746875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1FD427F-7150-CF45-A9E6-275C5AD4F3EB}" type="slidenum">
              <a:rPr lang="en-US" altLang="en-US"/>
              <a:pPr/>
              <a:t>49</a:t>
            </a:fld>
            <a:endParaRPr lang="en-US" altLang="en-US"/>
          </a:p>
        </p:txBody>
      </p:sp>
      <p:sp>
        <p:nvSpPr>
          <p:cNvPr id="362498" name="Rectangle 2"/>
          <p:cNvSpPr>
            <a:spLocks noChangeArrowheads="1" noTextEdit="1"/>
          </p:cNvSpPr>
          <p:nvPr>
            <p:ph type="sldImg"/>
          </p:nvPr>
        </p:nvSpPr>
        <p:spPr>
          <a:ln/>
        </p:spPr>
      </p:sp>
      <p:sp>
        <p:nvSpPr>
          <p:cNvPr id="362499" name="Rectangle 3"/>
          <p:cNvSpPr>
            <a:spLocks noGrp="1" noChangeArrowheads="1"/>
          </p:cNvSpPr>
          <p:nvPr>
            <p:ph type="body" idx="1"/>
          </p:nvPr>
        </p:nvSpPr>
        <p:spPr/>
        <p:txBody>
          <a:bodyPr/>
          <a:lstStyle/>
          <a:p>
            <a:r>
              <a:rPr lang="en-US" altLang="en-US"/>
              <a:t>49. Layering the different compost materials will result in the fastest break down process.</a:t>
            </a:r>
          </a:p>
        </p:txBody>
      </p:sp>
    </p:spTree>
    <p:extLst>
      <p:ext uri="{BB962C8B-B14F-4D97-AF65-F5344CB8AC3E}">
        <p14:creationId xmlns:p14="http://schemas.microsoft.com/office/powerpoint/2010/main" val="1731413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A40848F-E602-2343-99C2-1B9BA049C4C2}" type="slidenum">
              <a:rPr lang="en-US" altLang="en-US"/>
              <a:pPr/>
              <a:t>5</a:t>
            </a:fld>
            <a:endParaRPr lang="en-US" altLang="en-US"/>
          </a:p>
        </p:txBody>
      </p:sp>
      <p:sp>
        <p:nvSpPr>
          <p:cNvPr id="374786" name="Rectangle 2"/>
          <p:cNvSpPr>
            <a:spLocks noChangeArrowheads="1" noTextEdit="1"/>
          </p:cNvSpPr>
          <p:nvPr>
            <p:ph type="sldImg"/>
          </p:nvPr>
        </p:nvSpPr>
        <p:spPr>
          <a:ln/>
        </p:spPr>
      </p:sp>
      <p:sp>
        <p:nvSpPr>
          <p:cNvPr id="374787" name="Rectangle 3"/>
          <p:cNvSpPr>
            <a:spLocks noGrp="1" noChangeArrowheads="1"/>
          </p:cNvSpPr>
          <p:nvPr>
            <p:ph type="body" idx="1"/>
          </p:nvPr>
        </p:nvSpPr>
        <p:spPr/>
        <p:txBody>
          <a:bodyPr/>
          <a:lstStyle/>
          <a:p>
            <a:r>
              <a:rPr lang="en-US" altLang="en-US"/>
              <a:t>5. Learning Objectives</a:t>
            </a:r>
          </a:p>
          <a:p>
            <a:r>
              <a:rPr lang="en-US" altLang="en-US"/>
              <a:t>After you complete your study of this chapter you should be able to:</a:t>
            </a:r>
          </a:p>
          <a:p>
            <a:r>
              <a:rPr lang="en-US" altLang="en-US"/>
              <a:t>Understand why composting is important in reducing organic waste materials.</a:t>
            </a:r>
          </a:p>
          <a:p>
            <a:r>
              <a:rPr lang="en-US" altLang="en-US"/>
              <a:t>Be familiar with how the decomposition processes work.</a:t>
            </a:r>
          </a:p>
          <a:p>
            <a:r>
              <a:rPr lang="en-US" altLang="en-US"/>
              <a:t>Know how to construct and maintain a compost pile</a:t>
            </a:r>
          </a:p>
        </p:txBody>
      </p:sp>
    </p:spTree>
    <p:extLst>
      <p:ext uri="{BB962C8B-B14F-4D97-AF65-F5344CB8AC3E}">
        <p14:creationId xmlns:p14="http://schemas.microsoft.com/office/powerpoint/2010/main" val="3005074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CAF5B32-7061-2A48-80C7-68612EDDD989}" type="slidenum">
              <a:rPr lang="en-US" altLang="en-US"/>
              <a:pPr/>
              <a:t>50</a:t>
            </a:fld>
            <a:endParaRPr lang="en-US" altLang="en-US"/>
          </a:p>
        </p:txBody>
      </p:sp>
      <p:sp>
        <p:nvSpPr>
          <p:cNvPr id="357378" name="Rectangle 2"/>
          <p:cNvSpPr>
            <a:spLocks noChangeArrowheads="1" noTextEdit="1"/>
          </p:cNvSpPr>
          <p:nvPr>
            <p:ph type="sldImg"/>
          </p:nvPr>
        </p:nvSpPr>
        <p:spPr>
          <a:ln/>
        </p:spPr>
      </p:sp>
      <p:sp>
        <p:nvSpPr>
          <p:cNvPr id="357379" name="Rectangle 3"/>
          <p:cNvSpPr>
            <a:spLocks noGrp="1" noChangeArrowheads="1"/>
          </p:cNvSpPr>
          <p:nvPr>
            <p:ph type="body" idx="1"/>
          </p:nvPr>
        </p:nvSpPr>
        <p:spPr/>
        <p:txBody>
          <a:bodyPr/>
          <a:lstStyle/>
          <a:p>
            <a:r>
              <a:rPr lang="en-US" altLang="en-US"/>
              <a:t>50. Create a coarse lower base of the pile to allow for air circulation and drainage</a:t>
            </a:r>
          </a:p>
        </p:txBody>
      </p:sp>
    </p:spTree>
    <p:extLst>
      <p:ext uri="{BB962C8B-B14F-4D97-AF65-F5344CB8AC3E}">
        <p14:creationId xmlns:p14="http://schemas.microsoft.com/office/powerpoint/2010/main" val="14564876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F1B00CD-027A-8640-A2A0-EB1B98301089}" type="slidenum">
              <a:rPr lang="en-US" altLang="en-US"/>
              <a:pPr/>
              <a:t>51</a:t>
            </a:fld>
            <a:endParaRPr lang="en-US" altLang="en-US"/>
          </a:p>
        </p:txBody>
      </p:sp>
      <p:sp>
        <p:nvSpPr>
          <p:cNvPr id="358402" name="Rectangle 2"/>
          <p:cNvSpPr>
            <a:spLocks noChangeArrowheads="1" noTextEdit="1"/>
          </p:cNvSpPr>
          <p:nvPr>
            <p:ph type="sldImg"/>
          </p:nvPr>
        </p:nvSpPr>
        <p:spPr>
          <a:ln/>
        </p:spPr>
      </p:sp>
      <p:sp>
        <p:nvSpPr>
          <p:cNvPr id="358403" name="Rectangle 3"/>
          <p:cNvSpPr>
            <a:spLocks noGrp="1" noChangeArrowheads="1"/>
          </p:cNvSpPr>
          <p:nvPr>
            <p:ph type="body" idx="1"/>
          </p:nvPr>
        </p:nvSpPr>
        <p:spPr/>
        <p:txBody>
          <a:bodyPr/>
          <a:lstStyle/>
          <a:p>
            <a:r>
              <a:rPr lang="en-US" altLang="en-US"/>
              <a:t>51. Now add a layer of carbon or brown material.</a:t>
            </a:r>
          </a:p>
        </p:txBody>
      </p:sp>
    </p:spTree>
    <p:extLst>
      <p:ext uri="{BB962C8B-B14F-4D97-AF65-F5344CB8AC3E}">
        <p14:creationId xmlns:p14="http://schemas.microsoft.com/office/powerpoint/2010/main" val="2137080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7764F9A-25CE-CB48-9256-AC1B63412890}" type="slidenum">
              <a:rPr lang="en-US" altLang="en-US"/>
              <a:pPr/>
              <a:t>52</a:t>
            </a:fld>
            <a:endParaRPr lang="en-US" altLang="en-US"/>
          </a:p>
        </p:txBody>
      </p:sp>
      <p:sp>
        <p:nvSpPr>
          <p:cNvPr id="359426" name="Rectangle 2"/>
          <p:cNvSpPr>
            <a:spLocks noChangeArrowheads="1" noTextEdit="1"/>
          </p:cNvSpPr>
          <p:nvPr>
            <p:ph type="sldImg"/>
          </p:nvPr>
        </p:nvSpPr>
        <p:spPr>
          <a:ln/>
        </p:spPr>
      </p:sp>
      <p:sp>
        <p:nvSpPr>
          <p:cNvPr id="359427" name="Rectangle 3"/>
          <p:cNvSpPr>
            <a:spLocks noGrp="1" noChangeArrowheads="1"/>
          </p:cNvSpPr>
          <p:nvPr>
            <p:ph type="body" idx="1"/>
          </p:nvPr>
        </p:nvSpPr>
        <p:spPr/>
        <p:txBody>
          <a:bodyPr/>
          <a:lstStyle/>
          <a:p>
            <a:r>
              <a:rPr lang="en-US" altLang="en-US"/>
              <a:t>52. Greens will now be added to provide a nitrogen source.</a:t>
            </a:r>
          </a:p>
        </p:txBody>
      </p:sp>
    </p:spTree>
    <p:extLst>
      <p:ext uri="{BB962C8B-B14F-4D97-AF65-F5344CB8AC3E}">
        <p14:creationId xmlns:p14="http://schemas.microsoft.com/office/powerpoint/2010/main" val="54928335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F99B9769-65E4-DE4F-8BDE-AC6C9BFAADC1}" type="slidenum">
              <a:rPr lang="en-US" altLang="en-US"/>
              <a:pPr/>
              <a:t>53</a:t>
            </a:fld>
            <a:endParaRPr lang="en-US" altLang="en-US"/>
          </a:p>
        </p:txBody>
      </p:sp>
      <p:sp>
        <p:nvSpPr>
          <p:cNvPr id="314370" name="Rectangle 2"/>
          <p:cNvSpPr>
            <a:spLocks noChangeArrowheads="1" noTextEdit="1"/>
          </p:cNvSpPr>
          <p:nvPr>
            <p:ph type="sldImg"/>
          </p:nvPr>
        </p:nvSpPr>
        <p:spPr>
          <a:ln/>
        </p:spPr>
      </p:sp>
      <p:sp>
        <p:nvSpPr>
          <p:cNvPr id="314371" name="Rectangle 3"/>
          <p:cNvSpPr>
            <a:spLocks noGrp="1" noChangeArrowheads="1"/>
          </p:cNvSpPr>
          <p:nvPr>
            <p:ph type="body" idx="1"/>
          </p:nvPr>
        </p:nvSpPr>
        <p:spPr/>
        <p:txBody>
          <a:bodyPr/>
          <a:lstStyle/>
          <a:p>
            <a:r>
              <a:rPr lang="en-US" altLang="en-US" sz="1800"/>
              <a:t>53. Add a shovelful or two of soil or finished compost to the layer. This will get the pile off to a fast start. </a:t>
            </a:r>
          </a:p>
        </p:txBody>
      </p:sp>
    </p:spTree>
    <p:extLst>
      <p:ext uri="{BB962C8B-B14F-4D97-AF65-F5344CB8AC3E}">
        <p14:creationId xmlns:p14="http://schemas.microsoft.com/office/powerpoint/2010/main" val="192068310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07CACD2-D7CF-444D-86F6-4118248D4E88}" type="slidenum">
              <a:rPr lang="en-US" altLang="en-US"/>
              <a:pPr/>
              <a:t>54</a:t>
            </a:fld>
            <a:endParaRPr lang="en-US" altLang="en-US"/>
          </a:p>
        </p:txBody>
      </p:sp>
      <p:sp>
        <p:nvSpPr>
          <p:cNvPr id="331778" name="Rectangle 2"/>
          <p:cNvSpPr>
            <a:spLocks noChangeArrowheads="1" noTextEdit="1"/>
          </p:cNvSpPr>
          <p:nvPr>
            <p:ph type="sldImg"/>
          </p:nvPr>
        </p:nvSpPr>
        <p:spPr>
          <a:ln/>
        </p:spPr>
      </p:sp>
      <p:sp>
        <p:nvSpPr>
          <p:cNvPr id="331779" name="Rectangle 3"/>
          <p:cNvSpPr>
            <a:spLocks noGrp="1" noChangeArrowheads="1"/>
          </p:cNvSpPr>
          <p:nvPr>
            <p:ph type="body" idx="1"/>
          </p:nvPr>
        </p:nvSpPr>
        <p:spPr/>
        <p:txBody>
          <a:bodyPr/>
          <a:lstStyle/>
          <a:p>
            <a:r>
              <a:rPr lang="en-US" altLang="en-US"/>
              <a:t>54. Continue to alternate layers of brown and green material.</a:t>
            </a:r>
          </a:p>
        </p:txBody>
      </p:sp>
    </p:spTree>
    <p:extLst>
      <p:ext uri="{BB962C8B-B14F-4D97-AF65-F5344CB8AC3E}">
        <p14:creationId xmlns:p14="http://schemas.microsoft.com/office/powerpoint/2010/main" val="20941636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48DF1ED-B6D0-3549-9BE9-92C8D1CB7C8B}" type="slidenum">
              <a:rPr lang="en-US" altLang="en-US"/>
              <a:pPr/>
              <a:t>55</a:t>
            </a:fld>
            <a:endParaRPr lang="en-US" altLang="en-US"/>
          </a:p>
        </p:txBody>
      </p:sp>
      <p:sp>
        <p:nvSpPr>
          <p:cNvPr id="360450" name="Rectangle 2"/>
          <p:cNvSpPr>
            <a:spLocks noChangeArrowheads="1" noTextEdit="1"/>
          </p:cNvSpPr>
          <p:nvPr>
            <p:ph type="sldImg"/>
          </p:nvPr>
        </p:nvSpPr>
        <p:spPr>
          <a:ln/>
        </p:spPr>
      </p:sp>
      <p:sp>
        <p:nvSpPr>
          <p:cNvPr id="360451" name="Rectangle 3"/>
          <p:cNvSpPr>
            <a:spLocks noGrp="1" noChangeArrowheads="1"/>
          </p:cNvSpPr>
          <p:nvPr>
            <p:ph type="body" idx="1"/>
          </p:nvPr>
        </p:nvSpPr>
        <p:spPr/>
        <p:txBody>
          <a:bodyPr/>
          <a:lstStyle/>
          <a:p>
            <a:r>
              <a:rPr lang="en-US" altLang="en-US"/>
              <a:t>55. More material can be added later as the pile shrinks through the composting process. The pile should be turned frequently. Multiple bins can be used to turn material over to allow for several stages of the composting process. </a:t>
            </a:r>
          </a:p>
        </p:txBody>
      </p:sp>
    </p:spTree>
    <p:extLst>
      <p:ext uri="{BB962C8B-B14F-4D97-AF65-F5344CB8AC3E}">
        <p14:creationId xmlns:p14="http://schemas.microsoft.com/office/powerpoint/2010/main" val="149885721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ED5E7CF-0A77-1C40-B0D6-7F2549228962}" type="slidenum">
              <a:rPr lang="en-US" altLang="en-US"/>
              <a:pPr/>
              <a:t>56</a:t>
            </a:fld>
            <a:endParaRPr lang="en-US" altLang="en-US"/>
          </a:p>
        </p:txBody>
      </p:sp>
      <p:sp>
        <p:nvSpPr>
          <p:cNvPr id="317442" name="Rectangle 2"/>
          <p:cNvSpPr>
            <a:spLocks noChangeArrowheads="1" noTextEdit="1"/>
          </p:cNvSpPr>
          <p:nvPr>
            <p:ph type="sldImg"/>
          </p:nvPr>
        </p:nvSpPr>
        <p:spPr>
          <a:ln/>
        </p:spPr>
      </p:sp>
      <p:sp>
        <p:nvSpPr>
          <p:cNvPr id="317443" name="Rectangle 3"/>
          <p:cNvSpPr>
            <a:spLocks noGrp="1" noChangeArrowheads="1"/>
          </p:cNvSpPr>
          <p:nvPr>
            <p:ph type="body" idx="1"/>
          </p:nvPr>
        </p:nvSpPr>
        <p:spPr/>
        <p:txBody>
          <a:bodyPr/>
          <a:lstStyle/>
          <a:p>
            <a:r>
              <a:rPr lang="en-US" altLang="en-US"/>
              <a:t>56.  Water so compost is kept as moist as a wrung-out sponge.  In months, the material at the bottom and center of the pile will be dark, crumbly compost. Sift and use composted material to start a new batch. Covering your bin or pile helps to control its moisture content by either retaining moisture during hot summer months or repelling water during rainy months.</a:t>
            </a:r>
          </a:p>
          <a:p>
            <a:endParaRPr lang="en-US" altLang="en-US"/>
          </a:p>
          <a:p>
            <a:r>
              <a:rPr lang="en-US" altLang="en-US"/>
              <a:t>-Use the squeeze test to check for proper moisture. Grab a handful of compost from the center of the pile and squeeze it. If the material stays in a ball rather than falling apart, and if very little or no water drips from the ball, your moisture content is roughly 55% to 65%. If it does not form a ball because it is too dry, then your moisture content is below 55%. If it is very moist and drips heavily when squeezed, your moisture content is above 65%.</a:t>
            </a:r>
          </a:p>
          <a:p>
            <a:endParaRPr lang="en-US" altLang="en-US"/>
          </a:p>
        </p:txBody>
      </p:sp>
    </p:spTree>
    <p:extLst>
      <p:ext uri="{BB962C8B-B14F-4D97-AF65-F5344CB8AC3E}">
        <p14:creationId xmlns:p14="http://schemas.microsoft.com/office/powerpoint/2010/main" val="131008361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649FF96-6C4B-E54A-9C0F-13CBCC5820C2}" type="slidenum">
              <a:rPr lang="en-US" altLang="en-US"/>
              <a:pPr/>
              <a:t>57</a:t>
            </a:fld>
            <a:endParaRPr lang="en-US" altLang="en-US"/>
          </a:p>
        </p:txBody>
      </p:sp>
      <p:sp>
        <p:nvSpPr>
          <p:cNvPr id="328706" name="Rectangle 2"/>
          <p:cNvSpPr>
            <a:spLocks noChangeArrowheads="1" noTextEdit="1"/>
          </p:cNvSpPr>
          <p:nvPr>
            <p:ph type="sldImg"/>
          </p:nvPr>
        </p:nvSpPr>
        <p:spPr>
          <a:ln/>
        </p:spPr>
      </p:sp>
      <p:sp>
        <p:nvSpPr>
          <p:cNvPr id="328707" name="Rectangle 3"/>
          <p:cNvSpPr>
            <a:spLocks noGrp="1" noChangeArrowheads="1"/>
          </p:cNvSpPr>
          <p:nvPr>
            <p:ph type="body" idx="1"/>
          </p:nvPr>
        </p:nvSpPr>
        <p:spPr/>
        <p:txBody>
          <a:bodyPr/>
          <a:lstStyle/>
          <a:p>
            <a:r>
              <a:rPr lang="en-US" altLang="en-US" sz="1800"/>
              <a:t>57. There are two types of small space composting, -bucket and worm boxes.</a:t>
            </a:r>
          </a:p>
        </p:txBody>
      </p:sp>
    </p:spTree>
    <p:extLst>
      <p:ext uri="{BB962C8B-B14F-4D97-AF65-F5344CB8AC3E}">
        <p14:creationId xmlns:p14="http://schemas.microsoft.com/office/powerpoint/2010/main" val="42550142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03FC32F-3AF0-A442-B663-3640DD9259B6}" type="slidenum">
              <a:rPr lang="en-US" altLang="en-US"/>
              <a:pPr/>
              <a:t>58</a:t>
            </a:fld>
            <a:endParaRPr lang="en-US" altLang="en-US"/>
          </a:p>
        </p:txBody>
      </p:sp>
      <p:sp>
        <p:nvSpPr>
          <p:cNvPr id="119810" name="Rectangle 2"/>
          <p:cNvSpPr>
            <a:spLocks noChangeArrowheads="1" noTextEdit="1"/>
          </p:cNvSpPr>
          <p:nvPr>
            <p:ph type="sldImg"/>
          </p:nvPr>
        </p:nvSpPr>
        <p:spPr>
          <a:ln/>
        </p:spPr>
      </p:sp>
      <p:sp>
        <p:nvSpPr>
          <p:cNvPr id="119811" name="Rectangle 3"/>
          <p:cNvSpPr>
            <a:spLocks noGrp="1" noChangeArrowheads="1"/>
          </p:cNvSpPr>
          <p:nvPr>
            <p:ph type="body" idx="1"/>
          </p:nvPr>
        </p:nvSpPr>
        <p:spPr>
          <a:xfrm>
            <a:off x="762000" y="4573588"/>
            <a:ext cx="5959475" cy="4319587"/>
          </a:xfrm>
        </p:spPr>
        <p:txBody>
          <a:bodyPr/>
          <a:lstStyle/>
          <a:p>
            <a:r>
              <a:rPr lang="en-US" altLang="en-US" sz="1800" b="1"/>
              <a:t>58. Directions</a:t>
            </a:r>
            <a:r>
              <a:rPr lang="en-US" altLang="en-US" sz="1800"/>
              <a:t>: (1) Chop kitchen scraps and mix an equal amount of dry material at least once a week using a trowel or small spade. If too wet, stir in more dry material. (2) Stir thoroughly each time you add materials. (3) When bucket is ¾ full, let stand 1-3 months, mixing it every week or two.</a:t>
            </a:r>
          </a:p>
          <a:p>
            <a:endParaRPr lang="en-US" altLang="en-US" sz="1800" b="1"/>
          </a:p>
          <a:p>
            <a:r>
              <a:rPr lang="en-US" altLang="en-US" sz="1800" b="1"/>
              <a:t>Use </a:t>
            </a:r>
            <a:r>
              <a:rPr lang="en-US" altLang="en-US" sz="1800"/>
              <a:t>finished compost in garden or planters as it is produced.</a:t>
            </a:r>
          </a:p>
        </p:txBody>
      </p:sp>
    </p:spTree>
    <p:extLst>
      <p:ext uri="{BB962C8B-B14F-4D97-AF65-F5344CB8AC3E}">
        <p14:creationId xmlns:p14="http://schemas.microsoft.com/office/powerpoint/2010/main" val="2818382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DE65958-1C6D-604A-A913-4DE52677F1D9}" type="slidenum">
              <a:rPr lang="en-US" altLang="en-US"/>
              <a:pPr/>
              <a:t>59</a:t>
            </a:fld>
            <a:endParaRPr lang="en-US" altLang="en-US"/>
          </a:p>
        </p:txBody>
      </p:sp>
      <p:sp>
        <p:nvSpPr>
          <p:cNvPr id="121858" name="Rectangle 2"/>
          <p:cNvSpPr>
            <a:spLocks noChangeArrowheads="1" noTextEdit="1"/>
          </p:cNvSpPr>
          <p:nvPr>
            <p:ph type="sldImg"/>
          </p:nvPr>
        </p:nvSpPr>
        <p:spPr>
          <a:ln/>
        </p:spPr>
      </p:sp>
      <p:sp>
        <p:nvSpPr>
          <p:cNvPr id="121859" name="Rectangle 3"/>
          <p:cNvSpPr>
            <a:spLocks noGrp="1" noChangeArrowheads="1"/>
          </p:cNvSpPr>
          <p:nvPr>
            <p:ph type="body" idx="1"/>
          </p:nvPr>
        </p:nvSpPr>
        <p:spPr>
          <a:xfrm>
            <a:off x="531813" y="4560888"/>
            <a:ext cx="6402387" cy="4319587"/>
          </a:xfrm>
        </p:spPr>
        <p:txBody>
          <a:bodyPr/>
          <a:lstStyle/>
          <a:p>
            <a:pPr>
              <a:lnSpc>
                <a:spcPct val="90000"/>
              </a:lnSpc>
            </a:pPr>
            <a:r>
              <a:rPr lang="en-US" altLang="en-US">
                <a:latin typeface="Arial" charset="0"/>
              </a:rPr>
              <a:t>59.  “Vermi" is the Latin word for worm, and worms like to feed on slowly decomposing organic materials (e.g., vegetable scraps). The "end" product, called castings, is full of beneficial microbes and nutrients, and makes a great plant fertilizer. Vermicomposting is the practice of using worms to make compost simply by feeding them your vegetable/fruit waste and resulting in a rich fertilizer and soil amendment. . The reason vermicomposting is becoming popular is because worms are very efficient eating machines. They eat over half their body weight in organic matter per day! This is a popular form of composting for school projects or people with no yards.</a:t>
            </a:r>
          </a:p>
          <a:p>
            <a:pPr>
              <a:lnSpc>
                <a:spcPct val="90000"/>
              </a:lnSpc>
            </a:pPr>
            <a:endParaRPr lang="en-US" altLang="en-US">
              <a:latin typeface="Arial" charset="0"/>
            </a:endParaRPr>
          </a:p>
          <a:p>
            <a:pPr>
              <a:lnSpc>
                <a:spcPct val="90000"/>
              </a:lnSpc>
            </a:pPr>
            <a:r>
              <a:rPr lang="en-US" altLang="en-US" b="1">
                <a:latin typeface="Arial" charset="0"/>
              </a:rPr>
              <a:t>Ingredients:</a:t>
            </a:r>
            <a:r>
              <a:rPr lang="en-US" altLang="en-US">
                <a:latin typeface="Arial" charset="0"/>
              </a:rPr>
              <a:t> Fruit and vegetable trimmings, newspapers, and red worms. To start, use a 2:1 worms to food weight ratio (e.g., 2 lbs. Worms to 1lb. food waste)</a:t>
            </a:r>
          </a:p>
          <a:p>
            <a:pPr>
              <a:lnSpc>
                <a:spcPct val="90000"/>
              </a:lnSpc>
            </a:pPr>
            <a:endParaRPr lang="en-US" altLang="en-US">
              <a:latin typeface="Arial" charset="0"/>
            </a:endParaRPr>
          </a:p>
          <a:p>
            <a:pPr>
              <a:lnSpc>
                <a:spcPct val="90000"/>
              </a:lnSpc>
            </a:pPr>
            <a:r>
              <a:rPr lang="en-US" altLang="en-US" b="1">
                <a:latin typeface="Arial" charset="0"/>
              </a:rPr>
              <a:t>Directions:</a:t>
            </a:r>
            <a:r>
              <a:rPr lang="en-US" altLang="en-US">
                <a:latin typeface="Arial" charset="0"/>
              </a:rPr>
              <a:t> (</a:t>
            </a:r>
            <a:r>
              <a:rPr lang="en-US" altLang="en-US" b="1">
                <a:latin typeface="Arial" charset="0"/>
              </a:rPr>
              <a:t>1</a:t>
            </a:r>
            <a:r>
              <a:rPr lang="en-US" altLang="en-US">
                <a:latin typeface="Arial" charset="0"/>
              </a:rPr>
              <a:t>) Shred and moisten old newspapers (</a:t>
            </a:r>
            <a:r>
              <a:rPr lang="en-US" altLang="en-US"/>
              <a:t>including junk mail and cardboard) </a:t>
            </a:r>
            <a:r>
              <a:rPr lang="en-US" altLang="en-US">
                <a:latin typeface="Arial" charset="0"/>
              </a:rPr>
              <a:t>and layer them 6” deep in a well-ventilated plastic or wooden box. Use black and white pages of the newspaper only. The paper is </a:t>
            </a:r>
            <a:r>
              <a:rPr lang="en-US" altLang="en-US"/>
              <a:t>for the carbon component, moisture absorption, odor control, and to keep flies at bay.</a:t>
            </a:r>
            <a:endParaRPr lang="en-US" altLang="en-US">
              <a:latin typeface="Arial" charset="0"/>
            </a:endParaRPr>
          </a:p>
          <a:p>
            <a:pPr>
              <a:lnSpc>
                <a:spcPct val="90000"/>
              </a:lnSpc>
            </a:pPr>
            <a:r>
              <a:rPr lang="en-US" altLang="en-US">
                <a:latin typeface="Arial" charset="0"/>
              </a:rPr>
              <a:t>(</a:t>
            </a:r>
            <a:r>
              <a:rPr lang="en-US" altLang="en-US" b="1">
                <a:latin typeface="Arial" charset="0"/>
              </a:rPr>
              <a:t>2</a:t>
            </a:r>
            <a:r>
              <a:rPr lang="en-US" altLang="en-US">
                <a:latin typeface="Arial" charset="0"/>
              </a:rPr>
              <a:t>) Add worms and begin feeding them your kitchen scraps (no meat products). (</a:t>
            </a:r>
            <a:r>
              <a:rPr lang="en-US" altLang="en-US" b="1">
                <a:latin typeface="Arial" charset="0"/>
              </a:rPr>
              <a:t>3</a:t>
            </a:r>
            <a:r>
              <a:rPr lang="en-US" altLang="en-US">
                <a:latin typeface="Arial" charset="0"/>
              </a:rPr>
              <a:t>) Add fresh food waste as it becomes available.</a:t>
            </a:r>
          </a:p>
          <a:p>
            <a:pPr>
              <a:lnSpc>
                <a:spcPct val="90000"/>
              </a:lnSpc>
            </a:pPr>
            <a:endParaRPr lang="en-US" altLang="en-US">
              <a:latin typeface="Arial" charset="0"/>
            </a:endParaRPr>
          </a:p>
          <a:p>
            <a:pPr>
              <a:lnSpc>
                <a:spcPct val="90000"/>
              </a:lnSpc>
            </a:pPr>
            <a:r>
              <a:rPr lang="en-US" altLang="en-US">
                <a:latin typeface="Arial" charset="0"/>
              </a:rPr>
              <a:t>Worm compost can be harvested in </a:t>
            </a:r>
            <a:r>
              <a:rPr lang="en-US" altLang="en-US" b="1">
                <a:latin typeface="Arial" charset="0"/>
              </a:rPr>
              <a:t>3-6 months</a:t>
            </a:r>
            <a:r>
              <a:rPr lang="en-US" altLang="en-US">
                <a:latin typeface="Arial" charset="0"/>
              </a:rPr>
              <a:t>. The compost may be harvested by moving it all to one side of the bin and adding fresh bedding to the empty side. Then begin burying new food waste in the new bedding. The worms will migrate to the fresh bedding, allowing you to harvest the compost they produced.</a:t>
            </a:r>
          </a:p>
          <a:p>
            <a:pPr>
              <a:lnSpc>
                <a:spcPct val="90000"/>
              </a:lnSpc>
            </a:pPr>
            <a:endParaRPr lang="en-US" altLang="en-US">
              <a:latin typeface="Arial" charset="0"/>
            </a:endParaRPr>
          </a:p>
          <a:p>
            <a:pPr>
              <a:lnSpc>
                <a:spcPct val="90000"/>
              </a:lnSpc>
            </a:pPr>
            <a:endParaRPr lang="en-US" altLang="en-US"/>
          </a:p>
        </p:txBody>
      </p:sp>
    </p:spTree>
    <p:extLst>
      <p:ext uri="{BB962C8B-B14F-4D97-AF65-F5344CB8AC3E}">
        <p14:creationId xmlns:p14="http://schemas.microsoft.com/office/powerpoint/2010/main" val="1653807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A7F3344-4BEC-1249-B924-8CB71156C4AF}" type="slidenum">
              <a:rPr lang="en-US" altLang="en-US"/>
              <a:pPr/>
              <a:t>6</a:t>
            </a:fld>
            <a:endParaRPr lang="en-US" altLang="en-US"/>
          </a:p>
        </p:txBody>
      </p:sp>
      <p:sp>
        <p:nvSpPr>
          <p:cNvPr id="375810" name="Rectangle 2"/>
          <p:cNvSpPr>
            <a:spLocks noChangeArrowheads="1" noTextEdit="1"/>
          </p:cNvSpPr>
          <p:nvPr>
            <p:ph type="sldImg"/>
          </p:nvPr>
        </p:nvSpPr>
        <p:spPr>
          <a:ln/>
        </p:spPr>
      </p:sp>
      <p:sp>
        <p:nvSpPr>
          <p:cNvPr id="375811" name="Rectangle 3"/>
          <p:cNvSpPr>
            <a:spLocks noGrp="1" noChangeArrowheads="1"/>
          </p:cNvSpPr>
          <p:nvPr>
            <p:ph type="body" idx="1"/>
          </p:nvPr>
        </p:nvSpPr>
        <p:spPr/>
        <p:txBody>
          <a:bodyPr/>
          <a:lstStyle/>
          <a:p>
            <a:r>
              <a:rPr lang="en-US" altLang="en-US" sz="1600"/>
              <a:t>6. Learning Objectives continued…</a:t>
            </a:r>
          </a:p>
          <a:p>
            <a:r>
              <a:rPr lang="en-US" altLang="en-US" sz="1600"/>
              <a:t>Be familiar with benefits and drawbacks of various composting structures.</a:t>
            </a:r>
          </a:p>
          <a:p>
            <a:r>
              <a:rPr lang="en-US" altLang="en-US" sz="1600"/>
              <a:t>Know benefits and potential drawbacks of using composted materials in the landscape and garden.</a:t>
            </a:r>
          </a:p>
          <a:p>
            <a:r>
              <a:rPr lang="en-US" altLang="en-US" sz="1600"/>
              <a:t>Know how organic materials can be used in amending the soil. </a:t>
            </a:r>
          </a:p>
          <a:p>
            <a:r>
              <a:rPr lang="en-US" altLang="en-US" sz="1600"/>
              <a:t>Know how organic materials can be used as mulch in the landscape and garden.</a:t>
            </a:r>
          </a:p>
        </p:txBody>
      </p:sp>
    </p:spTree>
    <p:extLst>
      <p:ext uri="{BB962C8B-B14F-4D97-AF65-F5344CB8AC3E}">
        <p14:creationId xmlns:p14="http://schemas.microsoft.com/office/powerpoint/2010/main" val="189412022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DF19D01-3C0D-404E-90AE-493F65BF4080}" type="slidenum">
              <a:rPr lang="en-US" altLang="en-US"/>
              <a:pPr/>
              <a:t>60</a:t>
            </a:fld>
            <a:endParaRPr lang="en-US" altLang="en-US"/>
          </a:p>
        </p:txBody>
      </p:sp>
      <p:sp>
        <p:nvSpPr>
          <p:cNvPr id="352258" name="Rectangle 2"/>
          <p:cNvSpPr>
            <a:spLocks noChangeArrowheads="1" noTextEdit="1"/>
          </p:cNvSpPr>
          <p:nvPr>
            <p:ph type="sldImg"/>
          </p:nvPr>
        </p:nvSpPr>
        <p:spPr>
          <a:ln/>
        </p:spPr>
      </p:sp>
      <p:sp>
        <p:nvSpPr>
          <p:cNvPr id="352259" name="Rectangle 3"/>
          <p:cNvSpPr>
            <a:spLocks noGrp="1" noChangeArrowheads="1"/>
          </p:cNvSpPr>
          <p:nvPr>
            <p:ph type="body" idx="1"/>
          </p:nvPr>
        </p:nvSpPr>
        <p:spPr/>
        <p:txBody>
          <a:bodyPr/>
          <a:lstStyle/>
          <a:p>
            <a:r>
              <a:rPr lang="en-US" altLang="en-US"/>
              <a:t>60. A small sturdy cardboard box can serve a an excellent container for vermicomposting. Worms can be purchased via mail order or from local bait shops.</a:t>
            </a:r>
          </a:p>
        </p:txBody>
      </p:sp>
    </p:spTree>
    <p:extLst>
      <p:ext uri="{BB962C8B-B14F-4D97-AF65-F5344CB8AC3E}">
        <p14:creationId xmlns:p14="http://schemas.microsoft.com/office/powerpoint/2010/main" val="66389344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13F41EF-EA29-1147-BFFF-9E2DC11B19F9}" type="slidenum">
              <a:rPr lang="en-US" altLang="en-US"/>
              <a:pPr/>
              <a:t>61</a:t>
            </a:fld>
            <a:endParaRPr lang="en-US" altLang="en-US"/>
          </a:p>
        </p:txBody>
      </p:sp>
      <p:sp>
        <p:nvSpPr>
          <p:cNvPr id="167938" name="Rectangle 2"/>
          <p:cNvSpPr>
            <a:spLocks noChangeArrowheads="1" noTextEdit="1"/>
          </p:cNvSpPr>
          <p:nvPr>
            <p:ph type="sldImg"/>
          </p:nvPr>
        </p:nvSpPr>
        <p:spPr>
          <a:ln/>
        </p:spPr>
      </p:sp>
      <p:sp>
        <p:nvSpPr>
          <p:cNvPr id="167939" name="Rectangle 3"/>
          <p:cNvSpPr>
            <a:spLocks noGrp="1" noChangeArrowheads="1"/>
          </p:cNvSpPr>
          <p:nvPr>
            <p:ph type="body" idx="1"/>
          </p:nvPr>
        </p:nvSpPr>
        <p:spPr/>
        <p:txBody>
          <a:bodyPr/>
          <a:lstStyle/>
          <a:p>
            <a:r>
              <a:rPr lang="en-US" altLang="en-US" b="1"/>
              <a:t>61. Can you tell which hand has the ideal compost material ready to be used?</a:t>
            </a:r>
          </a:p>
          <a:p>
            <a:r>
              <a:rPr lang="en-US" altLang="en-US"/>
              <a:t>As you can see here the dark and crumbly handful is on the left. The newly chopped compost material is on the right. </a:t>
            </a:r>
          </a:p>
        </p:txBody>
      </p:sp>
    </p:spTree>
    <p:extLst>
      <p:ext uri="{BB962C8B-B14F-4D97-AF65-F5344CB8AC3E}">
        <p14:creationId xmlns:p14="http://schemas.microsoft.com/office/powerpoint/2010/main" val="187961756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35BD078-CB28-0146-A980-2F6DDB923E7D}" type="slidenum">
              <a:rPr lang="en-US" altLang="en-US"/>
              <a:pPr/>
              <a:t>62</a:t>
            </a:fld>
            <a:endParaRPr lang="en-US" altLang="en-US"/>
          </a:p>
        </p:txBody>
      </p:sp>
      <p:sp>
        <p:nvSpPr>
          <p:cNvPr id="332802" name="Rectangle 2"/>
          <p:cNvSpPr>
            <a:spLocks noChangeArrowheads="1" noTextEdit="1"/>
          </p:cNvSpPr>
          <p:nvPr>
            <p:ph type="sldImg"/>
          </p:nvPr>
        </p:nvSpPr>
        <p:spPr>
          <a:ln/>
        </p:spPr>
      </p:sp>
      <p:sp>
        <p:nvSpPr>
          <p:cNvPr id="332803" name="Rectangle 3"/>
          <p:cNvSpPr>
            <a:spLocks noGrp="1" noChangeArrowheads="1"/>
          </p:cNvSpPr>
          <p:nvPr>
            <p:ph type="body" idx="1"/>
          </p:nvPr>
        </p:nvSpPr>
        <p:spPr/>
        <p:txBody>
          <a:bodyPr/>
          <a:lstStyle/>
          <a:p>
            <a:r>
              <a:rPr lang="en-US" altLang="en-US"/>
              <a:t>62. Getting the finest compost can be achieved through sifting out larger particles. This process is only for those who have a lot of time on their hands!</a:t>
            </a:r>
          </a:p>
        </p:txBody>
      </p:sp>
    </p:spTree>
    <p:extLst>
      <p:ext uri="{BB962C8B-B14F-4D97-AF65-F5344CB8AC3E}">
        <p14:creationId xmlns:p14="http://schemas.microsoft.com/office/powerpoint/2010/main" val="124795077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6C9E5AEF-F884-9647-B684-06ED11CDFC4A}" type="slidenum">
              <a:rPr lang="en-US" altLang="en-US"/>
              <a:pPr/>
              <a:t>63</a:t>
            </a:fld>
            <a:endParaRPr lang="en-US" altLang="en-US"/>
          </a:p>
        </p:txBody>
      </p:sp>
      <p:sp>
        <p:nvSpPr>
          <p:cNvPr id="104450" name="Rectangle 2"/>
          <p:cNvSpPr>
            <a:spLocks noChangeArrowheads="1" noTextEdit="1"/>
          </p:cNvSpPr>
          <p:nvPr>
            <p:ph type="sldImg"/>
          </p:nvPr>
        </p:nvSpPr>
        <p:spPr>
          <a:ln/>
        </p:spPr>
      </p:sp>
      <p:sp>
        <p:nvSpPr>
          <p:cNvPr id="104451" name="Rectangle 3"/>
          <p:cNvSpPr>
            <a:spLocks noGrp="1" noChangeArrowheads="1"/>
          </p:cNvSpPr>
          <p:nvPr>
            <p:ph type="body" idx="1"/>
          </p:nvPr>
        </p:nvSpPr>
        <p:spPr>
          <a:xfrm>
            <a:off x="457200" y="4560888"/>
            <a:ext cx="6402388" cy="4319587"/>
          </a:xfrm>
        </p:spPr>
        <p:txBody>
          <a:bodyPr/>
          <a:lstStyle/>
          <a:p>
            <a:r>
              <a:rPr lang="en-US" altLang="en-US" sz="1600"/>
              <a:t>63. Compost is ready to use when compost materials are reduced to a dark, rich humus. If some larger pieces are not decomposed, you can sift those out and use them to start a new batch. One way to test if compost is finished is to seal a small sample in a plastic bag for 24 to 48 hours. If no strong odors are released when you open the bag, the compost is done.</a:t>
            </a:r>
          </a:p>
          <a:p>
            <a:endParaRPr lang="en-US" altLang="en-US" sz="1600"/>
          </a:p>
          <a:p>
            <a:r>
              <a:rPr lang="en-US" altLang="en-US" sz="1600"/>
              <a:t>Compost can be added to the soil at any time to help keep plants healthy. It improves soil structure, holds moisture, provides plant nutrients, and introduces beneficial organisms into the soil.</a:t>
            </a:r>
          </a:p>
          <a:p>
            <a:endParaRPr lang="en-US" altLang="en-US" sz="1600"/>
          </a:p>
          <a:p>
            <a:endParaRPr lang="en-US" altLang="en-US" sz="1600"/>
          </a:p>
        </p:txBody>
      </p:sp>
    </p:spTree>
    <p:extLst>
      <p:ext uri="{BB962C8B-B14F-4D97-AF65-F5344CB8AC3E}">
        <p14:creationId xmlns:p14="http://schemas.microsoft.com/office/powerpoint/2010/main" val="198342924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3C32839-0887-854D-A97B-FEBDFE08CE69}" type="slidenum">
              <a:rPr lang="en-US" altLang="en-US"/>
              <a:pPr/>
              <a:t>64</a:t>
            </a:fld>
            <a:endParaRPr lang="en-US" altLang="en-US"/>
          </a:p>
        </p:txBody>
      </p:sp>
      <p:sp>
        <p:nvSpPr>
          <p:cNvPr id="212994" name="Rectangle 2"/>
          <p:cNvSpPr>
            <a:spLocks noChangeArrowheads="1" noTextEdit="1"/>
          </p:cNvSpPr>
          <p:nvPr>
            <p:ph type="sldImg"/>
          </p:nvPr>
        </p:nvSpPr>
        <p:spPr>
          <a:ln/>
        </p:spPr>
      </p:sp>
      <p:sp>
        <p:nvSpPr>
          <p:cNvPr id="212995" name="Rectangle 3"/>
          <p:cNvSpPr>
            <a:spLocks noGrp="1" noChangeArrowheads="1"/>
          </p:cNvSpPr>
          <p:nvPr>
            <p:ph type="body" idx="1"/>
          </p:nvPr>
        </p:nvSpPr>
        <p:spPr/>
        <p:txBody>
          <a:bodyPr/>
          <a:lstStyle/>
          <a:p>
            <a:r>
              <a:rPr lang="en-US" altLang="en-US" b="1"/>
              <a:t>64. Compost makes a great soil amendment. Be sure to use fully finished compost when mixing it into the native soil.</a:t>
            </a:r>
          </a:p>
        </p:txBody>
      </p:sp>
    </p:spTree>
    <p:extLst>
      <p:ext uri="{BB962C8B-B14F-4D97-AF65-F5344CB8AC3E}">
        <p14:creationId xmlns:p14="http://schemas.microsoft.com/office/powerpoint/2010/main" val="10665152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842C4A7-6608-614C-B0A0-9E549B8F9DD2}" type="slidenum">
              <a:rPr lang="en-US" altLang="en-US"/>
              <a:pPr/>
              <a:t>65</a:t>
            </a:fld>
            <a:endParaRPr lang="en-US" altLang="en-US"/>
          </a:p>
        </p:txBody>
      </p:sp>
      <p:sp>
        <p:nvSpPr>
          <p:cNvPr id="217090" name="Rectangle 2"/>
          <p:cNvSpPr>
            <a:spLocks noChangeArrowheads="1" noTextEdit="1"/>
          </p:cNvSpPr>
          <p:nvPr>
            <p:ph type="sldImg"/>
          </p:nvPr>
        </p:nvSpPr>
        <p:spPr>
          <a:ln/>
        </p:spPr>
      </p:sp>
      <p:sp>
        <p:nvSpPr>
          <p:cNvPr id="217091" name="Rectangle 3"/>
          <p:cNvSpPr>
            <a:spLocks noGrp="1" noChangeArrowheads="1"/>
          </p:cNvSpPr>
          <p:nvPr>
            <p:ph type="body" idx="1"/>
          </p:nvPr>
        </p:nvSpPr>
        <p:spPr/>
        <p:txBody>
          <a:bodyPr/>
          <a:lstStyle/>
          <a:p>
            <a:r>
              <a:rPr lang="en-US" altLang="en-US" sz="1600" b="1"/>
              <a:t>65. Mulching-</a:t>
            </a:r>
            <a:r>
              <a:rPr lang="en-US" altLang="en-US" sz="1600"/>
              <a:t>Apply mulch or semi-finished compost material around base of plants &amp; trees. Reduces water requirements and protects them from freezing and drought. Mulch is one of natures best weed controls.</a:t>
            </a:r>
          </a:p>
          <a:p>
            <a:endParaRPr lang="en-US" altLang="en-US" sz="1600"/>
          </a:p>
        </p:txBody>
      </p:sp>
    </p:spTree>
    <p:extLst>
      <p:ext uri="{BB962C8B-B14F-4D97-AF65-F5344CB8AC3E}">
        <p14:creationId xmlns:p14="http://schemas.microsoft.com/office/powerpoint/2010/main" val="149085269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1DC5ABC-7A01-3B49-B79C-B5686AA4F6B8}" type="slidenum">
              <a:rPr lang="en-US" altLang="en-US"/>
              <a:pPr/>
              <a:t>66</a:t>
            </a:fld>
            <a:endParaRPr lang="en-US" altLang="en-US"/>
          </a:p>
        </p:txBody>
      </p:sp>
      <p:sp>
        <p:nvSpPr>
          <p:cNvPr id="335874" name="Rectangle 2"/>
          <p:cNvSpPr>
            <a:spLocks noChangeArrowheads="1" noTextEdit="1"/>
          </p:cNvSpPr>
          <p:nvPr>
            <p:ph type="sldImg"/>
          </p:nvPr>
        </p:nvSpPr>
        <p:spPr>
          <a:ln/>
        </p:spPr>
      </p:sp>
      <p:sp>
        <p:nvSpPr>
          <p:cNvPr id="335875" name="Rectangle 3"/>
          <p:cNvSpPr>
            <a:spLocks noGrp="1" noChangeArrowheads="1"/>
          </p:cNvSpPr>
          <p:nvPr>
            <p:ph type="body" idx="1"/>
          </p:nvPr>
        </p:nvSpPr>
        <p:spPr/>
        <p:txBody>
          <a:bodyPr/>
          <a:lstStyle/>
          <a:p>
            <a:r>
              <a:rPr lang="en-US" altLang="en-US" sz="1600" b="1"/>
              <a:t>66. Potting Mix- </a:t>
            </a:r>
            <a:r>
              <a:rPr lang="en-US" altLang="en-US" sz="1600"/>
              <a:t>A potting mix can be made by mixing one part sand, one part compost material and one part ground pine bark. Be sure compost is fully decomposed (black and crumbly) before using it.</a:t>
            </a:r>
          </a:p>
          <a:p>
            <a:endParaRPr lang="en-US" altLang="en-US" sz="1600"/>
          </a:p>
        </p:txBody>
      </p:sp>
    </p:spTree>
    <p:extLst>
      <p:ext uri="{BB962C8B-B14F-4D97-AF65-F5344CB8AC3E}">
        <p14:creationId xmlns:p14="http://schemas.microsoft.com/office/powerpoint/2010/main" val="206946808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7ECF708-1C5E-D747-A49D-D4646083E64A}" type="slidenum">
              <a:rPr lang="en-US" altLang="en-US"/>
              <a:pPr/>
              <a:t>67</a:t>
            </a:fld>
            <a:endParaRPr lang="en-US" altLang="en-US"/>
          </a:p>
        </p:txBody>
      </p:sp>
      <p:sp>
        <p:nvSpPr>
          <p:cNvPr id="161794" name="Rectangle 2"/>
          <p:cNvSpPr>
            <a:spLocks noChangeArrowheads="1" noTextEdit="1"/>
          </p:cNvSpPr>
          <p:nvPr>
            <p:ph type="sldImg"/>
          </p:nvPr>
        </p:nvSpPr>
        <p:spPr>
          <a:ln/>
        </p:spPr>
      </p:sp>
      <p:sp>
        <p:nvSpPr>
          <p:cNvPr id="161795" name="Rectangle 3"/>
          <p:cNvSpPr>
            <a:spLocks noGrp="1" noChangeArrowheads="1"/>
          </p:cNvSpPr>
          <p:nvPr>
            <p:ph type="body" idx="1"/>
          </p:nvPr>
        </p:nvSpPr>
        <p:spPr>
          <a:xfrm>
            <a:off x="762000" y="4560888"/>
            <a:ext cx="5867400" cy="4319587"/>
          </a:xfrm>
        </p:spPr>
        <p:txBody>
          <a:bodyPr/>
          <a:lstStyle/>
          <a:p>
            <a:r>
              <a:rPr lang="en-US" altLang="en-US" sz="1600"/>
              <a:t>67. Can compost replace petroleum-based fertilizers?</a:t>
            </a:r>
          </a:p>
          <a:p>
            <a:r>
              <a:rPr lang="en-US" altLang="en-US" sz="1600"/>
              <a:t>In some cases</a:t>
            </a:r>
            <a:r>
              <a:rPr lang="en-US" altLang="en-US" sz="1600" b="1"/>
              <a:t>,</a:t>
            </a:r>
            <a:r>
              <a:rPr lang="en-US" altLang="en-US" sz="1600"/>
              <a:t>  generous amounts of rich compost can supply needed nutrients for healthy plant growth. In addition, planting green cover crops such as clover or vetch can boost nitrogen levels in the soil. Some heavy feeding plants may require additional fertilizer.</a:t>
            </a:r>
          </a:p>
          <a:p>
            <a:endParaRPr lang="en-US" altLang="en-US" sz="1600"/>
          </a:p>
          <a:p>
            <a:r>
              <a:rPr lang="en-US" altLang="en-US" sz="1600"/>
              <a:t>Compost can be produced in as quickly as </a:t>
            </a:r>
            <a:r>
              <a:rPr lang="en-US" altLang="en-US" sz="1600" b="1"/>
              <a:t>30 days and as long as 24 months</a:t>
            </a:r>
            <a:r>
              <a:rPr lang="en-US" altLang="en-US" sz="1600"/>
              <a:t>.</a:t>
            </a:r>
          </a:p>
          <a:p>
            <a:endParaRPr lang="en-US" altLang="en-US" sz="1600"/>
          </a:p>
        </p:txBody>
      </p:sp>
    </p:spTree>
    <p:extLst>
      <p:ext uri="{BB962C8B-B14F-4D97-AF65-F5344CB8AC3E}">
        <p14:creationId xmlns:p14="http://schemas.microsoft.com/office/powerpoint/2010/main" val="90500820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862192A-7827-7046-96CB-A3F0D7420691}" type="slidenum">
              <a:rPr lang="en-US" altLang="en-US"/>
              <a:pPr/>
              <a:t>68</a:t>
            </a:fld>
            <a:endParaRPr lang="en-US" altLang="en-US"/>
          </a:p>
        </p:txBody>
      </p:sp>
      <p:sp>
        <p:nvSpPr>
          <p:cNvPr id="190466" name="Rectangle 2"/>
          <p:cNvSpPr>
            <a:spLocks noChangeArrowheads="1" noTextEdit="1"/>
          </p:cNvSpPr>
          <p:nvPr>
            <p:ph type="sldImg"/>
          </p:nvPr>
        </p:nvSpPr>
        <p:spPr>
          <a:ln/>
        </p:spPr>
      </p:sp>
      <p:sp>
        <p:nvSpPr>
          <p:cNvPr id="190467" name="Rectangle 3"/>
          <p:cNvSpPr>
            <a:spLocks noGrp="1" noChangeArrowheads="1"/>
          </p:cNvSpPr>
          <p:nvPr>
            <p:ph type="body" idx="1"/>
          </p:nvPr>
        </p:nvSpPr>
        <p:spPr>
          <a:xfrm>
            <a:off x="325438" y="4329113"/>
            <a:ext cx="6827837" cy="5037137"/>
          </a:xfrm>
        </p:spPr>
        <p:txBody>
          <a:bodyPr/>
          <a:lstStyle/>
          <a:p>
            <a:r>
              <a:rPr lang="en-US" altLang="en-US" b="1"/>
              <a:t>68. Too wet-</a:t>
            </a:r>
            <a:r>
              <a:rPr lang="en-US" altLang="en-US"/>
              <a:t> Too much water is not generally a problem, but it may cause the center of the pile to compact and resulting in an ammonia or rotten egg odor (an alcohol odor is possible). Add browns and turn to mix thoroughly. </a:t>
            </a:r>
          </a:p>
          <a:p>
            <a:r>
              <a:rPr lang="en-US" altLang="en-US" b="1"/>
              <a:t>Too much green material- </a:t>
            </a:r>
            <a:r>
              <a:rPr lang="en-US" altLang="en-US"/>
              <a:t>An ammonia, rotten egg or alcohol odor is a clear indication that all of the oxygen has been used up. Add more brown material and turn. </a:t>
            </a:r>
          </a:p>
          <a:p>
            <a:r>
              <a:rPr lang="en-US" altLang="en-US" b="1"/>
              <a:t>Insufficient air- </a:t>
            </a:r>
            <a:r>
              <a:rPr lang="en-US" altLang="en-US"/>
              <a:t>Turn the pile</a:t>
            </a:r>
          </a:p>
          <a:p>
            <a:r>
              <a:rPr lang="en-US" altLang="en-US" b="1"/>
              <a:t>Center is dry- </a:t>
            </a:r>
            <a:r>
              <a:rPr lang="en-US" altLang="en-US"/>
              <a:t>moisten the pile and turn</a:t>
            </a:r>
          </a:p>
          <a:p>
            <a:r>
              <a:rPr lang="en-US" altLang="en-US" b="1"/>
              <a:t>Compost is damp &amp; warm in the middle, but outside is dry-  (Pile is too small) </a:t>
            </a:r>
            <a:r>
              <a:rPr lang="en-US" altLang="en-US"/>
              <a:t>Collect more compostable material (both green &amp; brown) and mix the new material thoroughly with the existing compost in your bin or pile. You need about 1 cubic yard (a pile 3’ x 3’ x 3’).</a:t>
            </a:r>
          </a:p>
          <a:p>
            <a:r>
              <a:rPr lang="en-US" altLang="en-US" b="1"/>
              <a:t>Heap is damp- </a:t>
            </a:r>
            <a:r>
              <a:rPr lang="en-US" altLang="en-US"/>
              <a:t>(lack of nitrogen)- Mix nitrogen source like fresh grass clippings, trimming waste from fruits and vegetables or ammonium sulfate. </a:t>
            </a:r>
          </a:p>
          <a:p>
            <a:r>
              <a:rPr lang="en-US" altLang="en-US" b="1"/>
              <a:t>Rodents or other vermin- </a:t>
            </a:r>
            <a:r>
              <a:rPr lang="en-US" altLang="en-US"/>
              <a:t>(cause=meat)- Rodents are attracted to meat or other foods and the warmth of the pile. Do not add oils, fats or dairy products. Cover each addition of vegetable scraps with a layer of finished compost.</a:t>
            </a:r>
          </a:p>
          <a:p>
            <a:r>
              <a:rPr lang="en-US" altLang="en-US" b="1"/>
              <a:t>Flies in the compost- </a:t>
            </a:r>
            <a:r>
              <a:rPr lang="en-US" altLang="en-US"/>
              <a:t>(Cause=Meat)</a:t>
            </a:r>
          </a:p>
          <a:p>
            <a:r>
              <a:rPr lang="en-US" altLang="en-US" b="1"/>
              <a:t>Spiders- </a:t>
            </a:r>
            <a:r>
              <a:rPr lang="en-US" altLang="en-US"/>
              <a:t>(cause=attracted to moist, dark places with easy sources of prey). Always check for spiders before sticking your hand in. Most spiders are harmless, although there are several poisonous species. Always wear gloves when working with your compost.</a:t>
            </a:r>
          </a:p>
          <a:p>
            <a:r>
              <a:rPr lang="en-US" altLang="en-US" b="1"/>
              <a:t>It is taking a lot longer to compost than you thought it would- </a:t>
            </a:r>
            <a:r>
              <a:rPr lang="en-US" altLang="en-US"/>
              <a:t>Too dry, not the right mix of greens and browns or not enough air.</a:t>
            </a:r>
          </a:p>
        </p:txBody>
      </p:sp>
    </p:spTree>
    <p:extLst>
      <p:ext uri="{BB962C8B-B14F-4D97-AF65-F5344CB8AC3E}">
        <p14:creationId xmlns:p14="http://schemas.microsoft.com/office/powerpoint/2010/main" val="199369657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FF1C6EDC-1EC1-F74E-8107-9BAD8F77A44E}" type="slidenum">
              <a:rPr lang="en-US" altLang="en-US"/>
              <a:pPr/>
              <a:t>69</a:t>
            </a:fld>
            <a:endParaRPr lang="en-US" altLang="en-US"/>
          </a:p>
        </p:txBody>
      </p:sp>
      <p:sp>
        <p:nvSpPr>
          <p:cNvPr id="169986" name="Rectangle 2"/>
          <p:cNvSpPr>
            <a:spLocks noChangeArrowheads="1" noTextEdit="1"/>
          </p:cNvSpPr>
          <p:nvPr>
            <p:ph type="sldImg"/>
          </p:nvPr>
        </p:nvSpPr>
        <p:spPr>
          <a:ln/>
        </p:spPr>
      </p:sp>
      <p:sp>
        <p:nvSpPr>
          <p:cNvPr id="169987" name="Rectangle 3"/>
          <p:cNvSpPr>
            <a:spLocks noGrp="1" noChangeArrowheads="1"/>
          </p:cNvSpPr>
          <p:nvPr>
            <p:ph type="body" idx="1"/>
          </p:nvPr>
        </p:nvSpPr>
        <p:spPr>
          <a:xfrm>
            <a:off x="838200" y="4560888"/>
            <a:ext cx="5791200" cy="4319587"/>
          </a:xfrm>
        </p:spPr>
        <p:txBody>
          <a:bodyPr/>
          <a:lstStyle/>
          <a:p>
            <a:r>
              <a:rPr lang="en-US" altLang="en-US"/>
              <a:t>69. Remember… Every time it rains, rainwater runs off the land and picks up pollutants and debris such as litter, pesticides, chemicals, pet waste, and sediment. It  flows off rooftops, lawns, down driveways and streets then flows into storm drains and directly into our rivers, lakes and streams. </a:t>
            </a:r>
          </a:p>
          <a:p>
            <a:endParaRPr lang="en-US" altLang="en-US"/>
          </a:p>
          <a:p>
            <a:r>
              <a:rPr lang="en-US" altLang="en-US"/>
              <a:t>Leaves, grass clippings and other yard waste carry nutrients (fertilizers) and pesticides (insecticides and herbicides) that are used  down streets, drainage ditches and storm drains into rivers, lakes and streams, where they where they become pollutants. Too many nutrients in a waterway can lead to heavy algal blooms.</a:t>
            </a:r>
          </a:p>
          <a:p>
            <a:r>
              <a:rPr lang="en-US" altLang="en-US"/>
              <a:t> </a:t>
            </a:r>
          </a:p>
          <a:p>
            <a:r>
              <a:rPr lang="en-US" altLang="en-US"/>
              <a:t>Make sure you practice the 3Rs of managing yard materials for a healthy yard &amp; garden:</a:t>
            </a:r>
          </a:p>
          <a:p>
            <a:r>
              <a:rPr lang="en-US" altLang="en-US" b="1"/>
              <a:t>Reduce yard waste: </a:t>
            </a:r>
            <a:r>
              <a:rPr lang="en-US" altLang="en-US"/>
              <a:t>Grasscycle, mulch, or compost.</a:t>
            </a:r>
          </a:p>
          <a:p>
            <a:r>
              <a:rPr lang="en-US" altLang="en-US" b="1"/>
              <a:t>Reuse yard waste: </a:t>
            </a:r>
            <a:r>
              <a:rPr lang="en-US" altLang="en-US"/>
              <a:t>Use leaves, chipped or shredded wood, and other materials for mulch and weed control.</a:t>
            </a:r>
          </a:p>
          <a:p>
            <a:r>
              <a:rPr lang="en-US" altLang="en-US" b="1"/>
              <a:t>Recycle yard and vegetable &amp; fruit waste: </a:t>
            </a:r>
            <a:r>
              <a:rPr lang="en-US" altLang="en-US"/>
              <a:t>Compost to produce mulch or soil conditioner.</a:t>
            </a:r>
          </a:p>
          <a:p>
            <a:endParaRPr lang="en-US" altLang="en-US"/>
          </a:p>
        </p:txBody>
      </p:sp>
    </p:spTree>
    <p:extLst>
      <p:ext uri="{BB962C8B-B14F-4D97-AF65-F5344CB8AC3E}">
        <p14:creationId xmlns:p14="http://schemas.microsoft.com/office/powerpoint/2010/main" val="870975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C0A7379-E3A5-8949-B74A-8AA7402B95CB}" type="slidenum">
              <a:rPr lang="en-US" altLang="en-US"/>
              <a:pPr/>
              <a:t>7</a:t>
            </a:fld>
            <a:endParaRPr lang="en-US" altLang="en-US"/>
          </a:p>
        </p:txBody>
      </p:sp>
      <p:sp>
        <p:nvSpPr>
          <p:cNvPr id="126978" name="Rectangle 2"/>
          <p:cNvSpPr>
            <a:spLocks noChangeArrowheads="1" noTextEdit="1"/>
          </p:cNvSpPr>
          <p:nvPr>
            <p:ph type="sldImg"/>
          </p:nvPr>
        </p:nvSpPr>
        <p:spPr>
          <a:ln/>
        </p:spPr>
      </p:sp>
      <p:sp>
        <p:nvSpPr>
          <p:cNvPr id="126979" name="Rectangle 3"/>
          <p:cNvSpPr>
            <a:spLocks noGrp="1" noChangeArrowheads="1"/>
          </p:cNvSpPr>
          <p:nvPr>
            <p:ph type="body" idx="1"/>
          </p:nvPr>
        </p:nvSpPr>
        <p:spPr/>
        <p:txBody>
          <a:bodyPr/>
          <a:lstStyle/>
          <a:p>
            <a:r>
              <a:rPr lang="en-US" altLang="en-US"/>
              <a:t>7. In a forest situation, nature has the ability to handle all of the leaf and plant debris through a natural composting process. This process adds valuable nutrients and humus (organic matter) to the native soil.</a:t>
            </a:r>
          </a:p>
        </p:txBody>
      </p:sp>
    </p:spTree>
    <p:extLst>
      <p:ext uri="{BB962C8B-B14F-4D97-AF65-F5344CB8AC3E}">
        <p14:creationId xmlns:p14="http://schemas.microsoft.com/office/powerpoint/2010/main" val="18110567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92D99B3-5706-A944-A91B-EC62D6919B5C}" type="slidenum">
              <a:rPr lang="en-US" altLang="en-US"/>
              <a:pPr/>
              <a:t>70</a:t>
            </a:fld>
            <a:endParaRPr lang="en-US" altLang="en-US"/>
          </a:p>
        </p:txBody>
      </p:sp>
      <p:sp>
        <p:nvSpPr>
          <p:cNvPr id="172034" name="Rectangle 2"/>
          <p:cNvSpPr>
            <a:spLocks noChangeArrowheads="1" noTextEdit="1"/>
          </p:cNvSpPr>
          <p:nvPr>
            <p:ph type="sldImg"/>
          </p:nvPr>
        </p:nvSpPr>
        <p:spPr>
          <a:ln/>
        </p:spPr>
      </p:sp>
      <p:sp>
        <p:nvSpPr>
          <p:cNvPr id="172035" name="Rectangle 3"/>
          <p:cNvSpPr>
            <a:spLocks noGrp="1" noChangeArrowheads="1"/>
          </p:cNvSpPr>
          <p:nvPr>
            <p:ph type="body" idx="1"/>
          </p:nvPr>
        </p:nvSpPr>
        <p:spPr/>
        <p:txBody>
          <a:bodyPr/>
          <a:lstStyle/>
          <a:p>
            <a:r>
              <a:rPr lang="en-US" altLang="en-US"/>
              <a:t>70. Questions?</a:t>
            </a:r>
          </a:p>
          <a:p>
            <a:r>
              <a:rPr lang="en-US" altLang="en-US" b="1"/>
              <a:t>Suggested Discussion Questions</a:t>
            </a:r>
          </a:p>
          <a:p>
            <a:r>
              <a:rPr lang="en-US" altLang="en-US"/>
              <a:t>1. What is compost?</a:t>
            </a:r>
          </a:p>
          <a:p>
            <a:r>
              <a:rPr lang="en-US" altLang="en-US"/>
              <a:t>2. Does compost have any value as a fertilizer?</a:t>
            </a:r>
          </a:p>
          <a:p>
            <a:r>
              <a:rPr lang="en-US" altLang="en-US"/>
              <a:t>3. Can compost be used as a substitute for fertilizer in the garden?</a:t>
            </a:r>
          </a:p>
          <a:p>
            <a:r>
              <a:rPr lang="en-US" altLang="en-US"/>
              <a:t>4. Is it necessary to add lime (calcium) to the compost pile?</a:t>
            </a:r>
          </a:p>
          <a:p>
            <a:r>
              <a:rPr lang="en-US" altLang="en-US"/>
              <a:t>5. Is it necessary to add inoculum to the compost pile to activate the composting process?</a:t>
            </a:r>
          </a:p>
          <a:p>
            <a:r>
              <a:rPr lang="en-US" altLang="en-US"/>
              <a:t>6. What are the best materials for composting?</a:t>
            </a:r>
          </a:p>
          <a:p>
            <a:r>
              <a:rPr lang="en-US" altLang="en-US"/>
              <a:t>7. Is it necessary to shred materials for the compost pile?</a:t>
            </a:r>
          </a:p>
          <a:p>
            <a:r>
              <a:rPr lang="en-US" altLang="en-US"/>
              <a:t>8. How often do  compost piles need turning? </a:t>
            </a:r>
          </a:p>
          <a:p>
            <a:r>
              <a:rPr lang="en-US" altLang="en-US"/>
              <a:t>9. What causes compost piles to have offensive odors?</a:t>
            </a:r>
          </a:p>
          <a:p>
            <a:r>
              <a:rPr lang="en-US" altLang="en-US"/>
              <a:t>10. When is compost ready to use?</a:t>
            </a:r>
          </a:p>
          <a:p>
            <a:r>
              <a:rPr lang="en-US" altLang="en-US"/>
              <a:t>11. How can compost  be used in the landscape and garden?</a:t>
            </a:r>
          </a:p>
        </p:txBody>
      </p:sp>
    </p:spTree>
    <p:extLst>
      <p:ext uri="{BB962C8B-B14F-4D97-AF65-F5344CB8AC3E}">
        <p14:creationId xmlns:p14="http://schemas.microsoft.com/office/powerpoint/2010/main" val="122958118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61B412AA-7BE0-164C-995D-322B8FD2046F}" type="slidenum">
              <a:rPr lang="en-US" altLang="en-US"/>
              <a:pPr/>
              <a:t>71</a:t>
            </a:fld>
            <a:endParaRPr lang="en-US" altLang="en-US"/>
          </a:p>
        </p:txBody>
      </p:sp>
      <p:sp>
        <p:nvSpPr>
          <p:cNvPr id="336898" name="Rectangle 2"/>
          <p:cNvSpPr>
            <a:spLocks noChangeArrowheads="1" noTextEdit="1"/>
          </p:cNvSpPr>
          <p:nvPr>
            <p:ph type="sldImg"/>
          </p:nvPr>
        </p:nvSpPr>
        <p:spPr>
          <a:ln/>
        </p:spPr>
      </p:sp>
      <p:sp>
        <p:nvSpPr>
          <p:cNvPr id="336899" name="Rectangle 3"/>
          <p:cNvSpPr>
            <a:spLocks noGrp="1" noChangeArrowheads="1"/>
          </p:cNvSpPr>
          <p:nvPr>
            <p:ph type="body" idx="1"/>
          </p:nvPr>
        </p:nvSpPr>
        <p:spPr/>
        <p:txBody>
          <a:bodyPr/>
          <a:lstStyle/>
          <a:p>
            <a:r>
              <a:rPr lang="en-US" altLang="en-US"/>
              <a:t>71. Resources</a:t>
            </a:r>
          </a:p>
        </p:txBody>
      </p:sp>
    </p:spTree>
    <p:extLst>
      <p:ext uri="{BB962C8B-B14F-4D97-AF65-F5344CB8AC3E}">
        <p14:creationId xmlns:p14="http://schemas.microsoft.com/office/powerpoint/2010/main" val="33587482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B3E0978-6373-4240-BB7A-F9671C830EFA}" type="slidenum">
              <a:rPr lang="en-US" altLang="en-US"/>
              <a:pPr/>
              <a:t>72</a:t>
            </a:fld>
            <a:endParaRPr lang="en-US" altLang="en-US"/>
          </a:p>
        </p:txBody>
      </p:sp>
      <p:sp>
        <p:nvSpPr>
          <p:cNvPr id="348162" name="Rectangle 2"/>
          <p:cNvSpPr>
            <a:spLocks noChangeArrowheads="1" noTextEdit="1"/>
          </p:cNvSpPr>
          <p:nvPr>
            <p:ph type="sldImg"/>
          </p:nvPr>
        </p:nvSpPr>
        <p:spPr>
          <a:ln/>
        </p:spPr>
      </p:sp>
      <p:sp>
        <p:nvSpPr>
          <p:cNvPr id="348163" name="Rectangle 3"/>
          <p:cNvSpPr>
            <a:spLocks noGrp="1" noChangeArrowheads="1"/>
          </p:cNvSpPr>
          <p:nvPr>
            <p:ph type="body" idx="1"/>
          </p:nvPr>
        </p:nvSpPr>
        <p:spPr/>
        <p:txBody>
          <a:bodyPr/>
          <a:lstStyle/>
          <a:p>
            <a:r>
              <a:rPr lang="en-US" altLang="en-US"/>
              <a:t>72. Resources</a:t>
            </a:r>
          </a:p>
        </p:txBody>
      </p:sp>
    </p:spTree>
    <p:extLst>
      <p:ext uri="{BB962C8B-B14F-4D97-AF65-F5344CB8AC3E}">
        <p14:creationId xmlns:p14="http://schemas.microsoft.com/office/powerpoint/2010/main" val="146120988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136F675-CEA7-0D49-B880-3491BC60E617}" type="slidenum">
              <a:rPr lang="en-US" altLang="en-US"/>
              <a:pPr/>
              <a:t>73</a:t>
            </a:fld>
            <a:endParaRPr lang="en-US" altLang="en-US"/>
          </a:p>
        </p:txBody>
      </p:sp>
      <p:sp>
        <p:nvSpPr>
          <p:cNvPr id="361474" name="Rectangle 2"/>
          <p:cNvSpPr>
            <a:spLocks noChangeArrowheads="1" noTextEdit="1"/>
          </p:cNvSpPr>
          <p:nvPr>
            <p:ph type="sldImg"/>
          </p:nvPr>
        </p:nvSpPr>
        <p:spPr>
          <a:ln/>
        </p:spPr>
      </p:sp>
      <p:sp>
        <p:nvSpPr>
          <p:cNvPr id="361475" name="Rectangle 3"/>
          <p:cNvSpPr>
            <a:spLocks noGrp="1" noChangeArrowheads="1"/>
          </p:cNvSpPr>
          <p:nvPr>
            <p:ph type="body" idx="1"/>
          </p:nvPr>
        </p:nvSpPr>
        <p:spPr/>
        <p:txBody>
          <a:bodyPr/>
          <a:lstStyle/>
          <a:p>
            <a:r>
              <a:rPr lang="en-US" altLang="en-US"/>
              <a:t>73. Sources of information.</a:t>
            </a:r>
          </a:p>
        </p:txBody>
      </p:sp>
    </p:spTree>
    <p:extLst>
      <p:ext uri="{BB962C8B-B14F-4D97-AF65-F5344CB8AC3E}">
        <p14:creationId xmlns:p14="http://schemas.microsoft.com/office/powerpoint/2010/main" val="207894971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1D3B16F-6A58-CE49-B4FD-5A03A287E143}" type="slidenum">
              <a:rPr lang="en-US" altLang="en-US"/>
              <a:pPr/>
              <a:t>74</a:t>
            </a:fld>
            <a:endParaRPr lang="en-US" altLang="en-US"/>
          </a:p>
        </p:txBody>
      </p:sp>
      <p:sp>
        <p:nvSpPr>
          <p:cNvPr id="349186" name="Rectangle 2"/>
          <p:cNvSpPr>
            <a:spLocks noChangeArrowheads="1" noTextEdit="1"/>
          </p:cNvSpPr>
          <p:nvPr>
            <p:ph type="sldImg"/>
          </p:nvPr>
        </p:nvSpPr>
        <p:spPr>
          <a:ln/>
        </p:spPr>
      </p:sp>
      <p:sp>
        <p:nvSpPr>
          <p:cNvPr id="349187" name="Rectangle 3"/>
          <p:cNvSpPr>
            <a:spLocks noGrp="1" noChangeArrowheads="1"/>
          </p:cNvSpPr>
          <p:nvPr>
            <p:ph type="body" idx="1"/>
          </p:nvPr>
        </p:nvSpPr>
        <p:spPr/>
        <p:txBody>
          <a:bodyPr/>
          <a:lstStyle/>
          <a:p>
            <a:r>
              <a:rPr lang="en-US" altLang="en-US"/>
              <a:t>74. Credit slide.</a:t>
            </a:r>
          </a:p>
        </p:txBody>
      </p:sp>
    </p:spTree>
    <p:extLst>
      <p:ext uri="{BB962C8B-B14F-4D97-AF65-F5344CB8AC3E}">
        <p14:creationId xmlns:p14="http://schemas.microsoft.com/office/powerpoint/2010/main" val="1348923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1BAEB23-BFC5-5C44-ADE3-D9A634ADA6A0}" type="slidenum">
              <a:rPr lang="en-US" altLang="en-US"/>
              <a:pPr/>
              <a:t>8</a:t>
            </a:fld>
            <a:endParaRPr lang="en-US" altLang="en-US"/>
          </a:p>
        </p:txBody>
      </p:sp>
      <p:sp>
        <p:nvSpPr>
          <p:cNvPr id="231426" name="Rectangle 2"/>
          <p:cNvSpPr>
            <a:spLocks noChangeArrowheads="1" noTextEdit="1"/>
          </p:cNvSpPr>
          <p:nvPr>
            <p:ph type="sldImg"/>
          </p:nvPr>
        </p:nvSpPr>
        <p:spPr>
          <a:ln/>
        </p:spPr>
      </p:sp>
      <p:sp>
        <p:nvSpPr>
          <p:cNvPr id="231427" name="Rectangle 3"/>
          <p:cNvSpPr>
            <a:spLocks noGrp="1" noChangeArrowheads="1"/>
          </p:cNvSpPr>
          <p:nvPr>
            <p:ph type="body" idx="1"/>
          </p:nvPr>
        </p:nvSpPr>
        <p:spPr/>
        <p:txBody>
          <a:bodyPr/>
          <a:lstStyle/>
          <a:p>
            <a:r>
              <a:rPr lang="en-US" altLang="en-US"/>
              <a:t>8. People tend to be most concerned with the appearance of a clean lawn and most often look at yard waste as a nuisance.  </a:t>
            </a:r>
          </a:p>
        </p:txBody>
      </p:sp>
    </p:spTree>
    <p:extLst>
      <p:ext uri="{BB962C8B-B14F-4D97-AF65-F5344CB8AC3E}">
        <p14:creationId xmlns:p14="http://schemas.microsoft.com/office/powerpoint/2010/main" val="858751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2BB2802-E754-0A41-83B4-87C3192359ED}" type="slidenum">
              <a:rPr lang="en-US" altLang="en-US"/>
              <a:pPr/>
              <a:t>9</a:t>
            </a:fld>
            <a:endParaRPr lang="en-US" altLang="en-US"/>
          </a:p>
        </p:txBody>
      </p:sp>
      <p:sp>
        <p:nvSpPr>
          <p:cNvPr id="218114" name="Rectangle 2"/>
          <p:cNvSpPr>
            <a:spLocks noChangeArrowheads="1" noTextEdit="1"/>
          </p:cNvSpPr>
          <p:nvPr>
            <p:ph type="sldImg"/>
          </p:nvPr>
        </p:nvSpPr>
        <p:spPr>
          <a:ln/>
        </p:spPr>
      </p:sp>
      <p:sp>
        <p:nvSpPr>
          <p:cNvPr id="218115" name="Rectangle 3"/>
          <p:cNvSpPr>
            <a:spLocks noGrp="1" noChangeArrowheads="1"/>
          </p:cNvSpPr>
          <p:nvPr>
            <p:ph type="body" idx="1"/>
          </p:nvPr>
        </p:nvSpPr>
        <p:spPr/>
        <p:txBody>
          <a:bodyPr/>
          <a:lstStyle/>
          <a:p>
            <a:r>
              <a:rPr lang="en-US" altLang="en-US" sz="1800"/>
              <a:t>9. Leaves, grass clippings and other yard waste can carry nutrients (fertilizers) and pesticides (insecticides and herbicides) that were used in the landscape and carry them down streets, drainage ditches and storm drains into rivers, lakes and streams. Too many nutrients in a waterway can cause Algal Blooms.</a:t>
            </a:r>
          </a:p>
          <a:p>
            <a:r>
              <a:rPr lang="en-US" altLang="en-US"/>
              <a:t> </a:t>
            </a:r>
          </a:p>
          <a:p>
            <a:endParaRPr lang="en-US" altLang="en-US"/>
          </a:p>
          <a:p>
            <a:endParaRPr lang="en-US" altLang="en-US"/>
          </a:p>
        </p:txBody>
      </p:sp>
    </p:spTree>
    <p:extLst>
      <p:ext uri="{BB962C8B-B14F-4D97-AF65-F5344CB8AC3E}">
        <p14:creationId xmlns:p14="http://schemas.microsoft.com/office/powerpoint/2010/main" val="1953512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rotWithShape="0">
          <a:gsLst>
            <a:gs pos="0">
              <a:schemeClr val="accent2"/>
            </a:gs>
            <a:gs pos="100000">
              <a:schemeClr val="bg1"/>
            </a:gs>
          </a:gsLst>
          <a:lin ang="5400000" scaled="1"/>
        </a:gra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14400" y="685800"/>
            <a:ext cx="7721600" cy="1143000"/>
          </a:xfrm>
        </p:spPr>
        <p:txBody>
          <a:bodyPr/>
          <a:lstStyle>
            <a:lvl1pPr>
              <a:defRPr b="1">
                <a:effectLst>
                  <a:outerShdw blurRad="38100" dist="38100" dir="2700000" algn="tl">
                    <a:srgbClr val="FFFFFF"/>
                  </a:outerShdw>
                </a:effectLst>
              </a:defRPr>
            </a:lvl1pPr>
          </a:lstStyle>
          <a:p>
            <a:pPr lvl="0"/>
            <a:r>
              <a:rPr lang="en-US" altLang="en-US" noProof="0" smtClean="0"/>
              <a:t>Click to edit Master title style</a:t>
            </a:r>
          </a:p>
        </p:txBody>
      </p:sp>
      <p:sp>
        <p:nvSpPr>
          <p:cNvPr id="3075" name="Rectangle 3"/>
          <p:cNvSpPr>
            <a:spLocks noGrp="1" noChangeArrowheads="1"/>
          </p:cNvSpPr>
          <p:nvPr>
            <p:ph type="subTitle" idx="1"/>
          </p:nvPr>
        </p:nvSpPr>
        <p:spPr>
          <a:xfrm>
            <a:off x="2133600" y="3886200"/>
            <a:ext cx="6400800" cy="1771650"/>
          </a:xfrm>
        </p:spPr>
        <p:txBody>
          <a:bodyPr/>
          <a:lstStyle>
            <a:lvl1pPr marL="0" indent="0">
              <a:buFont typeface="Monotype Sorts" charset="2"/>
              <a:buNone/>
              <a:defRPr>
                <a:latin typeface="Arial Black" charset="0"/>
              </a:defRPr>
            </a:lvl1pPr>
          </a:lstStyle>
          <a:p>
            <a:pPr lvl="0"/>
            <a:r>
              <a:rPr lang="en-US" altLang="en-US" noProof="0" smtClean="0"/>
              <a:t>Click to edit Master subtitle style</a:t>
            </a:r>
          </a:p>
        </p:txBody>
      </p:sp>
      <p:sp>
        <p:nvSpPr>
          <p:cNvPr id="3076" name="Rectangle 4"/>
          <p:cNvSpPr>
            <a:spLocks noGrp="1" noChangeArrowheads="1"/>
          </p:cNvSpPr>
          <p:nvPr>
            <p:ph type="dt" sz="half" idx="2"/>
          </p:nvPr>
        </p:nvSpPr>
        <p:spPr>
          <a:xfrm>
            <a:off x="711200" y="6229350"/>
            <a:ext cx="1930400" cy="514350"/>
          </a:xfrm>
        </p:spPr>
        <p:txBody>
          <a:bodyPr/>
          <a:lstStyle>
            <a:lvl1pPr>
              <a:defRPr>
                <a:solidFill>
                  <a:srgbClr val="5E574E"/>
                </a:solidFill>
              </a:defRPr>
            </a:lvl1pPr>
          </a:lstStyle>
          <a:p>
            <a:fld id="{3EE6DDD9-BA6C-BA4C-8779-27A8187B7BF4}" type="datetime1">
              <a:rPr lang="en-US" altLang="en-US"/>
              <a:pPr/>
              <a:t>9/8/15</a:t>
            </a:fld>
            <a:endParaRPr lang="en-US" altLang="en-US"/>
          </a:p>
        </p:txBody>
      </p:sp>
      <p:sp>
        <p:nvSpPr>
          <p:cNvPr id="3077" name="Rectangle 5"/>
          <p:cNvSpPr>
            <a:spLocks noGrp="1" noChangeArrowheads="1"/>
          </p:cNvSpPr>
          <p:nvPr>
            <p:ph type="ftr" sz="quarter" idx="3"/>
          </p:nvPr>
        </p:nvSpPr>
        <p:spPr>
          <a:xfrm>
            <a:off x="3149600" y="6229350"/>
            <a:ext cx="2844800" cy="514350"/>
          </a:xfrm>
        </p:spPr>
        <p:txBody>
          <a:bodyPr/>
          <a:lstStyle>
            <a:lvl1pPr>
              <a:defRPr>
                <a:solidFill>
                  <a:srgbClr val="5E574E"/>
                </a:solidFill>
              </a:defRPr>
            </a:lvl1pPr>
          </a:lstStyle>
          <a:p>
            <a:endParaRPr lang="en-US" altLang="en-US"/>
          </a:p>
        </p:txBody>
      </p:sp>
      <p:sp>
        <p:nvSpPr>
          <p:cNvPr id="3078" name="Rectangle 6"/>
          <p:cNvSpPr>
            <a:spLocks noGrp="1" noChangeArrowheads="1"/>
          </p:cNvSpPr>
          <p:nvPr>
            <p:ph type="sldNum" sz="quarter" idx="4"/>
          </p:nvPr>
        </p:nvSpPr>
        <p:spPr>
          <a:xfrm>
            <a:off x="6604000" y="6229350"/>
            <a:ext cx="1828800" cy="514350"/>
          </a:xfrm>
        </p:spPr>
        <p:txBody>
          <a:bodyPr/>
          <a:lstStyle>
            <a:lvl1pPr>
              <a:defRPr>
                <a:solidFill>
                  <a:srgbClr val="5E574E"/>
                </a:solidFill>
              </a:defRPr>
            </a:lvl1pPr>
          </a:lstStyle>
          <a:p>
            <a:fld id="{146DA431-9621-4A49-828E-25D562D2E3C6}"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C7258B3-0518-0E45-BDCF-C84668C9AD3F}" type="datetime1">
              <a:rPr lang="en-US" altLang="en-US"/>
              <a:pPr/>
              <a:t>9/8/15</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5AA7A2F-1776-7849-B92E-6F79D58946EE}" type="slidenum">
              <a:rPr lang="en-US" altLang="en-US"/>
              <a:pPr/>
              <a:t>‹#›</a:t>
            </a:fld>
            <a:endParaRPr lang="en-US" altLang="en-US"/>
          </a:p>
        </p:txBody>
      </p:sp>
    </p:spTree>
    <p:extLst>
      <p:ext uri="{BB962C8B-B14F-4D97-AF65-F5344CB8AC3E}">
        <p14:creationId xmlns:p14="http://schemas.microsoft.com/office/powerpoint/2010/main" val="1350140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8600" y="228600"/>
            <a:ext cx="2057400" cy="5829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6400" y="228600"/>
            <a:ext cx="6019800" cy="5829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3464273-2A70-0B4E-BD9F-F179B83D0051}" type="datetime1">
              <a:rPr lang="en-US" altLang="en-US"/>
              <a:pPr/>
              <a:t>9/8/15</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1C182CD-3F56-9048-8FDB-4A7564BD2F34}" type="slidenum">
              <a:rPr lang="en-US" altLang="en-US"/>
              <a:pPr/>
              <a:t>‹#›</a:t>
            </a:fld>
            <a:endParaRPr lang="en-US" altLang="en-US"/>
          </a:p>
        </p:txBody>
      </p:sp>
    </p:spTree>
    <p:extLst>
      <p:ext uri="{BB962C8B-B14F-4D97-AF65-F5344CB8AC3E}">
        <p14:creationId xmlns:p14="http://schemas.microsoft.com/office/powerpoint/2010/main" val="1502060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885950"/>
            <a:ext cx="8178800" cy="4171950"/>
          </a:xfrm>
        </p:spPr>
        <p:txBody>
          <a:bodyPr/>
          <a:lstStyle/>
          <a:p>
            <a:endParaRPr lang="en-US"/>
          </a:p>
        </p:txBody>
      </p:sp>
      <p:sp>
        <p:nvSpPr>
          <p:cNvPr id="4" name="Date Placeholder 3"/>
          <p:cNvSpPr>
            <a:spLocks noGrp="1"/>
          </p:cNvSpPr>
          <p:nvPr>
            <p:ph type="dt" sz="half" idx="10"/>
          </p:nvPr>
        </p:nvSpPr>
        <p:spPr>
          <a:xfrm>
            <a:off x="431800" y="6229350"/>
            <a:ext cx="1905000" cy="457200"/>
          </a:xfrm>
        </p:spPr>
        <p:txBody>
          <a:bodyPr/>
          <a:lstStyle>
            <a:lvl1pPr>
              <a:defRPr/>
            </a:lvl1pPr>
          </a:lstStyle>
          <a:p>
            <a:fld id="{B1C189C3-CB81-594E-957B-56BD27E7D977}" type="datetime1">
              <a:rPr lang="en-US" altLang="en-US"/>
              <a:pPr/>
              <a:t>9/8/15</a:t>
            </a:fld>
            <a:endParaRPr lang="en-US" altLang="en-US"/>
          </a:p>
        </p:txBody>
      </p:sp>
      <p:sp>
        <p:nvSpPr>
          <p:cNvPr id="5" name="Footer Placeholder 4"/>
          <p:cNvSpPr>
            <a:spLocks noGrp="1"/>
          </p:cNvSpPr>
          <p:nvPr>
            <p:ph type="ftr" sz="quarter" idx="11"/>
          </p:nvPr>
        </p:nvSpPr>
        <p:spPr>
          <a:xfrm>
            <a:off x="3124200" y="6229350"/>
            <a:ext cx="2895600" cy="45720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6731000" y="6229350"/>
            <a:ext cx="1905000" cy="457200"/>
          </a:xfrm>
        </p:spPr>
        <p:txBody>
          <a:bodyPr/>
          <a:lstStyle>
            <a:lvl1pPr>
              <a:defRPr/>
            </a:lvl1pPr>
          </a:lstStyle>
          <a:p>
            <a:fld id="{3356CA3E-9309-1E4E-AE94-2AE9390DE88E}" type="slidenum">
              <a:rPr lang="en-US" altLang="en-US"/>
              <a:pPr/>
              <a:t>‹#›</a:t>
            </a:fld>
            <a:endParaRPr lang="en-US" altLang="en-US"/>
          </a:p>
        </p:txBody>
      </p:sp>
    </p:spTree>
    <p:extLst>
      <p:ext uri="{BB962C8B-B14F-4D97-AF65-F5344CB8AC3E}">
        <p14:creationId xmlns:p14="http://schemas.microsoft.com/office/powerpoint/2010/main" val="14538638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88595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icture Placeholder 3"/>
          <p:cNvSpPr>
            <a:spLocks noGrp="1"/>
          </p:cNvSpPr>
          <p:nvPr>
            <p:ph type="clipArt" sz="half" idx="2"/>
          </p:nvPr>
        </p:nvSpPr>
        <p:spPr>
          <a:xfrm>
            <a:off x="4622800" y="1885950"/>
            <a:ext cx="4013200" cy="4171950"/>
          </a:xfrm>
        </p:spPr>
        <p:txBody>
          <a:bodyPr/>
          <a:lstStyle/>
          <a:p>
            <a:endParaRPr lang="en-US"/>
          </a:p>
        </p:txBody>
      </p:sp>
      <p:sp>
        <p:nvSpPr>
          <p:cNvPr id="5" name="Date Placeholder 4"/>
          <p:cNvSpPr>
            <a:spLocks noGrp="1"/>
          </p:cNvSpPr>
          <p:nvPr>
            <p:ph type="dt" sz="half" idx="10"/>
          </p:nvPr>
        </p:nvSpPr>
        <p:spPr>
          <a:xfrm>
            <a:off x="431800" y="6229350"/>
            <a:ext cx="1905000" cy="457200"/>
          </a:xfrm>
        </p:spPr>
        <p:txBody>
          <a:bodyPr/>
          <a:lstStyle>
            <a:lvl1pPr>
              <a:defRPr/>
            </a:lvl1pPr>
          </a:lstStyle>
          <a:p>
            <a:fld id="{253999F9-8A24-A040-8D02-CA3ADDD68534}" type="datetime1">
              <a:rPr lang="en-US" altLang="en-US"/>
              <a:pPr/>
              <a:t>9/8/15</a:t>
            </a:fld>
            <a:endParaRPr lang="en-US" altLang="en-US"/>
          </a:p>
        </p:txBody>
      </p:sp>
      <p:sp>
        <p:nvSpPr>
          <p:cNvPr id="6" name="Footer Placeholder 5"/>
          <p:cNvSpPr>
            <a:spLocks noGrp="1"/>
          </p:cNvSpPr>
          <p:nvPr>
            <p:ph type="ftr" sz="quarter" idx="11"/>
          </p:nvPr>
        </p:nvSpPr>
        <p:spPr>
          <a:xfrm>
            <a:off x="3124200" y="622935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731000" y="6229350"/>
            <a:ext cx="1905000" cy="457200"/>
          </a:xfrm>
        </p:spPr>
        <p:txBody>
          <a:bodyPr/>
          <a:lstStyle>
            <a:lvl1pPr>
              <a:defRPr/>
            </a:lvl1pPr>
          </a:lstStyle>
          <a:p>
            <a:fld id="{AB50FAAE-6A37-394B-8E9D-2D6AE24ADD57}" type="slidenum">
              <a:rPr lang="en-US" altLang="en-US"/>
              <a:pPr/>
              <a:t>‹#›</a:t>
            </a:fld>
            <a:endParaRPr lang="en-US" altLang="en-US"/>
          </a:p>
        </p:txBody>
      </p:sp>
    </p:spTree>
    <p:extLst>
      <p:ext uri="{BB962C8B-B14F-4D97-AF65-F5344CB8AC3E}">
        <p14:creationId xmlns:p14="http://schemas.microsoft.com/office/powerpoint/2010/main" val="10204384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88595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2800" y="188595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31800" y="6229350"/>
            <a:ext cx="1905000" cy="457200"/>
          </a:xfrm>
        </p:spPr>
        <p:txBody>
          <a:bodyPr/>
          <a:lstStyle>
            <a:lvl1pPr>
              <a:defRPr/>
            </a:lvl1pPr>
          </a:lstStyle>
          <a:p>
            <a:fld id="{D7FC1096-6166-0445-B169-00F19D625356}" type="datetime1">
              <a:rPr lang="en-US" altLang="en-US"/>
              <a:pPr/>
              <a:t>9/8/15</a:t>
            </a:fld>
            <a:endParaRPr lang="en-US" altLang="en-US"/>
          </a:p>
        </p:txBody>
      </p:sp>
      <p:sp>
        <p:nvSpPr>
          <p:cNvPr id="6" name="Footer Placeholder 5"/>
          <p:cNvSpPr>
            <a:spLocks noGrp="1"/>
          </p:cNvSpPr>
          <p:nvPr>
            <p:ph type="ftr" sz="quarter" idx="11"/>
          </p:nvPr>
        </p:nvSpPr>
        <p:spPr>
          <a:xfrm>
            <a:off x="3124200" y="622935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731000" y="6229350"/>
            <a:ext cx="1905000" cy="457200"/>
          </a:xfrm>
        </p:spPr>
        <p:txBody>
          <a:bodyPr/>
          <a:lstStyle>
            <a:lvl1pPr>
              <a:defRPr/>
            </a:lvl1pPr>
          </a:lstStyle>
          <a:p>
            <a:fld id="{D1908638-375A-5F4C-A66F-9176A98241F2}" type="slidenum">
              <a:rPr lang="en-US" altLang="en-US"/>
              <a:pPr/>
              <a:t>‹#›</a:t>
            </a:fld>
            <a:endParaRPr lang="en-US" altLang="en-US"/>
          </a:p>
        </p:txBody>
      </p:sp>
    </p:spTree>
    <p:extLst>
      <p:ext uri="{BB962C8B-B14F-4D97-AF65-F5344CB8AC3E}">
        <p14:creationId xmlns:p14="http://schemas.microsoft.com/office/powerpoint/2010/main" val="7044057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8595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22800" y="188595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31800" y="6229350"/>
            <a:ext cx="1905000" cy="457200"/>
          </a:xfrm>
        </p:spPr>
        <p:txBody>
          <a:bodyPr/>
          <a:lstStyle>
            <a:lvl1pPr>
              <a:defRPr/>
            </a:lvl1pPr>
          </a:lstStyle>
          <a:p>
            <a:fld id="{56538D3F-6114-2C40-9DF9-50F87CB20A9D}" type="datetime1">
              <a:rPr lang="en-US" altLang="en-US"/>
              <a:pPr/>
              <a:t>9/8/15</a:t>
            </a:fld>
            <a:endParaRPr lang="en-US" altLang="en-US"/>
          </a:p>
        </p:txBody>
      </p:sp>
      <p:sp>
        <p:nvSpPr>
          <p:cNvPr id="6" name="Footer Placeholder 5"/>
          <p:cNvSpPr>
            <a:spLocks noGrp="1"/>
          </p:cNvSpPr>
          <p:nvPr>
            <p:ph type="ftr" sz="quarter" idx="11"/>
          </p:nvPr>
        </p:nvSpPr>
        <p:spPr>
          <a:xfrm>
            <a:off x="3124200" y="622935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731000" y="6229350"/>
            <a:ext cx="1905000" cy="457200"/>
          </a:xfrm>
        </p:spPr>
        <p:txBody>
          <a:bodyPr/>
          <a:lstStyle>
            <a:lvl1pPr>
              <a:defRPr/>
            </a:lvl1pPr>
          </a:lstStyle>
          <a:p>
            <a:fld id="{C4E5621B-152F-234B-9B03-78F792246F63}" type="slidenum">
              <a:rPr lang="en-US" altLang="en-US"/>
              <a:pPr/>
              <a:t>‹#›</a:t>
            </a:fld>
            <a:endParaRPr lang="en-US" altLang="en-US"/>
          </a:p>
        </p:txBody>
      </p:sp>
    </p:spTree>
    <p:extLst>
      <p:ext uri="{BB962C8B-B14F-4D97-AF65-F5344CB8AC3E}">
        <p14:creationId xmlns:p14="http://schemas.microsoft.com/office/powerpoint/2010/main" val="2017023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ECAF63F-406F-244E-AF79-C919BC071FAB}" type="datetime1">
              <a:rPr lang="en-US" altLang="en-US"/>
              <a:pPr/>
              <a:t>9/8/15</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2F95BFC-A6A2-DC47-8711-30DF3D9A2BD6}" type="slidenum">
              <a:rPr lang="en-US" altLang="en-US"/>
              <a:pPr/>
              <a:t>‹#›</a:t>
            </a:fld>
            <a:endParaRPr lang="en-US" altLang="en-US"/>
          </a:p>
        </p:txBody>
      </p:sp>
    </p:spTree>
    <p:extLst>
      <p:ext uri="{BB962C8B-B14F-4D97-AF65-F5344CB8AC3E}">
        <p14:creationId xmlns:p14="http://schemas.microsoft.com/office/powerpoint/2010/main" val="369293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6AF39EAA-9F99-7845-AE01-EF88EAEE0D54}" type="datetime1">
              <a:rPr lang="en-US" altLang="en-US"/>
              <a:pPr/>
              <a:t>9/8/15</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BFB1386-C37E-A54C-AF43-C75C6F502028}" type="slidenum">
              <a:rPr lang="en-US" altLang="en-US"/>
              <a:pPr/>
              <a:t>‹#›</a:t>
            </a:fld>
            <a:endParaRPr lang="en-US" altLang="en-US"/>
          </a:p>
        </p:txBody>
      </p:sp>
    </p:spTree>
    <p:extLst>
      <p:ext uri="{BB962C8B-B14F-4D97-AF65-F5344CB8AC3E}">
        <p14:creationId xmlns:p14="http://schemas.microsoft.com/office/powerpoint/2010/main" val="493593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8595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2800" y="188595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83743023-5C02-5A44-B0DA-31D8FF019C0E}" type="datetime1">
              <a:rPr lang="en-US" altLang="en-US"/>
              <a:pPr/>
              <a:t>9/8/15</a:t>
            </a:fld>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735903D-F021-8041-8793-5F3C7E95BBF1}" type="slidenum">
              <a:rPr lang="en-US" altLang="en-US"/>
              <a:pPr/>
              <a:t>‹#›</a:t>
            </a:fld>
            <a:endParaRPr lang="en-US" altLang="en-US"/>
          </a:p>
        </p:txBody>
      </p:sp>
    </p:spTree>
    <p:extLst>
      <p:ext uri="{BB962C8B-B14F-4D97-AF65-F5344CB8AC3E}">
        <p14:creationId xmlns:p14="http://schemas.microsoft.com/office/powerpoint/2010/main" val="100861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4A2A64E9-2E64-DE45-9140-BFC73734CC3E}" type="datetime1">
              <a:rPr lang="en-US" altLang="en-US"/>
              <a:pPr/>
              <a:t>9/8/15</a:t>
            </a:fld>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4D220F5E-EE14-5A4D-89F8-1131FA114887}" type="slidenum">
              <a:rPr lang="en-US" altLang="en-US"/>
              <a:pPr/>
              <a:t>‹#›</a:t>
            </a:fld>
            <a:endParaRPr lang="en-US" altLang="en-US"/>
          </a:p>
        </p:txBody>
      </p:sp>
    </p:spTree>
    <p:extLst>
      <p:ext uri="{BB962C8B-B14F-4D97-AF65-F5344CB8AC3E}">
        <p14:creationId xmlns:p14="http://schemas.microsoft.com/office/powerpoint/2010/main" val="814683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3762C5F6-4F47-0641-98C3-D1231594AD68}" type="datetime1">
              <a:rPr lang="en-US" altLang="en-US"/>
              <a:pPr/>
              <a:t>9/8/15</a:t>
            </a:fld>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CB86923D-43A8-7A46-B526-BB124579527F}" type="slidenum">
              <a:rPr lang="en-US" altLang="en-US"/>
              <a:pPr/>
              <a:t>‹#›</a:t>
            </a:fld>
            <a:endParaRPr lang="en-US" altLang="en-US"/>
          </a:p>
        </p:txBody>
      </p:sp>
    </p:spTree>
    <p:extLst>
      <p:ext uri="{BB962C8B-B14F-4D97-AF65-F5344CB8AC3E}">
        <p14:creationId xmlns:p14="http://schemas.microsoft.com/office/powerpoint/2010/main" val="28809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1D84CCA-B509-0C4D-A74F-783F77A8D954}" type="datetime1">
              <a:rPr lang="en-US" altLang="en-US"/>
              <a:pPr/>
              <a:t>9/8/15</a:t>
            </a:fld>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4A8E7F1D-CCE2-E340-97C1-1ECD45D2D055}" type="slidenum">
              <a:rPr lang="en-US" altLang="en-US"/>
              <a:pPr/>
              <a:t>‹#›</a:t>
            </a:fld>
            <a:endParaRPr lang="en-US" altLang="en-US"/>
          </a:p>
        </p:txBody>
      </p:sp>
    </p:spTree>
    <p:extLst>
      <p:ext uri="{BB962C8B-B14F-4D97-AF65-F5344CB8AC3E}">
        <p14:creationId xmlns:p14="http://schemas.microsoft.com/office/powerpoint/2010/main" val="1012302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BBF3863B-96B4-0441-BAB9-224F597A7B64}" type="datetime1">
              <a:rPr lang="en-US" altLang="en-US"/>
              <a:pPr/>
              <a:t>9/8/15</a:t>
            </a:fld>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6DCE7E2-54FB-E744-A92F-4966A4D72E32}" type="slidenum">
              <a:rPr lang="en-US" altLang="en-US"/>
              <a:pPr/>
              <a:t>‹#›</a:t>
            </a:fld>
            <a:endParaRPr lang="en-US" altLang="en-US"/>
          </a:p>
        </p:txBody>
      </p:sp>
    </p:spTree>
    <p:extLst>
      <p:ext uri="{BB962C8B-B14F-4D97-AF65-F5344CB8AC3E}">
        <p14:creationId xmlns:p14="http://schemas.microsoft.com/office/powerpoint/2010/main" val="1410783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FDC9CCFE-2D22-4440-9E3D-E1D8B4F3A2EB}" type="datetime1">
              <a:rPr lang="en-US" altLang="en-US"/>
              <a:pPr/>
              <a:t>9/8/15</a:t>
            </a:fld>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7D86BD1-2F1A-644F-89FD-16AFB10FA3E6}" type="slidenum">
              <a:rPr lang="en-US" altLang="en-US"/>
              <a:pPr/>
              <a:t>‹#›</a:t>
            </a:fld>
            <a:endParaRPr lang="en-US" altLang="en-US"/>
          </a:p>
        </p:txBody>
      </p:sp>
    </p:spTree>
    <p:extLst>
      <p:ext uri="{BB962C8B-B14F-4D97-AF65-F5344CB8AC3E}">
        <p14:creationId xmlns:p14="http://schemas.microsoft.com/office/powerpoint/2010/main" val="6754893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8" Type="http://schemas.openxmlformats.org/officeDocument/2006/relationships/image" Target="../media/image2.png"/><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CC66"/>
            </a:gs>
          </a:gsLst>
          <a:lin ang="5400000" scaled="1"/>
        </a:gra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06400" y="228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457200" y="1885950"/>
            <a:ext cx="8178800" cy="417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2" name="Rectangle 4"/>
          <p:cNvSpPr>
            <a:spLocks noGrp="1" noChangeArrowheads="1"/>
          </p:cNvSpPr>
          <p:nvPr>
            <p:ph type="dt" sz="half" idx="2"/>
          </p:nvPr>
        </p:nvSpPr>
        <p:spPr bwMode="auto">
          <a:xfrm>
            <a:off x="431800" y="622935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a:spcBef>
                <a:spcPct val="50000"/>
              </a:spcBef>
              <a:defRPr sz="1400" b="0">
                <a:solidFill>
                  <a:schemeClr val="bg2"/>
                </a:solidFill>
              </a:defRPr>
            </a:lvl1pPr>
          </a:lstStyle>
          <a:p>
            <a:fld id="{BFBC9469-53BE-174B-B161-17EDDA086210}" type="datetime1">
              <a:rPr lang="en-US" altLang="en-US"/>
              <a:pPr/>
              <a:t>9/8/15</a:t>
            </a:fld>
            <a:endParaRPr lang="en-US" altLang="en-US"/>
          </a:p>
        </p:txBody>
      </p:sp>
      <p:sp>
        <p:nvSpPr>
          <p:cNvPr id="2053" name="Rectangle 5"/>
          <p:cNvSpPr>
            <a:spLocks noGrp="1" noChangeArrowheads="1"/>
          </p:cNvSpPr>
          <p:nvPr>
            <p:ph type="ftr" sz="quarter" idx="3"/>
          </p:nvPr>
        </p:nvSpPr>
        <p:spPr bwMode="auto">
          <a:xfrm>
            <a:off x="3124200" y="622935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spcBef>
                <a:spcPct val="50000"/>
              </a:spcBef>
              <a:defRPr sz="1400" b="0">
                <a:solidFill>
                  <a:schemeClr val="bg2"/>
                </a:solidFill>
              </a:defRPr>
            </a:lvl1pPr>
          </a:lstStyle>
          <a:p>
            <a:endParaRPr lang="en-US" altLang="en-US"/>
          </a:p>
        </p:txBody>
      </p:sp>
      <p:sp>
        <p:nvSpPr>
          <p:cNvPr id="2054" name="Rectangle 6"/>
          <p:cNvSpPr>
            <a:spLocks noGrp="1" noChangeArrowheads="1"/>
          </p:cNvSpPr>
          <p:nvPr>
            <p:ph type="sldNum" sz="quarter" idx="4"/>
          </p:nvPr>
        </p:nvSpPr>
        <p:spPr bwMode="auto">
          <a:xfrm>
            <a:off x="6731000" y="622935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spcBef>
                <a:spcPct val="50000"/>
              </a:spcBef>
              <a:defRPr sz="1400" b="0">
                <a:solidFill>
                  <a:schemeClr val="bg2"/>
                </a:solidFill>
              </a:defRPr>
            </a:lvl1pPr>
          </a:lstStyle>
          <a:p>
            <a:fld id="{662D5480-0804-2B4B-914F-2ED1AB12F86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Lst>
  <p:txStyles>
    <p:titleStyle>
      <a:lvl1pPr algn="l" rtl="0" eaLnBrk="0" fontAlgn="base" hangingPunct="0">
        <a:spcBef>
          <a:spcPct val="0"/>
        </a:spcBef>
        <a:spcAft>
          <a:spcPct val="0"/>
        </a:spcAft>
        <a:defRPr kumimoji="1" sz="4000" kern="12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Arial Black" charset="0"/>
        </a:defRPr>
      </a:lvl2pPr>
      <a:lvl3pPr algn="l" rtl="0" eaLnBrk="0" fontAlgn="base" hangingPunct="0">
        <a:spcBef>
          <a:spcPct val="0"/>
        </a:spcBef>
        <a:spcAft>
          <a:spcPct val="0"/>
        </a:spcAft>
        <a:defRPr kumimoji="1" sz="4000">
          <a:solidFill>
            <a:schemeClr val="tx2"/>
          </a:solidFill>
          <a:latin typeface="Arial Black" charset="0"/>
        </a:defRPr>
      </a:lvl3pPr>
      <a:lvl4pPr algn="l" rtl="0" eaLnBrk="0" fontAlgn="base" hangingPunct="0">
        <a:spcBef>
          <a:spcPct val="0"/>
        </a:spcBef>
        <a:spcAft>
          <a:spcPct val="0"/>
        </a:spcAft>
        <a:defRPr kumimoji="1" sz="4000">
          <a:solidFill>
            <a:schemeClr val="tx2"/>
          </a:solidFill>
          <a:latin typeface="Arial Black" charset="0"/>
        </a:defRPr>
      </a:lvl4pPr>
      <a:lvl5pPr algn="l" rtl="0" eaLnBrk="0" fontAlgn="base" hangingPunct="0">
        <a:spcBef>
          <a:spcPct val="0"/>
        </a:spcBef>
        <a:spcAft>
          <a:spcPct val="0"/>
        </a:spcAft>
        <a:defRPr kumimoji="1" sz="4000">
          <a:solidFill>
            <a:schemeClr val="tx2"/>
          </a:solidFill>
          <a:latin typeface="Arial Black" charset="0"/>
        </a:defRPr>
      </a:lvl5pPr>
      <a:lvl6pPr marL="457200" algn="l" rtl="0" eaLnBrk="0" fontAlgn="base" hangingPunct="0">
        <a:spcBef>
          <a:spcPct val="0"/>
        </a:spcBef>
        <a:spcAft>
          <a:spcPct val="0"/>
        </a:spcAft>
        <a:defRPr kumimoji="1" sz="4000">
          <a:solidFill>
            <a:schemeClr val="tx2"/>
          </a:solidFill>
          <a:latin typeface="Arial Black" charset="0"/>
        </a:defRPr>
      </a:lvl6pPr>
      <a:lvl7pPr marL="914400" algn="l" rtl="0" eaLnBrk="0" fontAlgn="base" hangingPunct="0">
        <a:spcBef>
          <a:spcPct val="0"/>
        </a:spcBef>
        <a:spcAft>
          <a:spcPct val="0"/>
        </a:spcAft>
        <a:defRPr kumimoji="1" sz="4000">
          <a:solidFill>
            <a:schemeClr val="tx2"/>
          </a:solidFill>
          <a:latin typeface="Arial Black" charset="0"/>
        </a:defRPr>
      </a:lvl7pPr>
      <a:lvl8pPr marL="1371600" algn="l" rtl="0" eaLnBrk="0" fontAlgn="base" hangingPunct="0">
        <a:spcBef>
          <a:spcPct val="0"/>
        </a:spcBef>
        <a:spcAft>
          <a:spcPct val="0"/>
        </a:spcAft>
        <a:defRPr kumimoji="1" sz="4000">
          <a:solidFill>
            <a:schemeClr val="tx2"/>
          </a:solidFill>
          <a:latin typeface="Arial Black" charset="0"/>
        </a:defRPr>
      </a:lvl8pPr>
      <a:lvl9pPr marL="1828800" algn="l" rtl="0" eaLnBrk="0" fontAlgn="base" hangingPunct="0">
        <a:spcBef>
          <a:spcPct val="0"/>
        </a:spcBef>
        <a:spcAft>
          <a:spcPct val="0"/>
        </a:spcAft>
        <a:defRPr kumimoji="1" sz="4000">
          <a:solidFill>
            <a:schemeClr val="tx2"/>
          </a:solidFill>
          <a:latin typeface="Arial Black" charset="0"/>
        </a:defRPr>
      </a:lvl9pPr>
    </p:titleStyle>
    <p:bodyStyle>
      <a:lvl1pPr marL="342900" indent="-342900" algn="l" rtl="0" eaLnBrk="0" fontAlgn="base" hangingPunct="0">
        <a:lnSpc>
          <a:spcPct val="125000"/>
        </a:lnSpc>
        <a:spcBef>
          <a:spcPct val="20000"/>
        </a:spcBef>
        <a:spcAft>
          <a:spcPct val="0"/>
        </a:spcAft>
        <a:buClr>
          <a:schemeClr val="accent2"/>
        </a:buClr>
        <a:buFont typeface="Monotype Sorts" charset="2"/>
        <a:buBlip>
          <a:blip r:embed="rId17"/>
        </a:buBlip>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Monotype Sorts" charset="2"/>
        <a:buBlip>
          <a:blip r:embed="rId18"/>
        </a:buBlip>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Monotype Sorts" charset="2"/>
        <a:buBlip>
          <a:blip r:embed="rId19"/>
        </a:buBlip>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12.jpe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1.bin"/><Relationship Id="rId5" Type="http://schemas.openxmlformats.org/officeDocument/2006/relationships/image" Target="../media/image15.emf"/><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image" Target="../media/image18.jpeg"/><Relationship Id="rId5" Type="http://schemas.openxmlformats.org/officeDocument/2006/relationships/image" Target="../media/image19.jpeg"/><Relationship Id="rId6" Type="http://schemas.openxmlformats.org/officeDocument/2006/relationships/image" Target="../media/image20.jpeg"/><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 Id="rId3" Type="http://schemas.openxmlformats.org/officeDocument/2006/relationships/image" Target="../media/image2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 Id="rId3"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 Id="rId3" Type="http://schemas.openxmlformats.org/officeDocument/2006/relationships/image" Target="../media/image2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 Id="rId3" Type="http://schemas.openxmlformats.org/officeDocument/2006/relationships/image" Target="../media/image3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3.xml"/><Relationship Id="rId3" Type="http://schemas.openxmlformats.org/officeDocument/2006/relationships/image" Target="../media/image3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5.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jpeg"/><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9.xml"/><Relationship Id="rId3" Type="http://schemas.openxmlformats.org/officeDocument/2006/relationships/image" Target="../media/image3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wmf"/></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4.xml"/><Relationship Id="rId3" Type="http://schemas.openxmlformats.org/officeDocument/2006/relationships/image" Target="../media/image40.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41.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42.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43.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44.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45.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46.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47.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48.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49.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6.xml"/><Relationship Id="rId3" Type="http://schemas.openxmlformats.org/officeDocument/2006/relationships/image" Target="../media/image50.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36.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4" Type="http://schemas.openxmlformats.org/officeDocument/2006/relationships/image" Target="../media/image51.jpeg"/><Relationship Id="rId1" Type="http://schemas.openxmlformats.org/officeDocument/2006/relationships/tags" Target="../tags/tag3.xml"/><Relationship Id="rId2"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image" Target="../media/image52.jpeg"/><Relationship Id="rId4" Type="http://schemas.openxmlformats.org/officeDocument/2006/relationships/image" Target="../media/image53.jpeg"/><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1.xml"/><Relationship Id="rId3" Type="http://schemas.openxmlformats.org/officeDocument/2006/relationships/image" Target="../media/image54.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55.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56.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57.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20.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58.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59.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 Id="rId3" Type="http://schemas.openxmlformats.org/officeDocument/2006/relationships/image" Target="../media/image60.jpeg"/></Relationships>
</file>

<file path=ppt/slides/_rels/slide71.xml.rels><?xml version="1.0" encoding="UTF-8" standalone="yes"?>
<Relationships xmlns="http://schemas.openxmlformats.org/package/2006/relationships"><Relationship Id="rId3" Type="http://schemas.openxmlformats.org/officeDocument/2006/relationships/hyperlink" Target="http://www.cleanwatercampaign.com/" TargetMode="External"/><Relationship Id="rId4" Type="http://schemas.openxmlformats.org/officeDocument/2006/relationships/hyperlink" Target="http://www.ces.uga.edu/" TargetMode="External"/><Relationship Id="rId5" Type="http://schemas.openxmlformats.org/officeDocument/2006/relationships/hyperlink" Target="http://www.mastercomposter.com/" TargetMode="External"/><Relationship Id="rId6" Type="http://schemas.openxmlformats.org/officeDocument/2006/relationships/hyperlink" Target="http://www.compostingcouncil.org/" TargetMode="External"/><Relationship Id="rId1" Type="http://schemas.openxmlformats.org/officeDocument/2006/relationships/slideLayout" Target="../slideLayouts/slideLayout1.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3" Type="http://schemas.openxmlformats.org/officeDocument/2006/relationships/hyperlink" Target="http://www.compostinfo.com/cn/index.htm" TargetMode="External"/><Relationship Id="rId4" Type="http://schemas.openxmlformats.org/officeDocument/2006/relationships/hyperlink" Target="http://www.compostinfo.com/tutorial/faq/FAQ1.htm" TargetMode="External"/><Relationship Id="rId5" Type="http://schemas.openxmlformats.org/officeDocument/2006/relationships/hyperlink" Target="http://www.dep.state.pa.us/dep/deputate/airwaste/wm/recycle/Compost_sum/Home.htm" TargetMode="External"/><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3" Type="http://schemas.openxmlformats.org/officeDocument/2006/relationships/hyperlink" Target="http://www.dca.state.ga.us/" TargetMode="External"/><Relationship Id="rId4" Type="http://schemas.openxmlformats.org/officeDocument/2006/relationships/hyperlink" Target="http://www.dep.state.pa.us/" TargetMode="External"/><Relationship Id="rId5" Type="http://schemas.openxmlformats.org/officeDocument/2006/relationships/hyperlink" Target="http://aggie-horticulture.tamu.edu/extension/" TargetMode="External"/><Relationship Id="rId6" Type="http://schemas.openxmlformats.org/officeDocument/2006/relationships/hyperlink" Target="http://www.compostinfo.com/" TargetMode="External"/><Relationship Id="rId7" Type="http://schemas.openxmlformats.org/officeDocument/2006/relationships/hyperlink" Target="http://www.cleanairgardening.net/" TargetMode="External"/><Relationship Id="rId8" Type="http://schemas.openxmlformats.org/officeDocument/2006/relationships/hyperlink" Target="http://www.marquisproject.com/" TargetMode="External"/><Relationship Id="rId9" Type="http://schemas.openxmlformats.org/officeDocument/2006/relationships/hyperlink" Target="http://www.ces.uga.edu/" TargetMode="External"/><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4.xml"/><Relationship Id="rId3" Type="http://schemas.openxmlformats.org/officeDocument/2006/relationships/image" Target="../media/image6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CC66"/>
            </a:gs>
          </a:gsLst>
          <a:lin ang="5400000" scaled="1"/>
        </a:gradFill>
        <a:effectLst/>
      </p:bgPr>
    </p:bg>
    <p:spTree>
      <p:nvGrpSpPr>
        <p:cNvPr id="1" name=""/>
        <p:cNvGrpSpPr/>
        <p:nvPr/>
      </p:nvGrpSpPr>
      <p:grpSpPr>
        <a:xfrm>
          <a:off x="0" y="0"/>
          <a:ext cx="0" cy="0"/>
          <a:chOff x="0" y="0"/>
          <a:chExt cx="0" cy="0"/>
        </a:xfrm>
      </p:grpSpPr>
      <p:pic>
        <p:nvPicPr>
          <p:cNvPr id="367619" name="Picture 3" descr="UGABa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52600"/>
            <a:ext cx="7881938" cy="31289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406400" y="228600"/>
            <a:ext cx="8737600" cy="1143000"/>
          </a:xfrm>
        </p:spPr>
        <p:txBody>
          <a:bodyPr/>
          <a:lstStyle/>
          <a:p>
            <a:r>
              <a:rPr lang="en-US" altLang="en-US"/>
              <a:t>Where Does Stormwater Go?</a:t>
            </a:r>
          </a:p>
        </p:txBody>
      </p:sp>
      <p:sp>
        <p:nvSpPr>
          <p:cNvPr id="195587" name="Rectangle 3"/>
          <p:cNvSpPr>
            <a:spLocks noGrp="1" noChangeArrowheads="1"/>
          </p:cNvSpPr>
          <p:nvPr>
            <p:ph type="body" idx="1"/>
          </p:nvPr>
        </p:nvSpPr>
        <p:spPr>
          <a:xfrm>
            <a:off x="228600" y="1847850"/>
            <a:ext cx="4419600" cy="4171950"/>
          </a:xfrm>
        </p:spPr>
        <p:txBody>
          <a:bodyPr/>
          <a:lstStyle/>
          <a:p>
            <a:r>
              <a:rPr lang="en-US" altLang="en-US"/>
              <a:t>Stormwater flows across streets, down street gutters, drainage ditches and storm drains into rivers, lakes and streams</a:t>
            </a:r>
          </a:p>
        </p:txBody>
      </p:sp>
      <p:pic>
        <p:nvPicPr>
          <p:cNvPr id="19558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2024063"/>
            <a:ext cx="4267200" cy="308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95590" name="Text Box 6"/>
          <p:cNvSpPr txBox="1">
            <a:spLocks noChangeArrowheads="1"/>
          </p:cNvSpPr>
          <p:nvPr/>
        </p:nvSpPr>
        <p:spPr bwMode="auto">
          <a:xfrm>
            <a:off x="5181600" y="3733800"/>
            <a:ext cx="2362200"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20000"/>
              </a:spcBef>
              <a:buClr>
                <a:schemeClr val="accent2"/>
              </a:buClr>
              <a:buFont typeface="Monotype Sorts" charset="2"/>
              <a:buNone/>
            </a:pPr>
            <a:r>
              <a:rPr kumimoji="1" lang="en-US" altLang="en-US" sz="3200">
                <a:solidFill>
                  <a:srgbClr val="FF0000"/>
                </a:solidFill>
                <a:latin typeface="Tahoma" charset="0"/>
              </a:rPr>
              <a:t>untreated</a:t>
            </a:r>
            <a:r>
              <a:rPr kumimoji="1" lang="en-US" altLang="en-US" sz="3200" b="0">
                <a:solidFill>
                  <a:schemeClr val="tx1"/>
                </a:solidFill>
                <a:latin typeface="Tahoma" charset="0"/>
              </a:rPr>
              <a:t>.</a:t>
            </a:r>
          </a:p>
          <a:p>
            <a:pPr algn="l">
              <a:spcBef>
                <a:spcPct val="50000"/>
              </a:spcBef>
            </a:pPr>
            <a:endParaRPr lang="en-US" altLang="en-US" sz="2400" b="0">
              <a:solidFill>
                <a:schemeClr val="tx1"/>
              </a:solidFill>
              <a:latin typeface="Times New Roman"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0.0 0.0 C 0.00174 0.05394 -0.01042 0.07223 0.02101 0.08612 C 0.0224 0.08889 0.02326 0.09237 0.02517 0.09445 C 0.02899 0.09885 0.03767 0.10556 0.03767 0.10556 C 0.04635 0.14005 0.03906 0.15649 0.04392 0.20278 C 0.04427 0.20579 0.04826 0.20417 0.05017 0.20556 C 0.05243 0.20695 0.05434 0.20926 0.05642 0.21112 C 0.06389 0.22593 0.06719 0.22871 0.05851 0.25556 C 0.05712 0.25996 0.05156 0.25811 0.04809 0.25834 C 0.01615 0.25996 -0.0158 0.26019 -0.04774 0.26112 C -0.12188 0.26875 -0.19722 0.27477 -0.27066 0.25834 C -0.36024 0.26227 -0.31372 0.26112 -0.41024 0.26112 " pathEditMode="relative" ptsTypes="fffffffffffA">
                                      <p:cBhvr>
                                        <p:cTn id="6" dur="2000" fill="hold"/>
                                        <p:tgtEl>
                                          <p:spTgt spid="19559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9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r>
              <a:rPr lang="en-US" altLang="en-US"/>
              <a:t>Grass Clippings</a:t>
            </a:r>
          </a:p>
        </p:txBody>
      </p:sp>
      <p:sp>
        <p:nvSpPr>
          <p:cNvPr id="196611" name="Rectangle 3"/>
          <p:cNvSpPr>
            <a:spLocks noGrp="1" noChangeArrowheads="1"/>
          </p:cNvSpPr>
          <p:nvPr>
            <p:ph type="body" idx="1"/>
          </p:nvPr>
        </p:nvSpPr>
        <p:spPr>
          <a:xfrm>
            <a:off x="228600" y="1885950"/>
            <a:ext cx="4191000" cy="4171950"/>
          </a:xfrm>
        </p:spPr>
        <p:txBody>
          <a:bodyPr/>
          <a:lstStyle/>
          <a:p>
            <a:r>
              <a:rPr lang="en-US" altLang="en-US"/>
              <a:t>Good on lawn</a:t>
            </a:r>
          </a:p>
          <a:p>
            <a:r>
              <a:rPr lang="en-US" altLang="en-US"/>
              <a:t>Bad in streets and down storm drains.</a:t>
            </a:r>
          </a:p>
          <a:p>
            <a:r>
              <a:rPr lang="en-US" altLang="en-US"/>
              <a:t>Carry excessive </a:t>
            </a:r>
            <a:r>
              <a:rPr lang="en-US" altLang="en-US" b="1"/>
              <a:t>nutrients</a:t>
            </a:r>
            <a:r>
              <a:rPr lang="en-US" altLang="en-US"/>
              <a:t> and </a:t>
            </a:r>
            <a:r>
              <a:rPr lang="en-US" altLang="en-US" b="1"/>
              <a:t>pesticides </a:t>
            </a:r>
            <a:r>
              <a:rPr lang="en-US" altLang="en-US"/>
              <a:t>into waterways.</a:t>
            </a:r>
          </a:p>
        </p:txBody>
      </p:sp>
      <p:pic>
        <p:nvPicPr>
          <p:cNvPr id="196617" name="Picture 9" descr="Grass clippings"/>
          <p:cNvPicPr>
            <a:picLocks noChangeAspect="1" noChangeArrowheads="1"/>
          </p:cNvPicPr>
          <p:nvPr/>
        </p:nvPicPr>
        <p:blipFill>
          <a:blip r:embed="rId3">
            <a:lum bright="4000" contrast="10000"/>
            <a:extLst>
              <a:ext uri="{28A0092B-C50C-407E-A947-70E740481C1C}">
                <a14:useLocalDpi xmlns:a14="http://schemas.microsoft.com/office/drawing/2010/main" val="0"/>
              </a:ext>
            </a:extLst>
          </a:blip>
          <a:srcRect/>
          <a:stretch>
            <a:fillRect/>
          </a:stretch>
        </p:blipFill>
        <p:spPr bwMode="auto">
          <a:xfrm>
            <a:off x="4343400" y="2133600"/>
            <a:ext cx="4648200" cy="3486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457200" y="533400"/>
            <a:ext cx="8382000" cy="1066800"/>
          </a:xfrm>
          <a:noFill/>
          <a:extLst>
            <a:ext uri="{909E8E84-426E-40DD-AFC4-6F175D3DCCD1}">
              <a14:hiddenFill xmlns:a14="http://schemas.microsoft.com/office/drawing/2010/main">
                <a:solidFill>
                  <a:schemeClr val="bg1"/>
                </a:solidFill>
              </a14:hiddenFill>
            </a:ext>
          </a:extLst>
        </p:spPr>
        <p:txBody>
          <a:bodyPr/>
          <a:lstStyle/>
          <a:p>
            <a:r>
              <a:rPr lang="en-US" altLang="en-US" sz="3200"/>
              <a:t>Too much nutrients may cause….</a:t>
            </a:r>
            <a:br>
              <a:rPr lang="en-US" altLang="en-US" sz="3200"/>
            </a:br>
            <a:r>
              <a:rPr lang="en-US" altLang="en-US" sz="3200">
                <a:solidFill>
                  <a:srgbClr val="008000"/>
                </a:solidFill>
              </a:rPr>
              <a:t>Algal blooms</a:t>
            </a:r>
            <a:r>
              <a:rPr lang="en-US" altLang="en-US" sz="3200"/>
              <a:t>, fish kills, loss of other aquatic life, eutrophication</a:t>
            </a:r>
          </a:p>
        </p:txBody>
      </p:sp>
      <p:pic>
        <p:nvPicPr>
          <p:cNvPr id="129027" name="Picture 3" descr="ALGAE_BLOOM2"/>
          <p:cNvPicPr>
            <a:picLocks noChangeAspect="1" noChangeArrowheads="1"/>
          </p:cNvPicPr>
          <p:nvPr/>
        </p:nvPicPr>
        <p:blipFill>
          <a:blip r:embed="rId3">
            <a:extLst>
              <a:ext uri="{28A0092B-C50C-407E-A947-70E740481C1C}">
                <a14:useLocalDpi xmlns:a14="http://schemas.microsoft.com/office/drawing/2010/main" val="0"/>
              </a:ext>
            </a:extLst>
          </a:blip>
          <a:srcRect l="6522" t="8649" r="4347" b="4808"/>
          <a:stretch>
            <a:fillRect/>
          </a:stretch>
        </p:blipFill>
        <p:spPr bwMode="auto">
          <a:xfrm>
            <a:off x="1524000" y="1828800"/>
            <a:ext cx="6248400" cy="4114800"/>
          </a:xfrm>
          <a:prstGeom prst="rect">
            <a:avLst/>
          </a:prstGeom>
          <a:noFill/>
          <a:ln w="2540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0" y="76200"/>
            <a:ext cx="9144000" cy="609600"/>
          </a:xfrm>
        </p:spPr>
        <p:txBody>
          <a:bodyPr/>
          <a:lstStyle/>
          <a:p>
            <a:pPr algn="ctr"/>
            <a:r>
              <a:rPr lang="en-US" altLang="en-US" sz="3600"/>
              <a:t>What’s In Our Garbage</a:t>
            </a:r>
          </a:p>
        </p:txBody>
      </p:sp>
      <p:graphicFrame>
        <p:nvGraphicFramePr>
          <p:cNvPr id="66572" name="Object 12"/>
          <p:cNvGraphicFramePr>
            <a:graphicFrameLocks noChangeAspect="1"/>
          </p:cNvGraphicFramePr>
          <p:nvPr>
            <p:ph type="chart" idx="1"/>
          </p:nvPr>
        </p:nvGraphicFramePr>
        <p:xfrm>
          <a:off x="190500" y="630238"/>
          <a:ext cx="8953500" cy="6227762"/>
        </p:xfrm>
        <a:graphic>
          <a:graphicData uri="http://schemas.openxmlformats.org/presentationml/2006/ole">
            <mc:AlternateContent xmlns:mc="http://schemas.openxmlformats.org/markup-compatibility/2006">
              <mc:Choice xmlns:v="urn:schemas-microsoft-com:vml" Requires="v">
                <p:oleObj spid="_x0000_s66575" name="Chart" r:id="rId4" imgW="9134475" imgH="6353175" progId="MSGraph.Chart.8">
                  <p:embed followColorScheme="full"/>
                </p:oleObj>
              </mc:Choice>
              <mc:Fallback>
                <p:oleObj name="Chart" r:id="rId4" imgW="9134475" imgH="6353175" progId="MSGraph.Chart.8">
                  <p:embed followColorScheme="full"/>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 y="630238"/>
                        <a:ext cx="8953500" cy="6227762"/>
                      </a:xfrm>
                      <a:prstGeom prst="rect">
                        <a:avLst/>
                      </a:prstGeom>
                    </p:spPr>
                  </p:pic>
                </p:oleObj>
              </mc:Fallback>
            </mc:AlternateContent>
          </a:graphicData>
        </a:graphic>
      </p:graphicFrame>
      <p:sp>
        <p:nvSpPr>
          <p:cNvPr id="66574" name="Text Box 14"/>
          <p:cNvSpPr txBox="1">
            <a:spLocks noChangeArrowheads="1"/>
          </p:cNvSpPr>
          <p:nvPr/>
        </p:nvSpPr>
        <p:spPr bwMode="auto">
          <a:xfrm>
            <a:off x="6172200" y="6019800"/>
            <a:ext cx="2667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altLang="en-US" sz="1800" b="0" i="1">
                <a:solidFill>
                  <a:schemeClr val="tx1"/>
                </a:solidFill>
                <a:latin typeface="Times New Roman" charset="0"/>
              </a:rPr>
              <a:t>Courtesy of GA DCA</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a:xfrm>
            <a:off x="304800" y="76200"/>
            <a:ext cx="8839200" cy="914400"/>
          </a:xfrm>
        </p:spPr>
        <p:txBody>
          <a:bodyPr/>
          <a:lstStyle/>
          <a:p>
            <a:r>
              <a:rPr lang="en-US" altLang="en-US" sz="4400">
                <a:solidFill>
                  <a:schemeClr val="tx1"/>
                </a:solidFill>
              </a:rPr>
              <a:t>Managing Solid Wastes</a:t>
            </a:r>
          </a:p>
        </p:txBody>
      </p:sp>
      <p:pic>
        <p:nvPicPr>
          <p:cNvPr id="5129" name="Picture 1033"/>
          <p:cNvPicPr>
            <a:picLocks noChangeAspect="1" noChangeArrowheads="1"/>
          </p:cNvPicPr>
          <p:nvPr/>
        </p:nvPicPr>
        <p:blipFill>
          <a:blip r:embed="rId3">
            <a:extLst>
              <a:ext uri="{28A0092B-C50C-407E-A947-70E740481C1C}">
                <a14:useLocalDpi xmlns:a14="http://schemas.microsoft.com/office/drawing/2010/main" val="0"/>
              </a:ext>
            </a:extLst>
          </a:blip>
          <a:srcRect t="7353" r="346"/>
          <a:stretch>
            <a:fillRect/>
          </a:stretch>
        </p:blipFill>
        <p:spPr bwMode="auto">
          <a:xfrm>
            <a:off x="304800" y="1752600"/>
            <a:ext cx="3657600" cy="480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127" name="Rectangle 1031"/>
          <p:cNvSpPr>
            <a:spLocks noGrp="1" noChangeArrowheads="1"/>
          </p:cNvSpPr>
          <p:nvPr>
            <p:ph type="body" sz="half" idx="1"/>
          </p:nvPr>
        </p:nvSpPr>
        <p:spPr>
          <a:xfrm>
            <a:off x="4114800" y="1676400"/>
            <a:ext cx="4953000" cy="5257800"/>
          </a:xfrm>
        </p:spPr>
        <p:txBody>
          <a:bodyPr/>
          <a:lstStyle/>
          <a:p>
            <a:pPr marL="0" indent="0"/>
            <a:r>
              <a:rPr lang="en-US" altLang="en-US" sz="2800" b="1"/>
              <a:t>Local governments offer </a:t>
            </a:r>
            <a:br>
              <a:rPr lang="en-US" altLang="en-US" sz="2800" b="1"/>
            </a:br>
            <a:r>
              <a:rPr lang="en-US" altLang="en-US" sz="2800" b="1"/>
              <a:t>   yard waste collection </a:t>
            </a:r>
            <a:br>
              <a:rPr lang="en-US" altLang="en-US" sz="2800" b="1"/>
            </a:br>
            <a:r>
              <a:rPr lang="en-US" altLang="en-US" sz="2800" b="1"/>
              <a:t>   but </a:t>
            </a:r>
            <a:r>
              <a:rPr lang="en-US" altLang="en-US" sz="2800" b="1">
                <a:solidFill>
                  <a:srgbClr val="FF0000"/>
                </a:solidFill>
              </a:rPr>
              <a:t>149</a:t>
            </a:r>
            <a:r>
              <a:rPr lang="en-US" altLang="en-US" sz="2800" b="1"/>
              <a:t> of them </a:t>
            </a:r>
            <a:br>
              <a:rPr lang="en-US" altLang="en-US" sz="2800" b="1"/>
            </a:br>
            <a:r>
              <a:rPr lang="en-US" altLang="en-US" sz="2800" b="1"/>
              <a:t>   disposed of yard waste </a:t>
            </a:r>
            <a:br>
              <a:rPr lang="en-US" altLang="en-US" sz="2800" b="1"/>
            </a:br>
            <a:r>
              <a:rPr lang="en-US" altLang="en-US" sz="2800" b="1"/>
              <a:t>   in inert landfills in 2002.</a:t>
            </a:r>
          </a:p>
          <a:p>
            <a:pPr marL="0" indent="0"/>
            <a:r>
              <a:rPr lang="en-US" altLang="en-US" sz="2800" b="1"/>
              <a:t>Recycle yard waste at </a:t>
            </a:r>
            <a:br>
              <a:rPr lang="en-US" altLang="en-US" sz="2800" b="1"/>
            </a:br>
            <a:r>
              <a:rPr lang="en-US" altLang="en-US" sz="2800" b="1"/>
              <a:t>   home and keep it out of   </a:t>
            </a:r>
            <a:br>
              <a:rPr lang="en-US" altLang="en-US" sz="2800" b="1"/>
            </a:br>
            <a:r>
              <a:rPr lang="en-US" altLang="en-US" sz="2800" b="1"/>
              <a:t>   the landfill.</a:t>
            </a:r>
          </a:p>
          <a:p>
            <a:pPr marL="0" indent="0"/>
            <a:endParaRPr lang="en-US" altLang="en-US" sz="80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04800" y="5562600"/>
            <a:ext cx="8432800" cy="1143000"/>
          </a:xfrm>
        </p:spPr>
        <p:txBody>
          <a:bodyPr/>
          <a:lstStyle/>
          <a:p>
            <a:pPr algn="r"/>
            <a:r>
              <a:rPr lang="en-US" altLang="en-US"/>
              <a:t>…Where to put it.</a:t>
            </a:r>
          </a:p>
        </p:txBody>
      </p:sp>
      <p:pic>
        <p:nvPicPr>
          <p:cNvPr id="44036" name="Picture 4" descr="s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728788"/>
            <a:ext cx="6416675" cy="4138612"/>
          </a:xfrm>
          <a:prstGeom prst="rect">
            <a:avLst/>
          </a:prstGeom>
          <a:noFill/>
          <a:ln w="444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44038" name="Rectangle 6"/>
          <p:cNvSpPr>
            <a:spLocks noChangeArrowheads="1"/>
          </p:cNvSpPr>
          <p:nvPr/>
        </p:nvSpPr>
        <p:spPr bwMode="auto">
          <a:xfrm>
            <a:off x="558800" y="381000"/>
            <a:ext cx="84328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lgn="l">
              <a:defRPr kumimoji="1" sz="4000">
                <a:solidFill>
                  <a:schemeClr val="tx2"/>
                </a:solidFill>
                <a:latin typeface="Arial Black" charset="0"/>
              </a:defRPr>
            </a:lvl1pPr>
            <a:lvl2pPr algn="l">
              <a:defRPr kumimoji="1" sz="4000">
                <a:solidFill>
                  <a:schemeClr val="tx2"/>
                </a:solidFill>
                <a:latin typeface="Arial Black" charset="0"/>
              </a:defRPr>
            </a:lvl2pPr>
            <a:lvl3pPr algn="l">
              <a:defRPr kumimoji="1" sz="4000">
                <a:solidFill>
                  <a:schemeClr val="tx2"/>
                </a:solidFill>
                <a:latin typeface="Arial Black" charset="0"/>
              </a:defRPr>
            </a:lvl3pPr>
            <a:lvl4pPr algn="l">
              <a:defRPr kumimoji="1" sz="4000">
                <a:solidFill>
                  <a:schemeClr val="tx2"/>
                </a:solidFill>
                <a:latin typeface="Arial Black" charset="0"/>
              </a:defRPr>
            </a:lvl4pPr>
            <a:lvl5pPr algn="l">
              <a:defRPr kumimoji="1" sz="4000">
                <a:solidFill>
                  <a:schemeClr val="tx2"/>
                </a:solidFill>
                <a:latin typeface="Arial Black" charset="0"/>
              </a:defRPr>
            </a:lvl5pPr>
            <a:lvl6pPr marL="457200" eaLnBrk="0" fontAlgn="base" hangingPunct="0">
              <a:spcBef>
                <a:spcPct val="0"/>
              </a:spcBef>
              <a:spcAft>
                <a:spcPct val="0"/>
              </a:spcAft>
              <a:defRPr kumimoji="1" sz="4000">
                <a:solidFill>
                  <a:schemeClr val="tx2"/>
                </a:solidFill>
                <a:latin typeface="Arial Black" charset="0"/>
              </a:defRPr>
            </a:lvl6pPr>
            <a:lvl7pPr marL="914400" eaLnBrk="0" fontAlgn="base" hangingPunct="0">
              <a:spcBef>
                <a:spcPct val="0"/>
              </a:spcBef>
              <a:spcAft>
                <a:spcPct val="0"/>
              </a:spcAft>
              <a:defRPr kumimoji="1" sz="4000">
                <a:solidFill>
                  <a:schemeClr val="tx2"/>
                </a:solidFill>
                <a:latin typeface="Arial Black" charset="0"/>
              </a:defRPr>
            </a:lvl7pPr>
            <a:lvl8pPr marL="1371600" eaLnBrk="0" fontAlgn="base" hangingPunct="0">
              <a:spcBef>
                <a:spcPct val="0"/>
              </a:spcBef>
              <a:spcAft>
                <a:spcPct val="0"/>
              </a:spcAft>
              <a:defRPr kumimoji="1" sz="4000">
                <a:solidFill>
                  <a:schemeClr val="tx2"/>
                </a:solidFill>
                <a:latin typeface="Arial Black" charset="0"/>
              </a:defRPr>
            </a:lvl8pPr>
            <a:lvl9pPr marL="1828800" eaLnBrk="0" fontAlgn="base" hangingPunct="0">
              <a:spcBef>
                <a:spcPct val="0"/>
              </a:spcBef>
              <a:spcAft>
                <a:spcPct val="0"/>
              </a:spcAft>
              <a:defRPr kumimoji="1" sz="4000">
                <a:solidFill>
                  <a:schemeClr val="tx2"/>
                </a:solidFill>
                <a:latin typeface="Arial Black" charset="0"/>
              </a:defRPr>
            </a:lvl9pPr>
          </a:lstStyle>
          <a:p>
            <a:r>
              <a:rPr lang="en-US" altLang="en-US" b="0"/>
              <a:t>Yard Waste…</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ltLang="en-US"/>
              <a:t>Recycling Options</a:t>
            </a:r>
          </a:p>
        </p:txBody>
      </p:sp>
      <p:sp>
        <p:nvSpPr>
          <p:cNvPr id="71683" name="Rectangle 3"/>
          <p:cNvSpPr>
            <a:spLocks noGrp="1" noChangeArrowheads="1"/>
          </p:cNvSpPr>
          <p:nvPr>
            <p:ph type="body" idx="1"/>
          </p:nvPr>
        </p:nvSpPr>
        <p:spPr>
          <a:xfrm>
            <a:off x="1219200" y="1752600"/>
            <a:ext cx="5029200" cy="4171950"/>
          </a:xfrm>
        </p:spPr>
        <p:txBody>
          <a:bodyPr/>
          <a:lstStyle/>
          <a:p>
            <a:r>
              <a:rPr lang="en-US" altLang="en-US" sz="4000"/>
              <a:t>Mulching</a:t>
            </a:r>
          </a:p>
          <a:p>
            <a:endParaRPr lang="en-US" altLang="en-US" sz="4000"/>
          </a:p>
          <a:p>
            <a:r>
              <a:rPr lang="en-US" altLang="en-US" sz="4000"/>
              <a:t>Grasscycling</a:t>
            </a:r>
          </a:p>
          <a:p>
            <a:endParaRPr lang="en-US" altLang="en-US" sz="4000"/>
          </a:p>
          <a:p>
            <a:r>
              <a:rPr lang="en-US" altLang="en-US" sz="4000"/>
              <a:t>Composting</a:t>
            </a:r>
          </a:p>
        </p:txBody>
      </p:sp>
      <p:pic>
        <p:nvPicPr>
          <p:cNvPr id="71684" name="Picture 4" descr="slid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752600"/>
            <a:ext cx="3662363"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1752600"/>
            <a:ext cx="3657600" cy="275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1685" name="Picture 5" descr="slide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1752600"/>
            <a:ext cx="370205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chemeClr val="accent2"/>
                </a:solidFill>
                <a:miter lim="800000"/>
                <a:headEnd/>
                <a:tailEnd/>
              </a14:hiddenLine>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68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168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16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0" y="2286000"/>
            <a:ext cx="9144000" cy="1143000"/>
          </a:xfrm>
        </p:spPr>
        <p:txBody>
          <a:bodyPr/>
          <a:lstStyle/>
          <a:p>
            <a:pPr algn="ctr"/>
            <a:r>
              <a:rPr lang="en-US" altLang="en-US" sz="5500"/>
              <a:t>Mulching</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a:lstStyle/>
          <a:p>
            <a:r>
              <a:rPr lang="en-US" altLang="en-US"/>
              <a:t>Benefits of Mulch	</a:t>
            </a:r>
          </a:p>
        </p:txBody>
      </p:sp>
      <p:sp>
        <p:nvSpPr>
          <p:cNvPr id="240643" name="Rectangle 3"/>
          <p:cNvSpPr>
            <a:spLocks noGrp="1" noChangeArrowheads="1"/>
          </p:cNvSpPr>
          <p:nvPr>
            <p:ph type="body" idx="1"/>
          </p:nvPr>
        </p:nvSpPr>
        <p:spPr>
          <a:xfrm>
            <a:off x="76200" y="1752600"/>
            <a:ext cx="5181600" cy="4724400"/>
          </a:xfrm>
        </p:spPr>
        <p:txBody>
          <a:bodyPr/>
          <a:lstStyle/>
          <a:p>
            <a:pPr>
              <a:lnSpc>
                <a:spcPct val="90000"/>
              </a:lnSpc>
            </a:pPr>
            <a:r>
              <a:rPr lang="en-US" altLang="en-US"/>
              <a:t>Saves water &amp; reduces amount of runoff</a:t>
            </a:r>
          </a:p>
          <a:p>
            <a:pPr>
              <a:lnSpc>
                <a:spcPct val="90000"/>
              </a:lnSpc>
            </a:pPr>
            <a:endParaRPr lang="en-US" altLang="en-US" sz="800"/>
          </a:p>
          <a:p>
            <a:pPr>
              <a:lnSpc>
                <a:spcPct val="90000"/>
              </a:lnSpc>
            </a:pPr>
            <a:r>
              <a:rPr lang="en-US" altLang="en-US"/>
              <a:t>Insulates roots </a:t>
            </a:r>
          </a:p>
          <a:p>
            <a:pPr>
              <a:lnSpc>
                <a:spcPct val="90000"/>
              </a:lnSpc>
              <a:buFont typeface="Monotype Sorts" charset="2"/>
              <a:buNone/>
            </a:pPr>
            <a:r>
              <a:rPr lang="en-US" altLang="en-US"/>
              <a:t>   from heat &amp; cold</a:t>
            </a:r>
          </a:p>
          <a:p>
            <a:pPr>
              <a:lnSpc>
                <a:spcPct val="90000"/>
              </a:lnSpc>
            </a:pPr>
            <a:endParaRPr lang="en-US" altLang="en-US" sz="800"/>
          </a:p>
          <a:p>
            <a:pPr>
              <a:lnSpc>
                <a:spcPct val="90000"/>
              </a:lnSpc>
            </a:pPr>
            <a:endParaRPr lang="en-US" altLang="en-US" sz="800"/>
          </a:p>
          <a:p>
            <a:pPr>
              <a:lnSpc>
                <a:spcPct val="90000"/>
              </a:lnSpc>
            </a:pPr>
            <a:r>
              <a:rPr lang="en-US" altLang="en-US"/>
              <a:t>Helps control weeds &amp;</a:t>
            </a:r>
          </a:p>
          <a:p>
            <a:pPr>
              <a:lnSpc>
                <a:spcPct val="90000"/>
              </a:lnSpc>
              <a:buFont typeface="Monotype Sorts" charset="2"/>
              <a:buNone/>
            </a:pPr>
            <a:r>
              <a:rPr lang="en-US" altLang="en-US"/>
              <a:t>   disease</a:t>
            </a:r>
          </a:p>
          <a:p>
            <a:pPr>
              <a:lnSpc>
                <a:spcPct val="90000"/>
              </a:lnSpc>
              <a:buFont typeface="Monotype Sorts" charset="2"/>
              <a:buNone/>
            </a:pPr>
            <a:endParaRPr lang="en-US" altLang="en-US" sz="800"/>
          </a:p>
          <a:p>
            <a:pPr>
              <a:lnSpc>
                <a:spcPct val="90000"/>
              </a:lnSpc>
            </a:pPr>
            <a:r>
              <a:rPr lang="en-US" altLang="en-US"/>
              <a:t>Organic mulches add nutrients to soil</a:t>
            </a:r>
          </a:p>
        </p:txBody>
      </p:sp>
      <p:pic>
        <p:nvPicPr>
          <p:cNvPr id="240644" name="Picture 4" descr="xeri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090738"/>
            <a:ext cx="4038600" cy="2862262"/>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r>
              <a:rPr lang="en-US" altLang="en-US"/>
              <a:t>Mulch Basics</a:t>
            </a:r>
          </a:p>
        </p:txBody>
      </p:sp>
      <p:sp>
        <p:nvSpPr>
          <p:cNvPr id="133123" name="Rectangle 3"/>
          <p:cNvSpPr>
            <a:spLocks noGrp="1" noChangeArrowheads="1"/>
          </p:cNvSpPr>
          <p:nvPr>
            <p:ph type="body" idx="1"/>
          </p:nvPr>
        </p:nvSpPr>
        <p:spPr>
          <a:xfrm>
            <a:off x="304800" y="1562100"/>
            <a:ext cx="8839200" cy="4610100"/>
          </a:xfrm>
        </p:spPr>
        <p:txBody>
          <a:bodyPr/>
          <a:lstStyle/>
          <a:p>
            <a:r>
              <a:rPr lang="en-US" altLang="en-US" sz="3000" b="1"/>
              <a:t>Apply</a:t>
            </a:r>
            <a:r>
              <a:rPr lang="en-US" altLang="en-US" sz="3000"/>
              <a:t> anytime, best in the late fall</a:t>
            </a:r>
          </a:p>
          <a:p>
            <a:r>
              <a:rPr lang="en-US" altLang="en-US" sz="3000" b="1"/>
              <a:t>Identify</a:t>
            </a:r>
            <a:r>
              <a:rPr lang="en-US" altLang="en-US" sz="3000"/>
              <a:t> mulch materials &amp; quantity</a:t>
            </a:r>
          </a:p>
          <a:p>
            <a:r>
              <a:rPr lang="en-US" altLang="en-US" sz="3000" b="1"/>
              <a:t>Use mower</a:t>
            </a:r>
            <a:r>
              <a:rPr lang="en-US" altLang="en-US" sz="3000"/>
              <a:t> to make your own mulch</a:t>
            </a:r>
          </a:p>
          <a:p>
            <a:r>
              <a:rPr lang="en-US" altLang="en-US" sz="3000" b="1"/>
              <a:t>Do not apply</a:t>
            </a:r>
            <a:r>
              <a:rPr lang="en-US" altLang="en-US" sz="3000"/>
              <a:t> directly in contact with plants. Leave an inch or more of </a:t>
            </a:r>
            <a:r>
              <a:rPr lang="en-US" altLang="en-US" sz="3000" b="1"/>
              <a:t>space</a:t>
            </a:r>
            <a:r>
              <a:rPr lang="en-US" altLang="en-US" sz="3000"/>
              <a:t> (prevents diseases).</a:t>
            </a:r>
          </a:p>
          <a:p>
            <a:r>
              <a:rPr lang="en-US" altLang="en-US" sz="3000" b="1"/>
              <a:t>Remove</a:t>
            </a:r>
            <a:r>
              <a:rPr lang="en-US" altLang="en-US" sz="3000"/>
              <a:t> weeds before</a:t>
            </a:r>
            <a:br>
              <a:rPr lang="en-US" altLang="en-US" sz="3000"/>
            </a:br>
            <a:r>
              <a:rPr lang="en-US" altLang="en-US" sz="3000"/>
              <a:t>applying</a:t>
            </a:r>
          </a:p>
          <a:p>
            <a:r>
              <a:rPr lang="en-US" altLang="en-US" sz="3000"/>
              <a:t>Do not </a:t>
            </a:r>
            <a:r>
              <a:rPr lang="en-US" altLang="en-US" sz="3000" b="1"/>
              <a:t>bury</a:t>
            </a:r>
            <a:r>
              <a:rPr lang="en-US" altLang="en-US" sz="3000"/>
              <a:t> or </a:t>
            </a:r>
            <a:r>
              <a:rPr lang="en-US" altLang="en-US" sz="3000" b="1"/>
              <a:t>dig</a:t>
            </a:r>
            <a:r>
              <a:rPr lang="en-US" altLang="en-US" sz="3000"/>
              <a:t> in</a:t>
            </a:r>
          </a:p>
          <a:p>
            <a:endParaRPr lang="en-US" altLang="en-US" sz="3000"/>
          </a:p>
        </p:txBody>
      </p:sp>
      <p:pic>
        <p:nvPicPr>
          <p:cNvPr id="133124" name="Picture 4" descr="slide1"/>
          <p:cNvPicPr>
            <a:picLocks noChangeAspect="1" noChangeArrowheads="1"/>
          </p:cNvPicPr>
          <p:nvPr/>
        </p:nvPicPr>
        <p:blipFill>
          <a:blip r:embed="rId3">
            <a:extLst>
              <a:ext uri="{28A0092B-C50C-407E-A947-70E740481C1C}">
                <a14:useLocalDpi xmlns:a14="http://schemas.microsoft.com/office/drawing/2010/main" val="0"/>
              </a:ext>
            </a:extLst>
          </a:blip>
          <a:srcRect l="4161" t="3200"/>
          <a:stretch>
            <a:fillRect/>
          </a:stretch>
        </p:blipFill>
        <p:spPr bwMode="auto">
          <a:xfrm>
            <a:off x="5334000" y="4267200"/>
            <a:ext cx="3509963" cy="2305050"/>
          </a:xfrm>
          <a:prstGeom prst="rect">
            <a:avLst/>
          </a:prstGeom>
          <a:noFill/>
          <a:ln w="222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6594" name="Picture 2" descr="lflslide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85800"/>
            <a:ext cx="7772400" cy="5160963"/>
          </a:xfrm>
          <a:prstGeom prst="rect">
            <a:avLst/>
          </a:prstGeom>
          <a:noFill/>
          <a:extLst>
            <a:ext uri="{909E8E84-426E-40DD-AFC4-6F175D3DCCD1}">
              <a14:hiddenFill xmlns:a14="http://schemas.microsoft.com/office/drawing/2010/main">
                <a:solidFill>
                  <a:srgbClr val="FFFFFF"/>
                </a:solidFill>
              </a14:hiddenFill>
            </a:ext>
          </a:extLst>
        </p:spPr>
      </p:pic>
      <p:sp>
        <p:nvSpPr>
          <p:cNvPr id="366595" name="Text Box 3"/>
          <p:cNvSpPr txBox="1">
            <a:spLocks noChangeArrowheads="1"/>
          </p:cNvSpPr>
          <p:nvPr/>
        </p:nvSpPr>
        <p:spPr bwMode="auto">
          <a:xfrm>
            <a:off x="3908425" y="4495800"/>
            <a:ext cx="4473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endParaRPr lang="en-US" altLang="en-US" sz="2400" b="0">
              <a:solidFill>
                <a:schemeClr val="tx1"/>
              </a:solidFill>
              <a:latin typeface="Times" charset="0"/>
            </a:endParaRPr>
          </a:p>
        </p:txBody>
      </p:sp>
      <p:sp>
        <p:nvSpPr>
          <p:cNvPr id="366596" name="Text Box 4"/>
          <p:cNvSpPr txBox="1">
            <a:spLocks noChangeArrowheads="1"/>
          </p:cNvSpPr>
          <p:nvPr/>
        </p:nvSpPr>
        <p:spPr bwMode="auto">
          <a:xfrm>
            <a:off x="3810000" y="4876800"/>
            <a:ext cx="449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endParaRPr lang="en-US" altLang="en-US" sz="2400" b="0">
              <a:solidFill>
                <a:schemeClr val="tx1"/>
              </a:solidFill>
              <a:latin typeface="Times" charset="0"/>
            </a:endParaRPr>
          </a:p>
        </p:txBody>
      </p:sp>
      <p:sp>
        <p:nvSpPr>
          <p:cNvPr id="366597" name="Rectangle 5"/>
          <p:cNvSpPr>
            <a:spLocks noChangeArrowheads="1"/>
          </p:cNvSpPr>
          <p:nvPr/>
        </p:nvSpPr>
        <p:spPr bwMode="auto">
          <a:xfrm>
            <a:off x="1371600" y="5867400"/>
            <a:ext cx="6781800" cy="685800"/>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r>
              <a:rPr lang="en-US" altLang="en-US" sz="2400">
                <a:solidFill>
                  <a:srgbClr val="3399FF"/>
                </a:solidFill>
              </a:rPr>
              <a:t>http</a:t>
            </a:r>
            <a:r>
              <a:rPr lang="en-US" altLang="en-US" sz="2800">
                <a:solidFill>
                  <a:srgbClr val="3399FF"/>
                </a:solidFill>
              </a:rPr>
              <a:t>://www.caes.uga.edu/extension/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p:txBody>
          <a:bodyPr/>
          <a:lstStyle/>
          <a:p>
            <a:r>
              <a:rPr lang="en-US" altLang="en-US"/>
              <a:t>Mulch Material</a:t>
            </a:r>
          </a:p>
        </p:txBody>
      </p:sp>
      <p:sp>
        <p:nvSpPr>
          <p:cNvPr id="244739" name="Rectangle 3"/>
          <p:cNvSpPr>
            <a:spLocks noGrp="1" noChangeArrowheads="1"/>
          </p:cNvSpPr>
          <p:nvPr>
            <p:ph type="body" sz="half" idx="1"/>
          </p:nvPr>
        </p:nvSpPr>
        <p:spPr/>
        <p:txBody>
          <a:bodyPr/>
          <a:lstStyle/>
          <a:p>
            <a:pPr>
              <a:spcBef>
                <a:spcPct val="45000"/>
              </a:spcBef>
            </a:pPr>
            <a:endParaRPr lang="en-US" altLang="en-US"/>
          </a:p>
          <a:p>
            <a:endParaRPr lang="en-US" altLang="en-US"/>
          </a:p>
        </p:txBody>
      </p:sp>
      <p:sp>
        <p:nvSpPr>
          <p:cNvPr id="244741" name="Text Box 5"/>
          <p:cNvSpPr txBox="1">
            <a:spLocks noChangeArrowheads="1"/>
          </p:cNvSpPr>
          <p:nvPr/>
        </p:nvSpPr>
        <p:spPr bwMode="auto">
          <a:xfrm>
            <a:off x="228600" y="1524000"/>
            <a:ext cx="4876800" cy="489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40000"/>
              </a:spcBef>
              <a:buFontTx/>
              <a:buChar char="•"/>
            </a:pPr>
            <a:r>
              <a:rPr kumimoji="1" lang="en-US" altLang="en-US" sz="2500">
                <a:solidFill>
                  <a:schemeClr val="tx1"/>
                </a:solidFill>
                <a:latin typeface="Tahoma" charset="0"/>
              </a:rPr>
              <a:t>Leaves (chopped)</a:t>
            </a:r>
            <a:endParaRPr kumimoji="1" lang="en-US" altLang="en-US" sz="2500" b="0">
              <a:solidFill>
                <a:schemeClr val="tx1"/>
              </a:solidFill>
              <a:latin typeface="Tahoma" charset="0"/>
            </a:endParaRPr>
          </a:p>
          <a:p>
            <a:pPr algn="l">
              <a:spcBef>
                <a:spcPct val="40000"/>
              </a:spcBef>
              <a:buFontTx/>
              <a:buChar char="•"/>
            </a:pPr>
            <a:r>
              <a:rPr kumimoji="1" lang="en-US" altLang="en-US" sz="2500">
                <a:solidFill>
                  <a:schemeClr val="tx1"/>
                </a:solidFill>
                <a:latin typeface="Tahoma" charset="0"/>
              </a:rPr>
              <a:t>Newspaper- </a:t>
            </a:r>
            <a:r>
              <a:rPr kumimoji="1" lang="en-US" altLang="en-US" sz="2500" b="0">
                <a:solidFill>
                  <a:schemeClr val="tx1"/>
                </a:solidFill>
                <a:latin typeface="Tahoma" charset="0"/>
              </a:rPr>
              <a:t>Applied 3- 4 sheets thick and covered with  organic mulch</a:t>
            </a:r>
          </a:p>
          <a:p>
            <a:pPr algn="l">
              <a:spcBef>
                <a:spcPct val="40000"/>
              </a:spcBef>
              <a:buFontTx/>
              <a:buChar char="•"/>
            </a:pPr>
            <a:r>
              <a:rPr kumimoji="1" lang="en-US" altLang="en-US" sz="2500">
                <a:solidFill>
                  <a:schemeClr val="tx1"/>
                </a:solidFill>
                <a:latin typeface="Tahoma" charset="0"/>
              </a:rPr>
              <a:t>Bagged material</a:t>
            </a:r>
            <a:r>
              <a:rPr kumimoji="1" lang="en-US" altLang="en-US" sz="2500" b="0">
                <a:solidFill>
                  <a:schemeClr val="tx1"/>
                </a:solidFill>
                <a:latin typeface="Tahoma" charset="0"/>
              </a:rPr>
              <a:t>-Pine</a:t>
            </a:r>
            <a:r>
              <a:rPr kumimoji="1" lang="en-US" altLang="en-US" sz="2500">
                <a:solidFill>
                  <a:schemeClr val="tx1"/>
                </a:solidFill>
                <a:latin typeface="Tahoma" charset="0"/>
              </a:rPr>
              <a:t> </a:t>
            </a:r>
            <a:r>
              <a:rPr kumimoji="1" lang="en-US" altLang="en-US" sz="2500" b="0">
                <a:solidFill>
                  <a:schemeClr val="tx1"/>
                </a:solidFill>
                <a:latin typeface="Tahoma" charset="0"/>
              </a:rPr>
              <a:t>straw, pine bark, and cypress chips</a:t>
            </a:r>
          </a:p>
          <a:p>
            <a:pPr algn="l">
              <a:spcBef>
                <a:spcPct val="40000"/>
              </a:spcBef>
              <a:buFontTx/>
              <a:buChar char="•"/>
            </a:pPr>
            <a:r>
              <a:rPr kumimoji="1" lang="en-US" altLang="en-US" sz="2500">
                <a:solidFill>
                  <a:schemeClr val="tx1"/>
                </a:solidFill>
                <a:latin typeface="Tahoma" charset="0"/>
              </a:rPr>
              <a:t>Compost material</a:t>
            </a:r>
            <a:endParaRPr kumimoji="1" lang="en-US" altLang="en-US" sz="2500" b="0">
              <a:solidFill>
                <a:schemeClr val="tx1"/>
              </a:solidFill>
              <a:latin typeface="Tahoma" charset="0"/>
            </a:endParaRPr>
          </a:p>
          <a:p>
            <a:pPr algn="l">
              <a:spcBef>
                <a:spcPct val="40000"/>
              </a:spcBef>
              <a:buFontTx/>
              <a:buChar char="•"/>
            </a:pPr>
            <a:r>
              <a:rPr kumimoji="1" lang="en-US" altLang="en-US" sz="2500">
                <a:solidFill>
                  <a:schemeClr val="tx1"/>
                </a:solidFill>
                <a:latin typeface="Tahoma" charset="0"/>
              </a:rPr>
              <a:t>Materials to avoid-</a:t>
            </a:r>
            <a:r>
              <a:rPr kumimoji="1" lang="en-US" altLang="en-US" sz="2500" b="0">
                <a:solidFill>
                  <a:schemeClr val="tx1"/>
                </a:solidFill>
                <a:latin typeface="Tahoma" charset="0"/>
              </a:rPr>
              <a:t> nut shells,  fresh hardwood wood chips, straw, hay, grass clippings, sawdust, rocks .</a:t>
            </a:r>
            <a:endParaRPr lang="en-US" altLang="en-US" sz="2400" b="0">
              <a:solidFill>
                <a:schemeClr val="tx1"/>
              </a:solidFill>
              <a:latin typeface="Tahoma" charset="0"/>
            </a:endParaRPr>
          </a:p>
        </p:txBody>
      </p:sp>
      <p:pic>
        <p:nvPicPr>
          <p:cNvPr id="244742" name="Picture 6" descr="Water_023"/>
          <p:cNvPicPr>
            <a:picLocks noChangeAspect="1" noChangeArrowheads="1"/>
          </p:cNvPicPr>
          <p:nvPr/>
        </p:nvPicPr>
        <p:blipFill>
          <a:blip r:embed="rId3">
            <a:lum bright="24000" contrast="-12000"/>
            <a:extLst>
              <a:ext uri="{28A0092B-C50C-407E-A947-70E740481C1C}">
                <a14:useLocalDpi xmlns:a14="http://schemas.microsoft.com/office/drawing/2010/main" val="0"/>
              </a:ext>
            </a:extLst>
          </a:blip>
          <a:srcRect/>
          <a:stretch>
            <a:fillRect/>
          </a:stretch>
        </p:blipFill>
        <p:spPr bwMode="auto">
          <a:xfrm>
            <a:off x="4876800" y="1905000"/>
            <a:ext cx="2819400" cy="211455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44743" name="Picture 7" descr="xeri20"/>
          <p:cNvPicPr>
            <a:picLocks noChangeAspect="1" noChangeArrowheads="1"/>
          </p:cNvPicPr>
          <p:nvPr/>
        </p:nvPicPr>
        <p:blipFill>
          <a:blip r:embed="rId4">
            <a:lum contrast="12000"/>
            <a:extLst>
              <a:ext uri="{28A0092B-C50C-407E-A947-70E740481C1C}">
                <a14:useLocalDpi xmlns:a14="http://schemas.microsoft.com/office/drawing/2010/main" val="0"/>
              </a:ext>
            </a:extLst>
          </a:blip>
          <a:srcRect/>
          <a:stretch>
            <a:fillRect/>
          </a:stretch>
        </p:blipFill>
        <p:spPr bwMode="auto">
          <a:xfrm>
            <a:off x="5867400" y="3962400"/>
            <a:ext cx="2971800" cy="222885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44743"/>
                                        </p:tgtEl>
                                        <p:attrNameLst>
                                          <p:attrName>style.visibility</p:attrName>
                                        </p:attrNameLst>
                                      </p:cBhvr>
                                      <p:to>
                                        <p:strVal val="visible"/>
                                      </p:to>
                                    </p:set>
                                    <p:animEffect transition="in" filter="dissolve">
                                      <p:cBhvr>
                                        <p:cTn id="7" dur="500"/>
                                        <p:tgtEl>
                                          <p:spTgt spid="2447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a:xfrm>
            <a:off x="0" y="2286000"/>
            <a:ext cx="9144000" cy="1143000"/>
          </a:xfrm>
        </p:spPr>
        <p:txBody>
          <a:bodyPr/>
          <a:lstStyle/>
          <a:p>
            <a:pPr algn="ctr"/>
            <a:r>
              <a:rPr lang="en-US" altLang="en-US" sz="5500"/>
              <a:t>Grasscycling</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p:txBody>
          <a:bodyPr/>
          <a:lstStyle/>
          <a:p>
            <a:r>
              <a:rPr lang="en-US" altLang="en-US"/>
              <a:t>Grasscycling</a:t>
            </a:r>
          </a:p>
        </p:txBody>
      </p:sp>
      <p:sp>
        <p:nvSpPr>
          <p:cNvPr id="254979" name="Rectangle 3"/>
          <p:cNvSpPr>
            <a:spLocks noGrp="1" noChangeArrowheads="1"/>
          </p:cNvSpPr>
          <p:nvPr>
            <p:ph type="body" sz="half" idx="1"/>
          </p:nvPr>
        </p:nvSpPr>
        <p:spPr>
          <a:xfrm>
            <a:off x="304800" y="1752600"/>
            <a:ext cx="4800600" cy="5105400"/>
          </a:xfrm>
        </p:spPr>
        <p:txBody>
          <a:bodyPr/>
          <a:lstStyle/>
          <a:p>
            <a:pPr>
              <a:buFont typeface="Monotype Sorts" charset="2"/>
              <a:buNone/>
            </a:pPr>
            <a:endParaRPr lang="en-US" altLang="en-US" sz="1400"/>
          </a:p>
          <a:p>
            <a:r>
              <a:rPr lang="en-US" altLang="en-US" sz="2800"/>
              <a:t>Mow frequently enough so that no more than 1/3 of the length of the grass blade is cut in any one mowing.</a:t>
            </a:r>
          </a:p>
          <a:p>
            <a:endParaRPr lang="en-US" altLang="en-US" sz="1400"/>
          </a:p>
          <a:p>
            <a:r>
              <a:rPr lang="en-US" altLang="en-US" sz="2800"/>
              <a:t>Grasscycling is not dumping leaves on streets and into storm drains.</a:t>
            </a:r>
          </a:p>
        </p:txBody>
      </p:sp>
      <p:pic>
        <p:nvPicPr>
          <p:cNvPr id="254990" name="Picture 14" descr="riding_mower_forKO"/>
          <p:cNvPicPr>
            <a:picLocks noChangeAspect="1" noChangeArrowheads="1"/>
          </p:cNvPicPr>
          <p:nvPr/>
        </p:nvPicPr>
        <p:blipFill>
          <a:blip r:embed="rId3">
            <a:extLst>
              <a:ext uri="{28A0092B-C50C-407E-A947-70E740481C1C}">
                <a14:useLocalDpi xmlns:a14="http://schemas.microsoft.com/office/drawing/2010/main" val="0"/>
              </a:ext>
            </a:extLst>
          </a:blip>
          <a:srcRect r="9804" b="15790"/>
          <a:stretch>
            <a:fillRect/>
          </a:stretch>
        </p:blipFill>
        <p:spPr bwMode="auto">
          <a:xfrm>
            <a:off x="5334000" y="2438400"/>
            <a:ext cx="3505200" cy="2438400"/>
          </a:xfrm>
          <a:prstGeom prst="rect">
            <a:avLst/>
          </a:prstGeom>
          <a:noFill/>
          <a:ln w="444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6" name="Rectangle 4"/>
          <p:cNvSpPr>
            <a:spLocks noGrp="1" noChangeArrowheads="1"/>
          </p:cNvSpPr>
          <p:nvPr>
            <p:ph type="title"/>
          </p:nvPr>
        </p:nvSpPr>
        <p:spPr/>
        <p:txBody>
          <a:bodyPr/>
          <a:lstStyle/>
          <a:p>
            <a:r>
              <a:rPr lang="en-US" altLang="en-US"/>
              <a:t>Grasscycling Benefits</a:t>
            </a:r>
          </a:p>
        </p:txBody>
      </p:sp>
      <p:sp>
        <p:nvSpPr>
          <p:cNvPr id="233477" name="Rectangle 5"/>
          <p:cNvSpPr>
            <a:spLocks noGrp="1" noChangeArrowheads="1"/>
          </p:cNvSpPr>
          <p:nvPr>
            <p:ph type="body" sz="half" idx="1"/>
          </p:nvPr>
        </p:nvSpPr>
        <p:spPr>
          <a:xfrm>
            <a:off x="152400" y="1885950"/>
            <a:ext cx="4724400" cy="4171950"/>
          </a:xfrm>
        </p:spPr>
        <p:txBody>
          <a:bodyPr/>
          <a:lstStyle/>
          <a:p>
            <a:pPr>
              <a:lnSpc>
                <a:spcPct val="90000"/>
              </a:lnSpc>
              <a:spcBef>
                <a:spcPct val="85000"/>
              </a:spcBef>
            </a:pPr>
            <a:r>
              <a:rPr lang="en-US" altLang="en-US"/>
              <a:t>Saves Landfill Capacity</a:t>
            </a:r>
          </a:p>
          <a:p>
            <a:pPr>
              <a:lnSpc>
                <a:spcPct val="90000"/>
              </a:lnSpc>
              <a:spcBef>
                <a:spcPct val="85000"/>
              </a:spcBef>
            </a:pPr>
            <a:r>
              <a:rPr lang="en-US" altLang="en-US"/>
              <a:t>Saves Time</a:t>
            </a:r>
          </a:p>
          <a:p>
            <a:pPr>
              <a:lnSpc>
                <a:spcPct val="90000"/>
              </a:lnSpc>
              <a:spcBef>
                <a:spcPct val="85000"/>
              </a:spcBef>
            </a:pPr>
            <a:r>
              <a:rPr lang="en-US" altLang="en-US"/>
              <a:t>Saves Water and is Better for the Environment</a:t>
            </a:r>
          </a:p>
          <a:p>
            <a:pPr>
              <a:lnSpc>
                <a:spcPct val="90000"/>
              </a:lnSpc>
              <a:spcBef>
                <a:spcPct val="85000"/>
              </a:spcBef>
            </a:pPr>
            <a:r>
              <a:rPr lang="en-US" altLang="en-US"/>
              <a:t>Saves Money</a:t>
            </a:r>
          </a:p>
          <a:p>
            <a:pPr>
              <a:lnSpc>
                <a:spcPct val="90000"/>
              </a:lnSpc>
              <a:buFont typeface="Monotype Sorts" charset="2"/>
              <a:buNone/>
            </a:pPr>
            <a:endParaRPr lang="en-US" altLang="en-US"/>
          </a:p>
        </p:txBody>
      </p:sp>
      <p:pic>
        <p:nvPicPr>
          <p:cNvPr id="233480" name="Picture 8" descr="m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362200"/>
            <a:ext cx="3886200" cy="31162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304800" y="457200"/>
            <a:ext cx="8839200" cy="685800"/>
          </a:xfrm>
        </p:spPr>
        <p:txBody>
          <a:bodyPr/>
          <a:lstStyle/>
          <a:p>
            <a:r>
              <a:rPr lang="en-US" altLang="en-US" sz="3600"/>
              <a:t>Grasscycling (Mowing Heights)</a:t>
            </a:r>
          </a:p>
        </p:txBody>
      </p:sp>
      <p:sp>
        <p:nvSpPr>
          <p:cNvPr id="209923" name="Rectangle 3"/>
          <p:cNvSpPr>
            <a:spLocks noGrp="1" noChangeArrowheads="1"/>
          </p:cNvSpPr>
          <p:nvPr>
            <p:ph type="body" sz="half" idx="1"/>
          </p:nvPr>
        </p:nvSpPr>
        <p:spPr>
          <a:xfrm>
            <a:off x="304800" y="1752600"/>
            <a:ext cx="5867400" cy="5105400"/>
          </a:xfrm>
        </p:spPr>
        <p:txBody>
          <a:bodyPr/>
          <a:lstStyle/>
          <a:p>
            <a:pPr>
              <a:buFont typeface="Monotype Sorts" charset="2"/>
              <a:buNone/>
            </a:pPr>
            <a:r>
              <a:rPr lang="en-US" altLang="en-US" sz="2800" b="1"/>
              <a:t>Suggested Mowing Heights for Various Types of Grasses</a:t>
            </a:r>
          </a:p>
          <a:p>
            <a:r>
              <a:rPr lang="en-US" altLang="en-US" sz="2800"/>
              <a:t>Bermuda (Hybrid)- ¾”</a:t>
            </a:r>
          </a:p>
          <a:p>
            <a:r>
              <a:rPr lang="en-US" altLang="en-US" sz="2800"/>
              <a:t>Bermuda (Common)-1”</a:t>
            </a:r>
          </a:p>
          <a:p>
            <a:r>
              <a:rPr lang="en-US" altLang="en-US" sz="2800"/>
              <a:t>Zoysia -3/4” to 1”</a:t>
            </a:r>
          </a:p>
          <a:p>
            <a:r>
              <a:rPr lang="en-US" altLang="en-US" sz="2800"/>
              <a:t>Centipede-2”</a:t>
            </a:r>
          </a:p>
          <a:p>
            <a:r>
              <a:rPr lang="en-US" altLang="en-US" sz="2800"/>
              <a:t>St. Augustine-2”-3”</a:t>
            </a:r>
          </a:p>
          <a:p>
            <a:r>
              <a:rPr lang="en-US" altLang="en-US" sz="2800"/>
              <a:t>Fescue, Ryegrass- 2-1/2”-3”</a:t>
            </a:r>
          </a:p>
        </p:txBody>
      </p:sp>
      <p:pic>
        <p:nvPicPr>
          <p:cNvPr id="209927" name="Picture 7"/>
          <p:cNvPicPr>
            <a:picLocks noChangeAspect="1" noChangeArrowheads="1"/>
          </p:cNvPicPr>
          <p:nvPr/>
        </p:nvPicPr>
        <p:blipFill>
          <a:blip r:embed="rId3">
            <a:extLst>
              <a:ext uri="{28A0092B-C50C-407E-A947-70E740481C1C}">
                <a14:useLocalDpi xmlns:a14="http://schemas.microsoft.com/office/drawing/2010/main" val="0"/>
              </a:ext>
            </a:extLst>
          </a:blip>
          <a:srcRect r="7770"/>
          <a:stretch>
            <a:fillRect/>
          </a:stretch>
        </p:blipFill>
        <p:spPr bwMode="auto">
          <a:xfrm>
            <a:off x="5181600" y="2590800"/>
            <a:ext cx="3617913" cy="2673350"/>
          </a:xfrm>
          <a:prstGeom prst="rect">
            <a:avLst/>
          </a:prstGeom>
          <a:noFill/>
          <a:ln w="4762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0" y="2286000"/>
            <a:ext cx="9144000" cy="1143000"/>
          </a:xfrm>
        </p:spPr>
        <p:txBody>
          <a:bodyPr/>
          <a:lstStyle/>
          <a:p>
            <a:pPr algn="ctr"/>
            <a:r>
              <a:rPr lang="en-US" altLang="en-US" sz="5500"/>
              <a:t>Composting</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4" name="Text Box 14"/>
          <p:cNvSpPr txBox="1">
            <a:spLocks noChangeArrowheads="1"/>
          </p:cNvSpPr>
          <p:nvPr/>
        </p:nvSpPr>
        <p:spPr bwMode="auto">
          <a:xfrm>
            <a:off x="457200" y="29718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endParaRPr lang="en-US" altLang="en-US" sz="2400" b="0">
              <a:solidFill>
                <a:schemeClr val="tx1"/>
              </a:solidFill>
              <a:latin typeface="Times New Roman" charset="0"/>
            </a:endParaRPr>
          </a:p>
        </p:txBody>
      </p:sp>
      <p:pic>
        <p:nvPicPr>
          <p:cNvPr id="174095" name="Picture 15"/>
          <p:cNvPicPr>
            <a:picLocks noChangeAspect="1" noChangeArrowheads="1"/>
          </p:cNvPicPr>
          <p:nvPr/>
        </p:nvPicPr>
        <p:blipFill>
          <a:blip r:embed="rId3">
            <a:alphaModFix amt="34000"/>
            <a:extLst>
              <a:ext uri="{28A0092B-C50C-407E-A947-70E740481C1C}">
                <a14:useLocalDpi xmlns:a14="http://schemas.microsoft.com/office/drawing/2010/main" val="0"/>
              </a:ext>
            </a:extLst>
          </a:blip>
          <a:srcRect l="20001" r="16667"/>
          <a:stretch>
            <a:fillRect/>
          </a:stretch>
        </p:blipFill>
        <p:spPr bwMode="auto">
          <a:xfrm>
            <a:off x="3352800" y="2438400"/>
            <a:ext cx="5791200" cy="4038600"/>
          </a:xfrm>
          <a:prstGeom prst="rect">
            <a:avLst/>
          </a:prstGeom>
          <a:solidFill>
            <a:srgbClr val="C7DFC0">
              <a:alpha val="34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74096" name="Picture 16"/>
          <p:cNvPicPr>
            <a:picLocks noChangeAspect="1" noChangeArrowheads="1"/>
          </p:cNvPicPr>
          <p:nvPr/>
        </p:nvPicPr>
        <p:blipFill>
          <a:blip r:embed="rId4">
            <a:extLst>
              <a:ext uri="{28A0092B-C50C-407E-A947-70E740481C1C}">
                <a14:useLocalDpi xmlns:a14="http://schemas.microsoft.com/office/drawing/2010/main" val="0"/>
              </a:ext>
            </a:extLst>
          </a:blip>
          <a:srcRect l="4167" t="20000"/>
          <a:stretch>
            <a:fillRect/>
          </a:stretch>
        </p:blipFill>
        <p:spPr bwMode="auto">
          <a:xfrm>
            <a:off x="381000" y="914400"/>
            <a:ext cx="8763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74093" name="Text Box 13"/>
          <p:cNvSpPr txBox="1">
            <a:spLocks noChangeArrowheads="1"/>
          </p:cNvSpPr>
          <p:nvPr/>
        </p:nvSpPr>
        <p:spPr bwMode="auto">
          <a:xfrm>
            <a:off x="0" y="1524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4400" b="0">
                <a:solidFill>
                  <a:schemeClr val="tx1"/>
                </a:solidFill>
                <a:latin typeface="Arial Black" charset="0"/>
              </a:rPr>
              <a:t>How Compost Happens</a:t>
            </a:r>
          </a:p>
        </p:txBody>
      </p:sp>
      <p:sp>
        <p:nvSpPr>
          <p:cNvPr id="174097" name="Text Box 17"/>
          <p:cNvSpPr txBox="1">
            <a:spLocks noChangeArrowheads="1"/>
          </p:cNvSpPr>
          <p:nvPr/>
        </p:nvSpPr>
        <p:spPr bwMode="auto">
          <a:xfrm>
            <a:off x="381000" y="2286000"/>
            <a:ext cx="2895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altLang="en-US" sz="1600" b="0">
                <a:solidFill>
                  <a:schemeClr val="tx1"/>
                </a:solidFill>
              </a:rPr>
              <a:t>(leaves &amp; pine needles)</a:t>
            </a:r>
          </a:p>
        </p:txBody>
      </p:sp>
      <p:sp>
        <p:nvSpPr>
          <p:cNvPr id="174098" name="Text Box 18"/>
          <p:cNvSpPr txBox="1">
            <a:spLocks noChangeArrowheads="1"/>
          </p:cNvSpPr>
          <p:nvPr/>
        </p:nvSpPr>
        <p:spPr bwMode="auto">
          <a:xfrm>
            <a:off x="3200400" y="2209800"/>
            <a:ext cx="2895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altLang="en-US" sz="1600" b="0">
                <a:solidFill>
                  <a:schemeClr val="tx1"/>
                </a:solidFill>
              </a:rPr>
              <a:t>(grass &amp; vegetable scraps)</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altLang="en-US"/>
              <a:t>Benefits of Composting</a:t>
            </a:r>
          </a:p>
        </p:txBody>
      </p:sp>
      <p:sp>
        <p:nvSpPr>
          <p:cNvPr id="162819" name="Rectangle 3"/>
          <p:cNvSpPr>
            <a:spLocks noGrp="1" noChangeArrowheads="1"/>
          </p:cNvSpPr>
          <p:nvPr>
            <p:ph type="body" idx="1"/>
          </p:nvPr>
        </p:nvSpPr>
        <p:spPr/>
        <p:txBody>
          <a:bodyPr/>
          <a:lstStyle/>
          <a:p>
            <a:r>
              <a:rPr lang="en-US" altLang="en-US"/>
              <a:t>Saves </a:t>
            </a:r>
            <a:r>
              <a:rPr lang="en-US" altLang="en-US" b="1"/>
              <a:t>money</a:t>
            </a:r>
          </a:p>
          <a:p>
            <a:endParaRPr lang="en-US" altLang="en-US" sz="1200"/>
          </a:p>
          <a:p>
            <a:r>
              <a:rPr lang="en-US" altLang="en-US"/>
              <a:t>Helps </a:t>
            </a:r>
            <a:r>
              <a:rPr lang="en-US" altLang="en-US" b="1"/>
              <a:t>improve</a:t>
            </a:r>
          </a:p>
          <a:p>
            <a:pPr>
              <a:buFont typeface="Monotype Sorts" charset="2"/>
              <a:buNone/>
            </a:pPr>
            <a:r>
              <a:rPr lang="en-US" altLang="en-US"/>
              <a:t>   soil fertility</a:t>
            </a:r>
          </a:p>
          <a:p>
            <a:pPr>
              <a:buFont typeface="Monotype Sorts" charset="2"/>
              <a:buNone/>
            </a:pPr>
            <a:endParaRPr lang="en-US" altLang="en-US" sz="1200"/>
          </a:p>
          <a:p>
            <a:r>
              <a:rPr lang="en-US" altLang="en-US" b="1"/>
              <a:t>Protects</a:t>
            </a:r>
            <a:r>
              <a:rPr lang="en-US" altLang="en-US"/>
              <a:t> the </a:t>
            </a:r>
          </a:p>
          <a:p>
            <a:pPr>
              <a:buFont typeface="Monotype Sorts" charset="2"/>
              <a:buNone/>
            </a:pPr>
            <a:r>
              <a:rPr lang="en-US" altLang="en-US"/>
              <a:t>   environment</a:t>
            </a:r>
          </a:p>
        </p:txBody>
      </p:sp>
      <p:pic>
        <p:nvPicPr>
          <p:cNvPr id="162820" name="Picture 4" descr="s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9850" y="2133600"/>
            <a:ext cx="5111750" cy="3217863"/>
          </a:xfrm>
          <a:prstGeom prst="rect">
            <a:avLst/>
          </a:prstGeom>
          <a:noFill/>
          <a:ln w="28575">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304800" y="381000"/>
            <a:ext cx="8763000" cy="685800"/>
          </a:xfrm>
        </p:spPr>
        <p:txBody>
          <a:bodyPr/>
          <a:lstStyle/>
          <a:p>
            <a:r>
              <a:rPr lang="en-US" altLang="en-US" sz="3400"/>
              <a:t>Choosing the best compost system</a:t>
            </a:r>
          </a:p>
        </p:txBody>
      </p:sp>
      <p:sp>
        <p:nvSpPr>
          <p:cNvPr id="144387" name="Rectangle 3"/>
          <p:cNvSpPr>
            <a:spLocks noGrp="1" noChangeArrowheads="1"/>
          </p:cNvSpPr>
          <p:nvPr>
            <p:ph type="body" idx="1"/>
          </p:nvPr>
        </p:nvSpPr>
        <p:spPr>
          <a:xfrm>
            <a:off x="457200" y="1752600"/>
            <a:ext cx="8178800" cy="4305300"/>
          </a:xfrm>
        </p:spPr>
        <p:txBody>
          <a:bodyPr/>
          <a:lstStyle/>
          <a:p>
            <a:pPr>
              <a:spcBef>
                <a:spcPct val="70000"/>
              </a:spcBef>
            </a:pPr>
            <a:r>
              <a:rPr lang="en-US" altLang="en-US" b="1"/>
              <a:t>Piles-</a:t>
            </a:r>
            <a:r>
              <a:rPr lang="en-US" altLang="en-US"/>
              <a:t> no special tools or bins</a:t>
            </a:r>
          </a:p>
          <a:p>
            <a:pPr>
              <a:spcBef>
                <a:spcPct val="70000"/>
              </a:spcBef>
            </a:pPr>
            <a:r>
              <a:rPr lang="en-US" altLang="en-US" b="1"/>
              <a:t>Holding bins- </a:t>
            </a:r>
            <a:r>
              <a:rPr lang="en-US" altLang="en-US"/>
              <a:t>neatly contain materials, ward off animals, and keep in moisture</a:t>
            </a:r>
          </a:p>
          <a:p>
            <a:pPr>
              <a:spcBef>
                <a:spcPct val="70000"/>
              </a:spcBef>
            </a:pPr>
            <a:r>
              <a:rPr lang="en-US" altLang="en-US" b="1"/>
              <a:t>Tumbling systems</a:t>
            </a:r>
            <a:r>
              <a:rPr lang="en-US" altLang="en-US"/>
              <a:t>- designed for quick, hot composting.</a:t>
            </a:r>
          </a:p>
          <a:p>
            <a:pPr>
              <a:spcBef>
                <a:spcPct val="50000"/>
              </a:spcBef>
              <a:buFont typeface="Monotype Sorts" charset="2"/>
              <a:buNone/>
            </a:pPr>
            <a:endParaRPr lang="en-US" altLang="en-US"/>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r>
              <a:rPr lang="en-US" altLang="en-US" sz="3600"/>
              <a:t>Heap Composting</a:t>
            </a:r>
            <a:r>
              <a:rPr lang="en-US" altLang="en-US" sz="3600" u="sng"/>
              <a:t/>
            </a:r>
            <a:br>
              <a:rPr lang="en-US" altLang="en-US" sz="3600" u="sng"/>
            </a:br>
            <a:r>
              <a:rPr lang="en-US" altLang="en-US" sz="3600"/>
              <a:t>(</a:t>
            </a:r>
            <a:r>
              <a:rPr lang="en-US" altLang="en-US" sz="3600" i="1"/>
              <a:t>No container necessary</a:t>
            </a:r>
            <a:r>
              <a:rPr lang="en-US" altLang="en-US" sz="3600"/>
              <a:t>) </a:t>
            </a:r>
          </a:p>
        </p:txBody>
      </p:sp>
      <p:sp>
        <p:nvSpPr>
          <p:cNvPr id="142339" name="Rectangle 3"/>
          <p:cNvSpPr>
            <a:spLocks noGrp="1" noChangeArrowheads="1"/>
          </p:cNvSpPr>
          <p:nvPr>
            <p:ph type="body" idx="1"/>
          </p:nvPr>
        </p:nvSpPr>
        <p:spPr>
          <a:xfrm>
            <a:off x="381000" y="1885950"/>
            <a:ext cx="5486400" cy="4972050"/>
          </a:xfrm>
        </p:spPr>
        <p:txBody>
          <a:bodyPr/>
          <a:lstStyle/>
          <a:p>
            <a:pPr>
              <a:spcBef>
                <a:spcPct val="45000"/>
              </a:spcBef>
            </a:pPr>
            <a:r>
              <a:rPr lang="en-US" altLang="en-US" b="1"/>
              <a:t>Simple</a:t>
            </a:r>
            <a:r>
              <a:rPr lang="en-US" altLang="en-US"/>
              <a:t> </a:t>
            </a:r>
          </a:p>
          <a:p>
            <a:pPr>
              <a:spcBef>
                <a:spcPct val="45000"/>
              </a:spcBef>
            </a:pPr>
            <a:r>
              <a:rPr lang="en-US" altLang="en-US" b="1"/>
              <a:t>Piled </a:t>
            </a:r>
            <a:r>
              <a:rPr lang="en-US" altLang="en-US"/>
              <a:t>on top of each other directly on the ground.</a:t>
            </a:r>
          </a:p>
          <a:p>
            <a:pPr>
              <a:spcBef>
                <a:spcPct val="45000"/>
              </a:spcBef>
            </a:pPr>
            <a:r>
              <a:rPr lang="en-US" altLang="en-US"/>
              <a:t>Materials can be added immediately or stockpiled.</a:t>
            </a:r>
          </a:p>
        </p:txBody>
      </p:sp>
      <p:pic>
        <p:nvPicPr>
          <p:cNvPr id="142340" name="Picture 4" descr="slid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224088"/>
            <a:ext cx="3429000" cy="2409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3526" name="Picture 6" descr="Weblogo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914400"/>
            <a:ext cx="4991100" cy="48910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a:t>Compost Hoops</a:t>
            </a:r>
            <a:br>
              <a:rPr lang="en-US" altLang="en-US"/>
            </a:br>
            <a:r>
              <a:rPr lang="en-US" altLang="en-US" sz="3600"/>
              <a:t>(</a:t>
            </a:r>
            <a:r>
              <a:rPr lang="en-US" altLang="en-US" sz="3600" i="1"/>
              <a:t>Homemade or Store bought</a:t>
            </a:r>
            <a:r>
              <a:rPr lang="en-US" altLang="en-US" sz="3600"/>
              <a:t>)</a:t>
            </a:r>
          </a:p>
        </p:txBody>
      </p:sp>
      <p:sp>
        <p:nvSpPr>
          <p:cNvPr id="37891" name="Rectangle 3"/>
          <p:cNvSpPr>
            <a:spLocks noGrp="1" noChangeArrowheads="1"/>
          </p:cNvSpPr>
          <p:nvPr>
            <p:ph type="body" idx="1"/>
          </p:nvPr>
        </p:nvSpPr>
        <p:spPr>
          <a:xfrm>
            <a:off x="0" y="2076450"/>
            <a:ext cx="5029200" cy="4171950"/>
          </a:xfrm>
        </p:spPr>
        <p:txBody>
          <a:bodyPr/>
          <a:lstStyle/>
          <a:p>
            <a:r>
              <a:rPr lang="en-US" altLang="en-US"/>
              <a:t>Usually made from dog or hog wire.</a:t>
            </a:r>
          </a:p>
          <a:p>
            <a:r>
              <a:rPr lang="en-US" altLang="en-US"/>
              <a:t>Are easy and fairly inexpensive to build.</a:t>
            </a:r>
          </a:p>
          <a:p>
            <a:r>
              <a:rPr lang="en-US" altLang="en-US"/>
              <a:t>Help keep your compost pile tidy.</a:t>
            </a:r>
          </a:p>
          <a:p>
            <a:pPr>
              <a:buFont typeface="Monotype Sorts" charset="2"/>
              <a:buNone/>
            </a:pPr>
            <a:endParaRPr lang="en-US" altLang="en-US" b="1"/>
          </a:p>
        </p:txBody>
      </p:sp>
      <p:pic>
        <p:nvPicPr>
          <p:cNvPr id="37892" name="Picture 4" descr="s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5863" y="2286000"/>
            <a:ext cx="3767137" cy="24590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350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06400" y="228600"/>
            <a:ext cx="8737600" cy="1143000"/>
          </a:xfrm>
        </p:spPr>
        <p:txBody>
          <a:bodyPr/>
          <a:lstStyle/>
          <a:p>
            <a:r>
              <a:rPr lang="en-US" altLang="en-US"/>
              <a:t>Wooden Compost Structure </a:t>
            </a:r>
            <a:br>
              <a:rPr lang="en-US" altLang="en-US"/>
            </a:br>
            <a:r>
              <a:rPr lang="en-US" altLang="en-US" sz="3600"/>
              <a:t>(</a:t>
            </a:r>
            <a:r>
              <a:rPr lang="en-US" altLang="en-US" sz="3600" i="1"/>
              <a:t>Homemade or store bought</a:t>
            </a:r>
            <a:r>
              <a:rPr lang="en-US" altLang="en-US" sz="3600"/>
              <a:t>)</a:t>
            </a:r>
          </a:p>
        </p:txBody>
      </p:sp>
      <p:sp>
        <p:nvSpPr>
          <p:cNvPr id="63491" name="Rectangle 3"/>
          <p:cNvSpPr>
            <a:spLocks noGrp="1" noChangeArrowheads="1"/>
          </p:cNvSpPr>
          <p:nvPr>
            <p:ph type="body" idx="1"/>
          </p:nvPr>
        </p:nvSpPr>
        <p:spPr>
          <a:xfrm>
            <a:off x="304800" y="1885950"/>
            <a:ext cx="5943600" cy="4171950"/>
          </a:xfrm>
        </p:spPr>
        <p:txBody>
          <a:bodyPr/>
          <a:lstStyle/>
          <a:p>
            <a:pPr marL="228600" indent="-228600"/>
            <a:r>
              <a:rPr lang="en-US" altLang="en-US" b="1"/>
              <a:t>Bins</a:t>
            </a:r>
            <a:r>
              <a:rPr lang="en-US" altLang="en-US"/>
              <a:t>-Neatly contain </a:t>
            </a:r>
          </a:p>
          <a:p>
            <a:pPr marL="228600" indent="-228600">
              <a:buFont typeface="Monotype Sorts" charset="2"/>
              <a:buNone/>
            </a:pPr>
            <a:r>
              <a:rPr lang="en-US" altLang="en-US"/>
              <a:t>  yard trimmings and vegetable/fruit scraps. </a:t>
            </a:r>
            <a:br>
              <a:rPr lang="en-US" altLang="en-US"/>
            </a:br>
            <a:r>
              <a:rPr lang="en-US" altLang="en-US"/>
              <a:t>Can be homemade</a:t>
            </a:r>
            <a:br>
              <a:rPr lang="en-US" altLang="en-US"/>
            </a:br>
            <a:r>
              <a:rPr lang="en-US" altLang="en-US"/>
              <a:t>or store bought.</a:t>
            </a:r>
          </a:p>
        </p:txBody>
      </p:sp>
      <p:pic>
        <p:nvPicPr>
          <p:cNvPr id="63492" name="Picture 4" descr="s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209800"/>
            <a:ext cx="3648075" cy="2451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1172"/>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p:txBody>
          <a:bodyPr/>
          <a:lstStyle/>
          <a:p>
            <a:r>
              <a:rPr lang="en-US" altLang="en-US"/>
              <a:t>Plastic Compost Bins</a:t>
            </a:r>
            <a:br>
              <a:rPr lang="en-US" altLang="en-US"/>
            </a:br>
            <a:r>
              <a:rPr lang="en-US" altLang="en-US" sz="3600"/>
              <a:t>(</a:t>
            </a:r>
            <a:r>
              <a:rPr lang="en-US" altLang="en-US" sz="3600" i="1"/>
              <a:t>Store bought</a:t>
            </a:r>
            <a:r>
              <a:rPr lang="en-US" altLang="en-US" sz="3600"/>
              <a:t>)</a:t>
            </a:r>
          </a:p>
        </p:txBody>
      </p:sp>
      <p:sp>
        <p:nvSpPr>
          <p:cNvPr id="296963" name="Rectangle 3"/>
          <p:cNvSpPr>
            <a:spLocks noGrp="1" noChangeArrowheads="1"/>
          </p:cNvSpPr>
          <p:nvPr>
            <p:ph type="body" sz="half" idx="1"/>
          </p:nvPr>
        </p:nvSpPr>
        <p:spPr>
          <a:xfrm>
            <a:off x="406400" y="1885950"/>
            <a:ext cx="5156200" cy="4171950"/>
          </a:xfrm>
        </p:spPr>
        <p:txBody>
          <a:bodyPr/>
          <a:lstStyle/>
          <a:p>
            <a:pPr>
              <a:lnSpc>
                <a:spcPct val="190000"/>
              </a:lnSpc>
            </a:pPr>
            <a:r>
              <a:rPr lang="en-US" altLang="en-US" sz="2800"/>
              <a:t>Keep optimum size of pile</a:t>
            </a:r>
          </a:p>
          <a:p>
            <a:pPr>
              <a:lnSpc>
                <a:spcPct val="190000"/>
              </a:lnSpc>
            </a:pPr>
            <a:r>
              <a:rPr lang="en-US" altLang="en-US" sz="2800"/>
              <a:t>Store anywhere</a:t>
            </a:r>
          </a:p>
          <a:p>
            <a:pPr>
              <a:lnSpc>
                <a:spcPct val="190000"/>
              </a:lnSpc>
            </a:pPr>
            <a:r>
              <a:rPr lang="en-US" altLang="en-US" sz="2800"/>
              <a:t>Hide wastes</a:t>
            </a:r>
          </a:p>
          <a:p>
            <a:pPr>
              <a:lnSpc>
                <a:spcPct val="190000"/>
              </a:lnSpc>
            </a:pPr>
            <a:r>
              <a:rPr lang="en-US" altLang="en-US" sz="2800"/>
              <a:t>Cover Material</a:t>
            </a:r>
          </a:p>
        </p:txBody>
      </p:sp>
      <p:pic>
        <p:nvPicPr>
          <p:cNvPr id="296964" name="Picture 4" descr="Biostack_Bin"/>
          <p:cNvPicPr>
            <a:picLocks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800600" y="2971800"/>
            <a:ext cx="4013200" cy="3000375"/>
          </a:xfrm>
        </p:spPr>
      </p:pic>
    </p:spTree>
  </p:cSld>
  <p:clrMapOvr>
    <a:masterClrMapping/>
  </p:clrMapOvr>
  <p:transition advTm="1203"/>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p:txBody>
          <a:bodyPr/>
          <a:lstStyle/>
          <a:p>
            <a:r>
              <a:rPr lang="en-US" altLang="en-US"/>
              <a:t>Tumbler</a:t>
            </a:r>
            <a:br>
              <a:rPr lang="en-US" altLang="en-US"/>
            </a:br>
            <a:r>
              <a:rPr lang="en-US" altLang="en-US" sz="3600"/>
              <a:t>(</a:t>
            </a:r>
            <a:r>
              <a:rPr lang="en-US" altLang="en-US" sz="3600" i="1"/>
              <a:t>Homemade or store bought</a:t>
            </a:r>
            <a:r>
              <a:rPr lang="en-US" altLang="en-US" sz="3600"/>
              <a:t>)</a:t>
            </a:r>
          </a:p>
        </p:txBody>
      </p:sp>
      <p:sp>
        <p:nvSpPr>
          <p:cNvPr id="299019" name="Rectangle 11"/>
          <p:cNvSpPr>
            <a:spLocks noGrp="1" noChangeArrowheads="1"/>
          </p:cNvSpPr>
          <p:nvPr>
            <p:ph type="body" sz="half" idx="2"/>
          </p:nvPr>
        </p:nvSpPr>
        <p:spPr>
          <a:xfrm>
            <a:off x="4622800" y="1885950"/>
            <a:ext cx="4521200" cy="4972050"/>
          </a:xfrm>
        </p:spPr>
        <p:txBody>
          <a:bodyPr/>
          <a:lstStyle/>
          <a:p>
            <a:r>
              <a:rPr lang="en-US" altLang="en-US" sz="2800"/>
              <a:t>Ease to tumble and keep compost mixed up </a:t>
            </a:r>
          </a:p>
          <a:p>
            <a:r>
              <a:rPr lang="en-US" altLang="en-US" sz="2800"/>
              <a:t>Low maintenance</a:t>
            </a:r>
          </a:p>
          <a:p>
            <a:r>
              <a:rPr lang="en-US" altLang="en-US" sz="2800"/>
              <a:t>Pest proof</a:t>
            </a:r>
          </a:p>
          <a:p>
            <a:r>
              <a:rPr lang="en-US" altLang="en-US" sz="2800"/>
              <a:t>Avoids odor</a:t>
            </a:r>
          </a:p>
          <a:p>
            <a:r>
              <a:rPr lang="en-US" altLang="en-US" sz="2800"/>
              <a:t>Make compost faster</a:t>
            </a:r>
          </a:p>
          <a:p>
            <a:r>
              <a:rPr lang="en-US" altLang="en-US" sz="2800"/>
              <a:t>Keeps damp in dry conditions &amp; warm in winter</a:t>
            </a:r>
          </a:p>
        </p:txBody>
      </p:sp>
      <p:pic>
        <p:nvPicPr>
          <p:cNvPr id="299017" name="Picture 9" descr="cleanairgardening_1802_59350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752600"/>
            <a:ext cx="3348038" cy="4648200"/>
          </a:xfrm>
          <a:prstGeom prst="rect">
            <a:avLst/>
          </a:prstGeom>
          <a:noFill/>
          <a:ln w="476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406400" y="228600"/>
            <a:ext cx="8737600" cy="1143000"/>
          </a:xfrm>
        </p:spPr>
        <p:txBody>
          <a:bodyPr/>
          <a:lstStyle/>
          <a:p>
            <a:r>
              <a:rPr lang="en-US" altLang="en-US"/>
              <a:t>Compost in a Trash Can</a:t>
            </a:r>
            <a:br>
              <a:rPr lang="en-US" altLang="en-US"/>
            </a:br>
            <a:r>
              <a:rPr lang="en-US" altLang="en-US" sz="3600"/>
              <a:t>(</a:t>
            </a:r>
            <a:r>
              <a:rPr lang="en-US" altLang="en-US" sz="3600" i="1"/>
              <a:t>Homemade bin</a:t>
            </a:r>
            <a:r>
              <a:rPr lang="en-US" altLang="en-US" sz="3600"/>
              <a:t>)</a:t>
            </a:r>
          </a:p>
        </p:txBody>
      </p:sp>
      <p:sp>
        <p:nvSpPr>
          <p:cNvPr id="132099" name="Rectangle 3"/>
          <p:cNvSpPr>
            <a:spLocks noGrp="1" noChangeArrowheads="1"/>
          </p:cNvSpPr>
          <p:nvPr>
            <p:ph type="body" idx="1"/>
          </p:nvPr>
        </p:nvSpPr>
        <p:spPr>
          <a:xfrm>
            <a:off x="457200" y="1524000"/>
            <a:ext cx="5867400" cy="5334000"/>
          </a:xfrm>
        </p:spPr>
        <p:txBody>
          <a:bodyPr/>
          <a:lstStyle/>
          <a:p>
            <a:r>
              <a:rPr lang="en-US" altLang="en-US"/>
              <a:t>Use an extra plastic trash can to put leaves and grass in.</a:t>
            </a:r>
          </a:p>
          <a:p>
            <a:r>
              <a:rPr lang="en-US" altLang="en-US"/>
              <a:t>Cut off the bottom with a saw or knife.</a:t>
            </a:r>
          </a:p>
          <a:p>
            <a:r>
              <a:rPr lang="en-US" altLang="en-US"/>
              <a:t>Place unit into the soil. </a:t>
            </a:r>
          </a:p>
          <a:p>
            <a:r>
              <a:rPr lang="en-US" altLang="en-US"/>
              <a:t>Drill 24-48 1/4-inch holes in the sides of the can to increase airflow.</a:t>
            </a:r>
          </a:p>
          <a:p>
            <a:endParaRPr lang="en-US" altLang="en-US"/>
          </a:p>
        </p:txBody>
      </p:sp>
      <p:pic>
        <p:nvPicPr>
          <p:cNvPr id="132102" name="Picture 6" descr="j032016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828800"/>
            <a:ext cx="2249488" cy="320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0" y="0"/>
            <a:ext cx="8610600" cy="1371600"/>
          </a:xfrm>
        </p:spPr>
        <p:txBody>
          <a:bodyPr/>
          <a:lstStyle/>
          <a:p>
            <a:r>
              <a:rPr lang="en-US" altLang="en-US"/>
              <a:t>Buckets</a:t>
            </a:r>
            <a:br>
              <a:rPr lang="en-US" altLang="en-US"/>
            </a:br>
            <a:r>
              <a:rPr lang="en-US" altLang="en-US" sz="3600"/>
              <a:t>(</a:t>
            </a:r>
            <a:r>
              <a:rPr lang="en-US" altLang="en-US" sz="3600" i="1"/>
              <a:t>For Small Space Composting</a:t>
            </a:r>
            <a:r>
              <a:rPr lang="en-US" altLang="en-US" sz="3600"/>
              <a:t>)</a:t>
            </a:r>
          </a:p>
        </p:txBody>
      </p:sp>
      <p:sp>
        <p:nvSpPr>
          <p:cNvPr id="96259" name="Rectangle 3"/>
          <p:cNvSpPr>
            <a:spLocks noGrp="1" noChangeArrowheads="1"/>
          </p:cNvSpPr>
          <p:nvPr>
            <p:ph type="body" idx="1"/>
          </p:nvPr>
        </p:nvSpPr>
        <p:spPr>
          <a:xfrm>
            <a:off x="381000" y="2076450"/>
            <a:ext cx="8255000" cy="4171950"/>
          </a:xfrm>
        </p:spPr>
        <p:txBody>
          <a:bodyPr/>
          <a:lstStyle/>
          <a:p>
            <a:r>
              <a:rPr lang="en-US" altLang="en-US"/>
              <a:t>A way for apartment-</a:t>
            </a:r>
          </a:p>
          <a:p>
            <a:pPr>
              <a:buFont typeface="Monotype Sorts" charset="2"/>
              <a:buNone/>
            </a:pPr>
            <a:r>
              <a:rPr lang="en-US" altLang="en-US"/>
              <a:t>   dwellers or people </a:t>
            </a:r>
          </a:p>
          <a:p>
            <a:pPr>
              <a:buFont typeface="Monotype Sorts" charset="2"/>
              <a:buNone/>
            </a:pPr>
            <a:r>
              <a:rPr lang="en-US" altLang="en-US"/>
              <a:t>   living in small spaces </a:t>
            </a:r>
          </a:p>
          <a:p>
            <a:pPr>
              <a:buFont typeface="Monotype Sorts" charset="2"/>
              <a:buNone/>
            </a:pPr>
            <a:r>
              <a:rPr lang="en-US" altLang="en-US"/>
              <a:t>   to compost food wastes </a:t>
            </a:r>
          </a:p>
          <a:p>
            <a:pPr>
              <a:buFont typeface="Monotype Sorts" charset="2"/>
              <a:buNone/>
            </a:pPr>
            <a:r>
              <a:rPr lang="en-US" altLang="en-US"/>
              <a:t>   inside or outside.</a:t>
            </a:r>
          </a:p>
        </p:txBody>
      </p:sp>
      <p:pic>
        <p:nvPicPr>
          <p:cNvPr id="962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057400"/>
            <a:ext cx="2897188" cy="3482975"/>
          </a:xfrm>
          <a:prstGeom prst="rect">
            <a:avLst/>
          </a:prstGeom>
          <a:noFill/>
          <a:ln w="285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9" name="Rectangle 5"/>
          <p:cNvSpPr>
            <a:spLocks noGrp="1" noChangeArrowheads="1"/>
          </p:cNvSpPr>
          <p:nvPr>
            <p:ph type="ctrTitle"/>
          </p:nvPr>
        </p:nvSpPr>
        <p:spPr>
          <a:xfrm>
            <a:off x="914400" y="685800"/>
            <a:ext cx="7721600" cy="685800"/>
          </a:xfrm>
        </p:spPr>
        <p:txBody>
          <a:bodyPr/>
          <a:lstStyle/>
          <a:p>
            <a:r>
              <a:rPr lang="en-US" altLang="en-US"/>
              <a:t>How to Compost</a:t>
            </a:r>
          </a:p>
        </p:txBody>
      </p:sp>
      <p:sp>
        <p:nvSpPr>
          <p:cNvPr id="257030" name="Rectangle 6"/>
          <p:cNvSpPr>
            <a:spLocks noGrp="1" noChangeArrowheads="1"/>
          </p:cNvSpPr>
          <p:nvPr>
            <p:ph type="subTitle" idx="1"/>
          </p:nvPr>
        </p:nvSpPr>
        <p:spPr>
          <a:xfrm>
            <a:off x="2133600" y="2895600"/>
            <a:ext cx="6400800" cy="1771650"/>
          </a:xfrm>
        </p:spPr>
        <p:txBody>
          <a:bodyPr/>
          <a:lstStyle/>
          <a:p>
            <a:r>
              <a:rPr lang="en-US" altLang="en-US" i="1"/>
              <a:t>Instructions, Methods and Basic Recipe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80" name="Rectangle 4"/>
          <p:cNvSpPr>
            <a:spLocks noGrp="1" noChangeArrowheads="1"/>
          </p:cNvSpPr>
          <p:nvPr>
            <p:ph type="ctrTitle"/>
          </p:nvPr>
        </p:nvSpPr>
        <p:spPr>
          <a:xfrm>
            <a:off x="914400" y="533400"/>
            <a:ext cx="7721600" cy="762000"/>
          </a:xfrm>
        </p:spPr>
        <p:txBody>
          <a:bodyPr/>
          <a:lstStyle/>
          <a:p>
            <a:r>
              <a:rPr lang="en-US" altLang="en-US"/>
              <a:t>Compost Ingredients</a:t>
            </a:r>
          </a:p>
        </p:txBody>
      </p:sp>
      <p:sp>
        <p:nvSpPr>
          <p:cNvPr id="306181" name="Rectangle 5"/>
          <p:cNvSpPr>
            <a:spLocks noGrp="1" noChangeArrowheads="1"/>
          </p:cNvSpPr>
          <p:nvPr>
            <p:ph type="subTitle" idx="1"/>
          </p:nvPr>
        </p:nvSpPr>
        <p:spPr>
          <a:xfrm>
            <a:off x="2743200" y="2133600"/>
            <a:ext cx="6400800" cy="1771650"/>
          </a:xfrm>
        </p:spPr>
        <p:txBody>
          <a:bodyPr/>
          <a:lstStyle/>
          <a:p>
            <a:pPr>
              <a:lnSpc>
                <a:spcPct val="80000"/>
              </a:lnSpc>
            </a:pPr>
            <a:r>
              <a:rPr lang="en-US" altLang="en-US" sz="2800"/>
              <a:t>-What to Compost</a:t>
            </a:r>
          </a:p>
          <a:p>
            <a:pPr>
              <a:lnSpc>
                <a:spcPct val="80000"/>
              </a:lnSpc>
            </a:pPr>
            <a:r>
              <a:rPr lang="en-US" altLang="en-US" sz="2800"/>
              <a:t>-Browns vs. Greens</a:t>
            </a:r>
          </a:p>
          <a:p>
            <a:pPr>
              <a:lnSpc>
                <a:spcPct val="80000"/>
              </a:lnSpc>
            </a:pPr>
            <a:r>
              <a:rPr lang="en-US" altLang="en-US" sz="2800"/>
              <a:t>-What to Avoid</a:t>
            </a:r>
          </a:p>
          <a:p>
            <a:pPr>
              <a:lnSpc>
                <a:spcPct val="80000"/>
              </a:lnSpc>
            </a:pPr>
            <a:r>
              <a:rPr lang="en-US" altLang="en-US" sz="2800"/>
              <a:t>-Basic Recipe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7510" name="Picture 6" descr="leav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1013" y="1504950"/>
            <a:ext cx="3481387" cy="2609850"/>
          </a:xfrm>
          <a:prstGeom prst="rect">
            <a:avLst/>
          </a:prstGeom>
          <a:noFill/>
          <a:ln w="444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77511" name="Picture 7" descr="pil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8150" y="3200400"/>
            <a:ext cx="3625850" cy="2419350"/>
          </a:xfrm>
          <a:prstGeom prst="rect">
            <a:avLst/>
          </a:prstGeom>
          <a:noFill/>
          <a:ln w="508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77506" name="Rectangle 2"/>
          <p:cNvSpPr>
            <a:spLocks noGrp="1" noChangeArrowheads="1"/>
          </p:cNvSpPr>
          <p:nvPr>
            <p:ph type="title"/>
          </p:nvPr>
        </p:nvSpPr>
        <p:spPr/>
        <p:txBody>
          <a:bodyPr/>
          <a:lstStyle/>
          <a:p>
            <a:r>
              <a:rPr lang="en-US" altLang="en-US"/>
              <a:t>What to Compost	</a:t>
            </a:r>
          </a:p>
        </p:txBody>
      </p:sp>
      <p:sp>
        <p:nvSpPr>
          <p:cNvPr id="277507" name="Rectangle 3"/>
          <p:cNvSpPr>
            <a:spLocks noGrp="1" noChangeArrowheads="1"/>
          </p:cNvSpPr>
          <p:nvPr>
            <p:ph type="body" idx="1"/>
          </p:nvPr>
        </p:nvSpPr>
        <p:spPr>
          <a:xfrm>
            <a:off x="381000" y="1524000"/>
            <a:ext cx="7721600" cy="5334000"/>
          </a:xfrm>
        </p:spPr>
        <p:txBody>
          <a:bodyPr/>
          <a:lstStyle/>
          <a:p>
            <a:r>
              <a:rPr lang="en-US" altLang="en-US"/>
              <a:t>Grass Clippings</a:t>
            </a:r>
          </a:p>
          <a:p>
            <a:r>
              <a:rPr lang="en-US" altLang="en-US"/>
              <a:t>Leaves</a:t>
            </a:r>
          </a:p>
          <a:p>
            <a:r>
              <a:rPr lang="en-US" altLang="en-US"/>
              <a:t>Shrub Prunings</a:t>
            </a:r>
          </a:p>
          <a:p>
            <a:r>
              <a:rPr lang="en-US" altLang="en-US"/>
              <a:t>Flowers</a:t>
            </a:r>
          </a:p>
          <a:p>
            <a:r>
              <a:rPr lang="en-US" altLang="en-US"/>
              <a:t>Sawdust</a:t>
            </a:r>
          </a:p>
          <a:p>
            <a:r>
              <a:rPr lang="en-US" altLang="en-US"/>
              <a:t>Fruit &amp; Vegetable Scraps</a:t>
            </a:r>
          </a:p>
          <a:p>
            <a:r>
              <a:rPr lang="en-US" altLang="en-US"/>
              <a:t>Coffee grounds/tea bags</a:t>
            </a:r>
          </a:p>
          <a:p>
            <a:r>
              <a:rPr lang="en-US" altLang="en-US"/>
              <a:t>Small amounts of uncoated paper</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a:xfrm>
            <a:off x="0" y="228600"/>
            <a:ext cx="9144000" cy="914400"/>
          </a:xfrm>
        </p:spPr>
        <p:txBody>
          <a:bodyPr/>
          <a:lstStyle/>
          <a:p>
            <a:pPr algn="ctr"/>
            <a:r>
              <a:rPr lang="en-US" altLang="en-US"/>
              <a:t>Brown vs. Green Ingredients</a:t>
            </a:r>
          </a:p>
        </p:txBody>
      </p:sp>
      <p:sp>
        <p:nvSpPr>
          <p:cNvPr id="279555" name="Rectangle 3"/>
          <p:cNvSpPr>
            <a:spLocks noGrp="1" noChangeArrowheads="1"/>
          </p:cNvSpPr>
          <p:nvPr>
            <p:ph type="body" sz="half" idx="2"/>
          </p:nvPr>
        </p:nvSpPr>
        <p:spPr>
          <a:xfrm>
            <a:off x="5130800" y="1828800"/>
            <a:ext cx="4013200" cy="4171950"/>
          </a:xfrm>
        </p:spPr>
        <p:txBody>
          <a:bodyPr/>
          <a:lstStyle/>
          <a:p>
            <a:r>
              <a:rPr lang="en-US" altLang="en-US" sz="2800" b="1"/>
              <a:t>Browns</a:t>
            </a:r>
            <a:r>
              <a:rPr lang="en-US" altLang="en-US" sz="2800"/>
              <a:t>- dry plant parts (leaves &amp; pine needles) source of carbon</a:t>
            </a:r>
          </a:p>
          <a:p>
            <a:endParaRPr lang="en-US" altLang="en-US" sz="2800"/>
          </a:p>
          <a:p>
            <a:r>
              <a:rPr lang="en-US" altLang="en-US" sz="2800" b="1"/>
              <a:t>Green</a:t>
            </a:r>
            <a:r>
              <a:rPr lang="en-US" altLang="en-US" sz="2800"/>
              <a:t>- fresh (grass clippings, vegetable scraps, weeds, source of nitrogen.</a:t>
            </a:r>
          </a:p>
        </p:txBody>
      </p:sp>
      <p:pic>
        <p:nvPicPr>
          <p:cNvPr id="279556" name="Picture 4" descr="slide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905000"/>
            <a:ext cx="4800600" cy="37052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p:cNvSpPr>
            <a:spLocks noGrp="1" noChangeArrowheads="1"/>
          </p:cNvSpPr>
          <p:nvPr>
            <p:ph type="ctrTitle"/>
          </p:nvPr>
        </p:nvSpPr>
        <p:spPr>
          <a:xfrm>
            <a:off x="457200" y="381000"/>
            <a:ext cx="8305800" cy="1143000"/>
          </a:xfrm>
        </p:spPr>
        <p:txBody>
          <a:bodyPr/>
          <a:lstStyle/>
          <a:p>
            <a:r>
              <a:rPr lang="en-US" altLang="en-US" sz="3600"/>
              <a:t>Composting, Grasscycling and Mulching at Home</a:t>
            </a:r>
          </a:p>
        </p:txBody>
      </p:sp>
      <p:sp>
        <p:nvSpPr>
          <p:cNvPr id="82949" name="Rectangle 5"/>
          <p:cNvSpPr>
            <a:spLocks noGrp="1" noChangeArrowheads="1"/>
          </p:cNvSpPr>
          <p:nvPr>
            <p:ph type="subTitle" idx="1"/>
          </p:nvPr>
        </p:nvSpPr>
        <p:spPr>
          <a:xfrm>
            <a:off x="914400" y="4114800"/>
            <a:ext cx="7162800" cy="1828800"/>
          </a:xfrm>
        </p:spPr>
        <p:txBody>
          <a:bodyPr/>
          <a:lstStyle/>
          <a:p>
            <a:pPr>
              <a:lnSpc>
                <a:spcPct val="80000"/>
              </a:lnSpc>
            </a:pPr>
            <a:r>
              <a:rPr lang="en-US" altLang="en-US" sz="2400"/>
              <a:t>Prepared by: </a:t>
            </a:r>
          </a:p>
          <a:p>
            <a:pPr>
              <a:lnSpc>
                <a:spcPct val="80000"/>
              </a:lnSpc>
            </a:pPr>
            <a:r>
              <a:rPr lang="en-US" altLang="en-US" sz="2400"/>
              <a:t>     Robert R. Westerfield </a:t>
            </a:r>
          </a:p>
          <a:p>
            <a:pPr>
              <a:lnSpc>
                <a:spcPct val="80000"/>
              </a:lnSpc>
            </a:pPr>
            <a:r>
              <a:rPr lang="en-US" altLang="en-US" sz="2400"/>
              <a:t>     The University of Georgia  </a:t>
            </a:r>
            <a:br>
              <a:rPr lang="en-US" altLang="en-US" sz="2400"/>
            </a:br>
            <a:r>
              <a:rPr lang="en-US" altLang="en-US" sz="2400"/>
              <a:t>         Cooperative Extension Service</a:t>
            </a:r>
          </a:p>
          <a:p>
            <a:pPr>
              <a:lnSpc>
                <a:spcPct val="80000"/>
              </a:lnSpc>
            </a:pPr>
            <a:r>
              <a:rPr lang="en-US" altLang="en-US" sz="2400"/>
              <a:t>and the Atlanta Regional Commission</a:t>
            </a:r>
          </a:p>
        </p:txBody>
      </p:sp>
      <p:pic>
        <p:nvPicPr>
          <p:cNvPr id="82950" name="Picture 6" descr="j029889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219200"/>
            <a:ext cx="3048000" cy="26622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a:xfrm>
            <a:off x="304800" y="0"/>
            <a:ext cx="8839200" cy="762000"/>
          </a:xfrm>
        </p:spPr>
        <p:txBody>
          <a:bodyPr/>
          <a:lstStyle/>
          <a:p>
            <a:r>
              <a:rPr lang="en-US" altLang="en-US"/>
              <a:t>Do </a:t>
            </a:r>
            <a:r>
              <a:rPr lang="en-US" altLang="en-US">
                <a:solidFill>
                  <a:srgbClr val="FF0000"/>
                </a:solidFill>
              </a:rPr>
              <a:t>Not </a:t>
            </a:r>
            <a:r>
              <a:rPr lang="en-US" altLang="en-US"/>
              <a:t>Compost	</a:t>
            </a:r>
          </a:p>
        </p:txBody>
      </p:sp>
      <p:sp>
        <p:nvSpPr>
          <p:cNvPr id="280580" name="Rectangle 4"/>
          <p:cNvSpPr>
            <a:spLocks noChangeArrowheads="1"/>
          </p:cNvSpPr>
          <p:nvPr/>
        </p:nvSpPr>
        <p:spPr bwMode="auto">
          <a:xfrm>
            <a:off x="4495800" y="838200"/>
            <a:ext cx="4114800"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lgn="l">
              <a:lnSpc>
                <a:spcPct val="125000"/>
              </a:lnSpc>
              <a:spcBef>
                <a:spcPct val="20000"/>
              </a:spcBef>
              <a:buClr>
                <a:schemeClr val="accent2"/>
              </a:buClr>
              <a:buFont typeface="Monotype Sorts" charset="2"/>
              <a:buBlip>
                <a:blip r:embed="rId3"/>
              </a:buBlip>
              <a:defRPr kumimoji="1" sz="3200">
                <a:solidFill>
                  <a:schemeClr val="tx1"/>
                </a:solidFill>
                <a:latin typeface="Tahoma" charset="0"/>
              </a:defRPr>
            </a:lvl1pPr>
            <a:lvl2pPr marL="742950" indent="-285750" algn="l">
              <a:spcBef>
                <a:spcPct val="20000"/>
              </a:spcBef>
              <a:buClr>
                <a:schemeClr val="accent2"/>
              </a:buClr>
              <a:buFont typeface="Monotype Sorts" charset="2"/>
              <a:buBlip>
                <a:blip r:embed="rId4"/>
              </a:buBlip>
              <a:defRPr kumimoji="1" sz="2800">
                <a:solidFill>
                  <a:schemeClr val="tx1"/>
                </a:solidFill>
                <a:latin typeface="Tahoma" charset="0"/>
              </a:defRPr>
            </a:lvl2pPr>
            <a:lvl3pPr marL="1143000" indent="-228600" algn="l">
              <a:spcBef>
                <a:spcPct val="20000"/>
              </a:spcBef>
              <a:buClr>
                <a:schemeClr val="accent2"/>
              </a:buClr>
              <a:buFont typeface="Monotype Sorts" charset="2"/>
              <a:buBlip>
                <a:blip r:embed="rId5"/>
              </a:buBlip>
              <a:defRPr kumimoji="1" sz="2400">
                <a:solidFill>
                  <a:schemeClr val="tx1"/>
                </a:solidFill>
                <a:latin typeface="Tahoma" charset="0"/>
              </a:defRPr>
            </a:lvl3pPr>
            <a:lvl4pPr marL="1600200" indent="-228600" algn="l">
              <a:spcBef>
                <a:spcPct val="20000"/>
              </a:spcBef>
              <a:buClr>
                <a:schemeClr val="accent2"/>
              </a:buClr>
              <a:buChar char="•"/>
              <a:defRPr kumimoji="1" sz="2000">
                <a:solidFill>
                  <a:schemeClr val="tx1"/>
                </a:solidFill>
                <a:latin typeface="Tahoma" charset="0"/>
              </a:defRPr>
            </a:lvl4pPr>
            <a:lvl5pPr marL="2057400" indent="-228600" algn="l">
              <a:spcBef>
                <a:spcPct val="20000"/>
              </a:spcBef>
              <a:buClr>
                <a:schemeClr val="accent2"/>
              </a:buClr>
              <a:buChar char="–"/>
              <a:defRPr kumimoji="1" sz="2000">
                <a:solidFill>
                  <a:schemeClr val="tx1"/>
                </a:solidFill>
                <a:latin typeface="Tahoma"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charset="0"/>
              </a:defRPr>
            </a:lvl9pPr>
          </a:lstStyle>
          <a:p>
            <a:r>
              <a:rPr lang="en-US" altLang="en-US" b="0"/>
              <a:t>Lard</a:t>
            </a:r>
          </a:p>
          <a:p>
            <a:r>
              <a:rPr lang="en-US" altLang="en-US" b="0"/>
              <a:t>Mayonnaise</a:t>
            </a:r>
          </a:p>
          <a:p>
            <a:r>
              <a:rPr lang="en-US" altLang="en-US" b="0"/>
              <a:t>Meat </a:t>
            </a:r>
          </a:p>
          <a:p>
            <a:r>
              <a:rPr lang="en-US" altLang="en-US" b="0"/>
              <a:t>Milk</a:t>
            </a:r>
          </a:p>
          <a:p>
            <a:r>
              <a:rPr lang="en-US" altLang="en-US" b="0"/>
              <a:t>Oils</a:t>
            </a:r>
          </a:p>
          <a:p>
            <a:r>
              <a:rPr lang="en-US" altLang="en-US" b="0"/>
              <a:t>Peanut Butter</a:t>
            </a:r>
          </a:p>
          <a:p>
            <a:r>
              <a:rPr lang="en-US" altLang="en-US" b="0"/>
              <a:t>Salad Dressing</a:t>
            </a:r>
          </a:p>
          <a:p>
            <a:r>
              <a:rPr lang="en-US" altLang="en-US" b="0"/>
              <a:t>Sour Cream</a:t>
            </a:r>
          </a:p>
        </p:txBody>
      </p:sp>
      <p:sp>
        <p:nvSpPr>
          <p:cNvPr id="280581" name="Rectangle 5"/>
          <p:cNvSpPr>
            <a:spLocks noGrp="1" noChangeArrowheads="1"/>
          </p:cNvSpPr>
          <p:nvPr>
            <p:ph type="body" idx="1"/>
          </p:nvPr>
        </p:nvSpPr>
        <p:spPr>
          <a:xfrm>
            <a:off x="762000" y="838200"/>
            <a:ext cx="3581400" cy="4648200"/>
          </a:xfrm>
        </p:spPr>
        <p:txBody>
          <a:bodyPr/>
          <a:lstStyle/>
          <a:p>
            <a:pPr>
              <a:lnSpc>
                <a:spcPct val="90000"/>
              </a:lnSpc>
            </a:pPr>
            <a:r>
              <a:rPr lang="en-US" altLang="en-US"/>
              <a:t>Butter</a:t>
            </a:r>
          </a:p>
          <a:p>
            <a:pPr>
              <a:lnSpc>
                <a:spcPct val="90000"/>
              </a:lnSpc>
            </a:pPr>
            <a:r>
              <a:rPr lang="en-US" altLang="en-US"/>
              <a:t>Bones</a:t>
            </a:r>
          </a:p>
          <a:p>
            <a:pPr>
              <a:lnSpc>
                <a:spcPct val="90000"/>
              </a:lnSpc>
            </a:pPr>
            <a:r>
              <a:rPr lang="en-US" altLang="en-US"/>
              <a:t>Cat Manure</a:t>
            </a:r>
          </a:p>
          <a:p>
            <a:pPr>
              <a:lnSpc>
                <a:spcPct val="90000"/>
              </a:lnSpc>
            </a:pPr>
            <a:r>
              <a:rPr lang="en-US" altLang="en-US"/>
              <a:t>Cheese</a:t>
            </a:r>
          </a:p>
          <a:p>
            <a:pPr>
              <a:lnSpc>
                <a:spcPct val="90000"/>
              </a:lnSpc>
            </a:pPr>
            <a:r>
              <a:rPr lang="en-US" altLang="en-US"/>
              <a:t>Chicken</a:t>
            </a:r>
          </a:p>
          <a:p>
            <a:pPr>
              <a:lnSpc>
                <a:spcPct val="90000"/>
              </a:lnSpc>
            </a:pPr>
            <a:r>
              <a:rPr lang="en-US" altLang="en-US"/>
              <a:t>Dog Manure</a:t>
            </a:r>
          </a:p>
          <a:p>
            <a:pPr>
              <a:lnSpc>
                <a:spcPct val="90000"/>
              </a:lnSpc>
            </a:pPr>
            <a:r>
              <a:rPr lang="en-US" altLang="en-US"/>
              <a:t>Fish Scraps</a:t>
            </a:r>
          </a:p>
          <a:p>
            <a:pPr>
              <a:lnSpc>
                <a:spcPct val="90000"/>
              </a:lnSpc>
            </a:pPr>
            <a:r>
              <a:rPr lang="en-US" altLang="en-US"/>
              <a:t>Vegetable Oil</a:t>
            </a:r>
          </a:p>
        </p:txBody>
      </p:sp>
      <p:sp>
        <p:nvSpPr>
          <p:cNvPr id="280582" name="Rectangle 6"/>
          <p:cNvSpPr>
            <a:spLocks noChangeArrowheads="1"/>
          </p:cNvSpPr>
          <p:nvPr/>
        </p:nvSpPr>
        <p:spPr bwMode="auto">
          <a:xfrm>
            <a:off x="457200" y="5943600"/>
            <a:ext cx="83820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lgn="l">
              <a:defRPr kumimoji="1" sz="4000">
                <a:solidFill>
                  <a:schemeClr val="tx2"/>
                </a:solidFill>
                <a:latin typeface="Arial Black" charset="0"/>
              </a:defRPr>
            </a:lvl1pPr>
            <a:lvl2pPr algn="l">
              <a:defRPr kumimoji="1" sz="4000">
                <a:solidFill>
                  <a:schemeClr val="tx2"/>
                </a:solidFill>
                <a:latin typeface="Arial Black" charset="0"/>
              </a:defRPr>
            </a:lvl2pPr>
            <a:lvl3pPr algn="l">
              <a:defRPr kumimoji="1" sz="4000">
                <a:solidFill>
                  <a:schemeClr val="tx2"/>
                </a:solidFill>
                <a:latin typeface="Arial Black" charset="0"/>
              </a:defRPr>
            </a:lvl3pPr>
            <a:lvl4pPr algn="l">
              <a:defRPr kumimoji="1" sz="4000">
                <a:solidFill>
                  <a:schemeClr val="tx2"/>
                </a:solidFill>
                <a:latin typeface="Arial Black" charset="0"/>
              </a:defRPr>
            </a:lvl4pPr>
            <a:lvl5pPr algn="l">
              <a:defRPr kumimoji="1" sz="4000">
                <a:solidFill>
                  <a:schemeClr val="tx2"/>
                </a:solidFill>
                <a:latin typeface="Arial Black" charset="0"/>
              </a:defRPr>
            </a:lvl5pPr>
            <a:lvl6pPr marL="457200" eaLnBrk="0" fontAlgn="base" hangingPunct="0">
              <a:spcBef>
                <a:spcPct val="0"/>
              </a:spcBef>
              <a:spcAft>
                <a:spcPct val="0"/>
              </a:spcAft>
              <a:defRPr kumimoji="1" sz="4000">
                <a:solidFill>
                  <a:schemeClr val="tx2"/>
                </a:solidFill>
                <a:latin typeface="Arial Black" charset="0"/>
              </a:defRPr>
            </a:lvl6pPr>
            <a:lvl7pPr marL="914400" eaLnBrk="0" fontAlgn="base" hangingPunct="0">
              <a:spcBef>
                <a:spcPct val="0"/>
              </a:spcBef>
              <a:spcAft>
                <a:spcPct val="0"/>
              </a:spcAft>
              <a:defRPr kumimoji="1" sz="4000">
                <a:solidFill>
                  <a:schemeClr val="tx2"/>
                </a:solidFill>
                <a:latin typeface="Arial Black" charset="0"/>
              </a:defRPr>
            </a:lvl7pPr>
            <a:lvl8pPr marL="1371600" eaLnBrk="0" fontAlgn="base" hangingPunct="0">
              <a:spcBef>
                <a:spcPct val="0"/>
              </a:spcBef>
              <a:spcAft>
                <a:spcPct val="0"/>
              </a:spcAft>
              <a:defRPr kumimoji="1" sz="4000">
                <a:solidFill>
                  <a:schemeClr val="tx2"/>
                </a:solidFill>
                <a:latin typeface="Arial Black" charset="0"/>
              </a:defRPr>
            </a:lvl8pPr>
            <a:lvl9pPr marL="1828800" eaLnBrk="0" fontAlgn="base" hangingPunct="0">
              <a:spcBef>
                <a:spcPct val="0"/>
              </a:spcBef>
              <a:spcAft>
                <a:spcPct val="0"/>
              </a:spcAft>
              <a:defRPr kumimoji="1" sz="4000">
                <a:solidFill>
                  <a:schemeClr val="tx2"/>
                </a:solidFill>
                <a:latin typeface="Arial Black" charset="0"/>
              </a:defRPr>
            </a:lvl9pPr>
          </a:lstStyle>
          <a:p>
            <a:pPr algn="r">
              <a:lnSpc>
                <a:spcPct val="70000"/>
              </a:lnSpc>
            </a:pPr>
            <a:r>
              <a:rPr lang="en-US" altLang="en-US" sz="2800" b="0"/>
              <a:t>These items can all attract </a:t>
            </a:r>
            <a:r>
              <a:rPr lang="en-US" altLang="en-US" sz="2800" b="0" u="sng">
                <a:solidFill>
                  <a:srgbClr val="FF0000"/>
                </a:solidFill>
              </a:rPr>
              <a:t>pests</a:t>
            </a:r>
            <a:r>
              <a:rPr lang="en-US" altLang="en-US" sz="2800" b="0"/>
              <a:t>, </a:t>
            </a:r>
            <a:r>
              <a:rPr lang="en-US" altLang="en-US" sz="2800" b="0" u="sng">
                <a:solidFill>
                  <a:srgbClr val="FF0000"/>
                </a:solidFill>
              </a:rPr>
              <a:t>rodents</a:t>
            </a:r>
            <a:r>
              <a:rPr lang="en-US" altLang="en-US" sz="2800" b="0"/>
              <a:t>, and create foul </a:t>
            </a:r>
            <a:r>
              <a:rPr lang="en-US" altLang="en-US" sz="2800" b="0" u="sng">
                <a:solidFill>
                  <a:srgbClr val="FF0000"/>
                </a:solidFill>
              </a:rPr>
              <a:t>odors</a:t>
            </a:r>
            <a:r>
              <a:rPr lang="en-US" altLang="en-US" sz="2800" b="0"/>
              <a:t>.</a:t>
            </a:r>
            <a:r>
              <a:rPr lang="en-US" altLang="en-US" b="0"/>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nodeType="withEffect">
                                  <p:stCondLst>
                                    <p:cond delay="0"/>
                                  </p:stCondLst>
                                  <p:childTnLst>
                                    <p:animEffect transition="out" filter="fade">
                                      <p:cBhvr>
                                        <p:cTn id="6" dur="1000" tmFilter="0, 0; .2, .5; .8, .5; 1, 0"/>
                                        <p:tgtEl>
                                          <p:spTgt spid="280582">
                                            <p:txEl>
                                              <p:pRg st="0" end="0"/>
                                            </p:txEl>
                                          </p:spTgt>
                                        </p:tgtEl>
                                      </p:cBhvr>
                                    </p:animEffect>
                                    <p:animScale>
                                      <p:cBhvr>
                                        <p:cTn id="7" dur="500" autoRev="1" fill="hold"/>
                                        <p:tgtEl>
                                          <p:spTgt spid="280582">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p:txBody>
          <a:bodyPr/>
          <a:lstStyle/>
          <a:p>
            <a:r>
              <a:rPr lang="en-US" altLang="en-US"/>
              <a:t>Do </a:t>
            </a:r>
            <a:r>
              <a:rPr lang="en-US" altLang="en-US">
                <a:solidFill>
                  <a:srgbClr val="FF0000"/>
                </a:solidFill>
              </a:rPr>
              <a:t>Not </a:t>
            </a:r>
            <a:r>
              <a:rPr lang="en-US" altLang="en-US"/>
              <a:t>Add (cont.)	</a:t>
            </a:r>
          </a:p>
        </p:txBody>
      </p:sp>
      <p:sp>
        <p:nvSpPr>
          <p:cNvPr id="308227" name="Rectangle 3"/>
          <p:cNvSpPr>
            <a:spLocks noGrp="1" noChangeArrowheads="1"/>
          </p:cNvSpPr>
          <p:nvPr>
            <p:ph type="body" idx="1"/>
          </p:nvPr>
        </p:nvSpPr>
        <p:spPr>
          <a:xfrm>
            <a:off x="381000" y="1885950"/>
            <a:ext cx="8763000" cy="4591050"/>
          </a:xfrm>
        </p:spPr>
        <p:txBody>
          <a:bodyPr/>
          <a:lstStyle/>
          <a:p>
            <a:r>
              <a:rPr lang="en-US" altLang="en-US" b="1">
                <a:solidFill>
                  <a:srgbClr val="FF0000"/>
                </a:solidFill>
              </a:rPr>
              <a:t>Lime</a:t>
            </a:r>
            <a:r>
              <a:rPr lang="en-US" altLang="en-US" b="1"/>
              <a:t>-</a:t>
            </a:r>
            <a:r>
              <a:rPr lang="en-US" altLang="en-US"/>
              <a:t> experts find it unnecessary and not beneficial to the environment.</a:t>
            </a:r>
          </a:p>
          <a:p>
            <a:endParaRPr lang="en-US" altLang="en-US" sz="1200"/>
          </a:p>
          <a:p>
            <a:r>
              <a:rPr lang="en-US" altLang="en-US"/>
              <a:t>Wastes that attract pests</a:t>
            </a:r>
          </a:p>
          <a:p>
            <a:endParaRPr lang="en-US" altLang="en-US" sz="1000"/>
          </a:p>
          <a:p>
            <a:r>
              <a:rPr lang="en-US" altLang="en-US"/>
              <a:t>Disease/Insect ridden plants</a:t>
            </a:r>
          </a:p>
          <a:p>
            <a:endParaRPr lang="en-US" altLang="en-US" sz="1000"/>
          </a:p>
          <a:p>
            <a:r>
              <a:rPr lang="en-US" altLang="en-US"/>
              <a:t>Troublesome weeds (e.g. seed heads, rhizomes)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p:txBody>
          <a:bodyPr/>
          <a:lstStyle/>
          <a:p>
            <a:pPr algn="ctr"/>
            <a:r>
              <a:rPr lang="en-US" altLang="en-US"/>
              <a:t>Basic Compost Recipe</a:t>
            </a:r>
          </a:p>
        </p:txBody>
      </p:sp>
      <p:sp>
        <p:nvSpPr>
          <p:cNvPr id="284675" name="Rectangle 3"/>
          <p:cNvSpPr>
            <a:spLocks noGrp="1" noChangeArrowheads="1"/>
          </p:cNvSpPr>
          <p:nvPr>
            <p:ph type="body" sz="half" idx="1"/>
          </p:nvPr>
        </p:nvSpPr>
        <p:spPr>
          <a:xfrm>
            <a:off x="0" y="1752600"/>
            <a:ext cx="9144000" cy="5105400"/>
          </a:xfrm>
        </p:spPr>
        <p:txBody>
          <a:bodyPr/>
          <a:lstStyle/>
          <a:p>
            <a:pPr>
              <a:lnSpc>
                <a:spcPct val="150000"/>
              </a:lnSpc>
              <a:spcBef>
                <a:spcPct val="40000"/>
              </a:spcBef>
              <a:spcAft>
                <a:spcPct val="60000"/>
              </a:spcAft>
            </a:pPr>
            <a:r>
              <a:rPr lang="en-US" altLang="en-US" sz="3000" b="1"/>
              <a:t>Chop </a:t>
            </a:r>
            <a:r>
              <a:rPr lang="en-US" altLang="en-US" sz="3000"/>
              <a:t>compostables. </a:t>
            </a:r>
          </a:p>
          <a:p>
            <a:pPr>
              <a:lnSpc>
                <a:spcPct val="150000"/>
              </a:lnSpc>
              <a:spcBef>
                <a:spcPct val="40000"/>
              </a:spcBef>
              <a:spcAft>
                <a:spcPct val="60000"/>
              </a:spcAft>
            </a:pPr>
            <a:r>
              <a:rPr lang="en-US" altLang="en-US" sz="3000" b="1"/>
              <a:t>Mix </a:t>
            </a:r>
            <a:r>
              <a:rPr lang="en-US" altLang="en-US" sz="3000"/>
              <a:t>2/3 dry brown material with 1/3 moist green</a:t>
            </a:r>
          </a:p>
          <a:p>
            <a:pPr>
              <a:lnSpc>
                <a:spcPct val="150000"/>
              </a:lnSpc>
              <a:spcBef>
                <a:spcPct val="40000"/>
              </a:spcBef>
              <a:spcAft>
                <a:spcPct val="60000"/>
              </a:spcAft>
            </a:pPr>
            <a:r>
              <a:rPr lang="en-US" altLang="en-US" sz="3000" b="1"/>
              <a:t>Add </a:t>
            </a:r>
            <a:r>
              <a:rPr lang="en-US" altLang="en-US" sz="3000"/>
              <a:t>water as you build your pile.</a:t>
            </a:r>
          </a:p>
          <a:p>
            <a:pPr>
              <a:lnSpc>
                <a:spcPct val="150000"/>
              </a:lnSpc>
            </a:pPr>
            <a:endParaRPr lang="en-US" altLang="en-US" sz="300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2" name="Rectangle 4"/>
          <p:cNvSpPr>
            <a:spLocks noGrp="1" noChangeArrowheads="1"/>
          </p:cNvSpPr>
          <p:nvPr>
            <p:ph type="ctrTitle"/>
          </p:nvPr>
        </p:nvSpPr>
        <p:spPr>
          <a:xfrm>
            <a:off x="914400" y="304800"/>
            <a:ext cx="7721600" cy="990600"/>
          </a:xfrm>
        </p:spPr>
        <p:txBody>
          <a:bodyPr/>
          <a:lstStyle/>
          <a:p>
            <a:r>
              <a:rPr lang="en-US" altLang="en-US"/>
              <a:t>Methods of Composting</a:t>
            </a:r>
          </a:p>
        </p:txBody>
      </p:sp>
      <p:sp>
        <p:nvSpPr>
          <p:cNvPr id="283653" name="Rectangle 5"/>
          <p:cNvSpPr>
            <a:spLocks noGrp="1" noChangeArrowheads="1"/>
          </p:cNvSpPr>
          <p:nvPr>
            <p:ph type="subTitle" idx="1"/>
          </p:nvPr>
        </p:nvSpPr>
        <p:spPr>
          <a:xfrm>
            <a:off x="838200" y="2819400"/>
            <a:ext cx="7620000" cy="2743200"/>
          </a:xfrm>
        </p:spPr>
        <p:txBody>
          <a:bodyPr/>
          <a:lstStyle/>
          <a:p>
            <a:r>
              <a:rPr lang="en-US" altLang="en-US" sz="4000"/>
              <a:t>-Dump and Run/ Slow  </a:t>
            </a:r>
          </a:p>
          <a:p>
            <a:r>
              <a:rPr lang="en-US" altLang="en-US" sz="4000"/>
              <a:t>-Fast Method</a:t>
            </a:r>
          </a:p>
          <a:p>
            <a:r>
              <a:rPr lang="en-US" altLang="en-US" sz="4000"/>
              <a:t>-Small Space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5" name="Rectangle 5"/>
          <p:cNvSpPr>
            <a:spLocks noGrp="1" noChangeArrowheads="1"/>
          </p:cNvSpPr>
          <p:nvPr>
            <p:ph type="title"/>
          </p:nvPr>
        </p:nvSpPr>
        <p:spPr>
          <a:xfrm>
            <a:off x="0" y="0"/>
            <a:ext cx="9144000" cy="1143000"/>
          </a:xfrm>
        </p:spPr>
        <p:txBody>
          <a:bodyPr/>
          <a:lstStyle/>
          <a:p>
            <a:r>
              <a:rPr lang="en-US" altLang="en-US" sz="3600"/>
              <a:t>Dump &amp; Run Method (Slow Method)</a:t>
            </a:r>
          </a:p>
        </p:txBody>
      </p:sp>
      <p:sp>
        <p:nvSpPr>
          <p:cNvPr id="302086" name="Rectangle 6"/>
          <p:cNvSpPr>
            <a:spLocks noGrp="1" noChangeArrowheads="1"/>
          </p:cNvSpPr>
          <p:nvPr>
            <p:ph type="body" sz="half" idx="1"/>
          </p:nvPr>
        </p:nvSpPr>
        <p:spPr>
          <a:xfrm>
            <a:off x="0" y="1885950"/>
            <a:ext cx="5486400" cy="4972050"/>
          </a:xfrm>
        </p:spPr>
        <p:txBody>
          <a:bodyPr/>
          <a:lstStyle/>
          <a:p>
            <a:r>
              <a:rPr lang="en-US" altLang="en-US" sz="2800"/>
              <a:t>Add leaves and other compostable materials as they become available.</a:t>
            </a:r>
          </a:p>
          <a:p>
            <a:endParaRPr lang="en-US" altLang="en-US" sz="1000"/>
          </a:p>
          <a:p>
            <a:endParaRPr lang="en-US" altLang="en-US" sz="1000"/>
          </a:p>
          <a:p>
            <a:r>
              <a:rPr lang="en-US" altLang="en-US" sz="2800"/>
              <a:t>When adding new materials,</a:t>
            </a:r>
            <a:br>
              <a:rPr lang="en-US" altLang="en-US" sz="2800"/>
            </a:br>
            <a:r>
              <a:rPr lang="en-US" altLang="en-US" sz="2800"/>
              <a:t>it is best to blend them into </a:t>
            </a:r>
            <a:br>
              <a:rPr lang="en-US" altLang="en-US" sz="2800"/>
            </a:br>
            <a:r>
              <a:rPr lang="en-US" altLang="en-US" sz="2800"/>
              <a:t>the core.</a:t>
            </a:r>
          </a:p>
          <a:p>
            <a:endParaRPr lang="en-US" altLang="en-US" sz="1000"/>
          </a:p>
          <a:p>
            <a:r>
              <a:rPr lang="en-US" altLang="en-US" sz="2800"/>
              <a:t>This method takes </a:t>
            </a:r>
            <a:r>
              <a:rPr lang="en-US" altLang="en-US" sz="2800" b="1"/>
              <a:t>6 months- 2 years </a:t>
            </a:r>
            <a:r>
              <a:rPr lang="en-US" altLang="en-US" sz="2800"/>
              <a:t>to yield compost.</a:t>
            </a:r>
          </a:p>
        </p:txBody>
      </p:sp>
      <p:pic>
        <p:nvPicPr>
          <p:cNvPr id="302089" name="Picture 9" descr="slide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743200"/>
            <a:ext cx="3505200" cy="2579688"/>
          </a:xfrm>
          <a:prstGeom prst="rect">
            <a:avLst/>
          </a:prstGeom>
          <a:noFill/>
          <a:ln w="28575">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103" name="Rectangle 7"/>
          <p:cNvSpPr>
            <a:spLocks noGrp="1" noChangeArrowheads="1"/>
          </p:cNvSpPr>
          <p:nvPr>
            <p:ph type="title"/>
          </p:nvPr>
        </p:nvSpPr>
        <p:spPr>
          <a:xfrm>
            <a:off x="381000" y="457200"/>
            <a:ext cx="7772400" cy="914400"/>
          </a:xfrm>
        </p:spPr>
        <p:txBody>
          <a:bodyPr/>
          <a:lstStyle/>
          <a:p>
            <a:r>
              <a:rPr lang="en-US" altLang="en-US"/>
              <a:t>1. Set Up Bin or Heap</a:t>
            </a:r>
          </a:p>
        </p:txBody>
      </p:sp>
      <p:sp>
        <p:nvSpPr>
          <p:cNvPr id="260104" name="Rectangle 8"/>
          <p:cNvSpPr>
            <a:spLocks noGrp="1" noChangeArrowheads="1"/>
          </p:cNvSpPr>
          <p:nvPr>
            <p:ph type="body" idx="1"/>
          </p:nvPr>
        </p:nvSpPr>
        <p:spPr>
          <a:xfrm>
            <a:off x="304800" y="1752600"/>
            <a:ext cx="4724400" cy="4800600"/>
          </a:xfrm>
        </p:spPr>
        <p:txBody>
          <a:bodyPr/>
          <a:lstStyle/>
          <a:p>
            <a:r>
              <a:rPr lang="en-US" altLang="en-US"/>
              <a:t>Select a spot that receives partial shade.</a:t>
            </a:r>
          </a:p>
          <a:p>
            <a:r>
              <a:rPr lang="en-US" altLang="en-US"/>
              <a:t>Out of the way but convenient </a:t>
            </a:r>
          </a:p>
          <a:p>
            <a:r>
              <a:rPr lang="en-US" altLang="en-US"/>
              <a:t>Places to set-up bin</a:t>
            </a:r>
          </a:p>
          <a:p>
            <a:pPr lvl="1"/>
            <a:r>
              <a:rPr lang="en-US" altLang="en-US"/>
              <a:t>near your garden </a:t>
            </a:r>
          </a:p>
          <a:p>
            <a:pPr lvl="1"/>
            <a:r>
              <a:rPr lang="en-US" altLang="en-US"/>
              <a:t>back corner of the yard</a:t>
            </a:r>
          </a:p>
          <a:p>
            <a:pPr lvl="1"/>
            <a:r>
              <a:rPr lang="en-US" altLang="en-US"/>
              <a:t>location close to a source of water</a:t>
            </a:r>
          </a:p>
        </p:txBody>
      </p:sp>
      <p:pic>
        <p:nvPicPr>
          <p:cNvPr id="260107" name="Picture 11" descr="install"/>
          <p:cNvPicPr>
            <a:picLocks noChangeAspect="1" noChangeArrowheads="1"/>
          </p:cNvPicPr>
          <p:nvPr/>
        </p:nvPicPr>
        <p:blipFill>
          <a:blip r:embed="rId3">
            <a:extLst>
              <a:ext uri="{28A0092B-C50C-407E-A947-70E740481C1C}">
                <a14:useLocalDpi xmlns:a14="http://schemas.microsoft.com/office/drawing/2010/main" val="0"/>
              </a:ext>
            </a:extLst>
          </a:blip>
          <a:srcRect l="15384" t="-2617" r="4881" b="5450"/>
          <a:stretch>
            <a:fillRect/>
          </a:stretch>
        </p:blipFill>
        <p:spPr bwMode="auto">
          <a:xfrm>
            <a:off x="5181600" y="2209800"/>
            <a:ext cx="3733800" cy="2971800"/>
          </a:xfrm>
          <a:prstGeom prst="rect">
            <a:avLst/>
          </a:prstGeom>
          <a:noFill/>
          <a:ln w="412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60109" name="Text Box 13"/>
          <p:cNvSpPr txBox="1">
            <a:spLocks noChangeArrowheads="1"/>
          </p:cNvSpPr>
          <p:nvPr/>
        </p:nvSpPr>
        <p:spPr bwMode="auto">
          <a:xfrm>
            <a:off x="0" y="0"/>
            <a:ext cx="381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spcBef>
                <a:spcPct val="50000"/>
              </a:spcBef>
            </a:pPr>
            <a:r>
              <a:rPr lang="en-US" altLang="en-US" sz="2400" i="1">
                <a:solidFill>
                  <a:schemeClr val="tx1"/>
                </a:solidFill>
              </a:rPr>
              <a:t>(Slow Compost Method)</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a:xfrm>
            <a:off x="152400" y="76200"/>
            <a:ext cx="8991600" cy="1143000"/>
          </a:xfrm>
        </p:spPr>
        <p:txBody>
          <a:bodyPr/>
          <a:lstStyle/>
          <a:p>
            <a:r>
              <a:rPr lang="en-US" altLang="en-US"/>
              <a:t>2. Mixing &amp; Adding to the Pile</a:t>
            </a:r>
          </a:p>
        </p:txBody>
      </p:sp>
      <p:sp>
        <p:nvSpPr>
          <p:cNvPr id="320515" name="Rectangle 3"/>
          <p:cNvSpPr>
            <a:spLocks noGrp="1" noChangeArrowheads="1"/>
          </p:cNvSpPr>
          <p:nvPr>
            <p:ph type="body" idx="1"/>
          </p:nvPr>
        </p:nvSpPr>
        <p:spPr>
          <a:xfrm>
            <a:off x="76200" y="4419600"/>
            <a:ext cx="9144000" cy="2286000"/>
          </a:xfrm>
        </p:spPr>
        <p:txBody>
          <a:bodyPr/>
          <a:lstStyle/>
          <a:p>
            <a:pPr>
              <a:lnSpc>
                <a:spcPct val="90000"/>
              </a:lnSpc>
            </a:pPr>
            <a:r>
              <a:rPr lang="en-US" altLang="en-US" sz="2800"/>
              <a:t>Add materials to the bin or pile</a:t>
            </a:r>
          </a:p>
          <a:p>
            <a:pPr>
              <a:lnSpc>
                <a:spcPct val="90000"/>
              </a:lnSpc>
            </a:pPr>
            <a:r>
              <a:rPr lang="en-US" altLang="en-US" sz="2800"/>
              <a:t>No need to check for moisture</a:t>
            </a:r>
          </a:p>
          <a:p>
            <a:pPr>
              <a:lnSpc>
                <a:spcPct val="90000"/>
              </a:lnSpc>
            </a:pPr>
            <a:r>
              <a:rPr lang="en-US" altLang="en-US" sz="2800"/>
              <a:t>Pile is not mixed in this method</a:t>
            </a:r>
          </a:p>
          <a:p>
            <a:pPr>
              <a:lnSpc>
                <a:spcPct val="90000"/>
              </a:lnSpc>
            </a:pPr>
            <a:r>
              <a:rPr lang="en-US" altLang="en-US" sz="2800"/>
              <a:t>Build pile with greens &amp; browns as they become available</a:t>
            </a:r>
          </a:p>
          <a:p>
            <a:pPr>
              <a:lnSpc>
                <a:spcPct val="90000"/>
              </a:lnSpc>
            </a:pPr>
            <a:endParaRPr lang="en-US" altLang="en-US" sz="2800"/>
          </a:p>
        </p:txBody>
      </p:sp>
      <p:sp>
        <p:nvSpPr>
          <p:cNvPr id="320517" name="Text Box 5"/>
          <p:cNvSpPr txBox="1">
            <a:spLocks noChangeArrowheads="1"/>
          </p:cNvSpPr>
          <p:nvPr/>
        </p:nvSpPr>
        <p:spPr bwMode="auto">
          <a:xfrm>
            <a:off x="-152400" y="0"/>
            <a:ext cx="381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spcBef>
                <a:spcPct val="50000"/>
              </a:spcBef>
            </a:pPr>
            <a:r>
              <a:rPr lang="en-US" altLang="en-US" sz="2400" i="1">
                <a:solidFill>
                  <a:schemeClr val="tx1"/>
                </a:solidFill>
              </a:rPr>
              <a:t>(Slow Compost Method)</a:t>
            </a:r>
          </a:p>
        </p:txBody>
      </p:sp>
      <p:pic>
        <p:nvPicPr>
          <p:cNvPr id="32051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0675" y="1541463"/>
            <a:ext cx="3844925" cy="2878137"/>
          </a:xfrm>
          <a:prstGeom prst="rect">
            <a:avLst/>
          </a:prstGeom>
          <a:noFill/>
          <a:ln w="476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8" name="Rectangle 4"/>
          <p:cNvSpPr>
            <a:spLocks noGrp="1" noChangeArrowheads="1"/>
          </p:cNvSpPr>
          <p:nvPr>
            <p:ph type="ctrTitle"/>
          </p:nvPr>
        </p:nvSpPr>
        <p:spPr>
          <a:xfrm>
            <a:off x="0" y="2133600"/>
            <a:ext cx="9144000" cy="1143000"/>
          </a:xfrm>
        </p:spPr>
        <p:txBody>
          <a:bodyPr/>
          <a:lstStyle/>
          <a:p>
            <a:pPr algn="ctr"/>
            <a:r>
              <a:rPr lang="en-US" altLang="en-US"/>
              <a:t>Fast Composting</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US" altLang="en-US"/>
              <a:t>Fast Composting</a:t>
            </a:r>
          </a:p>
        </p:txBody>
      </p:sp>
      <p:sp>
        <p:nvSpPr>
          <p:cNvPr id="116739" name="Rectangle 3"/>
          <p:cNvSpPr>
            <a:spLocks noGrp="1" noChangeArrowheads="1"/>
          </p:cNvSpPr>
          <p:nvPr>
            <p:ph type="body" idx="1"/>
          </p:nvPr>
        </p:nvSpPr>
        <p:spPr>
          <a:xfrm>
            <a:off x="0" y="1885950"/>
            <a:ext cx="5486400" cy="4514850"/>
          </a:xfrm>
        </p:spPr>
        <p:txBody>
          <a:bodyPr/>
          <a:lstStyle/>
          <a:p>
            <a:pPr>
              <a:lnSpc>
                <a:spcPct val="90000"/>
              </a:lnSpc>
            </a:pPr>
            <a:r>
              <a:rPr lang="en-US" altLang="en-US"/>
              <a:t>Build a </a:t>
            </a:r>
            <a:r>
              <a:rPr lang="en-US" altLang="en-US" b="1"/>
              <a:t>“</a:t>
            </a:r>
            <a:r>
              <a:rPr lang="en-US" altLang="en-US" b="1">
                <a:solidFill>
                  <a:srgbClr val="FF0000"/>
                </a:solidFill>
              </a:rPr>
              <a:t>hot</a:t>
            </a:r>
            <a:r>
              <a:rPr lang="en-US" altLang="en-US" b="1"/>
              <a:t>”</a:t>
            </a:r>
            <a:r>
              <a:rPr lang="en-US" altLang="en-US"/>
              <a:t> heap, hoop or bin. </a:t>
            </a:r>
          </a:p>
          <a:p>
            <a:pPr>
              <a:lnSpc>
                <a:spcPct val="90000"/>
              </a:lnSpc>
            </a:pPr>
            <a:r>
              <a:rPr lang="en-US" altLang="en-US"/>
              <a:t>Requires frequent </a:t>
            </a:r>
            <a:r>
              <a:rPr lang="en-US" altLang="en-US" b="1"/>
              <a:t>turning and moisture</a:t>
            </a:r>
          </a:p>
          <a:p>
            <a:pPr>
              <a:lnSpc>
                <a:spcPct val="90000"/>
              </a:lnSpc>
            </a:pPr>
            <a:r>
              <a:rPr lang="en-US" altLang="en-US" b="1"/>
              <a:t>Temperatures</a:t>
            </a:r>
            <a:r>
              <a:rPr lang="en-US" altLang="en-US"/>
              <a:t> can reach </a:t>
            </a:r>
            <a:r>
              <a:rPr lang="en-US" altLang="en-US" b="1">
                <a:solidFill>
                  <a:srgbClr val="FF0000"/>
                </a:solidFill>
              </a:rPr>
              <a:t>120-150°F</a:t>
            </a:r>
          </a:p>
          <a:p>
            <a:pPr>
              <a:lnSpc>
                <a:spcPct val="90000"/>
              </a:lnSpc>
            </a:pPr>
            <a:r>
              <a:rPr lang="en-US" altLang="en-US" b="1"/>
              <a:t>Ingredients-</a:t>
            </a:r>
            <a:r>
              <a:rPr lang="en-US" altLang="en-US"/>
              <a:t> layered yard trimmings, fruit &amp; vegetable trimmings</a:t>
            </a:r>
          </a:p>
        </p:txBody>
      </p:sp>
      <p:pic>
        <p:nvPicPr>
          <p:cNvPr id="116740" name="Picture 4" descr="slide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9888" y="2667000"/>
            <a:ext cx="3694112" cy="24368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6" name="Rectangle 4"/>
          <p:cNvSpPr>
            <a:spLocks noGrp="1" noChangeArrowheads="1"/>
          </p:cNvSpPr>
          <p:nvPr>
            <p:ph type="ctrTitle"/>
          </p:nvPr>
        </p:nvSpPr>
        <p:spPr>
          <a:xfrm>
            <a:off x="863600" y="2514600"/>
            <a:ext cx="7721600" cy="1143000"/>
          </a:xfrm>
        </p:spPr>
        <p:txBody>
          <a:bodyPr/>
          <a:lstStyle/>
          <a:p>
            <a:pPr algn="ctr"/>
            <a:r>
              <a:rPr lang="en-US" altLang="en-US"/>
              <a:t>Layering Illustrated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p:txBody>
          <a:bodyPr/>
          <a:lstStyle/>
          <a:p>
            <a:r>
              <a:rPr lang="en-US" altLang="en-US"/>
              <a:t>Learning objectives</a:t>
            </a:r>
          </a:p>
        </p:txBody>
      </p:sp>
      <p:sp>
        <p:nvSpPr>
          <p:cNvPr id="372739" name="Rectangle 3"/>
          <p:cNvSpPr>
            <a:spLocks noGrp="1" noChangeArrowheads="1"/>
          </p:cNvSpPr>
          <p:nvPr>
            <p:ph type="body" idx="1"/>
          </p:nvPr>
        </p:nvSpPr>
        <p:spPr/>
        <p:txBody>
          <a:bodyPr/>
          <a:lstStyle/>
          <a:p>
            <a:r>
              <a:rPr lang="en-US" altLang="en-US" sz="3600"/>
              <a:t>Why composting is important</a:t>
            </a:r>
          </a:p>
          <a:p>
            <a:r>
              <a:rPr lang="en-US" altLang="en-US" sz="3600"/>
              <a:t>How the decomposition processes work</a:t>
            </a:r>
          </a:p>
          <a:p>
            <a:r>
              <a:rPr lang="en-US" altLang="en-US" sz="3600"/>
              <a:t>How to construct and maintain a compost pile.</a:t>
            </a:r>
          </a:p>
          <a:p>
            <a:endParaRPr lang="en-US" altLang="en-US" sz="3600"/>
          </a:p>
          <a:p>
            <a:pPr>
              <a:buFont typeface="Monotype Sorts" charset="2"/>
              <a:buNone/>
            </a:pPr>
            <a:endParaRPr lang="en-US" alt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3" name="Rectangle 5"/>
          <p:cNvSpPr>
            <a:spLocks noChangeArrowheads="1"/>
          </p:cNvSpPr>
          <p:nvPr/>
        </p:nvSpPr>
        <p:spPr bwMode="auto">
          <a:xfrm>
            <a:off x="0" y="304800"/>
            <a:ext cx="9144000" cy="13716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l">
              <a:defRPr kumimoji="1" sz="4000">
                <a:solidFill>
                  <a:schemeClr val="tx2"/>
                </a:solidFill>
                <a:latin typeface="Arial Black" charset="0"/>
              </a:defRPr>
            </a:lvl1pPr>
            <a:lvl2pPr algn="l">
              <a:defRPr kumimoji="1" sz="4000">
                <a:solidFill>
                  <a:schemeClr val="tx2"/>
                </a:solidFill>
                <a:latin typeface="Arial Black" charset="0"/>
              </a:defRPr>
            </a:lvl2pPr>
            <a:lvl3pPr algn="l">
              <a:defRPr kumimoji="1" sz="4000">
                <a:solidFill>
                  <a:schemeClr val="tx2"/>
                </a:solidFill>
                <a:latin typeface="Arial Black" charset="0"/>
              </a:defRPr>
            </a:lvl3pPr>
            <a:lvl4pPr algn="l">
              <a:defRPr kumimoji="1" sz="4000">
                <a:solidFill>
                  <a:schemeClr val="tx2"/>
                </a:solidFill>
                <a:latin typeface="Arial Black" charset="0"/>
              </a:defRPr>
            </a:lvl4pPr>
            <a:lvl5pPr algn="l">
              <a:defRPr kumimoji="1" sz="4000">
                <a:solidFill>
                  <a:schemeClr val="tx2"/>
                </a:solidFill>
                <a:latin typeface="Arial Black" charset="0"/>
              </a:defRPr>
            </a:lvl5pPr>
            <a:lvl6pPr marL="457200" eaLnBrk="0" fontAlgn="base" hangingPunct="0">
              <a:spcBef>
                <a:spcPct val="0"/>
              </a:spcBef>
              <a:spcAft>
                <a:spcPct val="0"/>
              </a:spcAft>
              <a:defRPr kumimoji="1" sz="4000">
                <a:solidFill>
                  <a:schemeClr val="tx2"/>
                </a:solidFill>
                <a:latin typeface="Arial Black" charset="0"/>
              </a:defRPr>
            </a:lvl6pPr>
            <a:lvl7pPr marL="914400" eaLnBrk="0" fontAlgn="base" hangingPunct="0">
              <a:spcBef>
                <a:spcPct val="0"/>
              </a:spcBef>
              <a:spcAft>
                <a:spcPct val="0"/>
              </a:spcAft>
              <a:defRPr kumimoji="1" sz="4000">
                <a:solidFill>
                  <a:schemeClr val="tx2"/>
                </a:solidFill>
                <a:latin typeface="Arial Black" charset="0"/>
              </a:defRPr>
            </a:lvl7pPr>
            <a:lvl8pPr marL="1371600" eaLnBrk="0" fontAlgn="base" hangingPunct="0">
              <a:spcBef>
                <a:spcPct val="0"/>
              </a:spcBef>
              <a:spcAft>
                <a:spcPct val="0"/>
              </a:spcAft>
              <a:defRPr kumimoji="1" sz="4000">
                <a:solidFill>
                  <a:schemeClr val="tx2"/>
                </a:solidFill>
                <a:latin typeface="Arial Black" charset="0"/>
              </a:defRPr>
            </a:lvl8pPr>
            <a:lvl9pPr marL="1828800" eaLnBrk="0" fontAlgn="base" hangingPunct="0">
              <a:spcBef>
                <a:spcPct val="0"/>
              </a:spcBef>
              <a:spcAft>
                <a:spcPct val="0"/>
              </a:spcAft>
              <a:defRPr kumimoji="1" sz="4000">
                <a:solidFill>
                  <a:schemeClr val="tx2"/>
                </a:solidFill>
                <a:latin typeface="Arial Black" charset="0"/>
              </a:defRPr>
            </a:lvl9pPr>
          </a:lstStyle>
          <a:p>
            <a:pPr algn="ctr" eaLnBrk="1" hangingPunct="1"/>
            <a:r>
              <a:rPr kumimoji="0" lang="en-US" altLang="en-US" sz="3000" b="0">
                <a:ea typeface="Times New Roman" charset="0"/>
                <a:cs typeface="Times New Roman" charset="0"/>
              </a:rPr>
              <a:t>The first step is to add a bed of twigs and small branches to promote air circulation.</a:t>
            </a:r>
            <a:endParaRPr lang="en-US" altLang="en-US" sz="3000" b="0"/>
          </a:p>
        </p:txBody>
      </p:sp>
      <p:pic>
        <p:nvPicPr>
          <p:cNvPr id="268292" name="Picture 4" descr="Picture of bottom of three-pallet bin with bed of twigs and small branch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524000"/>
            <a:ext cx="7772400" cy="4648200"/>
          </a:xfrm>
          <a:prstGeom prst="rect">
            <a:avLst/>
          </a:prstGeom>
          <a:noFill/>
          <a:ln w="476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268297" name="Text Box 9"/>
          <p:cNvSpPr txBox="1">
            <a:spLocks noChangeArrowheads="1"/>
          </p:cNvSpPr>
          <p:nvPr/>
        </p:nvSpPr>
        <p:spPr bwMode="auto">
          <a:xfrm>
            <a:off x="0" y="0"/>
            <a:ext cx="5181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kumimoji="1" lang="en-US" altLang="en-US" sz="2400" i="1">
                <a:solidFill>
                  <a:schemeClr val="tx2"/>
                </a:solidFill>
              </a:rPr>
              <a:t>(Layering Method)</a:t>
            </a:r>
            <a:br>
              <a:rPr kumimoji="1" lang="en-US" altLang="en-US" sz="2400" i="1">
                <a:solidFill>
                  <a:schemeClr val="tx2"/>
                </a:solidFill>
              </a:rPr>
            </a:br>
            <a:endParaRPr kumimoji="1" lang="en-US" altLang="en-US" sz="2400" i="1">
              <a:solidFill>
                <a:schemeClr val="tx2"/>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7" name="Rectangle 5"/>
          <p:cNvSpPr>
            <a:spLocks noChangeArrowheads="1"/>
          </p:cNvSpPr>
          <p:nvPr/>
        </p:nvSpPr>
        <p:spPr bwMode="auto">
          <a:xfrm>
            <a:off x="0" y="457200"/>
            <a:ext cx="9144000" cy="838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l">
              <a:defRPr kumimoji="1" sz="4000">
                <a:solidFill>
                  <a:schemeClr val="tx2"/>
                </a:solidFill>
                <a:latin typeface="Arial Black" charset="0"/>
              </a:defRPr>
            </a:lvl1pPr>
            <a:lvl2pPr algn="l">
              <a:defRPr kumimoji="1" sz="4000">
                <a:solidFill>
                  <a:schemeClr val="tx2"/>
                </a:solidFill>
                <a:latin typeface="Arial Black" charset="0"/>
              </a:defRPr>
            </a:lvl2pPr>
            <a:lvl3pPr algn="l">
              <a:defRPr kumimoji="1" sz="4000">
                <a:solidFill>
                  <a:schemeClr val="tx2"/>
                </a:solidFill>
                <a:latin typeface="Arial Black" charset="0"/>
              </a:defRPr>
            </a:lvl3pPr>
            <a:lvl4pPr algn="l">
              <a:defRPr kumimoji="1" sz="4000">
                <a:solidFill>
                  <a:schemeClr val="tx2"/>
                </a:solidFill>
                <a:latin typeface="Arial Black" charset="0"/>
              </a:defRPr>
            </a:lvl4pPr>
            <a:lvl5pPr algn="l">
              <a:defRPr kumimoji="1" sz="4000">
                <a:solidFill>
                  <a:schemeClr val="tx2"/>
                </a:solidFill>
                <a:latin typeface="Arial Black" charset="0"/>
              </a:defRPr>
            </a:lvl5pPr>
            <a:lvl6pPr marL="457200" eaLnBrk="0" fontAlgn="base" hangingPunct="0">
              <a:spcBef>
                <a:spcPct val="0"/>
              </a:spcBef>
              <a:spcAft>
                <a:spcPct val="0"/>
              </a:spcAft>
              <a:defRPr kumimoji="1" sz="4000">
                <a:solidFill>
                  <a:schemeClr val="tx2"/>
                </a:solidFill>
                <a:latin typeface="Arial Black" charset="0"/>
              </a:defRPr>
            </a:lvl6pPr>
            <a:lvl7pPr marL="914400" eaLnBrk="0" fontAlgn="base" hangingPunct="0">
              <a:spcBef>
                <a:spcPct val="0"/>
              </a:spcBef>
              <a:spcAft>
                <a:spcPct val="0"/>
              </a:spcAft>
              <a:defRPr kumimoji="1" sz="4000">
                <a:solidFill>
                  <a:schemeClr val="tx2"/>
                </a:solidFill>
                <a:latin typeface="Arial Black" charset="0"/>
              </a:defRPr>
            </a:lvl7pPr>
            <a:lvl8pPr marL="1371600" eaLnBrk="0" fontAlgn="base" hangingPunct="0">
              <a:spcBef>
                <a:spcPct val="0"/>
              </a:spcBef>
              <a:spcAft>
                <a:spcPct val="0"/>
              </a:spcAft>
              <a:defRPr kumimoji="1" sz="4000">
                <a:solidFill>
                  <a:schemeClr val="tx2"/>
                </a:solidFill>
                <a:latin typeface="Arial Black" charset="0"/>
              </a:defRPr>
            </a:lvl8pPr>
            <a:lvl9pPr marL="1828800" eaLnBrk="0" fontAlgn="base" hangingPunct="0">
              <a:spcBef>
                <a:spcPct val="0"/>
              </a:spcBef>
              <a:spcAft>
                <a:spcPct val="0"/>
              </a:spcAft>
              <a:defRPr kumimoji="1" sz="4000">
                <a:solidFill>
                  <a:schemeClr val="tx2"/>
                </a:solidFill>
                <a:latin typeface="Arial Black" charset="0"/>
              </a:defRPr>
            </a:lvl9pPr>
          </a:lstStyle>
          <a:p>
            <a:pPr algn="ctr" eaLnBrk="1" hangingPunct="1"/>
            <a:r>
              <a:rPr kumimoji="0" lang="en-US" altLang="en-US" sz="3200" b="0">
                <a:ea typeface="Times New Roman" charset="0"/>
                <a:cs typeface="Times New Roman" charset="0"/>
              </a:rPr>
              <a:t>Add a layer of </a:t>
            </a:r>
            <a:r>
              <a:rPr kumimoji="0" lang="en-US" altLang="en-US" sz="3200" b="0">
                <a:solidFill>
                  <a:schemeClr val="hlink"/>
                </a:solidFill>
                <a:ea typeface="Times New Roman" charset="0"/>
                <a:cs typeface="Times New Roman" charset="0"/>
              </a:rPr>
              <a:t>browns</a:t>
            </a:r>
            <a:r>
              <a:rPr kumimoji="0" lang="en-US" altLang="en-US" sz="3200" b="0">
                <a:ea typeface="Times New Roman" charset="0"/>
                <a:cs typeface="Times New Roman" charset="0"/>
              </a:rPr>
              <a:t>. Water between  layers to evenly distribute moisture.</a:t>
            </a:r>
          </a:p>
        </p:txBody>
      </p:sp>
      <p:pic>
        <p:nvPicPr>
          <p:cNvPr id="269316" name="Picture 4" descr="Picture of compost brow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 y="1828800"/>
            <a:ext cx="7772400" cy="4572000"/>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269321" name="Text Box 9"/>
          <p:cNvSpPr txBox="1">
            <a:spLocks noChangeArrowheads="1"/>
          </p:cNvSpPr>
          <p:nvPr/>
        </p:nvSpPr>
        <p:spPr bwMode="auto">
          <a:xfrm>
            <a:off x="0" y="0"/>
            <a:ext cx="5181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kumimoji="1" lang="en-US" altLang="en-US" sz="2400" i="1">
                <a:solidFill>
                  <a:schemeClr val="tx2"/>
                </a:solidFill>
              </a:rPr>
              <a:t>(Layering Method)</a:t>
            </a:r>
            <a:br>
              <a:rPr kumimoji="1" lang="en-US" altLang="en-US" sz="2400" i="1">
                <a:solidFill>
                  <a:schemeClr val="tx2"/>
                </a:solidFill>
              </a:rPr>
            </a:br>
            <a:endParaRPr kumimoji="1" lang="en-US" altLang="en-US" sz="2400" i="1">
              <a:solidFill>
                <a:schemeClr val="tx2"/>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41" name="Rectangle 5"/>
          <p:cNvSpPr>
            <a:spLocks noChangeArrowheads="1"/>
          </p:cNvSpPr>
          <p:nvPr/>
        </p:nvSpPr>
        <p:spPr bwMode="auto">
          <a:xfrm>
            <a:off x="0" y="457200"/>
            <a:ext cx="9144000" cy="9906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l">
              <a:defRPr kumimoji="1" sz="4000">
                <a:solidFill>
                  <a:schemeClr val="tx2"/>
                </a:solidFill>
                <a:latin typeface="Arial Black" charset="0"/>
              </a:defRPr>
            </a:lvl1pPr>
            <a:lvl2pPr algn="l">
              <a:defRPr kumimoji="1" sz="4000">
                <a:solidFill>
                  <a:schemeClr val="tx2"/>
                </a:solidFill>
                <a:latin typeface="Arial Black" charset="0"/>
              </a:defRPr>
            </a:lvl2pPr>
            <a:lvl3pPr algn="l">
              <a:defRPr kumimoji="1" sz="4000">
                <a:solidFill>
                  <a:schemeClr val="tx2"/>
                </a:solidFill>
                <a:latin typeface="Arial Black" charset="0"/>
              </a:defRPr>
            </a:lvl3pPr>
            <a:lvl4pPr algn="l">
              <a:defRPr kumimoji="1" sz="4000">
                <a:solidFill>
                  <a:schemeClr val="tx2"/>
                </a:solidFill>
                <a:latin typeface="Arial Black" charset="0"/>
              </a:defRPr>
            </a:lvl4pPr>
            <a:lvl5pPr algn="l">
              <a:defRPr kumimoji="1" sz="4000">
                <a:solidFill>
                  <a:schemeClr val="tx2"/>
                </a:solidFill>
                <a:latin typeface="Arial Black" charset="0"/>
              </a:defRPr>
            </a:lvl5pPr>
            <a:lvl6pPr marL="457200" eaLnBrk="0" fontAlgn="base" hangingPunct="0">
              <a:spcBef>
                <a:spcPct val="0"/>
              </a:spcBef>
              <a:spcAft>
                <a:spcPct val="0"/>
              </a:spcAft>
              <a:defRPr kumimoji="1" sz="4000">
                <a:solidFill>
                  <a:schemeClr val="tx2"/>
                </a:solidFill>
                <a:latin typeface="Arial Black" charset="0"/>
              </a:defRPr>
            </a:lvl6pPr>
            <a:lvl7pPr marL="914400" eaLnBrk="0" fontAlgn="base" hangingPunct="0">
              <a:spcBef>
                <a:spcPct val="0"/>
              </a:spcBef>
              <a:spcAft>
                <a:spcPct val="0"/>
              </a:spcAft>
              <a:defRPr kumimoji="1" sz="4000">
                <a:solidFill>
                  <a:schemeClr val="tx2"/>
                </a:solidFill>
                <a:latin typeface="Arial Black" charset="0"/>
              </a:defRPr>
            </a:lvl7pPr>
            <a:lvl8pPr marL="1371600" eaLnBrk="0" fontAlgn="base" hangingPunct="0">
              <a:spcBef>
                <a:spcPct val="0"/>
              </a:spcBef>
              <a:spcAft>
                <a:spcPct val="0"/>
              </a:spcAft>
              <a:defRPr kumimoji="1" sz="4000">
                <a:solidFill>
                  <a:schemeClr val="tx2"/>
                </a:solidFill>
                <a:latin typeface="Arial Black" charset="0"/>
              </a:defRPr>
            </a:lvl8pPr>
            <a:lvl9pPr marL="1828800" eaLnBrk="0" fontAlgn="base" hangingPunct="0">
              <a:spcBef>
                <a:spcPct val="0"/>
              </a:spcBef>
              <a:spcAft>
                <a:spcPct val="0"/>
              </a:spcAft>
              <a:defRPr kumimoji="1" sz="4000">
                <a:solidFill>
                  <a:schemeClr val="tx2"/>
                </a:solidFill>
                <a:latin typeface="Arial Black" charset="0"/>
              </a:defRPr>
            </a:lvl9pPr>
          </a:lstStyle>
          <a:p>
            <a:pPr algn="ctr" eaLnBrk="1" hangingPunct="1"/>
            <a:r>
              <a:rPr kumimoji="0" lang="en-US" altLang="en-US" sz="3200" b="0">
                <a:ea typeface="Times New Roman" charset="0"/>
                <a:cs typeface="Times New Roman" charset="0"/>
              </a:rPr>
              <a:t>Next, add a layer of fresh </a:t>
            </a:r>
            <a:r>
              <a:rPr kumimoji="0" lang="en-US" altLang="en-US" sz="3200" b="0">
                <a:solidFill>
                  <a:schemeClr val="folHlink"/>
                </a:solidFill>
                <a:ea typeface="Times New Roman" charset="0"/>
                <a:cs typeface="Times New Roman" charset="0"/>
              </a:rPr>
              <a:t>greens</a:t>
            </a:r>
            <a:endParaRPr lang="en-US" altLang="en-US" sz="3200" b="0">
              <a:solidFill>
                <a:schemeClr val="folHlink"/>
              </a:solidFill>
            </a:endParaRPr>
          </a:p>
        </p:txBody>
      </p:sp>
      <p:pic>
        <p:nvPicPr>
          <p:cNvPr id="270340" name="Picture 4" descr="Picture of compost gree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90700"/>
            <a:ext cx="7772400" cy="4648200"/>
          </a:xfrm>
          <a:prstGeom prst="rect">
            <a:avLst/>
          </a:prstGeom>
          <a:noFill/>
          <a:ln w="41275">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270345" name="Text Box 9"/>
          <p:cNvSpPr txBox="1">
            <a:spLocks noChangeArrowheads="1"/>
          </p:cNvSpPr>
          <p:nvPr/>
        </p:nvSpPr>
        <p:spPr bwMode="auto">
          <a:xfrm>
            <a:off x="0" y="0"/>
            <a:ext cx="5181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kumimoji="1" lang="en-US" altLang="en-US" sz="2400" i="1">
                <a:solidFill>
                  <a:schemeClr val="tx2"/>
                </a:solidFill>
              </a:rPr>
              <a:t>(Layering Method)</a:t>
            </a:r>
            <a:br>
              <a:rPr kumimoji="1" lang="en-US" altLang="en-US" sz="2400" i="1">
                <a:solidFill>
                  <a:schemeClr val="tx2"/>
                </a:solidFill>
              </a:rPr>
            </a:br>
            <a:endParaRPr kumimoji="1" lang="en-US" altLang="en-US" sz="2400" i="1">
              <a:solidFill>
                <a:schemeClr val="tx2"/>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1" name="Rectangle 3"/>
          <p:cNvSpPr>
            <a:spLocks noChangeArrowheads="1"/>
          </p:cNvSpPr>
          <p:nvPr/>
        </p:nvSpPr>
        <p:spPr bwMode="auto">
          <a:xfrm>
            <a:off x="0" y="685800"/>
            <a:ext cx="9144000" cy="6858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l">
              <a:defRPr kumimoji="1" sz="4000">
                <a:solidFill>
                  <a:schemeClr val="tx2"/>
                </a:solidFill>
                <a:latin typeface="Arial Black" charset="0"/>
              </a:defRPr>
            </a:lvl1pPr>
            <a:lvl2pPr algn="l">
              <a:defRPr kumimoji="1" sz="4000">
                <a:solidFill>
                  <a:schemeClr val="tx2"/>
                </a:solidFill>
                <a:latin typeface="Arial Black" charset="0"/>
              </a:defRPr>
            </a:lvl2pPr>
            <a:lvl3pPr algn="l">
              <a:defRPr kumimoji="1" sz="4000">
                <a:solidFill>
                  <a:schemeClr val="tx2"/>
                </a:solidFill>
                <a:latin typeface="Arial Black" charset="0"/>
              </a:defRPr>
            </a:lvl3pPr>
            <a:lvl4pPr algn="l">
              <a:defRPr kumimoji="1" sz="4000">
                <a:solidFill>
                  <a:schemeClr val="tx2"/>
                </a:solidFill>
                <a:latin typeface="Arial Black" charset="0"/>
              </a:defRPr>
            </a:lvl4pPr>
            <a:lvl5pPr algn="l">
              <a:defRPr kumimoji="1" sz="4000">
                <a:solidFill>
                  <a:schemeClr val="tx2"/>
                </a:solidFill>
                <a:latin typeface="Arial Black" charset="0"/>
              </a:defRPr>
            </a:lvl5pPr>
            <a:lvl6pPr marL="457200" eaLnBrk="0" fontAlgn="base" hangingPunct="0">
              <a:spcBef>
                <a:spcPct val="0"/>
              </a:spcBef>
              <a:spcAft>
                <a:spcPct val="0"/>
              </a:spcAft>
              <a:defRPr kumimoji="1" sz="4000">
                <a:solidFill>
                  <a:schemeClr val="tx2"/>
                </a:solidFill>
                <a:latin typeface="Arial Black" charset="0"/>
              </a:defRPr>
            </a:lvl6pPr>
            <a:lvl7pPr marL="914400" eaLnBrk="0" fontAlgn="base" hangingPunct="0">
              <a:spcBef>
                <a:spcPct val="0"/>
              </a:spcBef>
              <a:spcAft>
                <a:spcPct val="0"/>
              </a:spcAft>
              <a:defRPr kumimoji="1" sz="4000">
                <a:solidFill>
                  <a:schemeClr val="tx2"/>
                </a:solidFill>
                <a:latin typeface="Arial Black" charset="0"/>
              </a:defRPr>
            </a:lvl7pPr>
            <a:lvl8pPr marL="1371600" eaLnBrk="0" fontAlgn="base" hangingPunct="0">
              <a:spcBef>
                <a:spcPct val="0"/>
              </a:spcBef>
              <a:spcAft>
                <a:spcPct val="0"/>
              </a:spcAft>
              <a:defRPr kumimoji="1" sz="4000">
                <a:solidFill>
                  <a:schemeClr val="tx2"/>
                </a:solidFill>
                <a:latin typeface="Arial Black" charset="0"/>
              </a:defRPr>
            </a:lvl8pPr>
            <a:lvl9pPr marL="1828800" eaLnBrk="0" fontAlgn="base" hangingPunct="0">
              <a:spcBef>
                <a:spcPct val="0"/>
              </a:spcBef>
              <a:spcAft>
                <a:spcPct val="0"/>
              </a:spcAft>
              <a:defRPr kumimoji="1" sz="4000">
                <a:solidFill>
                  <a:schemeClr val="tx2"/>
                </a:solidFill>
                <a:latin typeface="Arial Black" charset="0"/>
              </a:defRPr>
            </a:lvl9pPr>
          </a:lstStyle>
          <a:p>
            <a:pPr algn="ctr" eaLnBrk="1" hangingPunct="1"/>
            <a:r>
              <a:rPr kumimoji="0" lang="en-US" altLang="en-US" sz="3200" b="0">
                <a:ea typeface="Times New Roman" charset="0"/>
                <a:cs typeface="Times New Roman" charset="0"/>
              </a:rPr>
              <a:t>Add water &amp; another layer of </a:t>
            </a:r>
            <a:r>
              <a:rPr kumimoji="0" lang="en-US" altLang="en-US" sz="3200" b="0">
                <a:solidFill>
                  <a:schemeClr val="hlink"/>
                </a:solidFill>
                <a:ea typeface="Times New Roman" charset="0"/>
                <a:cs typeface="Times New Roman" charset="0"/>
              </a:rPr>
              <a:t>browns</a:t>
            </a:r>
            <a:endParaRPr lang="en-US" altLang="en-US" sz="3200" b="0">
              <a:solidFill>
                <a:schemeClr val="hlink"/>
              </a:solidFill>
            </a:endParaRPr>
          </a:p>
        </p:txBody>
      </p:sp>
      <p:pic>
        <p:nvPicPr>
          <p:cNvPr id="273410" name="Picture 2" descr="Picture of next layer of brow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52600"/>
            <a:ext cx="7772400" cy="4648200"/>
          </a:xfrm>
          <a:prstGeom prst="rect">
            <a:avLst/>
          </a:prstGeom>
          <a:noFill/>
          <a:ln w="4445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273415" name="Text Box 7"/>
          <p:cNvSpPr txBox="1">
            <a:spLocks noChangeArrowheads="1"/>
          </p:cNvSpPr>
          <p:nvPr/>
        </p:nvSpPr>
        <p:spPr bwMode="auto">
          <a:xfrm>
            <a:off x="0" y="0"/>
            <a:ext cx="5181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kumimoji="1" lang="en-US" altLang="en-US" sz="2400" i="1">
                <a:solidFill>
                  <a:schemeClr val="tx2"/>
                </a:solidFill>
              </a:rPr>
              <a:t>(Layering Method)</a:t>
            </a:r>
            <a:br>
              <a:rPr kumimoji="1" lang="en-US" altLang="en-US" sz="2400" i="1">
                <a:solidFill>
                  <a:schemeClr val="tx2"/>
                </a:solidFill>
              </a:rPr>
            </a:br>
            <a:endParaRPr kumimoji="1" lang="en-US" altLang="en-US" sz="2400" i="1">
              <a:solidFill>
                <a:schemeClr val="tx2"/>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3" name="Rectangle 3"/>
          <p:cNvSpPr>
            <a:spLocks noChangeArrowheads="1"/>
          </p:cNvSpPr>
          <p:nvPr/>
        </p:nvSpPr>
        <p:spPr bwMode="auto">
          <a:xfrm>
            <a:off x="0" y="381000"/>
            <a:ext cx="8686800" cy="838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l">
              <a:defRPr kumimoji="1" sz="4000">
                <a:solidFill>
                  <a:schemeClr val="tx2"/>
                </a:solidFill>
                <a:latin typeface="Arial Black" charset="0"/>
              </a:defRPr>
            </a:lvl1pPr>
            <a:lvl2pPr algn="l">
              <a:defRPr kumimoji="1" sz="4000">
                <a:solidFill>
                  <a:schemeClr val="tx2"/>
                </a:solidFill>
                <a:latin typeface="Arial Black" charset="0"/>
              </a:defRPr>
            </a:lvl2pPr>
            <a:lvl3pPr algn="l">
              <a:defRPr kumimoji="1" sz="4000">
                <a:solidFill>
                  <a:schemeClr val="tx2"/>
                </a:solidFill>
                <a:latin typeface="Arial Black" charset="0"/>
              </a:defRPr>
            </a:lvl3pPr>
            <a:lvl4pPr algn="l">
              <a:defRPr kumimoji="1" sz="4000">
                <a:solidFill>
                  <a:schemeClr val="tx2"/>
                </a:solidFill>
                <a:latin typeface="Arial Black" charset="0"/>
              </a:defRPr>
            </a:lvl4pPr>
            <a:lvl5pPr algn="l">
              <a:defRPr kumimoji="1" sz="4000">
                <a:solidFill>
                  <a:schemeClr val="tx2"/>
                </a:solidFill>
                <a:latin typeface="Arial Black" charset="0"/>
              </a:defRPr>
            </a:lvl5pPr>
            <a:lvl6pPr marL="457200" eaLnBrk="0" fontAlgn="base" hangingPunct="0">
              <a:spcBef>
                <a:spcPct val="0"/>
              </a:spcBef>
              <a:spcAft>
                <a:spcPct val="0"/>
              </a:spcAft>
              <a:defRPr kumimoji="1" sz="4000">
                <a:solidFill>
                  <a:schemeClr val="tx2"/>
                </a:solidFill>
                <a:latin typeface="Arial Black" charset="0"/>
              </a:defRPr>
            </a:lvl6pPr>
            <a:lvl7pPr marL="914400" eaLnBrk="0" fontAlgn="base" hangingPunct="0">
              <a:spcBef>
                <a:spcPct val="0"/>
              </a:spcBef>
              <a:spcAft>
                <a:spcPct val="0"/>
              </a:spcAft>
              <a:defRPr kumimoji="1" sz="4000">
                <a:solidFill>
                  <a:schemeClr val="tx2"/>
                </a:solidFill>
                <a:latin typeface="Arial Black" charset="0"/>
              </a:defRPr>
            </a:lvl7pPr>
            <a:lvl8pPr marL="1371600" eaLnBrk="0" fontAlgn="base" hangingPunct="0">
              <a:spcBef>
                <a:spcPct val="0"/>
              </a:spcBef>
              <a:spcAft>
                <a:spcPct val="0"/>
              </a:spcAft>
              <a:defRPr kumimoji="1" sz="4000">
                <a:solidFill>
                  <a:schemeClr val="tx2"/>
                </a:solidFill>
                <a:latin typeface="Arial Black" charset="0"/>
              </a:defRPr>
            </a:lvl8pPr>
            <a:lvl9pPr marL="1828800" eaLnBrk="0" fontAlgn="base" hangingPunct="0">
              <a:spcBef>
                <a:spcPct val="0"/>
              </a:spcBef>
              <a:spcAft>
                <a:spcPct val="0"/>
              </a:spcAft>
              <a:defRPr kumimoji="1" sz="4000">
                <a:solidFill>
                  <a:schemeClr val="tx2"/>
                </a:solidFill>
                <a:latin typeface="Arial Black" charset="0"/>
              </a:defRPr>
            </a:lvl9pPr>
          </a:lstStyle>
          <a:p>
            <a:pPr algn="ctr" eaLnBrk="1" hangingPunct="1"/>
            <a:r>
              <a:rPr kumimoji="0" lang="en-US" altLang="en-US" sz="3200" b="0">
                <a:ea typeface="Times New Roman" charset="0"/>
                <a:cs typeface="Times New Roman" charset="0"/>
              </a:rPr>
              <a:t>Add next layer of </a:t>
            </a:r>
            <a:r>
              <a:rPr kumimoji="0" lang="en-US" altLang="en-US" sz="3200" b="0">
                <a:solidFill>
                  <a:schemeClr val="folHlink"/>
                </a:solidFill>
                <a:ea typeface="Times New Roman" charset="0"/>
                <a:cs typeface="Times New Roman" charset="0"/>
              </a:rPr>
              <a:t>greens</a:t>
            </a:r>
            <a:r>
              <a:rPr kumimoji="0" lang="en-US" altLang="en-US" sz="3200" b="0">
                <a:ea typeface="Times New Roman" charset="0"/>
                <a:cs typeface="Times New Roman" charset="0"/>
              </a:rPr>
              <a:t> from prunings or clippings</a:t>
            </a:r>
            <a:endParaRPr lang="en-US" altLang="en-US" sz="3200" b="0"/>
          </a:p>
        </p:txBody>
      </p:sp>
      <p:pic>
        <p:nvPicPr>
          <p:cNvPr id="276482" name="Picture 2" descr="Picture of next layer of gree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981200"/>
            <a:ext cx="7772400" cy="4572000"/>
          </a:xfrm>
          <a:prstGeom prst="rect">
            <a:avLst/>
          </a:prstGeom>
          <a:noFill/>
          <a:ln w="4127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276487" name="Text Box 7"/>
          <p:cNvSpPr txBox="1">
            <a:spLocks noChangeArrowheads="1"/>
          </p:cNvSpPr>
          <p:nvPr/>
        </p:nvSpPr>
        <p:spPr bwMode="auto">
          <a:xfrm>
            <a:off x="0" y="0"/>
            <a:ext cx="5181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kumimoji="1" lang="en-US" altLang="en-US" sz="2400" i="1">
                <a:solidFill>
                  <a:schemeClr val="tx2"/>
                </a:solidFill>
              </a:rPr>
              <a:t>(Layering Method)</a:t>
            </a:r>
            <a:br>
              <a:rPr kumimoji="1" lang="en-US" altLang="en-US" sz="2400" i="1">
                <a:solidFill>
                  <a:schemeClr val="tx2"/>
                </a:solidFill>
              </a:rPr>
            </a:br>
            <a:endParaRPr kumimoji="1" lang="en-US" altLang="en-US" sz="2400" i="1">
              <a:solidFill>
                <a:schemeClr val="tx2"/>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9" name="Rectangle 3"/>
          <p:cNvSpPr>
            <a:spLocks noChangeArrowheads="1"/>
          </p:cNvSpPr>
          <p:nvPr/>
        </p:nvSpPr>
        <p:spPr bwMode="auto">
          <a:xfrm>
            <a:off x="0" y="495300"/>
            <a:ext cx="9144000" cy="15621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l">
              <a:defRPr kumimoji="1" sz="4000">
                <a:solidFill>
                  <a:schemeClr val="tx2"/>
                </a:solidFill>
                <a:latin typeface="Arial Black" charset="0"/>
              </a:defRPr>
            </a:lvl1pPr>
            <a:lvl2pPr algn="l">
              <a:defRPr kumimoji="1" sz="4000">
                <a:solidFill>
                  <a:schemeClr val="tx2"/>
                </a:solidFill>
                <a:latin typeface="Arial Black" charset="0"/>
              </a:defRPr>
            </a:lvl2pPr>
            <a:lvl3pPr algn="l">
              <a:defRPr kumimoji="1" sz="4000">
                <a:solidFill>
                  <a:schemeClr val="tx2"/>
                </a:solidFill>
                <a:latin typeface="Arial Black" charset="0"/>
              </a:defRPr>
            </a:lvl3pPr>
            <a:lvl4pPr algn="l">
              <a:defRPr kumimoji="1" sz="4000">
                <a:solidFill>
                  <a:schemeClr val="tx2"/>
                </a:solidFill>
                <a:latin typeface="Arial Black" charset="0"/>
              </a:defRPr>
            </a:lvl4pPr>
            <a:lvl5pPr algn="l">
              <a:defRPr kumimoji="1" sz="4000">
                <a:solidFill>
                  <a:schemeClr val="tx2"/>
                </a:solidFill>
                <a:latin typeface="Arial Black" charset="0"/>
              </a:defRPr>
            </a:lvl5pPr>
            <a:lvl6pPr marL="457200" eaLnBrk="0" fontAlgn="base" hangingPunct="0">
              <a:spcBef>
                <a:spcPct val="0"/>
              </a:spcBef>
              <a:spcAft>
                <a:spcPct val="0"/>
              </a:spcAft>
              <a:defRPr kumimoji="1" sz="4000">
                <a:solidFill>
                  <a:schemeClr val="tx2"/>
                </a:solidFill>
                <a:latin typeface="Arial Black" charset="0"/>
              </a:defRPr>
            </a:lvl6pPr>
            <a:lvl7pPr marL="914400" eaLnBrk="0" fontAlgn="base" hangingPunct="0">
              <a:spcBef>
                <a:spcPct val="0"/>
              </a:spcBef>
              <a:spcAft>
                <a:spcPct val="0"/>
              </a:spcAft>
              <a:defRPr kumimoji="1" sz="4000">
                <a:solidFill>
                  <a:schemeClr val="tx2"/>
                </a:solidFill>
                <a:latin typeface="Arial Black" charset="0"/>
              </a:defRPr>
            </a:lvl7pPr>
            <a:lvl8pPr marL="1371600" eaLnBrk="0" fontAlgn="base" hangingPunct="0">
              <a:spcBef>
                <a:spcPct val="0"/>
              </a:spcBef>
              <a:spcAft>
                <a:spcPct val="0"/>
              </a:spcAft>
              <a:defRPr kumimoji="1" sz="4000">
                <a:solidFill>
                  <a:schemeClr val="tx2"/>
                </a:solidFill>
                <a:latin typeface="Arial Black" charset="0"/>
              </a:defRPr>
            </a:lvl8pPr>
            <a:lvl9pPr marL="1828800" eaLnBrk="0" fontAlgn="base" hangingPunct="0">
              <a:spcBef>
                <a:spcPct val="0"/>
              </a:spcBef>
              <a:spcAft>
                <a:spcPct val="0"/>
              </a:spcAft>
              <a:defRPr kumimoji="1" sz="4000">
                <a:solidFill>
                  <a:schemeClr val="tx2"/>
                </a:solidFill>
                <a:latin typeface="Arial Black" charset="0"/>
              </a:defRPr>
            </a:lvl9pPr>
          </a:lstStyle>
          <a:p>
            <a:pPr algn="ctr" eaLnBrk="1" hangingPunct="1"/>
            <a:r>
              <a:rPr kumimoji="0" lang="en-US" altLang="en-US" sz="3200" b="0">
                <a:ea typeface="Times New Roman" charset="0"/>
                <a:cs typeface="Times New Roman" charset="0"/>
              </a:rPr>
              <a:t>Keep extra </a:t>
            </a:r>
            <a:r>
              <a:rPr kumimoji="0" lang="en-US" altLang="en-US" sz="3200" b="0">
                <a:solidFill>
                  <a:schemeClr val="hlink"/>
                </a:solidFill>
                <a:ea typeface="Times New Roman" charset="0"/>
                <a:cs typeface="Times New Roman" charset="0"/>
              </a:rPr>
              <a:t>browns</a:t>
            </a:r>
            <a:r>
              <a:rPr kumimoji="0" lang="en-US" altLang="en-US" sz="3200" b="0">
                <a:ea typeface="Times New Roman" charset="0"/>
                <a:cs typeface="Times New Roman" charset="0"/>
              </a:rPr>
              <a:t> and </a:t>
            </a:r>
            <a:r>
              <a:rPr kumimoji="0" lang="en-US" altLang="en-US" sz="3200" b="0">
                <a:solidFill>
                  <a:schemeClr val="folHlink"/>
                </a:solidFill>
                <a:ea typeface="Times New Roman" charset="0"/>
                <a:cs typeface="Times New Roman" charset="0"/>
              </a:rPr>
              <a:t>greens</a:t>
            </a:r>
            <a:r>
              <a:rPr kumimoji="0" lang="en-US" altLang="en-US" sz="3200" b="0">
                <a:ea typeface="Times New Roman" charset="0"/>
                <a:cs typeface="Times New Roman" charset="0"/>
              </a:rPr>
              <a:t> stored separately in other bins for use in compost pile later</a:t>
            </a:r>
            <a:endParaRPr lang="en-US" altLang="en-US" b="0"/>
          </a:p>
        </p:txBody>
      </p:sp>
      <p:pic>
        <p:nvPicPr>
          <p:cNvPr id="275458" name="Picture 2" descr="Pitcture of bins with old and new compost"/>
          <p:cNvPicPr>
            <a:picLocks noChangeAspect="1" noChangeArrowheads="1"/>
          </p:cNvPicPr>
          <p:nvPr/>
        </p:nvPicPr>
        <p:blipFill>
          <a:blip r:embed="rId3">
            <a:extLst>
              <a:ext uri="{28A0092B-C50C-407E-A947-70E740481C1C}">
                <a14:useLocalDpi xmlns:a14="http://schemas.microsoft.com/office/drawing/2010/main" val="0"/>
              </a:ext>
            </a:extLst>
          </a:blip>
          <a:srcRect l="5882" r="4903" b="11475"/>
          <a:stretch>
            <a:fillRect/>
          </a:stretch>
        </p:blipFill>
        <p:spPr bwMode="auto">
          <a:xfrm>
            <a:off x="1143000" y="2057400"/>
            <a:ext cx="6934200" cy="4114800"/>
          </a:xfrm>
          <a:prstGeom prst="rect">
            <a:avLst/>
          </a:prstGeom>
          <a:noFill/>
          <a:ln w="476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275463" name="Text Box 7"/>
          <p:cNvSpPr txBox="1">
            <a:spLocks noChangeArrowheads="1"/>
          </p:cNvSpPr>
          <p:nvPr/>
        </p:nvSpPr>
        <p:spPr bwMode="auto">
          <a:xfrm>
            <a:off x="0" y="0"/>
            <a:ext cx="5181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kumimoji="1" lang="en-US" altLang="en-US" sz="2400" i="1">
                <a:solidFill>
                  <a:schemeClr val="tx2"/>
                </a:solidFill>
              </a:rPr>
              <a:t>(Layering Method)</a:t>
            </a:r>
            <a:br>
              <a:rPr kumimoji="1" lang="en-US" altLang="en-US" sz="2400" i="1">
                <a:solidFill>
                  <a:schemeClr val="tx2"/>
                </a:solidFill>
              </a:rPr>
            </a:br>
            <a:endParaRPr kumimoji="1" lang="en-US" altLang="en-US" sz="2400" i="1">
              <a:solidFill>
                <a:schemeClr val="tx2"/>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p:txBody>
          <a:bodyPr/>
          <a:lstStyle/>
          <a:p>
            <a:r>
              <a:rPr lang="en-US" altLang="en-US"/>
              <a:t>Add Water To The Pile</a:t>
            </a:r>
          </a:p>
        </p:txBody>
      </p:sp>
      <p:sp>
        <p:nvSpPr>
          <p:cNvPr id="316419" name="Rectangle 3"/>
          <p:cNvSpPr>
            <a:spLocks noGrp="1" noChangeArrowheads="1"/>
          </p:cNvSpPr>
          <p:nvPr>
            <p:ph type="body" sz="half" idx="1"/>
          </p:nvPr>
        </p:nvSpPr>
        <p:spPr>
          <a:xfrm>
            <a:off x="0" y="1752600"/>
            <a:ext cx="4724400" cy="5105400"/>
          </a:xfrm>
        </p:spPr>
        <p:txBody>
          <a:bodyPr/>
          <a:lstStyle/>
          <a:p>
            <a:r>
              <a:rPr lang="en-US" altLang="en-US" sz="2800"/>
              <a:t>Use a squeeze test to be sure your pile has the right amount of water. </a:t>
            </a:r>
          </a:p>
          <a:p>
            <a:r>
              <a:rPr lang="en-US" altLang="en-US" sz="2800"/>
              <a:t>Adding moisture will help to break down materials faster.</a:t>
            </a:r>
          </a:p>
          <a:p>
            <a:r>
              <a:rPr lang="en-US" altLang="en-US" sz="2800"/>
              <a:t>Sprinkle water to adjust the moisture level or add brown material to lower moisture content.</a:t>
            </a:r>
          </a:p>
        </p:txBody>
      </p:sp>
      <p:pic>
        <p:nvPicPr>
          <p:cNvPr id="316420" name="Picture 4" descr="pile2"/>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18038" y="2278063"/>
            <a:ext cx="4373562" cy="2943225"/>
          </a:xfr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16421" name="Text Box 5"/>
          <p:cNvSpPr txBox="1">
            <a:spLocks noChangeArrowheads="1"/>
          </p:cNvSpPr>
          <p:nvPr/>
        </p:nvSpPr>
        <p:spPr bwMode="auto">
          <a:xfrm>
            <a:off x="0" y="0"/>
            <a:ext cx="5181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kumimoji="1" lang="en-US" altLang="en-US" sz="2400" i="1">
                <a:solidFill>
                  <a:schemeClr val="tx2"/>
                </a:solidFill>
              </a:rPr>
              <a:t>(Layering Method)</a:t>
            </a:r>
            <a:br>
              <a:rPr kumimoji="1" lang="en-US" altLang="en-US" sz="2400" i="1">
                <a:solidFill>
                  <a:schemeClr val="tx2"/>
                </a:solidFill>
              </a:rPr>
            </a:br>
            <a:endParaRPr kumimoji="1" lang="en-US" altLang="en-US" sz="2400" i="1">
              <a:solidFill>
                <a:schemeClr val="tx2"/>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20" name="Rectangle 4"/>
          <p:cNvSpPr>
            <a:spLocks noGrp="1" noChangeArrowheads="1"/>
          </p:cNvSpPr>
          <p:nvPr>
            <p:ph type="ctrTitle"/>
          </p:nvPr>
        </p:nvSpPr>
        <p:spPr>
          <a:xfrm>
            <a:off x="914400" y="685800"/>
            <a:ext cx="7721600" cy="609600"/>
          </a:xfrm>
        </p:spPr>
        <p:txBody>
          <a:bodyPr/>
          <a:lstStyle/>
          <a:p>
            <a:r>
              <a:rPr lang="en-US" altLang="en-US" sz="3600"/>
              <a:t>Small Space Composting</a:t>
            </a:r>
          </a:p>
        </p:txBody>
      </p:sp>
      <p:sp>
        <p:nvSpPr>
          <p:cNvPr id="290821" name="Rectangle 5"/>
          <p:cNvSpPr>
            <a:spLocks noGrp="1" noChangeArrowheads="1"/>
          </p:cNvSpPr>
          <p:nvPr>
            <p:ph type="subTitle" idx="1"/>
          </p:nvPr>
        </p:nvSpPr>
        <p:spPr>
          <a:xfrm>
            <a:off x="3581400" y="2514600"/>
            <a:ext cx="4267200" cy="1771650"/>
          </a:xfrm>
        </p:spPr>
        <p:txBody>
          <a:bodyPr/>
          <a:lstStyle/>
          <a:p>
            <a:r>
              <a:rPr lang="en-US" altLang="en-US"/>
              <a:t>-Bucket</a:t>
            </a:r>
          </a:p>
          <a:p>
            <a:r>
              <a:rPr lang="en-US" altLang="en-US"/>
              <a:t>-Worm Boxes</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406400" y="762000"/>
            <a:ext cx="7772400" cy="609600"/>
          </a:xfrm>
        </p:spPr>
        <p:txBody>
          <a:bodyPr/>
          <a:lstStyle/>
          <a:p>
            <a:r>
              <a:rPr lang="en-US" altLang="en-US" sz="3600" i="1"/>
              <a:t>Bucket Compost</a:t>
            </a:r>
          </a:p>
        </p:txBody>
      </p:sp>
      <p:sp>
        <p:nvSpPr>
          <p:cNvPr id="118787" name="Rectangle 3"/>
          <p:cNvSpPr>
            <a:spLocks noGrp="1" noChangeArrowheads="1"/>
          </p:cNvSpPr>
          <p:nvPr>
            <p:ph type="body" idx="1"/>
          </p:nvPr>
        </p:nvSpPr>
        <p:spPr>
          <a:xfrm>
            <a:off x="304800" y="1524000"/>
            <a:ext cx="5715000" cy="5334000"/>
          </a:xfrm>
        </p:spPr>
        <p:txBody>
          <a:bodyPr/>
          <a:lstStyle/>
          <a:p>
            <a:r>
              <a:rPr lang="en-US" altLang="en-US"/>
              <a:t>Compact way to </a:t>
            </a:r>
            <a:r>
              <a:rPr lang="en-US" altLang="en-US" b="1"/>
              <a:t>compost</a:t>
            </a:r>
            <a:r>
              <a:rPr lang="en-US" altLang="en-US"/>
              <a:t> vegetable/fruit scraps.</a:t>
            </a:r>
          </a:p>
          <a:p>
            <a:r>
              <a:rPr lang="en-US" altLang="en-US" b="1"/>
              <a:t>Use</a:t>
            </a:r>
            <a:r>
              <a:rPr lang="en-US" altLang="en-US"/>
              <a:t> a 5 gallon bucket</a:t>
            </a:r>
          </a:p>
          <a:p>
            <a:r>
              <a:rPr lang="en-US" altLang="en-US" b="1"/>
              <a:t>Ingredients</a:t>
            </a:r>
            <a:r>
              <a:rPr lang="en-US" altLang="en-US"/>
              <a:t>: kitchen scraps, dry material (soil, sawdust, peat moss, straw)</a:t>
            </a:r>
          </a:p>
          <a:p>
            <a:r>
              <a:rPr lang="en-US" altLang="en-US" b="1"/>
              <a:t>Chop</a:t>
            </a:r>
            <a:r>
              <a:rPr lang="en-US" altLang="en-US"/>
              <a:t> scraps and mix an equal amount of dry material once a week.</a:t>
            </a:r>
          </a:p>
        </p:txBody>
      </p:sp>
      <p:pic>
        <p:nvPicPr>
          <p:cNvPr id="1187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4413" y="2057400"/>
            <a:ext cx="2897187" cy="348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18789" name="Rectangle 5"/>
          <p:cNvSpPr>
            <a:spLocks noChangeArrowheads="1"/>
          </p:cNvSpPr>
          <p:nvPr/>
        </p:nvSpPr>
        <p:spPr bwMode="auto">
          <a:xfrm>
            <a:off x="0" y="0"/>
            <a:ext cx="41195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kumimoji="1" lang="en-US" altLang="en-US" sz="2400" i="1">
                <a:solidFill>
                  <a:schemeClr val="tx2"/>
                </a:solidFill>
              </a:rPr>
              <a:t>(Small Space Composting)</a:t>
            </a:r>
            <a:r>
              <a:rPr kumimoji="1" lang="en-US" altLang="en-US" sz="2400" b="0">
                <a:solidFill>
                  <a:schemeClr val="tx2"/>
                </a:solidFill>
                <a:latin typeface="Times New Roman" charset="0"/>
              </a:rPr>
              <a:t> </a:t>
            </a:r>
            <a:br>
              <a:rPr kumimoji="1" lang="en-US" altLang="en-US" sz="2400" b="0">
                <a:solidFill>
                  <a:schemeClr val="tx2"/>
                </a:solidFill>
                <a:latin typeface="Times New Roman" charset="0"/>
              </a:rPr>
            </a:br>
            <a:endParaRPr kumimoji="1" lang="en-US" altLang="en-US" sz="2400" b="0">
              <a:solidFill>
                <a:schemeClr val="tx2"/>
              </a:solidFill>
              <a:latin typeface="Times New Roman" charset="0"/>
            </a:endParaRP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406400" y="838200"/>
            <a:ext cx="8737600" cy="533400"/>
          </a:xfrm>
        </p:spPr>
        <p:txBody>
          <a:bodyPr/>
          <a:lstStyle/>
          <a:p>
            <a:r>
              <a:rPr lang="en-US" altLang="en-US" sz="3200" i="1"/>
              <a:t>Worm Composting (Vermicomposting)</a:t>
            </a:r>
          </a:p>
        </p:txBody>
      </p:sp>
      <p:sp>
        <p:nvSpPr>
          <p:cNvPr id="120835" name="Rectangle 3"/>
          <p:cNvSpPr>
            <a:spLocks noGrp="1" noChangeArrowheads="1"/>
          </p:cNvSpPr>
          <p:nvPr>
            <p:ph type="body" sz="half" idx="1"/>
          </p:nvPr>
        </p:nvSpPr>
        <p:spPr/>
        <p:txBody>
          <a:bodyPr/>
          <a:lstStyle/>
          <a:p>
            <a:pPr>
              <a:lnSpc>
                <a:spcPct val="105000"/>
              </a:lnSpc>
            </a:pPr>
            <a:r>
              <a:rPr lang="en-US" altLang="en-US" sz="2800"/>
              <a:t>What is Vermicomposting?</a:t>
            </a:r>
          </a:p>
          <a:p>
            <a:pPr>
              <a:lnSpc>
                <a:spcPct val="105000"/>
              </a:lnSpc>
            </a:pPr>
            <a:endParaRPr lang="en-US" altLang="en-US" sz="2800"/>
          </a:p>
          <a:p>
            <a:pPr>
              <a:lnSpc>
                <a:spcPct val="105000"/>
              </a:lnSpc>
            </a:pPr>
            <a:r>
              <a:rPr lang="en-US" altLang="en-US" sz="2800"/>
              <a:t>Different from Composting</a:t>
            </a:r>
          </a:p>
          <a:p>
            <a:pPr>
              <a:lnSpc>
                <a:spcPct val="105000"/>
              </a:lnSpc>
            </a:pPr>
            <a:endParaRPr lang="en-US" altLang="en-US" sz="2800"/>
          </a:p>
          <a:p>
            <a:pPr>
              <a:lnSpc>
                <a:spcPct val="105000"/>
              </a:lnSpc>
            </a:pPr>
            <a:r>
              <a:rPr lang="en-US" altLang="en-US" sz="2800"/>
              <a:t>Vegetable &amp; Fruit Waste</a:t>
            </a:r>
          </a:p>
          <a:p>
            <a:pPr>
              <a:lnSpc>
                <a:spcPct val="105000"/>
              </a:lnSpc>
            </a:pPr>
            <a:endParaRPr lang="en-US" altLang="en-US" sz="2800"/>
          </a:p>
        </p:txBody>
      </p:sp>
      <p:pic>
        <p:nvPicPr>
          <p:cNvPr id="120836" name="Picture 4" descr="P0000551"/>
          <p:cNvPicPr>
            <a:picLocks noChangeAspect="1" noChangeArrowheads="1"/>
          </p:cNvPicPr>
          <p:nvPr>
            <p:ph type="clipArt" sz="half" idx="2"/>
          </p:nvPr>
        </p:nvPicPr>
        <p:blipFill>
          <a:blip r:embed="rId4">
            <a:extLst>
              <a:ext uri="{28A0092B-C50C-407E-A947-70E740481C1C}">
                <a14:useLocalDpi xmlns:a14="http://schemas.microsoft.com/office/drawing/2010/main" val="0"/>
              </a:ext>
            </a:extLst>
          </a:blip>
          <a:srcRect/>
          <a:stretch>
            <a:fillRect/>
          </a:stretch>
        </p:blipFill>
        <p:spPr>
          <a:xfrm>
            <a:off x="3962400" y="2286000"/>
            <a:ext cx="4826000" cy="3038475"/>
          </a:xfrm>
        </p:spPr>
      </p:pic>
      <p:sp>
        <p:nvSpPr>
          <p:cNvPr id="120837" name="Rectangle 5"/>
          <p:cNvSpPr>
            <a:spLocks noChangeArrowheads="1"/>
          </p:cNvSpPr>
          <p:nvPr/>
        </p:nvSpPr>
        <p:spPr bwMode="auto">
          <a:xfrm>
            <a:off x="0" y="0"/>
            <a:ext cx="41195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kumimoji="1" lang="en-US" altLang="en-US" sz="2400" i="1">
                <a:solidFill>
                  <a:schemeClr val="tx2"/>
                </a:solidFill>
              </a:rPr>
              <a:t>(Small Space Composting)</a:t>
            </a:r>
            <a:r>
              <a:rPr kumimoji="1" lang="en-US" altLang="en-US" sz="2400" b="0">
                <a:solidFill>
                  <a:schemeClr val="tx2"/>
                </a:solidFill>
                <a:latin typeface="Times New Roman" charset="0"/>
              </a:rPr>
              <a:t> </a:t>
            </a:r>
            <a:br>
              <a:rPr kumimoji="1" lang="en-US" altLang="en-US" sz="2400" b="0">
                <a:solidFill>
                  <a:schemeClr val="tx2"/>
                </a:solidFill>
                <a:latin typeface="Times New Roman" charset="0"/>
              </a:rPr>
            </a:br>
            <a:endParaRPr kumimoji="1" lang="en-US" altLang="en-US" sz="2400" b="0">
              <a:solidFill>
                <a:schemeClr val="tx2"/>
              </a:solidFill>
              <a:latin typeface="Times New Roman"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0835">
                                            <p:txEl>
                                              <p:pRg st="0" end="0"/>
                                            </p:txEl>
                                          </p:spTgt>
                                        </p:tgtEl>
                                        <p:attrNameLst>
                                          <p:attrName>style.visibility</p:attrName>
                                        </p:attrNameLst>
                                      </p:cBhvr>
                                      <p:to>
                                        <p:strVal val="visible"/>
                                      </p:to>
                                    </p:set>
                                    <p:anim calcmode="lin" valueType="num">
                                      <p:cBhvr additive="base">
                                        <p:cTn id="7" dur="500" fill="hold"/>
                                        <p:tgtEl>
                                          <p:spTgt spid="1208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08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0835">
                                            <p:txEl>
                                              <p:pRg st="2" end="2"/>
                                            </p:txEl>
                                          </p:spTgt>
                                        </p:tgtEl>
                                        <p:attrNameLst>
                                          <p:attrName>style.visibility</p:attrName>
                                        </p:attrNameLst>
                                      </p:cBhvr>
                                      <p:to>
                                        <p:strVal val="visible"/>
                                      </p:to>
                                    </p:set>
                                    <p:anim calcmode="lin" valueType="num">
                                      <p:cBhvr additive="base">
                                        <p:cTn id="13" dur="500" fill="hold"/>
                                        <p:tgtEl>
                                          <p:spTgt spid="12083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08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0835">
                                            <p:txEl>
                                              <p:pRg st="4" end="4"/>
                                            </p:txEl>
                                          </p:spTgt>
                                        </p:tgtEl>
                                        <p:attrNameLst>
                                          <p:attrName>style.visibility</p:attrName>
                                        </p:attrNameLst>
                                      </p:cBhvr>
                                      <p:to>
                                        <p:strVal val="visible"/>
                                      </p:to>
                                    </p:set>
                                    <p:anim calcmode="lin" valueType="num">
                                      <p:cBhvr additive="base">
                                        <p:cTn id="19" dur="500" fill="hold"/>
                                        <p:tgtEl>
                                          <p:spTgt spid="12083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083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3" name="Rectangle 3"/>
          <p:cNvSpPr>
            <a:spLocks noGrp="1" noChangeArrowheads="1"/>
          </p:cNvSpPr>
          <p:nvPr>
            <p:ph type="body" idx="1"/>
          </p:nvPr>
        </p:nvSpPr>
        <p:spPr>
          <a:xfrm>
            <a:off x="533400" y="685800"/>
            <a:ext cx="8178800" cy="4171950"/>
          </a:xfrm>
        </p:spPr>
        <p:txBody>
          <a:bodyPr/>
          <a:lstStyle/>
          <a:p>
            <a:pPr>
              <a:lnSpc>
                <a:spcPct val="90000"/>
              </a:lnSpc>
            </a:pPr>
            <a:r>
              <a:rPr lang="en-US" altLang="en-US" sz="3600"/>
              <a:t>Benefits and drawbacks of composting structures</a:t>
            </a:r>
          </a:p>
          <a:p>
            <a:pPr>
              <a:lnSpc>
                <a:spcPct val="90000"/>
              </a:lnSpc>
            </a:pPr>
            <a:r>
              <a:rPr lang="en-US" altLang="en-US" sz="3600"/>
              <a:t>Using composted materials in the landscape and garden</a:t>
            </a:r>
          </a:p>
          <a:p>
            <a:pPr>
              <a:lnSpc>
                <a:spcPct val="90000"/>
              </a:lnSpc>
            </a:pPr>
            <a:r>
              <a:rPr lang="en-US" altLang="en-US" sz="3600"/>
              <a:t>How organic materials can be used in amending the soil</a:t>
            </a:r>
          </a:p>
          <a:p>
            <a:pPr>
              <a:lnSpc>
                <a:spcPct val="90000"/>
              </a:lnSpc>
            </a:pPr>
            <a:r>
              <a:rPr lang="en-US" altLang="en-US" sz="3600"/>
              <a:t>How organic materials can be used as mulch in the landscape and garden</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altLang="en-US" sz="3600"/>
              <a:t>Worm Boxes</a:t>
            </a:r>
            <a:br>
              <a:rPr lang="en-US" altLang="en-US" sz="3600"/>
            </a:br>
            <a:r>
              <a:rPr lang="en-US" altLang="en-US" sz="3200"/>
              <a:t>(</a:t>
            </a:r>
            <a:r>
              <a:rPr lang="en-US" altLang="en-US" sz="3200" i="1"/>
              <a:t>For Small Space Composting</a:t>
            </a:r>
            <a:r>
              <a:rPr lang="en-US" altLang="en-US" sz="3200"/>
              <a:t>)</a:t>
            </a:r>
          </a:p>
        </p:txBody>
      </p:sp>
      <p:sp>
        <p:nvSpPr>
          <p:cNvPr id="97283" name="Rectangle 3"/>
          <p:cNvSpPr>
            <a:spLocks noGrp="1" noChangeArrowheads="1"/>
          </p:cNvSpPr>
          <p:nvPr>
            <p:ph type="body" idx="1"/>
          </p:nvPr>
        </p:nvSpPr>
        <p:spPr>
          <a:xfrm>
            <a:off x="-76200" y="1676400"/>
            <a:ext cx="5029200" cy="4972050"/>
          </a:xfrm>
        </p:spPr>
        <p:txBody>
          <a:bodyPr/>
          <a:lstStyle/>
          <a:p>
            <a:pPr>
              <a:spcBef>
                <a:spcPct val="0"/>
              </a:spcBef>
            </a:pPr>
            <a:r>
              <a:rPr lang="en-US" altLang="en-US"/>
              <a:t>Can be used to compost vegetable &amp; fruit wastes inside or outdoors. </a:t>
            </a:r>
          </a:p>
          <a:p>
            <a:r>
              <a:rPr lang="en-US" altLang="en-US"/>
              <a:t>For small spaces</a:t>
            </a:r>
          </a:p>
          <a:p>
            <a:r>
              <a:rPr lang="en-US" altLang="en-US"/>
              <a:t>Give off very little odor</a:t>
            </a:r>
          </a:p>
          <a:p>
            <a:r>
              <a:rPr lang="en-US" altLang="en-US"/>
              <a:t>They eat only food waste</a:t>
            </a:r>
          </a:p>
        </p:txBody>
      </p:sp>
      <p:pic>
        <p:nvPicPr>
          <p:cNvPr id="97288" name="Picture 8" descr="wormsinhand_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565275"/>
            <a:ext cx="3810000" cy="2854325"/>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97290" name="Picture 10" descr="Worm-Casting-Bo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3962400"/>
            <a:ext cx="3810000" cy="2590800"/>
          </a:xfrm>
          <a:prstGeom prst="rect">
            <a:avLst/>
          </a:prstGeom>
          <a:noFill/>
          <a:ln w="412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r>
              <a:rPr lang="en-US" altLang="en-US" sz="3700"/>
              <a:t>Finished Product</a:t>
            </a:r>
            <a:endParaRPr lang="en-US" altLang="en-US"/>
          </a:p>
        </p:txBody>
      </p:sp>
      <p:pic>
        <p:nvPicPr>
          <p:cNvPr id="166916" name="Picture 4" descr="s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928813"/>
            <a:ext cx="7162800" cy="4699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2579"/>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7" name="Rectangle 5"/>
          <p:cNvSpPr>
            <a:spLocks noChangeArrowheads="1"/>
          </p:cNvSpPr>
          <p:nvPr/>
        </p:nvSpPr>
        <p:spPr bwMode="auto">
          <a:xfrm>
            <a:off x="0" y="5562600"/>
            <a:ext cx="9144000" cy="11430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l">
              <a:defRPr kumimoji="1" sz="4000">
                <a:solidFill>
                  <a:schemeClr val="tx2"/>
                </a:solidFill>
                <a:latin typeface="Arial Black" charset="0"/>
              </a:defRPr>
            </a:lvl1pPr>
            <a:lvl2pPr algn="l">
              <a:defRPr kumimoji="1" sz="4000">
                <a:solidFill>
                  <a:schemeClr val="tx2"/>
                </a:solidFill>
                <a:latin typeface="Arial Black" charset="0"/>
              </a:defRPr>
            </a:lvl2pPr>
            <a:lvl3pPr algn="l">
              <a:defRPr kumimoji="1" sz="4000">
                <a:solidFill>
                  <a:schemeClr val="tx2"/>
                </a:solidFill>
                <a:latin typeface="Arial Black" charset="0"/>
              </a:defRPr>
            </a:lvl3pPr>
            <a:lvl4pPr algn="l">
              <a:defRPr kumimoji="1" sz="4000">
                <a:solidFill>
                  <a:schemeClr val="tx2"/>
                </a:solidFill>
                <a:latin typeface="Arial Black" charset="0"/>
              </a:defRPr>
            </a:lvl4pPr>
            <a:lvl5pPr algn="l">
              <a:defRPr kumimoji="1" sz="4000">
                <a:solidFill>
                  <a:schemeClr val="tx2"/>
                </a:solidFill>
                <a:latin typeface="Arial Black" charset="0"/>
              </a:defRPr>
            </a:lvl5pPr>
            <a:lvl6pPr marL="457200" eaLnBrk="0" fontAlgn="base" hangingPunct="0">
              <a:spcBef>
                <a:spcPct val="0"/>
              </a:spcBef>
              <a:spcAft>
                <a:spcPct val="0"/>
              </a:spcAft>
              <a:defRPr kumimoji="1" sz="4000">
                <a:solidFill>
                  <a:schemeClr val="tx2"/>
                </a:solidFill>
                <a:latin typeface="Arial Black" charset="0"/>
              </a:defRPr>
            </a:lvl6pPr>
            <a:lvl7pPr marL="914400" eaLnBrk="0" fontAlgn="base" hangingPunct="0">
              <a:spcBef>
                <a:spcPct val="0"/>
              </a:spcBef>
              <a:spcAft>
                <a:spcPct val="0"/>
              </a:spcAft>
              <a:defRPr kumimoji="1" sz="4000">
                <a:solidFill>
                  <a:schemeClr val="tx2"/>
                </a:solidFill>
                <a:latin typeface="Arial Black" charset="0"/>
              </a:defRPr>
            </a:lvl7pPr>
            <a:lvl8pPr marL="1371600" eaLnBrk="0" fontAlgn="base" hangingPunct="0">
              <a:spcBef>
                <a:spcPct val="0"/>
              </a:spcBef>
              <a:spcAft>
                <a:spcPct val="0"/>
              </a:spcAft>
              <a:defRPr kumimoji="1" sz="4000">
                <a:solidFill>
                  <a:schemeClr val="tx2"/>
                </a:solidFill>
                <a:latin typeface="Arial Black" charset="0"/>
              </a:defRPr>
            </a:lvl8pPr>
            <a:lvl9pPr marL="1828800" eaLnBrk="0" fontAlgn="base" hangingPunct="0">
              <a:spcBef>
                <a:spcPct val="0"/>
              </a:spcBef>
              <a:spcAft>
                <a:spcPct val="0"/>
              </a:spcAft>
              <a:defRPr kumimoji="1" sz="4000">
                <a:solidFill>
                  <a:schemeClr val="tx2"/>
                </a:solidFill>
                <a:latin typeface="Arial Black" charset="0"/>
              </a:defRPr>
            </a:lvl9pPr>
          </a:lstStyle>
          <a:p>
            <a:pPr algn="ctr" eaLnBrk="1" hangingPunct="1"/>
            <a:r>
              <a:rPr kumimoji="0" lang="en-US" altLang="en-US" sz="3200" b="0">
                <a:ea typeface="Times New Roman" charset="0"/>
                <a:cs typeface="Times New Roman" charset="0"/>
              </a:rPr>
              <a:t>Finished compost can be improved by sifting through a screen to remove oversized pieces.</a:t>
            </a:r>
            <a:endParaRPr lang="en-US" altLang="en-US" b="0"/>
          </a:p>
        </p:txBody>
      </p:sp>
      <p:sp>
        <p:nvSpPr>
          <p:cNvPr id="228361" name="Rectangle 9"/>
          <p:cNvSpPr>
            <a:spLocks noGrp="1" noChangeArrowheads="1"/>
          </p:cNvSpPr>
          <p:nvPr>
            <p:ph type="title"/>
          </p:nvPr>
        </p:nvSpPr>
        <p:spPr>
          <a:xfrm>
            <a:off x="0" y="0"/>
            <a:ext cx="9144000" cy="1143000"/>
          </a:xfrm>
          <a:noFill/>
          <a:ln/>
        </p:spPr>
        <p:txBody>
          <a:bodyPr/>
          <a:lstStyle/>
          <a:p>
            <a:r>
              <a:rPr lang="en-US" altLang="en-US"/>
              <a:t>Improving the Finished Product</a:t>
            </a:r>
          </a:p>
        </p:txBody>
      </p:sp>
      <p:pic>
        <p:nvPicPr>
          <p:cNvPr id="228362" name="Picture 10" descr="Picture of inclined screen with shov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0975" y="1447800"/>
            <a:ext cx="3451225" cy="3962400"/>
          </a:xfrm>
          <a:prstGeom prst="rect">
            <a:avLst/>
          </a:prstGeom>
          <a:noFill/>
          <a:ln w="222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en-US"/>
              <a:t>How To Use Compost</a:t>
            </a:r>
          </a:p>
        </p:txBody>
      </p:sp>
      <p:sp>
        <p:nvSpPr>
          <p:cNvPr id="55299" name="Rectangle 3"/>
          <p:cNvSpPr>
            <a:spLocks noGrp="1" noChangeArrowheads="1"/>
          </p:cNvSpPr>
          <p:nvPr>
            <p:ph type="body" idx="1"/>
          </p:nvPr>
        </p:nvSpPr>
        <p:spPr/>
        <p:txBody>
          <a:bodyPr/>
          <a:lstStyle/>
          <a:p>
            <a:r>
              <a:rPr lang="en-US" altLang="en-US" sz="3600"/>
              <a:t>Soil Amending</a:t>
            </a:r>
          </a:p>
          <a:p>
            <a:endParaRPr lang="en-US" altLang="en-US" sz="3600"/>
          </a:p>
          <a:p>
            <a:r>
              <a:rPr lang="en-US" altLang="en-US" sz="3600"/>
              <a:t>Mulching</a:t>
            </a:r>
          </a:p>
          <a:p>
            <a:endParaRPr lang="en-US" altLang="en-US" sz="3600"/>
          </a:p>
          <a:p>
            <a:r>
              <a:rPr lang="en-US" altLang="en-US" sz="3600"/>
              <a:t>Potting Mix</a:t>
            </a:r>
          </a:p>
          <a:p>
            <a:endParaRPr lang="en-US" altLang="en-US"/>
          </a:p>
        </p:txBody>
      </p:sp>
      <p:pic>
        <p:nvPicPr>
          <p:cNvPr id="55300" name="Picture 4" descr="s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209800"/>
            <a:ext cx="3671888" cy="24368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a:xfrm>
            <a:off x="4724400" y="0"/>
            <a:ext cx="4267200" cy="457200"/>
          </a:xfrm>
        </p:spPr>
        <p:txBody>
          <a:bodyPr/>
          <a:lstStyle/>
          <a:p>
            <a:r>
              <a:rPr lang="en-US" altLang="en-US" sz="2400" i="1"/>
              <a:t>(How To Use Compost)</a:t>
            </a:r>
          </a:p>
        </p:txBody>
      </p:sp>
      <p:sp>
        <p:nvSpPr>
          <p:cNvPr id="211971" name="Rectangle 3"/>
          <p:cNvSpPr>
            <a:spLocks noGrp="1" noChangeArrowheads="1"/>
          </p:cNvSpPr>
          <p:nvPr>
            <p:ph type="body" idx="1"/>
          </p:nvPr>
        </p:nvSpPr>
        <p:spPr>
          <a:xfrm>
            <a:off x="0" y="1524000"/>
            <a:ext cx="4724400" cy="4876800"/>
          </a:xfrm>
        </p:spPr>
        <p:txBody>
          <a:bodyPr/>
          <a:lstStyle/>
          <a:p>
            <a:r>
              <a:rPr lang="en-US" altLang="en-US"/>
              <a:t>Mix 4-6 inches of compost into newly reclaimed or poor soils</a:t>
            </a:r>
          </a:p>
          <a:p>
            <a:r>
              <a:rPr lang="en-US" altLang="en-US"/>
              <a:t>Mix 1-3 inches into annual garden beds, or into soil under and around new trees &amp; shrubs before planting.</a:t>
            </a:r>
          </a:p>
        </p:txBody>
      </p:sp>
      <p:sp>
        <p:nvSpPr>
          <p:cNvPr id="211975" name="Rectangle 7"/>
          <p:cNvSpPr>
            <a:spLocks noChangeArrowheads="1"/>
          </p:cNvSpPr>
          <p:nvPr/>
        </p:nvSpPr>
        <p:spPr bwMode="auto">
          <a:xfrm>
            <a:off x="304800" y="609600"/>
            <a:ext cx="81534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lgn="l">
              <a:defRPr kumimoji="1" sz="4000">
                <a:solidFill>
                  <a:schemeClr val="tx2"/>
                </a:solidFill>
                <a:latin typeface="Arial Black" charset="0"/>
              </a:defRPr>
            </a:lvl1pPr>
            <a:lvl2pPr algn="l">
              <a:defRPr kumimoji="1" sz="4000">
                <a:solidFill>
                  <a:schemeClr val="tx2"/>
                </a:solidFill>
                <a:latin typeface="Arial Black" charset="0"/>
              </a:defRPr>
            </a:lvl2pPr>
            <a:lvl3pPr algn="l">
              <a:defRPr kumimoji="1" sz="4000">
                <a:solidFill>
                  <a:schemeClr val="tx2"/>
                </a:solidFill>
                <a:latin typeface="Arial Black" charset="0"/>
              </a:defRPr>
            </a:lvl3pPr>
            <a:lvl4pPr algn="l">
              <a:defRPr kumimoji="1" sz="4000">
                <a:solidFill>
                  <a:schemeClr val="tx2"/>
                </a:solidFill>
                <a:latin typeface="Arial Black" charset="0"/>
              </a:defRPr>
            </a:lvl4pPr>
            <a:lvl5pPr algn="l">
              <a:defRPr kumimoji="1" sz="4000">
                <a:solidFill>
                  <a:schemeClr val="tx2"/>
                </a:solidFill>
                <a:latin typeface="Arial Black" charset="0"/>
              </a:defRPr>
            </a:lvl5pPr>
            <a:lvl6pPr marL="457200" eaLnBrk="0" fontAlgn="base" hangingPunct="0">
              <a:spcBef>
                <a:spcPct val="0"/>
              </a:spcBef>
              <a:spcAft>
                <a:spcPct val="0"/>
              </a:spcAft>
              <a:defRPr kumimoji="1" sz="4000">
                <a:solidFill>
                  <a:schemeClr val="tx2"/>
                </a:solidFill>
                <a:latin typeface="Arial Black" charset="0"/>
              </a:defRPr>
            </a:lvl6pPr>
            <a:lvl7pPr marL="914400" eaLnBrk="0" fontAlgn="base" hangingPunct="0">
              <a:spcBef>
                <a:spcPct val="0"/>
              </a:spcBef>
              <a:spcAft>
                <a:spcPct val="0"/>
              </a:spcAft>
              <a:defRPr kumimoji="1" sz="4000">
                <a:solidFill>
                  <a:schemeClr val="tx2"/>
                </a:solidFill>
                <a:latin typeface="Arial Black" charset="0"/>
              </a:defRPr>
            </a:lvl7pPr>
            <a:lvl8pPr marL="1371600" eaLnBrk="0" fontAlgn="base" hangingPunct="0">
              <a:spcBef>
                <a:spcPct val="0"/>
              </a:spcBef>
              <a:spcAft>
                <a:spcPct val="0"/>
              </a:spcAft>
              <a:defRPr kumimoji="1" sz="4000">
                <a:solidFill>
                  <a:schemeClr val="tx2"/>
                </a:solidFill>
                <a:latin typeface="Arial Black" charset="0"/>
              </a:defRPr>
            </a:lvl8pPr>
            <a:lvl9pPr marL="1828800" eaLnBrk="0" fontAlgn="base" hangingPunct="0">
              <a:spcBef>
                <a:spcPct val="0"/>
              </a:spcBef>
              <a:spcAft>
                <a:spcPct val="0"/>
              </a:spcAft>
              <a:defRPr kumimoji="1" sz="4000">
                <a:solidFill>
                  <a:schemeClr val="tx2"/>
                </a:solidFill>
                <a:latin typeface="Arial Black" charset="0"/>
              </a:defRPr>
            </a:lvl9pPr>
          </a:lstStyle>
          <a:p>
            <a:r>
              <a:rPr lang="en-US" altLang="en-US" sz="3600" b="0"/>
              <a:t>Soil Amending</a:t>
            </a:r>
          </a:p>
        </p:txBody>
      </p:sp>
      <p:pic>
        <p:nvPicPr>
          <p:cNvPr id="211976" name="Picture 8" descr="finishe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362200"/>
            <a:ext cx="3962400" cy="2714625"/>
          </a:xfrm>
          <a:prstGeom prst="rect">
            <a:avLst/>
          </a:prstGeom>
          <a:noFill/>
          <a:ln w="444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609600" y="0"/>
            <a:ext cx="7772400" cy="1143000"/>
          </a:xfrm>
        </p:spPr>
        <p:txBody>
          <a:bodyPr/>
          <a:lstStyle/>
          <a:p>
            <a:r>
              <a:rPr lang="en-US" altLang="en-US"/>
              <a:t>Mulch</a:t>
            </a:r>
          </a:p>
        </p:txBody>
      </p:sp>
      <p:sp>
        <p:nvSpPr>
          <p:cNvPr id="216067" name="Rectangle 3"/>
          <p:cNvSpPr>
            <a:spLocks noGrp="1" noChangeArrowheads="1"/>
          </p:cNvSpPr>
          <p:nvPr>
            <p:ph type="body" idx="1"/>
          </p:nvPr>
        </p:nvSpPr>
        <p:spPr>
          <a:xfrm>
            <a:off x="0" y="1524000"/>
            <a:ext cx="4724400" cy="5029200"/>
          </a:xfrm>
        </p:spPr>
        <p:txBody>
          <a:bodyPr/>
          <a:lstStyle/>
          <a:p>
            <a:r>
              <a:rPr lang="en-US" altLang="en-US" sz="2800"/>
              <a:t>Spread 2-3” over the soil around plants, trees, shrubs </a:t>
            </a:r>
          </a:p>
          <a:p>
            <a:r>
              <a:rPr lang="en-US" altLang="en-US" sz="2800"/>
              <a:t>Use on exposed slopes to suppress weeds </a:t>
            </a:r>
          </a:p>
          <a:p>
            <a:r>
              <a:rPr lang="en-US" altLang="en-US" sz="2800"/>
              <a:t>Keeps plant roots cool and moist &amp; conserves water</a:t>
            </a:r>
          </a:p>
          <a:p>
            <a:r>
              <a:rPr lang="en-US" altLang="en-US" sz="2800"/>
              <a:t>Maintains a loose &amp; porous surface helping to prevent soil erosion.</a:t>
            </a:r>
          </a:p>
        </p:txBody>
      </p:sp>
      <p:sp>
        <p:nvSpPr>
          <p:cNvPr id="216069" name="Rectangle 5"/>
          <p:cNvSpPr>
            <a:spLocks noChangeArrowheads="1"/>
          </p:cNvSpPr>
          <p:nvPr/>
        </p:nvSpPr>
        <p:spPr bwMode="auto">
          <a:xfrm>
            <a:off x="4724400" y="0"/>
            <a:ext cx="42672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lgn="l">
              <a:defRPr kumimoji="1" sz="4000">
                <a:solidFill>
                  <a:schemeClr val="tx2"/>
                </a:solidFill>
                <a:latin typeface="Arial Black" charset="0"/>
              </a:defRPr>
            </a:lvl1pPr>
            <a:lvl2pPr algn="l">
              <a:defRPr kumimoji="1" sz="4000">
                <a:solidFill>
                  <a:schemeClr val="tx2"/>
                </a:solidFill>
                <a:latin typeface="Arial Black" charset="0"/>
              </a:defRPr>
            </a:lvl2pPr>
            <a:lvl3pPr algn="l">
              <a:defRPr kumimoji="1" sz="4000">
                <a:solidFill>
                  <a:schemeClr val="tx2"/>
                </a:solidFill>
                <a:latin typeface="Arial Black" charset="0"/>
              </a:defRPr>
            </a:lvl3pPr>
            <a:lvl4pPr algn="l">
              <a:defRPr kumimoji="1" sz="4000">
                <a:solidFill>
                  <a:schemeClr val="tx2"/>
                </a:solidFill>
                <a:latin typeface="Arial Black" charset="0"/>
              </a:defRPr>
            </a:lvl4pPr>
            <a:lvl5pPr algn="l">
              <a:defRPr kumimoji="1" sz="4000">
                <a:solidFill>
                  <a:schemeClr val="tx2"/>
                </a:solidFill>
                <a:latin typeface="Arial Black" charset="0"/>
              </a:defRPr>
            </a:lvl5pPr>
            <a:lvl6pPr marL="457200" eaLnBrk="0" fontAlgn="base" hangingPunct="0">
              <a:spcBef>
                <a:spcPct val="0"/>
              </a:spcBef>
              <a:spcAft>
                <a:spcPct val="0"/>
              </a:spcAft>
              <a:defRPr kumimoji="1" sz="4000">
                <a:solidFill>
                  <a:schemeClr val="tx2"/>
                </a:solidFill>
                <a:latin typeface="Arial Black" charset="0"/>
              </a:defRPr>
            </a:lvl6pPr>
            <a:lvl7pPr marL="914400" eaLnBrk="0" fontAlgn="base" hangingPunct="0">
              <a:spcBef>
                <a:spcPct val="0"/>
              </a:spcBef>
              <a:spcAft>
                <a:spcPct val="0"/>
              </a:spcAft>
              <a:defRPr kumimoji="1" sz="4000">
                <a:solidFill>
                  <a:schemeClr val="tx2"/>
                </a:solidFill>
                <a:latin typeface="Arial Black" charset="0"/>
              </a:defRPr>
            </a:lvl7pPr>
            <a:lvl8pPr marL="1371600" eaLnBrk="0" fontAlgn="base" hangingPunct="0">
              <a:spcBef>
                <a:spcPct val="0"/>
              </a:spcBef>
              <a:spcAft>
                <a:spcPct val="0"/>
              </a:spcAft>
              <a:defRPr kumimoji="1" sz="4000">
                <a:solidFill>
                  <a:schemeClr val="tx2"/>
                </a:solidFill>
                <a:latin typeface="Arial Black" charset="0"/>
              </a:defRPr>
            </a:lvl8pPr>
            <a:lvl9pPr marL="1828800" eaLnBrk="0" fontAlgn="base" hangingPunct="0">
              <a:spcBef>
                <a:spcPct val="0"/>
              </a:spcBef>
              <a:spcAft>
                <a:spcPct val="0"/>
              </a:spcAft>
              <a:defRPr kumimoji="1" sz="4000">
                <a:solidFill>
                  <a:schemeClr val="tx2"/>
                </a:solidFill>
                <a:latin typeface="Arial Black" charset="0"/>
              </a:defRPr>
            </a:lvl9pPr>
          </a:lstStyle>
          <a:p>
            <a:r>
              <a:rPr lang="en-US" altLang="en-US" sz="2400" b="0" i="1"/>
              <a:t>(How To Use Compost)</a:t>
            </a:r>
          </a:p>
        </p:txBody>
      </p:sp>
      <p:pic>
        <p:nvPicPr>
          <p:cNvPr id="216070" name="Picture 6" descr="slide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112963"/>
            <a:ext cx="4006850" cy="2916237"/>
          </a:xfrm>
          <a:prstGeom prst="rect">
            <a:avLst/>
          </a:prstGeom>
          <a:noFill/>
          <a:ln w="412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533400" y="685800"/>
            <a:ext cx="8610600" cy="685800"/>
          </a:xfrm>
        </p:spPr>
        <p:txBody>
          <a:bodyPr/>
          <a:lstStyle/>
          <a:p>
            <a:r>
              <a:rPr lang="en-US" altLang="en-US"/>
              <a:t/>
            </a:r>
            <a:br>
              <a:rPr lang="en-US" altLang="en-US"/>
            </a:br>
            <a:r>
              <a:rPr lang="en-US" altLang="en-US"/>
              <a:t>Potting Soil</a:t>
            </a:r>
          </a:p>
        </p:txBody>
      </p:sp>
      <p:sp>
        <p:nvSpPr>
          <p:cNvPr id="131075" name="Rectangle 3"/>
          <p:cNvSpPr>
            <a:spLocks noGrp="1" noChangeArrowheads="1"/>
          </p:cNvSpPr>
          <p:nvPr>
            <p:ph type="body" idx="1"/>
          </p:nvPr>
        </p:nvSpPr>
        <p:spPr/>
        <p:txBody>
          <a:bodyPr/>
          <a:lstStyle/>
          <a:p>
            <a:r>
              <a:rPr lang="en-US" altLang="en-US"/>
              <a:t>1/3 Compost</a:t>
            </a:r>
          </a:p>
          <a:p>
            <a:endParaRPr lang="en-US" altLang="en-US"/>
          </a:p>
          <a:p>
            <a:r>
              <a:rPr lang="en-US" altLang="en-US"/>
              <a:t>1/3 Coarse Sand</a:t>
            </a:r>
          </a:p>
          <a:p>
            <a:endParaRPr lang="en-US" altLang="en-US"/>
          </a:p>
          <a:p>
            <a:r>
              <a:rPr lang="en-US" altLang="en-US"/>
              <a:t>1/3 Ground Pine Bark</a:t>
            </a:r>
          </a:p>
          <a:p>
            <a:pPr>
              <a:buFont typeface="Monotype Sorts" charset="2"/>
              <a:buNone/>
            </a:pPr>
            <a:endParaRPr lang="en-US" altLang="en-US"/>
          </a:p>
        </p:txBody>
      </p:sp>
      <p:pic>
        <p:nvPicPr>
          <p:cNvPr id="131076" name="Picture 4" descr="s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768475"/>
            <a:ext cx="2573338" cy="3794125"/>
          </a:xfrm>
          <a:prstGeom prst="rect">
            <a:avLst/>
          </a:prstGeom>
          <a:noFill/>
          <a:extLst>
            <a:ext uri="{909E8E84-426E-40DD-AFC4-6F175D3DCCD1}">
              <a14:hiddenFill xmlns:a14="http://schemas.microsoft.com/office/drawing/2010/main">
                <a:solidFill>
                  <a:srgbClr val="FFFFFF"/>
                </a:solidFill>
              </a14:hiddenFill>
            </a:ext>
          </a:extLst>
        </p:spPr>
      </p:pic>
      <p:sp>
        <p:nvSpPr>
          <p:cNvPr id="131077" name="Rectangle 5"/>
          <p:cNvSpPr>
            <a:spLocks noChangeArrowheads="1"/>
          </p:cNvSpPr>
          <p:nvPr/>
        </p:nvSpPr>
        <p:spPr bwMode="auto">
          <a:xfrm>
            <a:off x="4724400" y="0"/>
            <a:ext cx="42672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lgn="l">
              <a:defRPr kumimoji="1" sz="4000">
                <a:solidFill>
                  <a:schemeClr val="tx2"/>
                </a:solidFill>
                <a:latin typeface="Arial Black" charset="0"/>
              </a:defRPr>
            </a:lvl1pPr>
            <a:lvl2pPr algn="l">
              <a:defRPr kumimoji="1" sz="4000">
                <a:solidFill>
                  <a:schemeClr val="tx2"/>
                </a:solidFill>
                <a:latin typeface="Arial Black" charset="0"/>
              </a:defRPr>
            </a:lvl2pPr>
            <a:lvl3pPr algn="l">
              <a:defRPr kumimoji="1" sz="4000">
                <a:solidFill>
                  <a:schemeClr val="tx2"/>
                </a:solidFill>
                <a:latin typeface="Arial Black" charset="0"/>
              </a:defRPr>
            </a:lvl3pPr>
            <a:lvl4pPr algn="l">
              <a:defRPr kumimoji="1" sz="4000">
                <a:solidFill>
                  <a:schemeClr val="tx2"/>
                </a:solidFill>
                <a:latin typeface="Arial Black" charset="0"/>
              </a:defRPr>
            </a:lvl4pPr>
            <a:lvl5pPr algn="l">
              <a:defRPr kumimoji="1" sz="4000">
                <a:solidFill>
                  <a:schemeClr val="tx2"/>
                </a:solidFill>
                <a:latin typeface="Arial Black" charset="0"/>
              </a:defRPr>
            </a:lvl5pPr>
            <a:lvl6pPr marL="457200" eaLnBrk="0" fontAlgn="base" hangingPunct="0">
              <a:spcBef>
                <a:spcPct val="0"/>
              </a:spcBef>
              <a:spcAft>
                <a:spcPct val="0"/>
              </a:spcAft>
              <a:defRPr kumimoji="1" sz="4000">
                <a:solidFill>
                  <a:schemeClr val="tx2"/>
                </a:solidFill>
                <a:latin typeface="Arial Black" charset="0"/>
              </a:defRPr>
            </a:lvl6pPr>
            <a:lvl7pPr marL="914400" eaLnBrk="0" fontAlgn="base" hangingPunct="0">
              <a:spcBef>
                <a:spcPct val="0"/>
              </a:spcBef>
              <a:spcAft>
                <a:spcPct val="0"/>
              </a:spcAft>
              <a:defRPr kumimoji="1" sz="4000">
                <a:solidFill>
                  <a:schemeClr val="tx2"/>
                </a:solidFill>
                <a:latin typeface="Arial Black" charset="0"/>
              </a:defRPr>
            </a:lvl7pPr>
            <a:lvl8pPr marL="1371600" eaLnBrk="0" fontAlgn="base" hangingPunct="0">
              <a:spcBef>
                <a:spcPct val="0"/>
              </a:spcBef>
              <a:spcAft>
                <a:spcPct val="0"/>
              </a:spcAft>
              <a:defRPr kumimoji="1" sz="4000">
                <a:solidFill>
                  <a:schemeClr val="tx2"/>
                </a:solidFill>
                <a:latin typeface="Arial Black" charset="0"/>
              </a:defRPr>
            </a:lvl8pPr>
            <a:lvl9pPr marL="1828800" eaLnBrk="0" fontAlgn="base" hangingPunct="0">
              <a:spcBef>
                <a:spcPct val="0"/>
              </a:spcBef>
              <a:spcAft>
                <a:spcPct val="0"/>
              </a:spcAft>
              <a:defRPr kumimoji="1" sz="4000">
                <a:solidFill>
                  <a:schemeClr val="tx2"/>
                </a:solidFill>
                <a:latin typeface="Arial Black" charset="0"/>
              </a:defRPr>
            </a:lvl9pPr>
          </a:lstStyle>
          <a:p>
            <a:r>
              <a:rPr lang="en-US" altLang="en-US" sz="2400" b="0" i="1"/>
              <a:t>(How To Use Compost)</a:t>
            </a: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381000" y="381000"/>
            <a:ext cx="7772400" cy="762000"/>
          </a:xfrm>
        </p:spPr>
        <p:txBody>
          <a:bodyPr/>
          <a:lstStyle/>
          <a:p>
            <a:r>
              <a:rPr lang="en-US" altLang="en-US"/>
              <a:t>Composting FAQ’s</a:t>
            </a:r>
          </a:p>
        </p:txBody>
      </p:sp>
      <p:sp>
        <p:nvSpPr>
          <p:cNvPr id="160771" name="Rectangle 3"/>
          <p:cNvSpPr>
            <a:spLocks noGrp="1" noChangeArrowheads="1"/>
          </p:cNvSpPr>
          <p:nvPr>
            <p:ph type="body" idx="1"/>
          </p:nvPr>
        </p:nvSpPr>
        <p:spPr>
          <a:xfrm>
            <a:off x="0" y="1885950"/>
            <a:ext cx="4495800" cy="4171950"/>
          </a:xfrm>
        </p:spPr>
        <p:txBody>
          <a:bodyPr/>
          <a:lstStyle/>
          <a:p>
            <a:r>
              <a:rPr lang="en-US" altLang="en-US"/>
              <a:t>Can compost replace petroleum based fertilizers? </a:t>
            </a:r>
          </a:p>
          <a:p>
            <a:endParaRPr lang="en-US" altLang="en-US"/>
          </a:p>
          <a:p>
            <a:endParaRPr lang="en-US" altLang="en-US" sz="1000"/>
          </a:p>
          <a:p>
            <a:pPr>
              <a:lnSpc>
                <a:spcPct val="85000"/>
              </a:lnSpc>
              <a:spcBef>
                <a:spcPct val="0"/>
              </a:spcBef>
            </a:pPr>
            <a:r>
              <a:rPr lang="en-US" altLang="en-US"/>
              <a:t>How long does it take to produce compost?</a:t>
            </a:r>
            <a:br>
              <a:rPr lang="en-US" altLang="en-US"/>
            </a:br>
            <a:endParaRPr lang="en-US" altLang="en-US" b="1" i="1"/>
          </a:p>
        </p:txBody>
      </p:sp>
      <p:pic>
        <p:nvPicPr>
          <p:cNvPr id="160772" name="Picture 4" descr="s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116138"/>
            <a:ext cx="4397375" cy="30654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381000" y="457200"/>
            <a:ext cx="7772400" cy="990600"/>
          </a:xfrm>
        </p:spPr>
        <p:txBody>
          <a:bodyPr/>
          <a:lstStyle/>
          <a:p>
            <a:r>
              <a:rPr lang="en-US" altLang="en-US"/>
              <a:t>Troubleshooting</a:t>
            </a:r>
          </a:p>
        </p:txBody>
      </p:sp>
      <p:sp>
        <p:nvSpPr>
          <p:cNvPr id="152579" name="Rectangle 3"/>
          <p:cNvSpPr>
            <a:spLocks noGrp="1" noChangeArrowheads="1"/>
          </p:cNvSpPr>
          <p:nvPr>
            <p:ph type="body" idx="1"/>
          </p:nvPr>
        </p:nvSpPr>
        <p:spPr>
          <a:xfrm>
            <a:off x="228600" y="1676400"/>
            <a:ext cx="8610600" cy="4648200"/>
          </a:xfrm>
        </p:spPr>
        <p:txBody>
          <a:bodyPr/>
          <a:lstStyle/>
          <a:p>
            <a:pPr marL="168275" indent="-168275">
              <a:lnSpc>
                <a:spcPct val="90000"/>
              </a:lnSpc>
              <a:buFont typeface="Monotype Sorts" charset="2"/>
              <a:buNone/>
            </a:pPr>
            <a:r>
              <a:rPr lang="en-US" altLang="en-US" sz="2000" b="1"/>
              <a:t>  </a:t>
            </a:r>
            <a:r>
              <a:rPr lang="en-US" altLang="en-US" sz="2400" b="1" u="sng"/>
              <a:t>Symptoms</a:t>
            </a:r>
            <a:r>
              <a:rPr lang="en-US" altLang="en-US" sz="2400" b="1"/>
              <a:t>	             </a:t>
            </a:r>
            <a:r>
              <a:rPr lang="en-US" altLang="en-US" sz="2400" b="1" u="sng"/>
              <a:t>Problems</a:t>
            </a:r>
            <a:r>
              <a:rPr lang="en-US" altLang="en-US" sz="2400" b="1"/>
              <a:t>	                </a:t>
            </a:r>
            <a:r>
              <a:rPr lang="en-US" altLang="en-US" sz="2400" b="1" u="sng"/>
              <a:t>Solution</a:t>
            </a:r>
            <a:endParaRPr lang="en-US" altLang="en-US" sz="2400"/>
          </a:p>
          <a:p>
            <a:pPr marL="168275" indent="-168275">
              <a:lnSpc>
                <a:spcPct val="90000"/>
              </a:lnSpc>
              <a:buFont typeface="Monotype Sorts" charset="2"/>
              <a:buNone/>
            </a:pPr>
            <a:r>
              <a:rPr lang="en-US" altLang="en-US" sz="2400" b="1"/>
              <a:t>  Bad Odor	             Too wet 	                Add browns</a:t>
            </a:r>
          </a:p>
          <a:p>
            <a:pPr marL="168275" indent="-168275">
              <a:lnSpc>
                <a:spcPct val="90000"/>
              </a:lnSpc>
              <a:buFont typeface="Monotype Sorts" charset="2"/>
              <a:buNone/>
            </a:pPr>
            <a:endParaRPr lang="en-US" altLang="en-US" sz="1600" b="1"/>
          </a:p>
          <a:p>
            <a:pPr marL="168275" indent="-168275">
              <a:lnSpc>
                <a:spcPct val="90000"/>
              </a:lnSpc>
              <a:buFont typeface="Monotype Sorts" charset="2"/>
              <a:buNone/>
            </a:pPr>
            <a:r>
              <a:rPr lang="en-US" altLang="en-US" sz="2400" b="1"/>
              <a:t>  Bad Odor	             Not enough air 	      Turn pile</a:t>
            </a:r>
          </a:p>
          <a:p>
            <a:pPr marL="168275" indent="-168275">
              <a:lnSpc>
                <a:spcPct val="90000"/>
              </a:lnSpc>
              <a:buFont typeface="Monotype Sorts" charset="2"/>
              <a:buNone/>
            </a:pPr>
            <a:r>
              <a:rPr lang="en-US" altLang="en-US" sz="2400" b="1"/>
              <a:t> </a:t>
            </a:r>
            <a:endParaRPr lang="en-US" altLang="en-US" sz="1600" b="1"/>
          </a:p>
          <a:p>
            <a:pPr marL="168275" indent="-168275">
              <a:lnSpc>
                <a:spcPct val="90000"/>
              </a:lnSpc>
              <a:buFont typeface="Monotype Sorts" charset="2"/>
              <a:buNone/>
            </a:pPr>
            <a:r>
              <a:rPr lang="en-US" altLang="en-US" sz="2400" b="1"/>
              <a:t>  Center is Dry         Not enough water   Moisten &amp; turn</a:t>
            </a:r>
          </a:p>
          <a:p>
            <a:pPr marL="168275" indent="-168275">
              <a:lnSpc>
                <a:spcPct val="90000"/>
              </a:lnSpc>
              <a:buFont typeface="Monotype Sorts" charset="2"/>
              <a:buNone/>
            </a:pPr>
            <a:endParaRPr lang="en-US" altLang="en-US" sz="1600" b="1"/>
          </a:p>
          <a:p>
            <a:pPr marL="168275" indent="-168275">
              <a:lnSpc>
                <a:spcPct val="90000"/>
              </a:lnSpc>
              <a:buFont typeface="Monotype Sorts" charset="2"/>
              <a:buNone/>
            </a:pPr>
            <a:r>
              <a:rPr lang="en-US" altLang="en-US" sz="2400" b="1"/>
              <a:t>  Only Warm	   Pile too small           Mix into larger pile </a:t>
            </a:r>
            <a:br>
              <a:rPr lang="en-US" altLang="en-US" sz="2400" b="1"/>
            </a:br>
            <a:r>
              <a:rPr lang="en-US" altLang="en-US" sz="2400" b="1"/>
              <a:t> in Middle</a:t>
            </a:r>
          </a:p>
          <a:p>
            <a:pPr marL="168275" indent="-168275">
              <a:lnSpc>
                <a:spcPct val="90000"/>
              </a:lnSpc>
              <a:buFont typeface="Monotype Sorts" charset="2"/>
              <a:buNone/>
            </a:pPr>
            <a:endParaRPr lang="en-US" altLang="en-US" sz="1600" b="1"/>
          </a:p>
          <a:p>
            <a:pPr marL="168275" indent="-168275">
              <a:lnSpc>
                <a:spcPct val="90000"/>
              </a:lnSpc>
              <a:buFont typeface="Monotype Sorts" charset="2"/>
              <a:buNone/>
            </a:pPr>
            <a:r>
              <a:rPr lang="en-US" altLang="en-US" sz="2400" b="1"/>
              <a:t>  Will Not Heat Up   Lack of nitrogen      Mix in N Source</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r>
              <a:rPr lang="en-US" altLang="en-US"/>
              <a:t>Recap Benefits</a:t>
            </a:r>
          </a:p>
        </p:txBody>
      </p:sp>
      <p:sp>
        <p:nvSpPr>
          <p:cNvPr id="168963" name="Rectangle 3"/>
          <p:cNvSpPr>
            <a:spLocks noGrp="1" noChangeArrowheads="1"/>
          </p:cNvSpPr>
          <p:nvPr>
            <p:ph type="body" idx="1"/>
          </p:nvPr>
        </p:nvSpPr>
        <p:spPr>
          <a:xfrm>
            <a:off x="0" y="1828800"/>
            <a:ext cx="9144000" cy="4171950"/>
          </a:xfrm>
        </p:spPr>
        <p:txBody>
          <a:bodyPr/>
          <a:lstStyle/>
          <a:p>
            <a:r>
              <a:rPr lang="en-US" altLang="en-US"/>
              <a:t>Preventing leaves from entering streets and storm drains helps to prevent stormwater pollution.</a:t>
            </a:r>
          </a:p>
          <a:p>
            <a:endParaRPr lang="en-US" altLang="en-US" sz="1600"/>
          </a:p>
          <a:p>
            <a:r>
              <a:rPr lang="en-US" altLang="en-US"/>
              <a:t>Recycling yard waste saves you money, time and efforts.</a:t>
            </a:r>
          </a:p>
          <a:p>
            <a:endParaRPr lang="en-US" altLang="en-US" sz="1600"/>
          </a:p>
          <a:p>
            <a:r>
              <a:rPr lang="en-US" altLang="en-US"/>
              <a:t>Composting helps to turn garbage into gold.</a:t>
            </a:r>
          </a:p>
          <a:p>
            <a:pPr>
              <a:buFont typeface="Monotype Sorts" charset="2"/>
              <a:buNone/>
            </a:pPr>
            <a:endParaRPr lang="en-US"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9" name="Rectangle 5"/>
          <p:cNvSpPr>
            <a:spLocks noGrp="1" noChangeArrowheads="1"/>
          </p:cNvSpPr>
          <p:nvPr>
            <p:ph type="title"/>
          </p:nvPr>
        </p:nvSpPr>
        <p:spPr>
          <a:xfrm>
            <a:off x="0" y="228600"/>
            <a:ext cx="9144000" cy="990600"/>
          </a:xfrm>
        </p:spPr>
        <p:txBody>
          <a:bodyPr/>
          <a:lstStyle/>
          <a:p>
            <a:r>
              <a:rPr kumimoji="0" lang="en-US" altLang="en-US" sz="3600">
                <a:solidFill>
                  <a:schemeClr val="tx1"/>
                </a:solidFill>
              </a:rPr>
              <a:t>Nature Recycles Leaves &amp; Plants</a:t>
            </a:r>
          </a:p>
        </p:txBody>
      </p:sp>
      <p:pic>
        <p:nvPicPr>
          <p:cNvPr id="62472" name="Picture 8"/>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953000" y="1600200"/>
            <a:ext cx="3694113" cy="4876800"/>
          </a:xfrm>
          <a:noFill/>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2471" name="Text Box 7"/>
          <p:cNvSpPr txBox="1">
            <a:spLocks noChangeArrowheads="1"/>
          </p:cNvSpPr>
          <p:nvPr/>
        </p:nvSpPr>
        <p:spPr bwMode="auto">
          <a:xfrm>
            <a:off x="304800" y="1800225"/>
            <a:ext cx="4495800" cy="428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buFontTx/>
              <a:buBlip>
                <a:blip r:embed="rId4"/>
              </a:buBlip>
            </a:pPr>
            <a:r>
              <a:rPr lang="en-US" altLang="en-US" sz="3200" b="0">
                <a:solidFill>
                  <a:schemeClr val="tx1"/>
                </a:solidFill>
                <a:latin typeface="Tahoma" charset="0"/>
              </a:rPr>
              <a:t>In a forest, leaves and plants fall forming a layer of mulch that absorbs rainfall and protects the soil. </a:t>
            </a:r>
          </a:p>
          <a:p>
            <a:pPr algn="l">
              <a:spcBef>
                <a:spcPct val="60000"/>
              </a:spcBef>
              <a:buFontTx/>
              <a:buBlip>
                <a:blip r:embed="rId4"/>
              </a:buBlip>
            </a:pPr>
            <a:r>
              <a:rPr lang="en-US" altLang="en-US" sz="3200" b="0">
                <a:solidFill>
                  <a:schemeClr val="tx1"/>
                </a:solidFill>
                <a:latin typeface="Tahoma" charset="0"/>
              </a:rPr>
              <a:t>Over time this layer decomposes into nutrients for the forest.</a:t>
            </a: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2" name="Picture 4"/>
          <p:cNvPicPr>
            <a:picLocks noChangeAspect="1" noChangeArrowheads="1"/>
          </p:cNvPicPr>
          <p:nvPr/>
        </p:nvPicPr>
        <p:blipFill>
          <a:blip r:embed="rId3">
            <a:lum bright="-1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71010" name="Rectangle 2"/>
          <p:cNvSpPr>
            <a:spLocks noGrp="1" noChangeArrowheads="1"/>
          </p:cNvSpPr>
          <p:nvPr>
            <p:ph type="title"/>
          </p:nvPr>
        </p:nvSpPr>
        <p:spPr>
          <a:xfrm>
            <a:off x="381000" y="2286000"/>
            <a:ext cx="8382000" cy="1143000"/>
          </a:xfrm>
        </p:spPr>
        <p:txBody>
          <a:bodyPr/>
          <a:lstStyle/>
          <a:p>
            <a:pPr algn="ctr"/>
            <a:r>
              <a:rPr lang="en-US" altLang="en-US">
                <a:solidFill>
                  <a:srgbClr val="FFFFFF"/>
                </a:solidFill>
                <a:effectLst>
                  <a:outerShdw blurRad="38100" dist="38100" dir="2700000" algn="tl">
                    <a:srgbClr val="000000"/>
                  </a:outerShdw>
                </a:effectLst>
              </a:rPr>
              <a:t>QUESTIONS?</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61" name="Rectangle 5"/>
          <p:cNvSpPr>
            <a:spLocks noGrp="1" noChangeArrowheads="1"/>
          </p:cNvSpPr>
          <p:nvPr>
            <p:ph type="subTitle" idx="1"/>
          </p:nvPr>
        </p:nvSpPr>
        <p:spPr>
          <a:xfrm>
            <a:off x="685800" y="2209800"/>
            <a:ext cx="8153400" cy="3886200"/>
          </a:xfrm>
        </p:spPr>
        <p:txBody>
          <a:bodyPr/>
          <a:lstStyle/>
          <a:p>
            <a:r>
              <a:rPr lang="en-US" altLang="en-US">
                <a:hlinkClick r:id="rId3"/>
              </a:rPr>
              <a:t>www.cleanwatercampaign.com</a:t>
            </a:r>
            <a:endParaRPr lang="en-US" altLang="en-US"/>
          </a:p>
          <a:p>
            <a:endParaRPr lang="en-US" altLang="en-US" sz="1400"/>
          </a:p>
          <a:p>
            <a:r>
              <a:rPr lang="en-US" altLang="en-US">
                <a:hlinkClick r:id="rId4"/>
              </a:rPr>
              <a:t>www.ces.uga.edu</a:t>
            </a:r>
            <a:endParaRPr lang="en-US" altLang="en-US"/>
          </a:p>
          <a:p>
            <a:endParaRPr lang="en-US" altLang="en-US" sz="1400"/>
          </a:p>
          <a:p>
            <a:r>
              <a:rPr lang="en-US" altLang="en-US">
                <a:hlinkClick r:id="rId5"/>
              </a:rPr>
              <a:t>www.mastercomposter.com</a:t>
            </a:r>
            <a:endParaRPr lang="en-US" altLang="en-US"/>
          </a:p>
          <a:p>
            <a:endParaRPr lang="en-US" altLang="en-US" sz="1400"/>
          </a:p>
          <a:p>
            <a:r>
              <a:rPr lang="en-US" altLang="en-US">
                <a:hlinkClick r:id="rId6"/>
              </a:rPr>
              <a:t>www.compostingcouncil.org</a:t>
            </a:r>
            <a:endParaRPr lang="en-US" altLang="en-US"/>
          </a:p>
          <a:p>
            <a:endParaRPr lang="en-US" altLang="en-US"/>
          </a:p>
        </p:txBody>
      </p:sp>
      <p:sp>
        <p:nvSpPr>
          <p:cNvPr id="147462" name="Rectangle 6"/>
          <p:cNvSpPr>
            <a:spLocks noGrp="1" noChangeArrowheads="1"/>
          </p:cNvSpPr>
          <p:nvPr>
            <p:ph type="ctrTitle"/>
          </p:nvPr>
        </p:nvSpPr>
        <p:spPr>
          <a:xfrm>
            <a:off x="914400" y="609600"/>
            <a:ext cx="7721600" cy="685800"/>
          </a:xfrm>
        </p:spPr>
        <p:txBody>
          <a:bodyPr/>
          <a:lstStyle/>
          <a:p>
            <a:r>
              <a:rPr lang="en-US" altLang="en-US" sz="3600"/>
              <a:t>Additional Information</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406400" y="228600"/>
            <a:ext cx="8737600" cy="1143000"/>
          </a:xfrm>
        </p:spPr>
        <p:txBody>
          <a:bodyPr/>
          <a:lstStyle/>
          <a:p>
            <a:r>
              <a:rPr lang="en-US" altLang="en-US"/>
              <a:t>Additional Resources (cont.)</a:t>
            </a:r>
          </a:p>
        </p:txBody>
      </p:sp>
      <p:sp>
        <p:nvSpPr>
          <p:cNvPr id="227331" name="Rectangle 3"/>
          <p:cNvSpPr>
            <a:spLocks noGrp="1" noChangeArrowheads="1"/>
          </p:cNvSpPr>
          <p:nvPr>
            <p:ph type="body" idx="1"/>
          </p:nvPr>
        </p:nvSpPr>
        <p:spPr>
          <a:xfrm>
            <a:off x="0" y="1885950"/>
            <a:ext cx="9144000" cy="4171950"/>
          </a:xfrm>
        </p:spPr>
        <p:txBody>
          <a:bodyPr/>
          <a:lstStyle/>
          <a:p>
            <a:r>
              <a:rPr lang="en-US" altLang="en-US" sz="2800" b="1">
                <a:hlinkClick r:id="rId3"/>
              </a:rPr>
              <a:t>www.compostinfo.com/cn/index.htm</a:t>
            </a:r>
            <a:endParaRPr lang="en-US" altLang="en-US" sz="2800" b="1"/>
          </a:p>
          <a:p>
            <a:pPr>
              <a:buFont typeface="Monotype Sorts" charset="2"/>
              <a:buNone/>
            </a:pPr>
            <a:endParaRPr lang="en-US" altLang="en-US" sz="2800" b="1"/>
          </a:p>
          <a:p>
            <a:r>
              <a:rPr lang="en-US" altLang="en-US" sz="2800" b="1">
                <a:hlinkClick r:id="rId4"/>
              </a:rPr>
              <a:t>www.compostinfo.com/tutorial/faq/FAQ1.htm</a:t>
            </a:r>
            <a:endParaRPr lang="en-US" altLang="en-US" sz="2800" b="1"/>
          </a:p>
          <a:p>
            <a:pPr>
              <a:buFont typeface="Monotype Sorts" charset="2"/>
              <a:buNone/>
            </a:pPr>
            <a:endParaRPr lang="en-US" altLang="en-US" sz="2800" b="1"/>
          </a:p>
          <a:p>
            <a:r>
              <a:rPr lang="en-US" altLang="en-US" sz="2800" b="1">
                <a:hlinkClick r:id="rId5"/>
              </a:rPr>
              <a:t>www.dep.state.pa.us/dep/deputate/airwaste/wm/recycle/Compost_sum/Home.htm</a:t>
            </a:r>
            <a:endParaRPr lang="en-US" altLang="en-US" sz="2800" b="1"/>
          </a:p>
          <a:p>
            <a:endParaRPr lang="en-US" altLang="en-US" sz="2800" b="1"/>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p:txBody>
          <a:bodyPr/>
          <a:lstStyle/>
          <a:p>
            <a:r>
              <a:rPr lang="en-US" altLang="en-US"/>
              <a:t>Sources</a:t>
            </a:r>
          </a:p>
        </p:txBody>
      </p:sp>
      <p:sp>
        <p:nvSpPr>
          <p:cNvPr id="350211" name="Rectangle 3"/>
          <p:cNvSpPr>
            <a:spLocks noGrp="1" noChangeArrowheads="1"/>
          </p:cNvSpPr>
          <p:nvPr>
            <p:ph type="body" idx="1"/>
          </p:nvPr>
        </p:nvSpPr>
        <p:spPr>
          <a:xfrm>
            <a:off x="228600" y="1676400"/>
            <a:ext cx="8915400" cy="4800600"/>
          </a:xfrm>
        </p:spPr>
        <p:txBody>
          <a:bodyPr/>
          <a:lstStyle/>
          <a:p>
            <a:pPr>
              <a:lnSpc>
                <a:spcPct val="80000"/>
              </a:lnSpc>
            </a:pPr>
            <a:r>
              <a:rPr lang="en-US" altLang="en-US" sz="2500">
                <a:hlinkClick r:id="rId3"/>
              </a:rPr>
              <a:t>www.dca.state.ga.us</a:t>
            </a:r>
            <a:r>
              <a:rPr lang="en-US" altLang="en-US" sz="2500"/>
              <a:t> </a:t>
            </a:r>
            <a:r>
              <a:rPr lang="en-US" altLang="en-US" sz="2000" b="1"/>
              <a:t>GA Department of Community Affairs</a:t>
            </a:r>
          </a:p>
          <a:p>
            <a:pPr>
              <a:lnSpc>
                <a:spcPct val="80000"/>
              </a:lnSpc>
            </a:pPr>
            <a:r>
              <a:rPr lang="en-US" altLang="en-US" sz="2500">
                <a:hlinkClick r:id="rId4"/>
              </a:rPr>
              <a:t>www.dep.state.pa.us</a:t>
            </a:r>
            <a:r>
              <a:rPr lang="en-US" altLang="en-US" sz="2500"/>
              <a:t> </a:t>
            </a:r>
            <a:r>
              <a:rPr lang="en-US" altLang="en-US" sz="2000" b="1"/>
              <a:t>(Pennsylvania Dept. of Environmental Protection)</a:t>
            </a:r>
          </a:p>
          <a:p>
            <a:pPr>
              <a:lnSpc>
                <a:spcPct val="80000"/>
              </a:lnSpc>
            </a:pPr>
            <a:r>
              <a:rPr lang="en-US" altLang="en-US" sz="2500">
                <a:hlinkClick r:id="rId5"/>
              </a:rPr>
              <a:t>http://aggie-horticulture.tamu.edu/extension/</a:t>
            </a:r>
            <a:r>
              <a:rPr lang="en-US" altLang="en-US" sz="2500"/>
              <a:t> </a:t>
            </a:r>
            <a:r>
              <a:rPr lang="en-US" altLang="en-US" sz="2000" b="1"/>
              <a:t>(Texas A&amp;M Horticulture Extension)</a:t>
            </a:r>
          </a:p>
          <a:p>
            <a:pPr>
              <a:lnSpc>
                <a:spcPct val="80000"/>
              </a:lnSpc>
            </a:pPr>
            <a:r>
              <a:rPr lang="en-US" altLang="en-US" sz="2500">
                <a:hlinkClick r:id="rId6"/>
              </a:rPr>
              <a:t>www.compostinfo.com</a:t>
            </a:r>
            <a:r>
              <a:rPr lang="en-US" altLang="en-US" sz="2500"/>
              <a:t> </a:t>
            </a:r>
            <a:r>
              <a:rPr lang="en-US" altLang="en-US" sz="2000" b="1"/>
              <a:t>(Florida’s Compost Info)</a:t>
            </a:r>
          </a:p>
          <a:p>
            <a:pPr>
              <a:lnSpc>
                <a:spcPct val="80000"/>
              </a:lnSpc>
            </a:pPr>
            <a:r>
              <a:rPr lang="en-US" altLang="en-US" sz="2500">
                <a:hlinkClick r:id="rId7"/>
              </a:rPr>
              <a:t>www.cleanairgardening.net</a:t>
            </a:r>
            <a:r>
              <a:rPr lang="en-US" altLang="en-US" sz="2500"/>
              <a:t> </a:t>
            </a:r>
            <a:r>
              <a:rPr lang="en-US" altLang="en-US" sz="2000" b="1"/>
              <a:t>(Clean Air Gardening)</a:t>
            </a:r>
          </a:p>
          <a:p>
            <a:pPr>
              <a:lnSpc>
                <a:spcPct val="80000"/>
              </a:lnSpc>
            </a:pPr>
            <a:r>
              <a:rPr lang="en-US" altLang="en-US" sz="2500">
                <a:hlinkClick r:id="rId8"/>
              </a:rPr>
              <a:t>www.marquisproject.com</a:t>
            </a:r>
            <a:r>
              <a:rPr lang="en-US" altLang="en-US" sz="2500"/>
              <a:t> </a:t>
            </a:r>
            <a:r>
              <a:rPr lang="en-US" altLang="en-US" sz="2000" b="1"/>
              <a:t>(Marquis Project)</a:t>
            </a:r>
          </a:p>
          <a:p>
            <a:pPr>
              <a:lnSpc>
                <a:spcPct val="80000"/>
              </a:lnSpc>
            </a:pPr>
            <a:r>
              <a:rPr lang="en-US" altLang="en-US" sz="2500">
                <a:hlinkClick r:id="rId9"/>
              </a:rPr>
              <a:t>www.ces.uga.edu</a:t>
            </a:r>
            <a:endParaRPr lang="en-US" altLang="en-US" sz="2500"/>
          </a:p>
          <a:p>
            <a:pPr>
              <a:lnSpc>
                <a:spcPct val="80000"/>
              </a:lnSpc>
            </a:pPr>
            <a:r>
              <a:rPr lang="en-US" altLang="en-US" sz="2500"/>
              <a:t>Backyard Composting </a:t>
            </a:r>
            <a:r>
              <a:rPr lang="en-US" altLang="en-US" sz="2000" b="1"/>
              <a:t>(Harmonious Press, 1992)</a:t>
            </a:r>
          </a:p>
          <a:p>
            <a:pPr>
              <a:lnSpc>
                <a:spcPct val="80000"/>
              </a:lnSpc>
              <a:buFont typeface="Monotype Sorts" charset="2"/>
              <a:buNone/>
            </a:pPr>
            <a:endParaRPr lang="en-US" altLang="en-US" sz="2000" b="1"/>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8" name="Rectangle 4"/>
          <p:cNvSpPr>
            <a:spLocks noGrp="1" noChangeArrowheads="1"/>
          </p:cNvSpPr>
          <p:nvPr>
            <p:ph type="title"/>
          </p:nvPr>
        </p:nvSpPr>
        <p:spPr>
          <a:xfrm>
            <a:off x="406400" y="304800"/>
            <a:ext cx="7772400" cy="914400"/>
          </a:xfrm>
        </p:spPr>
        <p:txBody>
          <a:bodyPr/>
          <a:lstStyle/>
          <a:p>
            <a:r>
              <a:rPr lang="en-US" altLang="en-US"/>
              <a:t>Thank you</a:t>
            </a:r>
          </a:p>
        </p:txBody>
      </p:sp>
      <p:pic>
        <p:nvPicPr>
          <p:cNvPr id="149509" name="Picture 5" descr="CWClogo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981200"/>
            <a:ext cx="1946275" cy="2525713"/>
          </a:xfrm>
          <a:prstGeom prst="rect">
            <a:avLst/>
          </a:prstGeom>
          <a:noFill/>
          <a:extLst>
            <a:ext uri="{909E8E84-426E-40DD-AFC4-6F175D3DCCD1}">
              <a14:hiddenFill xmlns:a14="http://schemas.microsoft.com/office/drawing/2010/main">
                <a:solidFill>
                  <a:srgbClr val="FFFFFF"/>
                </a:solidFill>
              </a14:hiddenFill>
            </a:ext>
          </a:extLst>
        </p:spPr>
      </p:pic>
      <p:sp>
        <p:nvSpPr>
          <p:cNvPr id="149511" name="Text Box 7"/>
          <p:cNvSpPr txBox="1">
            <a:spLocks noChangeArrowheads="1"/>
          </p:cNvSpPr>
          <p:nvPr/>
        </p:nvSpPr>
        <p:spPr bwMode="auto">
          <a:xfrm>
            <a:off x="5105400" y="4191000"/>
            <a:ext cx="3276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400">
                <a:latin typeface="Times New Roman" charset="0"/>
              </a:rPr>
              <a:t>The University of Georgia</a:t>
            </a:r>
          </a:p>
          <a:p>
            <a:r>
              <a:rPr lang="en-US" altLang="en-US" sz="2400">
                <a:solidFill>
                  <a:schemeClr val="tx1"/>
                </a:solidFill>
                <a:latin typeface="Times New Roman" charset="0"/>
              </a:rPr>
              <a:t>Cooperative Extension Service</a:t>
            </a:r>
          </a:p>
          <a:p>
            <a:r>
              <a:rPr lang="en-US" altLang="en-US" sz="2400" b="0">
                <a:solidFill>
                  <a:schemeClr val="tx1"/>
                </a:solidFill>
                <a:latin typeface="Times New Roman" charset="0"/>
              </a:rPr>
              <a:t>www.ces.uga.edu</a:t>
            </a:r>
          </a:p>
        </p:txBody>
      </p:sp>
      <p:sp>
        <p:nvSpPr>
          <p:cNvPr id="149512" name="Text Box 8"/>
          <p:cNvSpPr txBox="1">
            <a:spLocks noChangeArrowheads="1"/>
          </p:cNvSpPr>
          <p:nvPr/>
        </p:nvSpPr>
        <p:spPr bwMode="auto">
          <a:xfrm>
            <a:off x="609600" y="4724400"/>
            <a:ext cx="419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www.cleanwatercampaign.com</a:t>
            </a:r>
            <a:endParaRPr lang="en-US" altLang="en-US">
              <a:solidFill>
                <a:schemeClr val="tx1"/>
              </a:solidFill>
              <a:latin typeface="Times New Roman"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a:xfrm>
            <a:off x="406400" y="228600"/>
            <a:ext cx="8737600" cy="1143000"/>
          </a:xfrm>
        </p:spPr>
        <p:txBody>
          <a:bodyPr/>
          <a:lstStyle/>
          <a:p>
            <a:r>
              <a:rPr lang="en-US" altLang="en-US"/>
              <a:t>People Remove Natural Mulch</a:t>
            </a:r>
          </a:p>
        </p:txBody>
      </p:sp>
      <p:sp>
        <p:nvSpPr>
          <p:cNvPr id="229379" name="Rectangle 3"/>
          <p:cNvSpPr>
            <a:spLocks noGrp="1" noChangeArrowheads="1"/>
          </p:cNvSpPr>
          <p:nvPr>
            <p:ph type="body" idx="1"/>
          </p:nvPr>
        </p:nvSpPr>
        <p:spPr>
          <a:xfrm>
            <a:off x="0" y="1885950"/>
            <a:ext cx="5181600" cy="4591050"/>
          </a:xfrm>
        </p:spPr>
        <p:txBody>
          <a:bodyPr/>
          <a:lstStyle/>
          <a:p>
            <a:r>
              <a:rPr lang="en-US" altLang="en-US"/>
              <a:t>In our suburban and urban landscape, we like to rake up and remove this plant material.</a:t>
            </a:r>
          </a:p>
          <a:p>
            <a:pPr>
              <a:buFont typeface="Monotype Sorts" charset="2"/>
              <a:buNone/>
            </a:pPr>
            <a:endParaRPr lang="en-US" altLang="en-US"/>
          </a:p>
          <a:p>
            <a:r>
              <a:rPr lang="en-US" altLang="en-US"/>
              <a:t>Soils are robbed of the natural soil amendments &amp; nutrients.</a:t>
            </a:r>
          </a:p>
        </p:txBody>
      </p:sp>
      <p:pic>
        <p:nvPicPr>
          <p:cNvPr id="229380" name="Picture 4" descr="s23"/>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5181600" y="1981200"/>
            <a:ext cx="3581400" cy="3079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152400" y="228600"/>
            <a:ext cx="8737600" cy="762000"/>
          </a:xfrm>
        </p:spPr>
        <p:txBody>
          <a:bodyPr/>
          <a:lstStyle/>
          <a:p>
            <a:r>
              <a:rPr lang="en-US" altLang="en-US" sz="3600"/>
              <a:t>Excessive Nutrients From Leaves</a:t>
            </a:r>
          </a:p>
        </p:txBody>
      </p:sp>
      <p:sp>
        <p:nvSpPr>
          <p:cNvPr id="194569" name="Rectangle 9"/>
          <p:cNvSpPr>
            <a:spLocks noChangeArrowheads="1"/>
          </p:cNvSpPr>
          <p:nvPr/>
        </p:nvSpPr>
        <p:spPr bwMode="auto">
          <a:xfrm>
            <a:off x="381000" y="4495800"/>
            <a:ext cx="822960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lgn="l">
              <a:defRPr kumimoji="1" sz="4000">
                <a:solidFill>
                  <a:schemeClr val="tx2"/>
                </a:solidFill>
                <a:latin typeface="Arial Black" charset="0"/>
              </a:defRPr>
            </a:lvl1pPr>
            <a:lvl2pPr algn="l">
              <a:defRPr kumimoji="1" sz="4000">
                <a:solidFill>
                  <a:schemeClr val="tx2"/>
                </a:solidFill>
                <a:latin typeface="Arial Black" charset="0"/>
              </a:defRPr>
            </a:lvl2pPr>
            <a:lvl3pPr algn="l">
              <a:defRPr kumimoji="1" sz="4000">
                <a:solidFill>
                  <a:schemeClr val="tx2"/>
                </a:solidFill>
                <a:latin typeface="Arial Black" charset="0"/>
              </a:defRPr>
            </a:lvl3pPr>
            <a:lvl4pPr algn="l">
              <a:defRPr kumimoji="1" sz="4000">
                <a:solidFill>
                  <a:schemeClr val="tx2"/>
                </a:solidFill>
                <a:latin typeface="Arial Black" charset="0"/>
              </a:defRPr>
            </a:lvl4pPr>
            <a:lvl5pPr algn="l">
              <a:defRPr kumimoji="1" sz="4000">
                <a:solidFill>
                  <a:schemeClr val="tx2"/>
                </a:solidFill>
                <a:latin typeface="Arial Black" charset="0"/>
              </a:defRPr>
            </a:lvl5pPr>
            <a:lvl6pPr marL="457200" eaLnBrk="0" fontAlgn="base" hangingPunct="0">
              <a:spcBef>
                <a:spcPct val="0"/>
              </a:spcBef>
              <a:spcAft>
                <a:spcPct val="0"/>
              </a:spcAft>
              <a:defRPr kumimoji="1" sz="4000">
                <a:solidFill>
                  <a:schemeClr val="tx2"/>
                </a:solidFill>
                <a:latin typeface="Arial Black" charset="0"/>
              </a:defRPr>
            </a:lvl6pPr>
            <a:lvl7pPr marL="914400" eaLnBrk="0" fontAlgn="base" hangingPunct="0">
              <a:spcBef>
                <a:spcPct val="0"/>
              </a:spcBef>
              <a:spcAft>
                <a:spcPct val="0"/>
              </a:spcAft>
              <a:defRPr kumimoji="1" sz="4000">
                <a:solidFill>
                  <a:schemeClr val="tx2"/>
                </a:solidFill>
                <a:latin typeface="Arial Black" charset="0"/>
              </a:defRPr>
            </a:lvl7pPr>
            <a:lvl8pPr marL="1371600" eaLnBrk="0" fontAlgn="base" hangingPunct="0">
              <a:spcBef>
                <a:spcPct val="0"/>
              </a:spcBef>
              <a:spcAft>
                <a:spcPct val="0"/>
              </a:spcAft>
              <a:defRPr kumimoji="1" sz="4000">
                <a:solidFill>
                  <a:schemeClr val="tx2"/>
                </a:solidFill>
                <a:latin typeface="Arial Black" charset="0"/>
              </a:defRPr>
            </a:lvl8pPr>
            <a:lvl9pPr marL="1828800" eaLnBrk="0" fontAlgn="base" hangingPunct="0">
              <a:spcBef>
                <a:spcPct val="0"/>
              </a:spcBef>
              <a:spcAft>
                <a:spcPct val="0"/>
              </a:spcAft>
              <a:defRPr kumimoji="1" sz="4000">
                <a:solidFill>
                  <a:schemeClr val="tx2"/>
                </a:solidFill>
                <a:latin typeface="Arial Black" charset="0"/>
              </a:defRPr>
            </a:lvl9pPr>
          </a:lstStyle>
          <a:p>
            <a:pPr algn="ctr"/>
            <a:r>
              <a:rPr lang="en-US" altLang="en-US" sz="3000" b="0"/>
              <a:t>Excessive grass clippings and leaves dumped or blown into the street, drainage ditch or stream bank are sources of water pollution.</a:t>
            </a:r>
          </a:p>
        </p:txBody>
      </p:sp>
      <p:pic>
        <p:nvPicPr>
          <p:cNvPr id="194571" name="Picture 11" descr="drain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76400"/>
            <a:ext cx="3505200" cy="2628900"/>
          </a:xfrm>
          <a:prstGeom prst="rect">
            <a:avLst/>
          </a:prstGeom>
          <a:noFill/>
          <a:extLst>
            <a:ext uri="{909E8E84-426E-40DD-AFC4-6F175D3DCCD1}">
              <a14:hiddenFill xmlns:a14="http://schemas.microsoft.com/office/drawing/2010/main">
                <a:solidFill>
                  <a:srgbClr val="FFFFFF"/>
                </a:solidFill>
              </a14:hiddenFill>
            </a:ext>
          </a:extLst>
        </p:spPr>
      </p:pic>
      <p:pic>
        <p:nvPicPr>
          <p:cNvPr id="194573" name="Picture 13" descr="111802thisweekph1s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752600"/>
            <a:ext cx="3962400" cy="2590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5"/>
</p:tagLst>
</file>

<file path=ppt/tags/tag2.xml><?xml version="1.0" encoding="utf-8"?>
<p:tagLst xmlns:a="http://schemas.openxmlformats.org/drawingml/2006/main" xmlns:r="http://schemas.openxmlformats.org/officeDocument/2006/relationships" xmlns:p="http://schemas.openxmlformats.org/presentationml/2006/main">
  <p:tag name="TIMING" val="|0.9|0.9"/>
</p:tagLst>
</file>

<file path=ppt/tags/tag3.xml><?xml version="1.0" encoding="utf-8"?>
<p:tagLst xmlns:a="http://schemas.openxmlformats.org/drawingml/2006/main" xmlns:r="http://schemas.openxmlformats.org/officeDocument/2006/relationships" xmlns:p="http://schemas.openxmlformats.org/presentationml/2006/main">
  <p:tag name="TIMING" val="|1.6|1|0.9"/>
</p:tagLst>
</file>

<file path=ppt/theme/theme1.xml><?xml version="1.0" encoding="utf-8"?>
<a:theme xmlns:a="http://schemas.openxmlformats.org/drawingml/2006/main" name="Contemporary Portrait">
  <a:themeElements>
    <a:clrScheme name="">
      <a:dk1>
        <a:srgbClr val="000000"/>
      </a:dk1>
      <a:lt1>
        <a:srgbClr val="FFFFD5"/>
      </a:lt1>
      <a:dk2>
        <a:srgbClr val="000000"/>
      </a:dk2>
      <a:lt2>
        <a:srgbClr val="5E574E"/>
      </a:lt2>
      <a:accent1>
        <a:srgbClr val="FF6600"/>
      </a:accent1>
      <a:accent2>
        <a:srgbClr val="FFCC00"/>
      </a:accent2>
      <a:accent3>
        <a:srgbClr val="FFFFE7"/>
      </a:accent3>
      <a:accent4>
        <a:srgbClr val="000000"/>
      </a:accent4>
      <a:accent5>
        <a:srgbClr val="FFB8AA"/>
      </a:accent5>
      <a:accent6>
        <a:srgbClr val="E7B900"/>
      </a:accent6>
      <a:hlink>
        <a:srgbClr val="996633"/>
      </a:hlink>
      <a:folHlink>
        <a:srgbClr val="808000"/>
      </a:folHlink>
    </a:clrScheme>
    <a:fontScheme name="Contemporary Portrait">
      <a:majorFont>
        <a:latin typeface="Arial Black"/>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FFFF"/>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000" b="1" i="0" u="none" strike="noStrike" cap="none" normalizeH="0" baseline="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rgbClr val="FFFFFF"/>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000" b="1" i="0" u="none" strike="noStrike" cap="none" normalizeH="0" baseline="0">
            <a:ln>
              <a:noFill/>
            </a:ln>
            <a:solidFill>
              <a:srgbClr val="000000"/>
            </a:solidFill>
            <a:effectLst/>
            <a:latin typeface="Arial" charset="0"/>
          </a:defRPr>
        </a:defPPr>
      </a:lstStyle>
    </a:lnDef>
  </a:objectDefaults>
  <a:extraClrSchemeLst>
    <a:extraClrScheme>
      <a:clrScheme name="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Contemporary Portrai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Contemporary Portrai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Contemporary Portrai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Layers</Template>
  <TotalTime>0</TotalTime>
  <Words>6920</Words>
  <Application>Microsoft Macintosh PowerPoint</Application>
  <PresentationFormat>On-screen Show (4:3)</PresentationFormat>
  <Paragraphs>650</Paragraphs>
  <Slides>74</Slides>
  <Notes>74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74</vt:i4>
      </vt:variant>
    </vt:vector>
  </HeadingPairs>
  <TitlesOfParts>
    <vt:vector size="82" baseType="lpstr">
      <vt:lpstr>Times New Roman</vt:lpstr>
      <vt:lpstr>Arial Black</vt:lpstr>
      <vt:lpstr>Tahoma</vt:lpstr>
      <vt:lpstr>Monotype Sorts</vt:lpstr>
      <vt:lpstr>Arial</vt:lpstr>
      <vt:lpstr>Times</vt:lpstr>
      <vt:lpstr>Contemporary Portrait</vt:lpstr>
      <vt:lpstr>Microsoft Graph Chart</vt:lpstr>
      <vt:lpstr>PowerPoint Presentation</vt:lpstr>
      <vt:lpstr>PowerPoint Presentation</vt:lpstr>
      <vt:lpstr>PowerPoint Presentation</vt:lpstr>
      <vt:lpstr>Composting, Grasscycling and Mulching at Home</vt:lpstr>
      <vt:lpstr>Learning objectives</vt:lpstr>
      <vt:lpstr>PowerPoint Presentation</vt:lpstr>
      <vt:lpstr>Nature Recycles Leaves &amp; Plants</vt:lpstr>
      <vt:lpstr>People Remove Natural Mulch</vt:lpstr>
      <vt:lpstr>Excessive Nutrients From Leaves</vt:lpstr>
      <vt:lpstr>Where Does Stormwater Go?</vt:lpstr>
      <vt:lpstr>Grass Clippings</vt:lpstr>
      <vt:lpstr>Too much nutrients may cause…. Algal blooms, fish kills, loss of other aquatic life, eutrophication</vt:lpstr>
      <vt:lpstr>What’s In Our Garbage</vt:lpstr>
      <vt:lpstr>Managing Solid Wastes</vt:lpstr>
      <vt:lpstr>…Where to put it.</vt:lpstr>
      <vt:lpstr>Recycling Options</vt:lpstr>
      <vt:lpstr>Mulching</vt:lpstr>
      <vt:lpstr>Benefits of Mulch </vt:lpstr>
      <vt:lpstr>Mulch Basics</vt:lpstr>
      <vt:lpstr>Mulch Material</vt:lpstr>
      <vt:lpstr>Grasscycling</vt:lpstr>
      <vt:lpstr>Grasscycling</vt:lpstr>
      <vt:lpstr>Grasscycling Benefits</vt:lpstr>
      <vt:lpstr>Grasscycling (Mowing Heights)</vt:lpstr>
      <vt:lpstr>Composting</vt:lpstr>
      <vt:lpstr>PowerPoint Presentation</vt:lpstr>
      <vt:lpstr>Benefits of Composting</vt:lpstr>
      <vt:lpstr>Choosing the best compost system</vt:lpstr>
      <vt:lpstr>Heap Composting (No container necessary) </vt:lpstr>
      <vt:lpstr>Compost Hoops (Homemade or Store bought)</vt:lpstr>
      <vt:lpstr>Wooden Compost Structure  (Homemade or store bought)</vt:lpstr>
      <vt:lpstr>Plastic Compost Bins (Store bought)</vt:lpstr>
      <vt:lpstr>Tumbler (Homemade or store bought)</vt:lpstr>
      <vt:lpstr>Compost in a Trash Can (Homemade bin)</vt:lpstr>
      <vt:lpstr>Buckets (For Small Space Composting)</vt:lpstr>
      <vt:lpstr>How to Compost</vt:lpstr>
      <vt:lpstr>Compost Ingredients</vt:lpstr>
      <vt:lpstr>What to Compost </vt:lpstr>
      <vt:lpstr>Brown vs. Green Ingredients</vt:lpstr>
      <vt:lpstr>Do Not Compost </vt:lpstr>
      <vt:lpstr>Do Not Add (cont.) </vt:lpstr>
      <vt:lpstr>Basic Compost Recipe</vt:lpstr>
      <vt:lpstr>Methods of Composting</vt:lpstr>
      <vt:lpstr>Dump &amp; Run Method (Slow Method)</vt:lpstr>
      <vt:lpstr>1. Set Up Bin or Heap</vt:lpstr>
      <vt:lpstr>2. Mixing &amp; Adding to the Pile</vt:lpstr>
      <vt:lpstr>Fast Composting</vt:lpstr>
      <vt:lpstr>Fast Composting</vt:lpstr>
      <vt:lpstr>Layering Illustrated</vt:lpstr>
      <vt:lpstr>PowerPoint Presentation</vt:lpstr>
      <vt:lpstr>PowerPoint Presentation</vt:lpstr>
      <vt:lpstr>PowerPoint Presentation</vt:lpstr>
      <vt:lpstr>PowerPoint Presentation</vt:lpstr>
      <vt:lpstr>PowerPoint Presentation</vt:lpstr>
      <vt:lpstr>PowerPoint Presentation</vt:lpstr>
      <vt:lpstr>Add Water To The Pile</vt:lpstr>
      <vt:lpstr>Small Space Composting</vt:lpstr>
      <vt:lpstr>Bucket Compost</vt:lpstr>
      <vt:lpstr>Worm Composting (Vermicomposting)</vt:lpstr>
      <vt:lpstr>Worm Boxes (For Small Space Composting)</vt:lpstr>
      <vt:lpstr>Finished Product</vt:lpstr>
      <vt:lpstr>Improving the Finished Product</vt:lpstr>
      <vt:lpstr>How To Use Compost</vt:lpstr>
      <vt:lpstr>(How To Use Compost)</vt:lpstr>
      <vt:lpstr>Mulch</vt:lpstr>
      <vt:lpstr> Potting Soil</vt:lpstr>
      <vt:lpstr>Composting FAQ’s</vt:lpstr>
      <vt:lpstr>Troubleshooting</vt:lpstr>
      <vt:lpstr>Recap Benefits</vt:lpstr>
      <vt:lpstr>QUESTIONS?</vt:lpstr>
      <vt:lpstr>Additional Information</vt:lpstr>
      <vt:lpstr>Additional Resources (cont.)</vt:lpstr>
      <vt:lpstr>Sources</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 Braman</dc:creator>
  <cp:lastModifiedBy>George Braman</cp:lastModifiedBy>
  <cp:revision>1</cp:revision>
  <cp:lastPrinted>2000-10-24T17:25:40Z</cp:lastPrinted>
  <dcterms:created xsi:type="dcterms:W3CDTF">2015-09-08T05:29:04Z</dcterms:created>
  <dcterms:modified xsi:type="dcterms:W3CDTF">2015-09-08T05:29:14Z</dcterms:modified>
</cp:coreProperties>
</file>