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360" r:id="rId2"/>
    <p:sldId id="359" r:id="rId3"/>
    <p:sldId id="358" r:id="rId4"/>
    <p:sldId id="258" r:id="rId5"/>
    <p:sldId id="379" r:id="rId6"/>
    <p:sldId id="259" r:id="rId7"/>
    <p:sldId id="260" r:id="rId8"/>
    <p:sldId id="336" r:id="rId9"/>
    <p:sldId id="261" r:id="rId10"/>
    <p:sldId id="264" r:id="rId11"/>
    <p:sldId id="265" r:id="rId12"/>
    <p:sldId id="266" r:id="rId13"/>
    <p:sldId id="267" r:id="rId14"/>
    <p:sldId id="268" r:id="rId15"/>
    <p:sldId id="376" r:id="rId16"/>
    <p:sldId id="269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352" r:id="rId25"/>
    <p:sldId id="280" r:id="rId26"/>
    <p:sldId id="281" r:id="rId27"/>
    <p:sldId id="282" r:id="rId28"/>
    <p:sldId id="283" r:id="rId29"/>
    <p:sldId id="368" r:id="rId30"/>
    <p:sldId id="284" r:id="rId31"/>
    <p:sldId id="369" r:id="rId32"/>
    <p:sldId id="370" r:id="rId33"/>
    <p:sldId id="372" r:id="rId34"/>
    <p:sldId id="293" r:id="rId35"/>
    <p:sldId id="294" r:id="rId36"/>
    <p:sldId id="296" r:id="rId37"/>
    <p:sldId id="297" r:id="rId38"/>
    <p:sldId id="355" r:id="rId39"/>
    <p:sldId id="354" r:id="rId40"/>
    <p:sldId id="298" r:id="rId41"/>
    <p:sldId id="299" r:id="rId42"/>
    <p:sldId id="302" r:id="rId43"/>
    <p:sldId id="300" r:id="rId44"/>
    <p:sldId id="351" r:id="rId45"/>
    <p:sldId id="350" r:id="rId46"/>
    <p:sldId id="363" r:id="rId47"/>
    <p:sldId id="365" r:id="rId48"/>
    <p:sldId id="308" r:id="rId49"/>
    <p:sldId id="364" r:id="rId50"/>
    <p:sldId id="374" r:id="rId51"/>
    <p:sldId id="373" r:id="rId52"/>
    <p:sldId id="375" r:id="rId53"/>
    <p:sldId id="309" r:id="rId54"/>
    <p:sldId id="328" r:id="rId55"/>
    <p:sldId id="310" r:id="rId56"/>
    <p:sldId id="311" r:id="rId57"/>
    <p:sldId id="312" r:id="rId58"/>
    <p:sldId id="377" r:id="rId59"/>
    <p:sldId id="345" r:id="rId60"/>
    <p:sldId id="346" r:id="rId61"/>
    <p:sldId id="347" r:id="rId62"/>
    <p:sldId id="348" r:id="rId63"/>
    <p:sldId id="349" r:id="rId64"/>
    <p:sldId id="313" r:id="rId65"/>
    <p:sldId id="315" r:id="rId66"/>
    <p:sldId id="316" r:id="rId67"/>
    <p:sldId id="317" r:id="rId68"/>
    <p:sldId id="318" r:id="rId69"/>
    <p:sldId id="340" r:id="rId70"/>
    <p:sldId id="341" r:id="rId71"/>
    <p:sldId id="342" r:id="rId72"/>
    <p:sldId id="343" r:id="rId73"/>
    <p:sldId id="334" r:id="rId74"/>
    <p:sldId id="320" r:id="rId75"/>
    <p:sldId id="378" r:id="rId76"/>
    <p:sldId id="322" r:id="rId77"/>
    <p:sldId id="380" r:id="rId78"/>
    <p:sldId id="338" r:id="rId79"/>
    <p:sldId id="361" r:id="rId80"/>
    <p:sldId id="324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27164"/>
  </p:normalViewPr>
  <p:slideViewPr>
    <p:cSldViewPr>
      <p:cViewPr>
        <p:scale>
          <a:sx n="25" d="100"/>
          <a:sy n="25" d="100"/>
        </p:scale>
        <p:origin x="4376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88C06-3C7D-774A-BB9D-AC023377D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5C80F-25CF-C449-970B-C9EE164FF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56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D4010-80D4-A74E-96BC-8F030C88E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15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A91B1-F10E-EB47-A21E-808A9ADE2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52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AF49C-892B-7145-9E95-412FB9DA2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3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29967-ACF1-A24F-833D-DE3AA680F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FC1D3-EF2F-DB4A-938B-B67DFB558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57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D278F-9B50-2948-BA2A-D16DBB028A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89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3048E-59D8-2642-8A09-B56EBB0A3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75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ABC26-2366-D74D-9A5C-300409578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68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5F81-B432-2A4E-AD17-76CCF0C5A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82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E90744-E9EE-EA46-9809-4DFB8969D7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CA" altLang="en-US" sz="4000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Stay well informed……</a:t>
            </a:r>
            <a:endParaRPr lang="fr-CA" altLang="en-US"/>
          </a:p>
        </p:txBody>
      </p:sp>
    </p:spTree>
  </p:cSld>
  <p:clrMapOvr>
    <a:masterClrMapping/>
  </p:clrMapOvr>
  <p:transition advTm="3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609600" y="49530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CA" altLang="en-US" sz="4000" i="1">
                <a:solidFill>
                  <a:srgbClr val="FFCC99"/>
                </a:solidFill>
              </a:rPr>
              <a:t>And learn how to relax…</a:t>
            </a:r>
            <a:endParaRPr lang="fr-CA" altLang="en-US"/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026"/>
          <p:cNvSpPr txBox="1">
            <a:spLocks noChangeArrowheads="1"/>
          </p:cNvSpPr>
          <p:nvPr/>
        </p:nvSpPr>
        <p:spPr bwMode="auto">
          <a:xfrm>
            <a:off x="2286000" y="1371600"/>
            <a:ext cx="449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800"/>
              <a:t>Soil Compaction</a:t>
            </a:r>
            <a:endParaRPr lang="en-US" altLang="en-US"/>
          </a:p>
        </p:txBody>
      </p:sp>
      <p:sp>
        <p:nvSpPr>
          <p:cNvPr id="104451" name="Text Box 1027"/>
          <p:cNvSpPr txBox="1">
            <a:spLocks noChangeArrowheads="1"/>
          </p:cNvSpPr>
          <p:nvPr/>
        </p:nvSpPr>
        <p:spPr bwMode="auto">
          <a:xfrm>
            <a:off x="1295400" y="3505200"/>
            <a:ext cx="144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200"/>
              <a:t>Soil</a:t>
            </a:r>
          </a:p>
          <a:p>
            <a:pPr algn="ctr" eaLnBrk="0" hangingPunct="0"/>
            <a:r>
              <a:rPr lang="en-US" altLang="en-US" sz="3200"/>
              <a:t>Texture</a:t>
            </a:r>
          </a:p>
        </p:txBody>
      </p:sp>
      <p:sp>
        <p:nvSpPr>
          <p:cNvPr id="104452" name="Text Box 1028"/>
          <p:cNvSpPr txBox="1">
            <a:spLocks noChangeArrowheads="1"/>
          </p:cNvSpPr>
          <p:nvPr/>
        </p:nvSpPr>
        <p:spPr bwMode="auto">
          <a:xfrm>
            <a:off x="3810000" y="4114800"/>
            <a:ext cx="1471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200"/>
              <a:t>Water</a:t>
            </a:r>
          </a:p>
          <a:p>
            <a:pPr algn="ctr" eaLnBrk="0" hangingPunct="0"/>
            <a:r>
              <a:rPr lang="en-US" altLang="en-US" sz="3200"/>
              <a:t>Content</a:t>
            </a:r>
          </a:p>
        </p:txBody>
      </p:sp>
      <p:sp>
        <p:nvSpPr>
          <p:cNvPr id="104453" name="Text Box 1029"/>
          <p:cNvSpPr txBox="1">
            <a:spLocks noChangeArrowheads="1"/>
          </p:cNvSpPr>
          <p:nvPr/>
        </p:nvSpPr>
        <p:spPr bwMode="auto">
          <a:xfrm>
            <a:off x="6248400" y="3505200"/>
            <a:ext cx="1562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200"/>
              <a:t>Pressure</a:t>
            </a:r>
          </a:p>
          <a:p>
            <a:pPr algn="ctr" eaLnBrk="0" hangingPunct="0"/>
            <a:r>
              <a:rPr lang="en-US" altLang="en-US" sz="3200"/>
              <a:t>Applied</a:t>
            </a:r>
          </a:p>
        </p:txBody>
      </p:sp>
      <p:cxnSp>
        <p:nvCxnSpPr>
          <p:cNvPr id="104454" name="AutoShape 1030"/>
          <p:cNvCxnSpPr>
            <a:cxnSpLocks noChangeShapeType="1"/>
            <a:stCxn id="104450" idx="2"/>
            <a:endCxn id="104452" idx="0"/>
          </p:cNvCxnSpPr>
          <p:nvPr/>
        </p:nvCxnSpPr>
        <p:spPr bwMode="auto">
          <a:xfrm>
            <a:off x="4533900" y="2195513"/>
            <a:ext cx="12700" cy="1919287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4455" name="AutoShape 1031"/>
          <p:cNvCxnSpPr>
            <a:cxnSpLocks noChangeShapeType="1"/>
            <a:stCxn id="104450" idx="2"/>
            <a:endCxn id="104451" idx="0"/>
          </p:cNvCxnSpPr>
          <p:nvPr/>
        </p:nvCxnSpPr>
        <p:spPr bwMode="auto">
          <a:xfrm flipH="1">
            <a:off x="2019300" y="2195513"/>
            <a:ext cx="2514600" cy="1309687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4456" name="AutoShape 1032"/>
          <p:cNvCxnSpPr>
            <a:cxnSpLocks noChangeShapeType="1"/>
            <a:stCxn id="104450" idx="2"/>
            <a:endCxn id="104453" idx="0"/>
          </p:cNvCxnSpPr>
          <p:nvPr/>
        </p:nvCxnSpPr>
        <p:spPr bwMode="auto">
          <a:xfrm>
            <a:off x="4533900" y="2195513"/>
            <a:ext cx="2495550" cy="1309687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  <p:bldP spid="104451" grpId="0" autoUpdateAnimBg="0"/>
      <p:bldP spid="104452" grpId="0" autoUpdateAnimBg="0"/>
      <p:bldP spid="10445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ChangeArrowheads="1"/>
          </p:cNvSpPr>
          <p:nvPr/>
        </p:nvSpPr>
        <p:spPr bwMode="auto">
          <a:xfrm>
            <a:off x="533400" y="2438400"/>
            <a:ext cx="8077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/>
              <a:t>Spring Greenup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/>
              <a:t>Early Summer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/>
              <a:t>After Growing/Playing Seasons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/>
              <a:t>Prior to Playing Season</a:t>
            </a:r>
          </a:p>
        </p:txBody>
      </p:sp>
      <p:sp>
        <p:nvSpPr>
          <p:cNvPr id="124931" name="Rectangle 1027"/>
          <p:cNvSpPr>
            <a:spLocks noChangeArrowheads="1"/>
          </p:cNvSpPr>
          <p:nvPr/>
        </p:nvSpPr>
        <p:spPr bwMode="auto">
          <a:xfrm>
            <a:off x="685800" y="6096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Core Aeration</a:t>
            </a:r>
            <a:br>
              <a:rPr lang="en-US" altLang="en-US" sz="4400">
                <a:solidFill>
                  <a:schemeClr val="tx2"/>
                </a:solidFill>
              </a:rPr>
            </a:br>
            <a:r>
              <a:rPr lang="en-US" altLang="en-US" sz="2800">
                <a:solidFill>
                  <a:schemeClr val="tx2"/>
                </a:solidFill>
              </a:rPr>
              <a:t>3 Times per Year</a:t>
            </a:r>
            <a:endParaRPr lang="en-US" altLang="en-US" sz="4400">
              <a:solidFill>
                <a:schemeClr val="tx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 autoUpdateAnimBg="0"/>
      <p:bldP spid="1249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mage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91154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91154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 descr="DSCN0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Image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N0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SCN0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533400" y="6096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Mowing Bermuda Grass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914400" y="2209800"/>
            <a:ext cx="7467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71650" algn="r"/>
                <a:tab pos="3541713" algn="ctr"/>
                <a:tab pos="61166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en-US" altLang="en-US" sz="3600" b="1"/>
              <a:t>		Height	Frequency</a:t>
            </a:r>
            <a:endParaRPr lang="en-US" altLang="en-US" sz="3600"/>
          </a:p>
          <a:p>
            <a:pPr eaLnBrk="0" hangingPunct="0">
              <a:lnSpc>
                <a:spcPct val="150000"/>
              </a:lnSpc>
            </a:pPr>
            <a:r>
              <a:rPr lang="en-US" altLang="en-US" sz="3600"/>
              <a:t>	Hybrid	0.5” to 1.5”	3-4 Days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600"/>
              <a:t>	Common	1.0” to 2.0”	5-7 Days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066800" y="51054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/>
              <a:t>Lower Height </a:t>
            </a:r>
            <a:r>
              <a:rPr lang="en-US" altLang="en-US" sz="3200">
                <a:sym typeface="Symbol" charset="2"/>
              </a:rPr>
              <a:t> Shorter Frequency</a:t>
            </a:r>
            <a:endParaRPr lang="en-US" altLang="en-US" sz="32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autoUpdateAnimBg="0"/>
      <p:bldP spid="103427" grpId="0" autoUpdateAnimBg="0"/>
      <p:bldP spid="10342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609600" y="2057400"/>
            <a:ext cx="76200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513013" algn="r"/>
                <a:tab pos="3665538" algn="ctr"/>
                <a:tab pos="5951538" algn="ctr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hangingPunct="0"/>
            <a:r>
              <a:rPr lang="en-US" altLang="en-US" sz="3200"/>
              <a:t>		</a:t>
            </a:r>
            <a:r>
              <a:rPr lang="en-US" altLang="en-US" sz="3200" u="sng"/>
              <a:t>Sandy</a:t>
            </a:r>
            <a:r>
              <a:rPr lang="en-US" altLang="en-US" sz="3200"/>
              <a:t>	</a:t>
            </a:r>
            <a:r>
              <a:rPr lang="en-US" altLang="en-US" sz="3200" u="sng"/>
              <a:t>Clay</a:t>
            </a:r>
            <a:endParaRPr lang="en-US" altLang="en-US" sz="3200"/>
          </a:p>
          <a:p>
            <a:pPr eaLnBrk="0" hangingPunct="0"/>
            <a:r>
              <a:rPr lang="en-US" altLang="en-US" sz="3200"/>
              <a:t>	Infiltration	Rapid	Slow</a:t>
            </a:r>
          </a:p>
          <a:p>
            <a:pPr eaLnBrk="0" hangingPunct="0"/>
            <a:r>
              <a:rPr lang="en-US" altLang="en-US" sz="3200"/>
              <a:t>	Percolation	Rapid	Slow</a:t>
            </a:r>
          </a:p>
          <a:p>
            <a:pPr eaLnBrk="0" hangingPunct="0"/>
            <a:r>
              <a:rPr lang="en-US" altLang="en-US" sz="3200"/>
              <a:t>	Drainage	Good	Moderate - Poor</a:t>
            </a:r>
          </a:p>
          <a:p>
            <a:pPr eaLnBrk="0" hangingPunct="0"/>
            <a:r>
              <a:rPr lang="en-US" altLang="en-US" sz="3200"/>
              <a:t>	Aeration	Well	Moderate - Poor</a:t>
            </a:r>
          </a:p>
          <a:p>
            <a:pPr eaLnBrk="0" hangingPunct="0"/>
            <a:r>
              <a:rPr lang="en-US" altLang="en-US" sz="3200"/>
              <a:t>	Water Capacity	Low	High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533400" y="6096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Soil Characteristics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utoUpdateAnimBg="0"/>
      <p:bldP spid="10240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oilco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oilcompact&amp;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Imag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tsod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 descr="gl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SCN0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DSCN03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SCN0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ag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Image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ag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age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Image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Image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iff sod age ryegr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layton berm ir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traffic 3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traffic mg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keep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foot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066213" cy="1219200"/>
          </a:xfrm>
        </p:spPr>
        <p:txBody>
          <a:bodyPr anchor="ctr"/>
          <a:lstStyle/>
          <a:p>
            <a:r>
              <a:rPr lang="en-US" altLang="en-US" sz="4400"/>
              <a:t>WWW.GEORGIATURF.COM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667000"/>
            <a:ext cx="9144000" cy="1371600"/>
          </a:xfrm>
        </p:spPr>
        <p:txBody>
          <a:bodyPr/>
          <a:lstStyle/>
          <a:p>
            <a:r>
              <a:rPr lang="en-US" altLang="en-US" sz="5400"/>
              <a:t>UGA Turfgrass Web Page</a:t>
            </a:r>
            <a:endParaRPr lang="en-US" altLang="en-US" sz="32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6600"/>
    </a:dk2>
    <a:lt2>
      <a:srgbClr val="000000"/>
    </a:lt2>
    <a:accent1>
      <a:srgbClr val="00CC99"/>
    </a:accent1>
    <a:accent2>
      <a:srgbClr val="3333CC"/>
    </a:accent2>
    <a:accent3>
      <a:srgbClr val="AAB8AA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6600"/>
    </a:dk2>
    <a:lt2>
      <a:srgbClr val="FFFF00"/>
    </a:lt2>
    <a:accent1>
      <a:srgbClr val="FF9900"/>
    </a:accent1>
    <a:accent2>
      <a:srgbClr val="00FFFF"/>
    </a:accent2>
    <a:accent3>
      <a:srgbClr val="AAB8AA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6600"/>
    </a:dk2>
    <a:lt2>
      <a:srgbClr val="FFFF00"/>
    </a:lt2>
    <a:accent1>
      <a:srgbClr val="00CC99"/>
    </a:accent1>
    <a:accent2>
      <a:srgbClr val="3333CC"/>
    </a:accent2>
    <a:accent3>
      <a:srgbClr val="AAB8AA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6600"/>
    </a:dk2>
    <a:lt2>
      <a:srgbClr val="FFFF00"/>
    </a:lt2>
    <a:accent1>
      <a:srgbClr val="00CC99"/>
    </a:accent1>
    <a:accent2>
      <a:srgbClr val="3333CC"/>
    </a:accent2>
    <a:accent3>
      <a:srgbClr val="AAB8AA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6600"/>
    </a:dk2>
    <a:lt2>
      <a:srgbClr val="FFFF00"/>
    </a:lt2>
    <a:accent1>
      <a:srgbClr val="00CC99"/>
    </a:accent1>
    <a:accent2>
      <a:srgbClr val="3333CC"/>
    </a:accent2>
    <a:accent3>
      <a:srgbClr val="AAB8AA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</Words>
  <Application>Microsoft Macintosh PowerPoint</Application>
  <PresentationFormat>On-screen Show (4:3)</PresentationFormat>
  <Paragraphs>28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Times New Roman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WWW.GEORGIATURF.COM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2015-09-08T00:07:21Z</dcterms:created>
  <dcterms:modified xsi:type="dcterms:W3CDTF">2015-09-08T00:10:50Z</dcterms:modified>
</cp:coreProperties>
</file>