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oleObject"/>
  <Default Extension="vml" ContentType="application/vnd.openxmlformats-officedocument.vmlDrawin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533" r:id="rId2"/>
    <p:sldId id="534" r:id="rId3"/>
    <p:sldId id="403" r:id="rId4"/>
    <p:sldId id="402" r:id="rId5"/>
    <p:sldId id="399" r:id="rId6"/>
    <p:sldId id="405" r:id="rId7"/>
    <p:sldId id="406" r:id="rId8"/>
    <p:sldId id="407" r:id="rId9"/>
    <p:sldId id="408" r:id="rId10"/>
    <p:sldId id="409" r:id="rId11"/>
    <p:sldId id="410" r:id="rId12"/>
    <p:sldId id="411" r:id="rId13"/>
    <p:sldId id="412" r:id="rId14"/>
    <p:sldId id="413" r:id="rId15"/>
    <p:sldId id="414" r:id="rId16"/>
    <p:sldId id="415" r:id="rId17"/>
    <p:sldId id="416" r:id="rId18"/>
    <p:sldId id="417" r:id="rId19"/>
    <p:sldId id="418" r:id="rId20"/>
    <p:sldId id="419" r:id="rId21"/>
    <p:sldId id="420" r:id="rId22"/>
    <p:sldId id="421" r:id="rId23"/>
    <p:sldId id="422" r:id="rId24"/>
    <p:sldId id="423" r:id="rId25"/>
    <p:sldId id="424" r:id="rId26"/>
    <p:sldId id="425" r:id="rId27"/>
    <p:sldId id="502" r:id="rId28"/>
    <p:sldId id="503" r:id="rId29"/>
    <p:sldId id="504" r:id="rId30"/>
    <p:sldId id="505" r:id="rId31"/>
    <p:sldId id="506" r:id="rId32"/>
    <p:sldId id="507" r:id="rId33"/>
    <p:sldId id="508" r:id="rId34"/>
    <p:sldId id="509" r:id="rId35"/>
    <p:sldId id="510" r:id="rId36"/>
    <p:sldId id="511" r:id="rId37"/>
    <p:sldId id="512" r:id="rId38"/>
    <p:sldId id="513" r:id="rId39"/>
    <p:sldId id="514" r:id="rId40"/>
    <p:sldId id="515" r:id="rId41"/>
    <p:sldId id="516" r:id="rId42"/>
    <p:sldId id="517" r:id="rId43"/>
    <p:sldId id="518" r:id="rId44"/>
    <p:sldId id="519" r:id="rId45"/>
    <p:sldId id="520" r:id="rId46"/>
    <p:sldId id="521" r:id="rId47"/>
    <p:sldId id="522" r:id="rId48"/>
    <p:sldId id="523" r:id="rId49"/>
    <p:sldId id="524" r:id="rId50"/>
    <p:sldId id="525" r:id="rId51"/>
    <p:sldId id="526" r:id="rId52"/>
    <p:sldId id="527" r:id="rId53"/>
    <p:sldId id="528" r:id="rId54"/>
    <p:sldId id="529" r:id="rId55"/>
    <p:sldId id="530" r:id="rId56"/>
    <p:sldId id="531" r:id="rId57"/>
    <p:sldId id="532" r:id="rId58"/>
    <p:sldId id="398" r:id="rId5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Arial" charset="0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Arial" charset="0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Arial" charset="0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Arial" charset="0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Arial" charset="0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Arial" charset="0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Arial" charset="0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Arial" charset="0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FFFF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FF"/>
    <a:srgbClr val="0000FF"/>
    <a:srgbClr val="CCECFF"/>
    <a:srgbClr val="66FF33"/>
    <a:srgbClr val="FFFFFF"/>
    <a:srgbClr val="720039"/>
    <a:srgbClr val="6E0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9" autoAdjust="0"/>
    <p:restoredTop sz="84820" autoAdjust="0"/>
  </p:normalViewPr>
  <p:slideViewPr>
    <p:cSldViewPr>
      <p:cViewPr>
        <p:scale>
          <a:sx n="75" d="100"/>
          <a:sy n="75" d="100"/>
        </p:scale>
        <p:origin x="3224" y="9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4461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7360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3000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Once the plant symptoms are recognized and action is warranted control options need to be considered.  Keep in mind problems are usually a combination of conditions.  Treating a plant with a fungicides for root rot will not help until drainage or watering is corrected.</a:t>
            </a:r>
          </a:p>
        </p:txBody>
      </p:sp>
    </p:spTree>
    <p:extLst>
      <p:ext uri="{BB962C8B-B14F-4D97-AF65-F5344CB8AC3E}">
        <p14:creationId xmlns:p14="http://schemas.microsoft.com/office/powerpoint/2010/main" val="610337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7439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altLang="en-US"/>
              <a:t>Reentry period is the length of time that must pass before anyone can enter a treated área.</a:t>
            </a:r>
          </a:p>
          <a:p>
            <a:r>
              <a:rPr lang="es-MX" altLang="en-US"/>
              <a:t>Slow resistance by using pesticides only when necessary and alternating pesticides from different chemical classes.</a:t>
            </a:r>
          </a:p>
          <a:p>
            <a:r>
              <a:rPr lang="es-MX" altLang="en-US"/>
              <a:t>ECs are more likely to burn plants, wps or flowables leave a residue.</a:t>
            </a:r>
          </a:p>
          <a:p>
            <a:r>
              <a:rPr lang="es-MX" altLang="en-US"/>
              <a:t> </a:t>
            </a:r>
          </a:p>
          <a:p>
            <a:endParaRPr lang="en-US" altLang="en-US"/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971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259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Certified seed must meet standard for low number of weed seed.</a:t>
            </a:r>
          </a:p>
          <a:p>
            <a:r>
              <a:rPr lang="en-US" altLang="en-US"/>
              <a:t>Cultivars are genetically different groups within a species.</a:t>
            </a:r>
          </a:p>
        </p:txBody>
      </p:sp>
    </p:spTree>
    <p:extLst>
      <p:ext uri="{BB962C8B-B14F-4D97-AF65-F5344CB8AC3E}">
        <p14:creationId xmlns:p14="http://schemas.microsoft.com/office/powerpoint/2010/main" val="499575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1044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Too much fertilizer contributes to a thatch problem and disease issues.</a:t>
            </a:r>
          </a:p>
          <a:p>
            <a:r>
              <a:rPr lang="en-US" altLang="en-US"/>
              <a:t>Too little fertilizer can leave turf thin and susceptible to weeds.</a:t>
            </a:r>
          </a:p>
          <a:p>
            <a:r>
              <a:rPr lang="en-US" altLang="en-US"/>
              <a:t>Low nitrogen levels favor rust and dollar spot problems.</a:t>
            </a:r>
          </a:p>
        </p:txBody>
      </p:sp>
    </p:spTree>
    <p:extLst>
      <p:ext uri="{BB962C8B-B14F-4D97-AF65-F5344CB8AC3E}">
        <p14:creationId xmlns:p14="http://schemas.microsoft.com/office/powerpoint/2010/main" val="544565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0512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Microclimate is the condition in the immediate vicinity.  North side of buildings colder and more shady.</a:t>
            </a:r>
          </a:p>
          <a:p>
            <a:r>
              <a:rPr lang="en-US" altLang="en-US"/>
              <a:t>Full sun is 6 or more hours of direct sun.</a:t>
            </a:r>
          </a:p>
          <a:p>
            <a:r>
              <a:rPr lang="en-US" altLang="en-US"/>
              <a:t>Avoid using  plants that are susceptible to problems (i.e entomosporium on red tips)</a:t>
            </a:r>
          </a:p>
          <a:p>
            <a:r>
              <a:rPr lang="en-US" altLang="en-US"/>
              <a:t>Inspect plants for problems at purchase especially roots.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7856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Cell packs should be watered thoroughly and allowed to drain before planting.  Wet root balls hold together better. </a:t>
            </a:r>
          </a:p>
        </p:txBody>
      </p:sp>
    </p:spTree>
    <p:extLst>
      <p:ext uri="{BB962C8B-B14F-4D97-AF65-F5344CB8AC3E}">
        <p14:creationId xmlns:p14="http://schemas.microsoft.com/office/powerpoint/2010/main" val="11406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4683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When planting on porrly drained sites set the plant so the top of the root ball is 1/3 above grade and cover with soil.</a:t>
            </a:r>
          </a:p>
          <a:p>
            <a:r>
              <a:rPr lang="en-US" altLang="en-US"/>
              <a:t>Fall and early spring are best times to plant for root development.</a:t>
            </a:r>
          </a:p>
          <a:p>
            <a:r>
              <a:rPr lang="en-US" altLang="en-US"/>
              <a:t>B&amp;B material should be removed from the top third of the rootball.</a:t>
            </a:r>
          </a:p>
        </p:txBody>
      </p:sp>
    </p:spTree>
    <p:extLst>
      <p:ext uri="{BB962C8B-B14F-4D97-AF65-F5344CB8AC3E}">
        <p14:creationId xmlns:p14="http://schemas.microsoft.com/office/powerpoint/2010/main" val="5880598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Fertilize spring planted trees and shrubs in 6-8 weeks Fall planted in Spring.</a:t>
            </a:r>
          </a:p>
          <a:p>
            <a:r>
              <a:rPr lang="en-US" altLang="en-US"/>
              <a:t>Tree wraps may protect thin barked trees from sun scald but should be applied in fall and removed in spring.</a:t>
            </a:r>
          </a:p>
        </p:txBody>
      </p:sp>
    </p:spTree>
    <p:extLst>
      <p:ext uri="{BB962C8B-B14F-4D97-AF65-F5344CB8AC3E}">
        <p14:creationId xmlns:p14="http://schemas.microsoft.com/office/powerpoint/2010/main" val="8017184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Root zone is 2-3 times the width of the branches.</a:t>
            </a:r>
          </a:p>
        </p:txBody>
      </p:sp>
    </p:spTree>
    <p:extLst>
      <p:ext uri="{BB962C8B-B14F-4D97-AF65-F5344CB8AC3E}">
        <p14:creationId xmlns:p14="http://schemas.microsoft.com/office/powerpoint/2010/main" val="11699912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Keep organic mulches several inches away from trunks to help prevent rot and voles.</a:t>
            </a:r>
          </a:p>
          <a:p>
            <a:r>
              <a:rPr lang="en-US" altLang="en-US"/>
              <a:t>2-3 inches of mulch after settling is adequate.</a:t>
            </a:r>
          </a:p>
          <a:p>
            <a:r>
              <a:rPr lang="en-US" altLang="en-US"/>
              <a:t>Replanting in inorganic mulches (i.e. rock) can be difficult.</a:t>
            </a:r>
          </a:p>
        </p:txBody>
      </p:sp>
    </p:spTree>
    <p:extLst>
      <p:ext uri="{BB962C8B-B14F-4D97-AF65-F5344CB8AC3E}">
        <p14:creationId xmlns:p14="http://schemas.microsoft.com/office/powerpoint/2010/main" val="16824987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2775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Three cut method for large branches to avoid tearing.</a:t>
            </a:r>
          </a:p>
          <a:p>
            <a:r>
              <a:rPr lang="en-US" altLang="en-US"/>
              <a:t>Pruning paints are no longer recommended.</a:t>
            </a:r>
          </a:p>
        </p:txBody>
      </p:sp>
    </p:spTree>
    <p:extLst>
      <p:ext uri="{BB962C8B-B14F-4D97-AF65-F5344CB8AC3E}">
        <p14:creationId xmlns:p14="http://schemas.microsoft.com/office/powerpoint/2010/main" val="18587897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54044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0211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pPr algn="r"/>
            <a:r>
              <a:rPr lang="en-US" altLang="en-US" sz="1200" b="1">
                <a:latin typeface="Arial" charset="0"/>
              </a:rPr>
              <a:t>1</a:t>
            </a:r>
          </a:p>
        </p:txBody>
      </p:sp>
      <p:sp>
        <p:nvSpPr>
          <p:cNvPr id="350212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0213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0214" name="Rectangle 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50215" name="Rectangle 7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3222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6774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7073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550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9618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0064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2916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Systemic fungicides act in a very specific way against a pathogen and resistance is likely to develop after repeated use.</a:t>
            </a:r>
          </a:p>
        </p:txBody>
      </p:sp>
    </p:spTree>
    <p:extLst>
      <p:ext uri="{BB962C8B-B14F-4D97-AF65-F5344CB8AC3E}">
        <p14:creationId xmlns:p14="http://schemas.microsoft.com/office/powerpoint/2010/main" val="3971486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Stand symptoms are evident from a distance</a:t>
            </a:r>
          </a:p>
          <a:p>
            <a:r>
              <a:rPr lang="en-US" altLang="en-US"/>
              <a:t>Plant symptoms are  evident on individual plant parts.</a:t>
            </a:r>
          </a:p>
        </p:txBody>
      </p:sp>
    </p:spTree>
    <p:extLst>
      <p:ext uri="{BB962C8B-B14F-4D97-AF65-F5344CB8AC3E}">
        <p14:creationId xmlns:p14="http://schemas.microsoft.com/office/powerpoint/2010/main" val="4984041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5778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400"/>
              <a:t>Rhizoctonia solani 60 degree nights)</a:t>
            </a:r>
          </a:p>
          <a:p>
            <a:r>
              <a:rPr lang="en-US" altLang="en-US" sz="1400"/>
              <a:t>Tan lesions with dark brown borders</a:t>
            </a:r>
          </a:p>
        </p:txBody>
      </p:sp>
    </p:spTree>
    <p:extLst>
      <p:ext uri="{BB962C8B-B14F-4D97-AF65-F5344CB8AC3E}">
        <p14:creationId xmlns:p14="http://schemas.microsoft.com/office/powerpoint/2010/main" val="9995283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Reddish brown lesions on leaf sheaths only</a:t>
            </a:r>
          </a:p>
        </p:txBody>
      </p:sp>
    </p:spTree>
    <p:extLst>
      <p:ext uri="{BB962C8B-B14F-4D97-AF65-F5344CB8AC3E}">
        <p14:creationId xmlns:p14="http://schemas.microsoft.com/office/powerpoint/2010/main" val="14563622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Lesion may girdle the leaf even if the tip is green.</a:t>
            </a:r>
          </a:p>
        </p:txBody>
      </p:sp>
    </p:spTree>
    <p:extLst>
      <p:ext uri="{BB962C8B-B14F-4D97-AF65-F5344CB8AC3E}">
        <p14:creationId xmlns:p14="http://schemas.microsoft.com/office/powerpoint/2010/main" val="610885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547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36398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Circular patches 2-6 inches in diameter.</a:t>
            </a:r>
          </a:p>
          <a:p>
            <a:r>
              <a:rPr lang="en-US" altLang="en-US"/>
              <a:t>Grass on outer edge water soaked.</a:t>
            </a:r>
          </a:p>
        </p:txBody>
      </p:sp>
    </p:spTree>
    <p:extLst>
      <p:ext uri="{BB962C8B-B14F-4D97-AF65-F5344CB8AC3E}">
        <p14:creationId xmlns:p14="http://schemas.microsoft.com/office/powerpoint/2010/main" val="9254178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More severe on new turf, poor air movement or shade</a:t>
            </a:r>
          </a:p>
          <a:p>
            <a:r>
              <a:rPr lang="en-US" altLang="en-US"/>
              <a:t>Small brown to tan spots with brown to purple border.</a:t>
            </a:r>
          </a:p>
        </p:txBody>
      </p:sp>
    </p:spTree>
    <p:extLst>
      <p:ext uri="{BB962C8B-B14F-4D97-AF65-F5344CB8AC3E}">
        <p14:creationId xmlns:p14="http://schemas.microsoft.com/office/powerpoint/2010/main" val="14219056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Proper irrigation</a:t>
            </a:r>
          </a:p>
          <a:p>
            <a:r>
              <a:rPr lang="en-US" altLang="en-US"/>
              <a:t>Fungicides may be necessary on high quality turf.</a:t>
            </a:r>
          </a:p>
        </p:txBody>
      </p:sp>
    </p:spTree>
    <p:extLst>
      <p:ext uri="{BB962C8B-B14F-4D97-AF65-F5344CB8AC3E}">
        <p14:creationId xmlns:p14="http://schemas.microsoft.com/office/powerpoint/2010/main" val="7703365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When night temps exceed 65 degrees</a:t>
            </a:r>
          </a:p>
          <a:p>
            <a:r>
              <a:rPr lang="en-US" altLang="en-US"/>
              <a:t>High humidity mycelia may be present</a:t>
            </a:r>
          </a:p>
          <a:p>
            <a:r>
              <a:rPr lang="en-US" altLang="en-US"/>
              <a:t>1 inch to several inches in diameter</a:t>
            </a:r>
          </a:p>
          <a:p>
            <a:r>
              <a:rPr lang="en-US" altLang="en-US"/>
              <a:t>Leaves are water soaked and slimy to the touch</a:t>
            </a:r>
          </a:p>
          <a:p>
            <a:r>
              <a:rPr lang="en-US" altLang="en-US"/>
              <a:t>Center of diseased patch usually completely dies</a:t>
            </a:r>
          </a:p>
        </p:txBody>
      </p:sp>
    </p:spTree>
    <p:extLst>
      <p:ext uri="{BB962C8B-B14F-4D97-AF65-F5344CB8AC3E}">
        <p14:creationId xmlns:p14="http://schemas.microsoft.com/office/powerpoint/2010/main" val="20154087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Several fungi are responsible</a:t>
            </a:r>
          </a:p>
          <a:p>
            <a:r>
              <a:rPr lang="en-US" altLang="en-US"/>
              <a:t>Usually appears on bermuda that is 6 or more years old with a thatch problem</a:t>
            </a:r>
          </a:p>
          <a:p>
            <a:r>
              <a:rPr lang="en-US" altLang="en-US"/>
              <a:t>Areas 2-3 feet in diameter remain dormant at spring green up and eventually die.</a:t>
            </a:r>
          </a:p>
        </p:txBody>
      </p:sp>
    </p:spTree>
    <p:extLst>
      <p:ext uri="{BB962C8B-B14F-4D97-AF65-F5344CB8AC3E}">
        <p14:creationId xmlns:p14="http://schemas.microsoft.com/office/powerpoint/2010/main" val="7147256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Thinning turf, poor color, wilty/poorly rooted.</a:t>
            </a:r>
          </a:p>
        </p:txBody>
      </p:sp>
    </p:spTree>
    <p:extLst>
      <p:ext uri="{BB962C8B-B14F-4D97-AF65-F5344CB8AC3E}">
        <p14:creationId xmlns:p14="http://schemas.microsoft.com/office/powerpoint/2010/main" val="15184828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3721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Fungi are most responsible for plant diseases in the landscape.  Most need a microscope to see but some can be seen with naked eye like powdery mildew.</a:t>
            </a:r>
          </a:p>
          <a:p>
            <a:r>
              <a:rPr lang="en-US" altLang="en-US"/>
              <a:t>Bacteria are microscopic one celled organisms</a:t>
            </a:r>
          </a:p>
          <a:p>
            <a:r>
              <a:rPr lang="en-US" altLang="en-US"/>
              <a:t>Viruses can not be seen with most microscopes, no chemals available, insects usually are the vector.</a:t>
            </a:r>
          </a:p>
        </p:txBody>
      </p:sp>
    </p:spTree>
    <p:extLst>
      <p:ext uri="{BB962C8B-B14F-4D97-AF65-F5344CB8AC3E}">
        <p14:creationId xmlns:p14="http://schemas.microsoft.com/office/powerpoint/2010/main" val="10159090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91996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2443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4488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162504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58476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5725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355342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46347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2820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433302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602306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9619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pPr algn="r"/>
            <a:r>
              <a:rPr lang="en-US" altLang="en-US" sz="1200" b="1">
                <a:latin typeface="Arial" charset="0"/>
              </a:rPr>
              <a:t>1</a:t>
            </a:r>
          </a:p>
        </p:txBody>
      </p:sp>
      <p:sp>
        <p:nvSpPr>
          <p:cNvPr id="239620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9621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9622" name="Rectangle 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239623" name="Rectangle 7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141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7811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pPr algn="r"/>
            <a:r>
              <a:rPr lang="en-US" altLang="en-US" sz="1200" b="1">
                <a:latin typeface="Arial" charset="0"/>
              </a:rPr>
              <a:t>1</a:t>
            </a:r>
          </a:p>
        </p:txBody>
      </p:sp>
      <p:sp>
        <p:nvSpPr>
          <p:cNvPr id="247812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7813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7814" name="Rectangle 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247815" name="Rectangle 7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9940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4019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Right plant right place.  Do not plant grass in the shade.  Do not put azaleas in full sun.</a:t>
            </a:r>
          </a:p>
          <a:p>
            <a:r>
              <a:rPr lang="en-US" altLang="en-US"/>
              <a:t>Is the damage from environmental conditions or insects and diseases.</a:t>
            </a:r>
          </a:p>
          <a:p>
            <a:r>
              <a:rPr lang="en-US" altLang="en-US"/>
              <a:t>Threshold is the amount of damage that can be tolerated before a pesticide is justified.</a:t>
            </a:r>
          </a:p>
        </p:txBody>
      </p:sp>
    </p:spTree>
    <p:extLst>
      <p:ext uri="{BB962C8B-B14F-4D97-AF65-F5344CB8AC3E}">
        <p14:creationId xmlns:p14="http://schemas.microsoft.com/office/powerpoint/2010/main" val="363501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Symptoms are the plants expression of a problem such as yellow leaves, wilting, leaf spots, etc.</a:t>
            </a:r>
          </a:p>
          <a:p>
            <a:r>
              <a:rPr lang="en-US" altLang="en-US"/>
              <a:t>Signs are seeing the actual insect or fungus (i.e. powdery mildew)</a:t>
            </a:r>
          </a:p>
        </p:txBody>
      </p:sp>
    </p:spTree>
    <p:extLst>
      <p:ext uri="{BB962C8B-B14F-4D97-AF65-F5344CB8AC3E}">
        <p14:creationId xmlns:p14="http://schemas.microsoft.com/office/powerpoint/2010/main" val="1931327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34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21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6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58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2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73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82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1297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26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7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00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94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12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323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29804"/>
                <a:invGamma/>
              </a:schemeClr>
            </a:gs>
            <a:gs pos="50000">
              <a:schemeClr val="bg1"/>
            </a:gs>
            <a:gs pos="100000">
              <a:schemeClr val="bg1">
                <a:gamma/>
                <a:shade val="29804"/>
                <a:invGamma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8783638" y="444500"/>
            <a:ext cx="360362" cy="3152775"/>
          </a:xfrm>
          <a:prstGeom prst="rect">
            <a:avLst/>
          </a:prstGeom>
          <a:gradFill rotWithShape="0">
            <a:gsLst>
              <a:gs pos="0">
                <a:srgbClr val="9C004E">
                  <a:gamma/>
                  <a:shade val="20000"/>
                  <a:invGamma/>
                </a:srgbClr>
              </a:gs>
              <a:gs pos="50000">
                <a:srgbClr val="9C004E"/>
              </a:gs>
              <a:gs pos="100000">
                <a:srgbClr val="9C004E">
                  <a:gamma/>
                  <a:shade val="20000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Freeform 3"/>
          <p:cNvSpPr>
            <a:spLocks/>
          </p:cNvSpPr>
          <p:nvPr/>
        </p:nvSpPr>
        <p:spPr bwMode="auto">
          <a:xfrm>
            <a:off x="0" y="0"/>
            <a:ext cx="9147175" cy="1965325"/>
          </a:xfrm>
          <a:custGeom>
            <a:avLst/>
            <a:gdLst>
              <a:gd name="T0" fmla="*/ 0 w 5762"/>
              <a:gd name="T1" fmla="*/ 0 h 1238"/>
              <a:gd name="T2" fmla="*/ 5761 w 5762"/>
              <a:gd name="T3" fmla="*/ 0 h 1238"/>
              <a:gd name="T4" fmla="*/ 5761 w 5762"/>
              <a:gd name="T5" fmla="*/ 878 h 1238"/>
              <a:gd name="T6" fmla="*/ 5724 w 5762"/>
              <a:gd name="T7" fmla="*/ 889 h 1238"/>
              <a:gd name="T8" fmla="*/ 5687 w 5762"/>
              <a:gd name="T9" fmla="*/ 897 h 1238"/>
              <a:gd name="T10" fmla="*/ 5650 w 5762"/>
              <a:gd name="T11" fmla="*/ 902 h 1238"/>
              <a:gd name="T12" fmla="*/ 5604 w 5762"/>
              <a:gd name="T13" fmla="*/ 906 h 1238"/>
              <a:gd name="T14" fmla="*/ 5512 w 5762"/>
              <a:gd name="T15" fmla="*/ 908 h 1238"/>
              <a:gd name="T16" fmla="*/ 5411 w 5762"/>
              <a:gd name="T17" fmla="*/ 904 h 1238"/>
              <a:gd name="T18" fmla="*/ 5291 w 5762"/>
              <a:gd name="T19" fmla="*/ 895 h 1238"/>
              <a:gd name="T20" fmla="*/ 5171 w 5762"/>
              <a:gd name="T21" fmla="*/ 880 h 1238"/>
              <a:gd name="T22" fmla="*/ 5042 w 5762"/>
              <a:gd name="T23" fmla="*/ 863 h 1238"/>
              <a:gd name="T24" fmla="*/ 4904 w 5762"/>
              <a:gd name="T25" fmla="*/ 844 h 1238"/>
              <a:gd name="T26" fmla="*/ 4609 w 5762"/>
              <a:gd name="T27" fmla="*/ 805 h 1238"/>
              <a:gd name="T28" fmla="*/ 4461 w 5762"/>
              <a:gd name="T29" fmla="*/ 788 h 1238"/>
              <a:gd name="T30" fmla="*/ 4295 w 5762"/>
              <a:gd name="T31" fmla="*/ 770 h 1238"/>
              <a:gd name="T32" fmla="*/ 4129 w 5762"/>
              <a:gd name="T33" fmla="*/ 760 h 1238"/>
              <a:gd name="T34" fmla="*/ 3954 w 5762"/>
              <a:gd name="T35" fmla="*/ 753 h 1238"/>
              <a:gd name="T36" fmla="*/ 3779 w 5762"/>
              <a:gd name="T37" fmla="*/ 753 h 1238"/>
              <a:gd name="T38" fmla="*/ 3604 w 5762"/>
              <a:gd name="T39" fmla="*/ 760 h 1238"/>
              <a:gd name="T40" fmla="*/ 3512 w 5762"/>
              <a:gd name="T41" fmla="*/ 766 h 1238"/>
              <a:gd name="T42" fmla="*/ 3411 w 5762"/>
              <a:gd name="T43" fmla="*/ 777 h 1238"/>
              <a:gd name="T44" fmla="*/ 3309 w 5762"/>
              <a:gd name="T45" fmla="*/ 788 h 1238"/>
              <a:gd name="T46" fmla="*/ 3199 w 5762"/>
              <a:gd name="T47" fmla="*/ 801 h 1238"/>
              <a:gd name="T48" fmla="*/ 2968 w 5762"/>
              <a:gd name="T49" fmla="*/ 835 h 1238"/>
              <a:gd name="T50" fmla="*/ 2719 w 5762"/>
              <a:gd name="T51" fmla="*/ 874 h 1238"/>
              <a:gd name="T52" fmla="*/ 2461 w 5762"/>
              <a:gd name="T53" fmla="*/ 917 h 1238"/>
              <a:gd name="T54" fmla="*/ 2194 w 5762"/>
              <a:gd name="T55" fmla="*/ 964 h 1238"/>
              <a:gd name="T56" fmla="*/ 1926 w 5762"/>
              <a:gd name="T57" fmla="*/ 1011 h 1238"/>
              <a:gd name="T58" fmla="*/ 1668 w 5762"/>
              <a:gd name="T59" fmla="*/ 1059 h 1238"/>
              <a:gd name="T60" fmla="*/ 1401 w 5762"/>
              <a:gd name="T61" fmla="*/ 1104 h 1238"/>
              <a:gd name="T62" fmla="*/ 1152 w 5762"/>
              <a:gd name="T63" fmla="*/ 1145 h 1238"/>
              <a:gd name="T64" fmla="*/ 903 w 5762"/>
              <a:gd name="T65" fmla="*/ 1179 h 1238"/>
              <a:gd name="T66" fmla="*/ 793 w 5762"/>
              <a:gd name="T67" fmla="*/ 1194 h 1238"/>
              <a:gd name="T68" fmla="*/ 682 w 5762"/>
              <a:gd name="T69" fmla="*/ 1207 h 1238"/>
              <a:gd name="T70" fmla="*/ 571 w 5762"/>
              <a:gd name="T71" fmla="*/ 1220 h 1238"/>
              <a:gd name="T72" fmla="*/ 470 w 5762"/>
              <a:gd name="T73" fmla="*/ 1229 h 1238"/>
              <a:gd name="T74" fmla="*/ 378 w 5762"/>
              <a:gd name="T75" fmla="*/ 1233 h 1238"/>
              <a:gd name="T76" fmla="*/ 286 w 5762"/>
              <a:gd name="T77" fmla="*/ 1237 h 1238"/>
              <a:gd name="T78" fmla="*/ 203 w 5762"/>
              <a:gd name="T79" fmla="*/ 1237 h 1238"/>
              <a:gd name="T80" fmla="*/ 129 w 5762"/>
              <a:gd name="T81" fmla="*/ 1235 h 1238"/>
              <a:gd name="T82" fmla="*/ 65 w 5762"/>
              <a:gd name="T83" fmla="*/ 1229 h 1238"/>
              <a:gd name="T84" fmla="*/ 0 w 5762"/>
              <a:gd name="T85" fmla="*/ 1218 h 1238"/>
              <a:gd name="T86" fmla="*/ 0 w 5762"/>
              <a:gd name="T87" fmla="*/ 0 h 1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762" h="1238">
                <a:moveTo>
                  <a:pt x="0" y="0"/>
                </a:moveTo>
                <a:lnTo>
                  <a:pt x="5761" y="0"/>
                </a:lnTo>
                <a:lnTo>
                  <a:pt x="5761" y="878"/>
                </a:lnTo>
                <a:lnTo>
                  <a:pt x="5724" y="889"/>
                </a:lnTo>
                <a:lnTo>
                  <a:pt x="5687" y="897"/>
                </a:lnTo>
                <a:lnTo>
                  <a:pt x="5650" y="902"/>
                </a:lnTo>
                <a:lnTo>
                  <a:pt x="5604" y="906"/>
                </a:lnTo>
                <a:lnTo>
                  <a:pt x="5512" y="908"/>
                </a:lnTo>
                <a:lnTo>
                  <a:pt x="5411" y="904"/>
                </a:lnTo>
                <a:lnTo>
                  <a:pt x="5291" y="895"/>
                </a:lnTo>
                <a:lnTo>
                  <a:pt x="5171" y="880"/>
                </a:lnTo>
                <a:lnTo>
                  <a:pt x="5042" y="863"/>
                </a:lnTo>
                <a:lnTo>
                  <a:pt x="4904" y="844"/>
                </a:lnTo>
                <a:lnTo>
                  <a:pt x="4609" y="805"/>
                </a:lnTo>
                <a:lnTo>
                  <a:pt x="4461" y="788"/>
                </a:lnTo>
                <a:lnTo>
                  <a:pt x="4295" y="770"/>
                </a:lnTo>
                <a:lnTo>
                  <a:pt x="4129" y="760"/>
                </a:lnTo>
                <a:lnTo>
                  <a:pt x="3954" y="753"/>
                </a:lnTo>
                <a:lnTo>
                  <a:pt x="3779" y="753"/>
                </a:lnTo>
                <a:lnTo>
                  <a:pt x="3604" y="760"/>
                </a:lnTo>
                <a:lnTo>
                  <a:pt x="3512" y="766"/>
                </a:lnTo>
                <a:lnTo>
                  <a:pt x="3411" y="777"/>
                </a:lnTo>
                <a:lnTo>
                  <a:pt x="3309" y="788"/>
                </a:lnTo>
                <a:lnTo>
                  <a:pt x="3199" y="801"/>
                </a:lnTo>
                <a:lnTo>
                  <a:pt x="2968" y="835"/>
                </a:lnTo>
                <a:lnTo>
                  <a:pt x="2719" y="874"/>
                </a:lnTo>
                <a:lnTo>
                  <a:pt x="2461" y="917"/>
                </a:lnTo>
                <a:lnTo>
                  <a:pt x="2194" y="964"/>
                </a:lnTo>
                <a:lnTo>
                  <a:pt x="1926" y="1011"/>
                </a:lnTo>
                <a:lnTo>
                  <a:pt x="1668" y="1059"/>
                </a:lnTo>
                <a:lnTo>
                  <a:pt x="1401" y="1104"/>
                </a:lnTo>
                <a:lnTo>
                  <a:pt x="1152" y="1145"/>
                </a:lnTo>
                <a:lnTo>
                  <a:pt x="903" y="1179"/>
                </a:lnTo>
                <a:lnTo>
                  <a:pt x="793" y="1194"/>
                </a:lnTo>
                <a:lnTo>
                  <a:pt x="682" y="1207"/>
                </a:lnTo>
                <a:lnTo>
                  <a:pt x="571" y="1220"/>
                </a:lnTo>
                <a:lnTo>
                  <a:pt x="470" y="1229"/>
                </a:lnTo>
                <a:lnTo>
                  <a:pt x="378" y="1233"/>
                </a:lnTo>
                <a:lnTo>
                  <a:pt x="286" y="1237"/>
                </a:lnTo>
                <a:lnTo>
                  <a:pt x="203" y="1237"/>
                </a:lnTo>
                <a:lnTo>
                  <a:pt x="129" y="1235"/>
                </a:lnTo>
                <a:lnTo>
                  <a:pt x="65" y="1229"/>
                </a:lnTo>
                <a:lnTo>
                  <a:pt x="0" y="1218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rgbClr val="660033">
                  <a:gamma/>
                  <a:shade val="29804"/>
                  <a:invGamma/>
                </a:srgbClr>
              </a:gs>
              <a:gs pos="50000">
                <a:srgbClr val="660033"/>
              </a:gs>
              <a:gs pos="100000">
                <a:srgbClr val="660033">
                  <a:gamma/>
                  <a:shade val="29804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" name="Freeform 4"/>
          <p:cNvSpPr>
            <a:spLocks/>
          </p:cNvSpPr>
          <p:nvPr/>
        </p:nvSpPr>
        <p:spPr bwMode="auto">
          <a:xfrm>
            <a:off x="0" y="1349375"/>
            <a:ext cx="9147175" cy="5511800"/>
          </a:xfrm>
          <a:custGeom>
            <a:avLst/>
            <a:gdLst>
              <a:gd name="T0" fmla="*/ 194 w 5762"/>
              <a:gd name="T1" fmla="*/ 477 h 3472"/>
              <a:gd name="T2" fmla="*/ 562 w 5762"/>
              <a:gd name="T3" fmla="*/ 484 h 3472"/>
              <a:gd name="T4" fmla="*/ 1106 w 5762"/>
              <a:gd name="T5" fmla="*/ 436 h 3472"/>
              <a:gd name="T6" fmla="*/ 1779 w 5762"/>
              <a:gd name="T7" fmla="*/ 325 h 3472"/>
              <a:gd name="T8" fmla="*/ 2369 w 5762"/>
              <a:gd name="T9" fmla="*/ 201 h 3472"/>
              <a:gd name="T10" fmla="*/ 2645 w 5762"/>
              <a:gd name="T11" fmla="*/ 152 h 3472"/>
              <a:gd name="T12" fmla="*/ 2692 w 5762"/>
              <a:gd name="T13" fmla="*/ 146 h 3472"/>
              <a:gd name="T14" fmla="*/ 2839 w 5762"/>
              <a:gd name="T15" fmla="*/ 125 h 3472"/>
              <a:gd name="T16" fmla="*/ 3097 w 5762"/>
              <a:gd name="T17" fmla="*/ 83 h 3472"/>
              <a:gd name="T18" fmla="*/ 3309 w 5762"/>
              <a:gd name="T19" fmla="*/ 56 h 3472"/>
              <a:gd name="T20" fmla="*/ 3374 w 5762"/>
              <a:gd name="T21" fmla="*/ 42 h 3472"/>
              <a:gd name="T22" fmla="*/ 3669 w 5762"/>
              <a:gd name="T23" fmla="*/ 7 h 3472"/>
              <a:gd name="T24" fmla="*/ 3991 w 5762"/>
              <a:gd name="T25" fmla="*/ 7 h 3472"/>
              <a:gd name="T26" fmla="*/ 4332 w 5762"/>
              <a:gd name="T27" fmla="*/ 35 h 3472"/>
              <a:gd name="T28" fmla="*/ 4996 w 5762"/>
              <a:gd name="T29" fmla="*/ 139 h 3472"/>
              <a:gd name="T30" fmla="*/ 5291 w 5762"/>
              <a:gd name="T31" fmla="*/ 187 h 3472"/>
              <a:gd name="T32" fmla="*/ 5549 w 5762"/>
              <a:gd name="T33" fmla="*/ 229 h 3472"/>
              <a:gd name="T34" fmla="*/ 5761 w 5762"/>
              <a:gd name="T35" fmla="*/ 242 h 3472"/>
              <a:gd name="T36" fmla="*/ 0 w 5762"/>
              <a:gd name="T37" fmla="*/ 3471 h 3472"/>
              <a:gd name="T38" fmla="*/ 0 w 5762"/>
              <a:gd name="T39" fmla="*/ 3436 h 3472"/>
              <a:gd name="T40" fmla="*/ 0 w 5762"/>
              <a:gd name="T41" fmla="*/ 3340 h 3472"/>
              <a:gd name="T42" fmla="*/ 0 w 5762"/>
              <a:gd name="T43" fmla="*/ 3194 h 3472"/>
              <a:gd name="T44" fmla="*/ 0 w 5762"/>
              <a:gd name="T45" fmla="*/ 3001 h 3472"/>
              <a:gd name="T46" fmla="*/ 0 w 5762"/>
              <a:gd name="T47" fmla="*/ 2773 h 3472"/>
              <a:gd name="T48" fmla="*/ 0 w 5762"/>
              <a:gd name="T49" fmla="*/ 2247 h 3472"/>
              <a:gd name="T50" fmla="*/ 0 w 5762"/>
              <a:gd name="T51" fmla="*/ 1687 h 3472"/>
              <a:gd name="T52" fmla="*/ 0 w 5762"/>
              <a:gd name="T53" fmla="*/ 1162 h 3472"/>
              <a:gd name="T54" fmla="*/ 0 w 5762"/>
              <a:gd name="T55" fmla="*/ 934 h 3472"/>
              <a:gd name="T56" fmla="*/ 0 w 5762"/>
              <a:gd name="T57" fmla="*/ 740 h 3472"/>
              <a:gd name="T58" fmla="*/ 0 w 5762"/>
              <a:gd name="T59" fmla="*/ 595 h 3472"/>
              <a:gd name="T60" fmla="*/ 0 w 5762"/>
              <a:gd name="T61" fmla="*/ 498 h 3472"/>
              <a:gd name="T62" fmla="*/ 0 w 5762"/>
              <a:gd name="T63" fmla="*/ 464 h 3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762" h="3472">
                <a:moveTo>
                  <a:pt x="0" y="464"/>
                </a:moveTo>
                <a:lnTo>
                  <a:pt x="194" y="477"/>
                </a:lnTo>
                <a:lnTo>
                  <a:pt x="378" y="484"/>
                </a:lnTo>
                <a:lnTo>
                  <a:pt x="562" y="484"/>
                </a:lnTo>
                <a:lnTo>
                  <a:pt x="747" y="470"/>
                </a:lnTo>
                <a:lnTo>
                  <a:pt x="1106" y="436"/>
                </a:lnTo>
                <a:lnTo>
                  <a:pt x="1447" y="388"/>
                </a:lnTo>
                <a:lnTo>
                  <a:pt x="1779" y="325"/>
                </a:lnTo>
                <a:lnTo>
                  <a:pt x="2083" y="263"/>
                </a:lnTo>
                <a:lnTo>
                  <a:pt x="2369" y="201"/>
                </a:lnTo>
                <a:lnTo>
                  <a:pt x="2636" y="152"/>
                </a:lnTo>
                <a:lnTo>
                  <a:pt x="2645" y="152"/>
                </a:lnTo>
                <a:lnTo>
                  <a:pt x="2664" y="146"/>
                </a:lnTo>
                <a:lnTo>
                  <a:pt x="2692" y="146"/>
                </a:lnTo>
                <a:lnTo>
                  <a:pt x="2738" y="139"/>
                </a:lnTo>
                <a:lnTo>
                  <a:pt x="2839" y="125"/>
                </a:lnTo>
                <a:lnTo>
                  <a:pt x="2968" y="104"/>
                </a:lnTo>
                <a:lnTo>
                  <a:pt x="3097" y="83"/>
                </a:lnTo>
                <a:lnTo>
                  <a:pt x="3217" y="70"/>
                </a:lnTo>
                <a:lnTo>
                  <a:pt x="3309" y="56"/>
                </a:lnTo>
                <a:lnTo>
                  <a:pt x="3346" y="49"/>
                </a:lnTo>
                <a:lnTo>
                  <a:pt x="3374" y="42"/>
                </a:lnTo>
                <a:lnTo>
                  <a:pt x="3521" y="21"/>
                </a:lnTo>
                <a:lnTo>
                  <a:pt x="3669" y="7"/>
                </a:lnTo>
                <a:lnTo>
                  <a:pt x="3835" y="0"/>
                </a:lnTo>
                <a:lnTo>
                  <a:pt x="3991" y="7"/>
                </a:lnTo>
                <a:lnTo>
                  <a:pt x="4166" y="21"/>
                </a:lnTo>
                <a:lnTo>
                  <a:pt x="4332" y="35"/>
                </a:lnTo>
                <a:lnTo>
                  <a:pt x="4664" y="83"/>
                </a:lnTo>
                <a:lnTo>
                  <a:pt x="4996" y="139"/>
                </a:lnTo>
                <a:lnTo>
                  <a:pt x="5143" y="166"/>
                </a:lnTo>
                <a:lnTo>
                  <a:pt x="5291" y="187"/>
                </a:lnTo>
                <a:lnTo>
                  <a:pt x="5429" y="208"/>
                </a:lnTo>
                <a:lnTo>
                  <a:pt x="5549" y="229"/>
                </a:lnTo>
                <a:lnTo>
                  <a:pt x="5660" y="235"/>
                </a:lnTo>
                <a:lnTo>
                  <a:pt x="5761" y="242"/>
                </a:lnTo>
                <a:lnTo>
                  <a:pt x="5761" y="3471"/>
                </a:lnTo>
                <a:lnTo>
                  <a:pt x="0" y="3471"/>
                </a:lnTo>
                <a:lnTo>
                  <a:pt x="0" y="3464"/>
                </a:lnTo>
                <a:lnTo>
                  <a:pt x="0" y="3436"/>
                </a:lnTo>
                <a:lnTo>
                  <a:pt x="0" y="3395"/>
                </a:lnTo>
                <a:lnTo>
                  <a:pt x="0" y="3340"/>
                </a:lnTo>
                <a:lnTo>
                  <a:pt x="0" y="3271"/>
                </a:lnTo>
                <a:lnTo>
                  <a:pt x="0" y="3194"/>
                </a:lnTo>
                <a:lnTo>
                  <a:pt x="0" y="3105"/>
                </a:lnTo>
                <a:lnTo>
                  <a:pt x="0" y="3001"/>
                </a:lnTo>
                <a:lnTo>
                  <a:pt x="0" y="2890"/>
                </a:lnTo>
                <a:lnTo>
                  <a:pt x="0" y="2773"/>
                </a:lnTo>
                <a:lnTo>
                  <a:pt x="0" y="2517"/>
                </a:lnTo>
                <a:lnTo>
                  <a:pt x="0" y="2247"/>
                </a:lnTo>
                <a:lnTo>
                  <a:pt x="0" y="1971"/>
                </a:lnTo>
                <a:lnTo>
                  <a:pt x="0" y="1687"/>
                </a:lnTo>
                <a:lnTo>
                  <a:pt x="0" y="1418"/>
                </a:lnTo>
                <a:lnTo>
                  <a:pt x="0" y="1162"/>
                </a:lnTo>
                <a:lnTo>
                  <a:pt x="0" y="1044"/>
                </a:lnTo>
                <a:lnTo>
                  <a:pt x="0" y="934"/>
                </a:lnTo>
                <a:lnTo>
                  <a:pt x="0" y="830"/>
                </a:lnTo>
                <a:lnTo>
                  <a:pt x="0" y="740"/>
                </a:lnTo>
                <a:lnTo>
                  <a:pt x="0" y="664"/>
                </a:lnTo>
                <a:lnTo>
                  <a:pt x="0" y="595"/>
                </a:lnTo>
                <a:lnTo>
                  <a:pt x="0" y="540"/>
                </a:lnTo>
                <a:lnTo>
                  <a:pt x="0" y="498"/>
                </a:lnTo>
                <a:lnTo>
                  <a:pt x="0" y="470"/>
                </a:lnTo>
                <a:lnTo>
                  <a:pt x="0" y="464"/>
                </a:lnTo>
              </a:path>
            </a:pathLst>
          </a:custGeom>
          <a:gradFill rotWithShape="0">
            <a:gsLst>
              <a:gs pos="0">
                <a:srgbClr val="660033">
                  <a:gamma/>
                  <a:shade val="29804"/>
                  <a:invGamma/>
                </a:srgbClr>
              </a:gs>
              <a:gs pos="50000">
                <a:srgbClr val="660033"/>
              </a:gs>
              <a:gs pos="100000">
                <a:srgbClr val="660033">
                  <a:gamma/>
                  <a:shade val="29804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" name="Freeform 5"/>
          <p:cNvSpPr>
            <a:spLocks/>
          </p:cNvSpPr>
          <p:nvPr/>
        </p:nvSpPr>
        <p:spPr bwMode="auto">
          <a:xfrm>
            <a:off x="0" y="328613"/>
            <a:ext cx="9147175" cy="815975"/>
          </a:xfrm>
          <a:custGeom>
            <a:avLst/>
            <a:gdLst>
              <a:gd name="T0" fmla="*/ 0 w 5762"/>
              <a:gd name="T1" fmla="*/ 379 h 514"/>
              <a:gd name="T2" fmla="*/ 129 w 5762"/>
              <a:gd name="T3" fmla="*/ 397 h 514"/>
              <a:gd name="T4" fmla="*/ 489 w 5762"/>
              <a:gd name="T5" fmla="*/ 423 h 514"/>
              <a:gd name="T6" fmla="*/ 830 w 5762"/>
              <a:gd name="T7" fmla="*/ 435 h 514"/>
              <a:gd name="T8" fmla="*/ 1088 w 5762"/>
              <a:gd name="T9" fmla="*/ 437 h 514"/>
              <a:gd name="T10" fmla="*/ 1355 w 5762"/>
              <a:gd name="T11" fmla="*/ 435 h 514"/>
              <a:gd name="T12" fmla="*/ 1632 w 5762"/>
              <a:gd name="T13" fmla="*/ 427 h 514"/>
              <a:gd name="T14" fmla="*/ 1844 w 5762"/>
              <a:gd name="T15" fmla="*/ 415 h 514"/>
              <a:gd name="T16" fmla="*/ 2083 w 5762"/>
              <a:gd name="T17" fmla="*/ 397 h 514"/>
              <a:gd name="T18" fmla="*/ 2433 w 5762"/>
              <a:gd name="T19" fmla="*/ 360 h 514"/>
              <a:gd name="T20" fmla="*/ 2821 w 5762"/>
              <a:gd name="T21" fmla="*/ 315 h 514"/>
              <a:gd name="T22" fmla="*/ 3401 w 5762"/>
              <a:gd name="T23" fmla="*/ 243 h 514"/>
              <a:gd name="T24" fmla="*/ 3779 w 5762"/>
              <a:gd name="T25" fmla="*/ 200 h 514"/>
              <a:gd name="T26" fmla="*/ 4129 w 5762"/>
              <a:gd name="T27" fmla="*/ 169 h 514"/>
              <a:gd name="T28" fmla="*/ 4295 w 5762"/>
              <a:gd name="T29" fmla="*/ 159 h 514"/>
              <a:gd name="T30" fmla="*/ 4443 w 5762"/>
              <a:gd name="T31" fmla="*/ 153 h 514"/>
              <a:gd name="T32" fmla="*/ 4572 w 5762"/>
              <a:gd name="T33" fmla="*/ 153 h 514"/>
              <a:gd name="T34" fmla="*/ 4692 w 5762"/>
              <a:gd name="T35" fmla="*/ 160 h 514"/>
              <a:gd name="T36" fmla="*/ 4802 w 5762"/>
              <a:gd name="T37" fmla="*/ 172 h 514"/>
              <a:gd name="T38" fmla="*/ 4913 w 5762"/>
              <a:gd name="T39" fmla="*/ 192 h 514"/>
              <a:gd name="T40" fmla="*/ 5005 w 5762"/>
              <a:gd name="T41" fmla="*/ 215 h 514"/>
              <a:gd name="T42" fmla="*/ 5190 w 5762"/>
              <a:gd name="T43" fmla="*/ 274 h 514"/>
              <a:gd name="T44" fmla="*/ 5337 w 5762"/>
              <a:gd name="T45" fmla="*/ 339 h 514"/>
              <a:gd name="T46" fmla="*/ 5475 w 5762"/>
              <a:gd name="T47" fmla="*/ 404 h 514"/>
              <a:gd name="T48" fmla="*/ 5586 w 5762"/>
              <a:gd name="T49" fmla="*/ 459 h 514"/>
              <a:gd name="T50" fmla="*/ 5632 w 5762"/>
              <a:gd name="T51" fmla="*/ 481 h 514"/>
              <a:gd name="T52" fmla="*/ 5678 w 5762"/>
              <a:gd name="T53" fmla="*/ 499 h 514"/>
              <a:gd name="T54" fmla="*/ 5724 w 5762"/>
              <a:gd name="T55" fmla="*/ 509 h 514"/>
              <a:gd name="T56" fmla="*/ 5761 w 5762"/>
              <a:gd name="T57" fmla="*/ 513 h 514"/>
              <a:gd name="T58" fmla="*/ 5678 w 5762"/>
              <a:gd name="T59" fmla="*/ 109 h 514"/>
              <a:gd name="T60" fmla="*/ 5457 w 5762"/>
              <a:gd name="T61" fmla="*/ 53 h 514"/>
              <a:gd name="T62" fmla="*/ 5319 w 5762"/>
              <a:gd name="T63" fmla="*/ 30 h 514"/>
              <a:gd name="T64" fmla="*/ 5162 w 5762"/>
              <a:gd name="T65" fmla="*/ 14 h 514"/>
              <a:gd name="T66" fmla="*/ 4987 w 5762"/>
              <a:gd name="T67" fmla="*/ 2 h 514"/>
              <a:gd name="T68" fmla="*/ 4784 w 5762"/>
              <a:gd name="T69" fmla="*/ 0 h 514"/>
              <a:gd name="T70" fmla="*/ 4563 w 5762"/>
              <a:gd name="T71" fmla="*/ 6 h 514"/>
              <a:gd name="T72" fmla="*/ 4434 w 5762"/>
              <a:gd name="T73" fmla="*/ 14 h 514"/>
              <a:gd name="T74" fmla="*/ 4305 w 5762"/>
              <a:gd name="T75" fmla="*/ 27 h 514"/>
              <a:gd name="T76" fmla="*/ 4000 w 5762"/>
              <a:gd name="T77" fmla="*/ 63 h 514"/>
              <a:gd name="T78" fmla="*/ 3669 w 5762"/>
              <a:gd name="T79" fmla="*/ 110 h 514"/>
              <a:gd name="T80" fmla="*/ 3318 w 5762"/>
              <a:gd name="T81" fmla="*/ 162 h 514"/>
              <a:gd name="T82" fmla="*/ 2968 w 5762"/>
              <a:gd name="T83" fmla="*/ 214 h 514"/>
              <a:gd name="T84" fmla="*/ 2627 w 5762"/>
              <a:gd name="T85" fmla="*/ 260 h 514"/>
              <a:gd name="T86" fmla="*/ 2295 w 5762"/>
              <a:gd name="T87" fmla="*/ 295 h 514"/>
              <a:gd name="T88" fmla="*/ 2138 w 5762"/>
              <a:gd name="T89" fmla="*/ 307 h 514"/>
              <a:gd name="T90" fmla="*/ 1991 w 5762"/>
              <a:gd name="T91" fmla="*/ 314 h 514"/>
              <a:gd name="T92" fmla="*/ 1705 w 5762"/>
              <a:gd name="T93" fmla="*/ 314 h 514"/>
              <a:gd name="T94" fmla="*/ 1420 w 5762"/>
              <a:gd name="T95" fmla="*/ 301 h 514"/>
              <a:gd name="T96" fmla="*/ 1134 w 5762"/>
              <a:gd name="T97" fmla="*/ 278 h 514"/>
              <a:gd name="T98" fmla="*/ 866 w 5762"/>
              <a:gd name="T99" fmla="*/ 249 h 514"/>
              <a:gd name="T100" fmla="*/ 378 w 5762"/>
              <a:gd name="T101" fmla="*/ 185 h 514"/>
              <a:gd name="T102" fmla="*/ 175 w 5762"/>
              <a:gd name="T103" fmla="*/ 159 h 514"/>
              <a:gd name="T104" fmla="*/ 0 w 5762"/>
              <a:gd name="T105" fmla="*/ 140 h 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762" h="514">
                <a:moveTo>
                  <a:pt x="0" y="140"/>
                </a:moveTo>
                <a:lnTo>
                  <a:pt x="0" y="379"/>
                </a:lnTo>
                <a:lnTo>
                  <a:pt x="65" y="389"/>
                </a:lnTo>
                <a:lnTo>
                  <a:pt x="129" y="397"/>
                </a:lnTo>
                <a:lnTo>
                  <a:pt x="295" y="411"/>
                </a:lnTo>
                <a:lnTo>
                  <a:pt x="489" y="423"/>
                </a:lnTo>
                <a:lnTo>
                  <a:pt x="710" y="432"/>
                </a:lnTo>
                <a:lnTo>
                  <a:pt x="830" y="435"/>
                </a:lnTo>
                <a:lnTo>
                  <a:pt x="959" y="436"/>
                </a:lnTo>
                <a:lnTo>
                  <a:pt x="1088" y="437"/>
                </a:lnTo>
                <a:lnTo>
                  <a:pt x="1217" y="436"/>
                </a:lnTo>
                <a:lnTo>
                  <a:pt x="1355" y="435"/>
                </a:lnTo>
                <a:lnTo>
                  <a:pt x="1493" y="432"/>
                </a:lnTo>
                <a:lnTo>
                  <a:pt x="1632" y="427"/>
                </a:lnTo>
                <a:lnTo>
                  <a:pt x="1770" y="420"/>
                </a:lnTo>
                <a:lnTo>
                  <a:pt x="1844" y="415"/>
                </a:lnTo>
                <a:lnTo>
                  <a:pt x="1917" y="411"/>
                </a:lnTo>
                <a:lnTo>
                  <a:pt x="2083" y="397"/>
                </a:lnTo>
                <a:lnTo>
                  <a:pt x="2258" y="379"/>
                </a:lnTo>
                <a:lnTo>
                  <a:pt x="2433" y="360"/>
                </a:lnTo>
                <a:lnTo>
                  <a:pt x="2627" y="338"/>
                </a:lnTo>
                <a:lnTo>
                  <a:pt x="2821" y="315"/>
                </a:lnTo>
                <a:lnTo>
                  <a:pt x="3208" y="266"/>
                </a:lnTo>
                <a:lnTo>
                  <a:pt x="3401" y="243"/>
                </a:lnTo>
                <a:lnTo>
                  <a:pt x="3595" y="221"/>
                </a:lnTo>
                <a:lnTo>
                  <a:pt x="3779" y="200"/>
                </a:lnTo>
                <a:lnTo>
                  <a:pt x="3964" y="183"/>
                </a:lnTo>
                <a:lnTo>
                  <a:pt x="4129" y="169"/>
                </a:lnTo>
                <a:lnTo>
                  <a:pt x="4212" y="163"/>
                </a:lnTo>
                <a:lnTo>
                  <a:pt x="4295" y="159"/>
                </a:lnTo>
                <a:lnTo>
                  <a:pt x="4369" y="155"/>
                </a:lnTo>
                <a:lnTo>
                  <a:pt x="4443" y="153"/>
                </a:lnTo>
                <a:lnTo>
                  <a:pt x="4507" y="152"/>
                </a:lnTo>
                <a:lnTo>
                  <a:pt x="4572" y="153"/>
                </a:lnTo>
                <a:lnTo>
                  <a:pt x="4636" y="155"/>
                </a:lnTo>
                <a:lnTo>
                  <a:pt x="4692" y="160"/>
                </a:lnTo>
                <a:lnTo>
                  <a:pt x="4747" y="165"/>
                </a:lnTo>
                <a:lnTo>
                  <a:pt x="4802" y="172"/>
                </a:lnTo>
                <a:lnTo>
                  <a:pt x="4858" y="182"/>
                </a:lnTo>
                <a:lnTo>
                  <a:pt x="4913" y="192"/>
                </a:lnTo>
                <a:lnTo>
                  <a:pt x="4959" y="204"/>
                </a:lnTo>
                <a:lnTo>
                  <a:pt x="5005" y="215"/>
                </a:lnTo>
                <a:lnTo>
                  <a:pt x="5097" y="243"/>
                </a:lnTo>
                <a:lnTo>
                  <a:pt x="5190" y="274"/>
                </a:lnTo>
                <a:lnTo>
                  <a:pt x="5263" y="307"/>
                </a:lnTo>
                <a:lnTo>
                  <a:pt x="5337" y="339"/>
                </a:lnTo>
                <a:lnTo>
                  <a:pt x="5411" y="373"/>
                </a:lnTo>
                <a:lnTo>
                  <a:pt x="5475" y="404"/>
                </a:lnTo>
                <a:lnTo>
                  <a:pt x="5531" y="433"/>
                </a:lnTo>
                <a:lnTo>
                  <a:pt x="5586" y="459"/>
                </a:lnTo>
                <a:lnTo>
                  <a:pt x="5604" y="471"/>
                </a:lnTo>
                <a:lnTo>
                  <a:pt x="5632" y="481"/>
                </a:lnTo>
                <a:lnTo>
                  <a:pt x="5660" y="491"/>
                </a:lnTo>
                <a:lnTo>
                  <a:pt x="5678" y="499"/>
                </a:lnTo>
                <a:lnTo>
                  <a:pt x="5696" y="504"/>
                </a:lnTo>
                <a:lnTo>
                  <a:pt x="5724" y="509"/>
                </a:lnTo>
                <a:lnTo>
                  <a:pt x="5743" y="511"/>
                </a:lnTo>
                <a:lnTo>
                  <a:pt x="5761" y="513"/>
                </a:lnTo>
                <a:lnTo>
                  <a:pt x="5761" y="140"/>
                </a:lnTo>
                <a:lnTo>
                  <a:pt x="5678" y="109"/>
                </a:lnTo>
                <a:lnTo>
                  <a:pt x="5577" y="80"/>
                </a:lnTo>
                <a:lnTo>
                  <a:pt x="5457" y="53"/>
                </a:lnTo>
                <a:lnTo>
                  <a:pt x="5392" y="41"/>
                </a:lnTo>
                <a:lnTo>
                  <a:pt x="5319" y="30"/>
                </a:lnTo>
                <a:lnTo>
                  <a:pt x="5245" y="21"/>
                </a:lnTo>
                <a:lnTo>
                  <a:pt x="5162" y="14"/>
                </a:lnTo>
                <a:lnTo>
                  <a:pt x="5079" y="7"/>
                </a:lnTo>
                <a:lnTo>
                  <a:pt x="4987" y="2"/>
                </a:lnTo>
                <a:lnTo>
                  <a:pt x="4885" y="0"/>
                </a:lnTo>
                <a:lnTo>
                  <a:pt x="4784" y="0"/>
                </a:lnTo>
                <a:lnTo>
                  <a:pt x="4673" y="1"/>
                </a:lnTo>
                <a:lnTo>
                  <a:pt x="4563" y="6"/>
                </a:lnTo>
                <a:lnTo>
                  <a:pt x="4498" y="9"/>
                </a:lnTo>
                <a:lnTo>
                  <a:pt x="4434" y="14"/>
                </a:lnTo>
                <a:lnTo>
                  <a:pt x="4369" y="20"/>
                </a:lnTo>
                <a:lnTo>
                  <a:pt x="4305" y="27"/>
                </a:lnTo>
                <a:lnTo>
                  <a:pt x="4157" y="43"/>
                </a:lnTo>
                <a:lnTo>
                  <a:pt x="4000" y="63"/>
                </a:lnTo>
                <a:lnTo>
                  <a:pt x="3835" y="86"/>
                </a:lnTo>
                <a:lnTo>
                  <a:pt x="3669" y="110"/>
                </a:lnTo>
                <a:lnTo>
                  <a:pt x="3493" y="135"/>
                </a:lnTo>
                <a:lnTo>
                  <a:pt x="3318" y="162"/>
                </a:lnTo>
                <a:lnTo>
                  <a:pt x="3143" y="189"/>
                </a:lnTo>
                <a:lnTo>
                  <a:pt x="2968" y="214"/>
                </a:lnTo>
                <a:lnTo>
                  <a:pt x="2793" y="238"/>
                </a:lnTo>
                <a:lnTo>
                  <a:pt x="2627" y="260"/>
                </a:lnTo>
                <a:lnTo>
                  <a:pt x="2452" y="279"/>
                </a:lnTo>
                <a:lnTo>
                  <a:pt x="2295" y="295"/>
                </a:lnTo>
                <a:lnTo>
                  <a:pt x="2212" y="301"/>
                </a:lnTo>
                <a:lnTo>
                  <a:pt x="2138" y="307"/>
                </a:lnTo>
                <a:lnTo>
                  <a:pt x="2065" y="311"/>
                </a:lnTo>
                <a:lnTo>
                  <a:pt x="1991" y="314"/>
                </a:lnTo>
                <a:lnTo>
                  <a:pt x="1844" y="316"/>
                </a:lnTo>
                <a:lnTo>
                  <a:pt x="1705" y="314"/>
                </a:lnTo>
                <a:lnTo>
                  <a:pt x="1558" y="309"/>
                </a:lnTo>
                <a:lnTo>
                  <a:pt x="1420" y="301"/>
                </a:lnTo>
                <a:lnTo>
                  <a:pt x="1272" y="290"/>
                </a:lnTo>
                <a:lnTo>
                  <a:pt x="1134" y="278"/>
                </a:lnTo>
                <a:lnTo>
                  <a:pt x="996" y="264"/>
                </a:lnTo>
                <a:lnTo>
                  <a:pt x="866" y="249"/>
                </a:lnTo>
                <a:lnTo>
                  <a:pt x="608" y="216"/>
                </a:lnTo>
                <a:lnTo>
                  <a:pt x="378" y="185"/>
                </a:lnTo>
                <a:lnTo>
                  <a:pt x="277" y="171"/>
                </a:lnTo>
                <a:lnTo>
                  <a:pt x="175" y="159"/>
                </a:lnTo>
                <a:lnTo>
                  <a:pt x="83" y="148"/>
                </a:lnTo>
                <a:lnTo>
                  <a:pt x="0" y="140"/>
                </a:lnTo>
              </a:path>
            </a:pathLst>
          </a:custGeom>
          <a:gradFill rotWithShape="0">
            <a:gsLst>
              <a:gs pos="0">
                <a:srgbClr val="660033"/>
              </a:gs>
              <a:gs pos="50000">
                <a:srgbClr val="660033">
                  <a:gamma/>
                  <a:shade val="29804"/>
                  <a:invGamma/>
                </a:srgbClr>
              </a:gs>
              <a:gs pos="100000">
                <a:srgbClr val="660033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0" name="Freeform 6"/>
          <p:cNvSpPr>
            <a:spLocks/>
          </p:cNvSpPr>
          <p:nvPr/>
        </p:nvSpPr>
        <p:spPr bwMode="auto">
          <a:xfrm>
            <a:off x="0" y="2452688"/>
            <a:ext cx="9147175" cy="1003300"/>
          </a:xfrm>
          <a:custGeom>
            <a:avLst/>
            <a:gdLst>
              <a:gd name="T0" fmla="*/ 0 w 5762"/>
              <a:gd name="T1" fmla="*/ 375 h 632"/>
              <a:gd name="T2" fmla="*/ 101 w 5762"/>
              <a:gd name="T3" fmla="*/ 400 h 632"/>
              <a:gd name="T4" fmla="*/ 249 w 5762"/>
              <a:gd name="T5" fmla="*/ 431 h 632"/>
              <a:gd name="T6" fmla="*/ 618 w 5762"/>
              <a:gd name="T7" fmla="*/ 505 h 632"/>
              <a:gd name="T8" fmla="*/ 996 w 5762"/>
              <a:gd name="T9" fmla="*/ 571 h 632"/>
              <a:gd name="T10" fmla="*/ 1226 w 5762"/>
              <a:gd name="T11" fmla="*/ 606 h 632"/>
              <a:gd name="T12" fmla="*/ 1327 w 5762"/>
              <a:gd name="T13" fmla="*/ 620 h 632"/>
              <a:gd name="T14" fmla="*/ 1364 w 5762"/>
              <a:gd name="T15" fmla="*/ 627 h 632"/>
              <a:gd name="T16" fmla="*/ 1364 w 5762"/>
              <a:gd name="T17" fmla="*/ 631 h 632"/>
              <a:gd name="T18" fmla="*/ 1355 w 5762"/>
              <a:gd name="T19" fmla="*/ 617 h 632"/>
              <a:gd name="T20" fmla="*/ 1383 w 5762"/>
              <a:gd name="T21" fmla="*/ 603 h 632"/>
              <a:gd name="T22" fmla="*/ 1475 w 5762"/>
              <a:gd name="T23" fmla="*/ 578 h 632"/>
              <a:gd name="T24" fmla="*/ 1632 w 5762"/>
              <a:gd name="T25" fmla="*/ 550 h 632"/>
              <a:gd name="T26" fmla="*/ 1880 w 5762"/>
              <a:gd name="T27" fmla="*/ 505 h 632"/>
              <a:gd name="T28" fmla="*/ 2212 w 5762"/>
              <a:gd name="T29" fmla="*/ 438 h 632"/>
              <a:gd name="T30" fmla="*/ 2590 w 5762"/>
              <a:gd name="T31" fmla="*/ 361 h 632"/>
              <a:gd name="T32" fmla="*/ 3429 w 5762"/>
              <a:gd name="T33" fmla="*/ 203 h 632"/>
              <a:gd name="T34" fmla="*/ 3835 w 5762"/>
              <a:gd name="T35" fmla="*/ 140 h 632"/>
              <a:gd name="T36" fmla="*/ 4194 w 5762"/>
              <a:gd name="T37" fmla="*/ 98 h 632"/>
              <a:gd name="T38" fmla="*/ 4489 w 5762"/>
              <a:gd name="T39" fmla="*/ 84 h 632"/>
              <a:gd name="T40" fmla="*/ 4738 w 5762"/>
              <a:gd name="T41" fmla="*/ 105 h 632"/>
              <a:gd name="T42" fmla="*/ 4950 w 5762"/>
              <a:gd name="T43" fmla="*/ 161 h 632"/>
              <a:gd name="T44" fmla="*/ 5143 w 5762"/>
              <a:gd name="T45" fmla="*/ 235 h 632"/>
              <a:gd name="T46" fmla="*/ 5448 w 5762"/>
              <a:gd name="T47" fmla="*/ 414 h 632"/>
              <a:gd name="T48" fmla="*/ 5567 w 5762"/>
              <a:gd name="T49" fmla="*/ 491 h 632"/>
              <a:gd name="T50" fmla="*/ 5678 w 5762"/>
              <a:gd name="T51" fmla="*/ 550 h 632"/>
              <a:gd name="T52" fmla="*/ 5761 w 5762"/>
              <a:gd name="T53" fmla="*/ 575 h 632"/>
              <a:gd name="T54" fmla="*/ 5641 w 5762"/>
              <a:gd name="T55" fmla="*/ 172 h 632"/>
              <a:gd name="T56" fmla="*/ 5300 w 5762"/>
              <a:gd name="T57" fmla="*/ 98 h 632"/>
              <a:gd name="T58" fmla="*/ 4848 w 5762"/>
              <a:gd name="T59" fmla="*/ 32 h 632"/>
              <a:gd name="T60" fmla="*/ 4461 w 5762"/>
              <a:gd name="T61" fmla="*/ 4 h 632"/>
              <a:gd name="T62" fmla="*/ 4185 w 5762"/>
              <a:gd name="T63" fmla="*/ 0 h 632"/>
              <a:gd name="T64" fmla="*/ 3881 w 5762"/>
              <a:gd name="T65" fmla="*/ 14 h 632"/>
              <a:gd name="T66" fmla="*/ 3540 w 5762"/>
              <a:gd name="T67" fmla="*/ 49 h 632"/>
              <a:gd name="T68" fmla="*/ 3152 w 5762"/>
              <a:gd name="T69" fmla="*/ 102 h 632"/>
              <a:gd name="T70" fmla="*/ 2526 w 5762"/>
              <a:gd name="T71" fmla="*/ 203 h 632"/>
              <a:gd name="T72" fmla="*/ 1917 w 5762"/>
              <a:gd name="T73" fmla="*/ 302 h 632"/>
              <a:gd name="T74" fmla="*/ 1549 w 5762"/>
              <a:gd name="T75" fmla="*/ 358 h 632"/>
              <a:gd name="T76" fmla="*/ 1235 w 5762"/>
              <a:gd name="T77" fmla="*/ 393 h 632"/>
              <a:gd name="T78" fmla="*/ 977 w 5762"/>
              <a:gd name="T79" fmla="*/ 407 h 632"/>
              <a:gd name="T80" fmla="*/ 765 w 5762"/>
              <a:gd name="T81" fmla="*/ 403 h 632"/>
              <a:gd name="T82" fmla="*/ 516 w 5762"/>
              <a:gd name="T83" fmla="*/ 372 h 632"/>
              <a:gd name="T84" fmla="*/ 267 w 5762"/>
              <a:gd name="T85" fmla="*/ 302 h 632"/>
              <a:gd name="T86" fmla="*/ 83 w 5762"/>
              <a:gd name="T87" fmla="*/ 239 h 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762" h="632">
                <a:moveTo>
                  <a:pt x="0" y="218"/>
                </a:moveTo>
                <a:lnTo>
                  <a:pt x="0" y="375"/>
                </a:lnTo>
                <a:lnTo>
                  <a:pt x="46" y="386"/>
                </a:lnTo>
                <a:lnTo>
                  <a:pt x="101" y="400"/>
                </a:lnTo>
                <a:lnTo>
                  <a:pt x="175" y="417"/>
                </a:lnTo>
                <a:lnTo>
                  <a:pt x="249" y="431"/>
                </a:lnTo>
                <a:lnTo>
                  <a:pt x="424" y="466"/>
                </a:lnTo>
                <a:lnTo>
                  <a:pt x="618" y="505"/>
                </a:lnTo>
                <a:lnTo>
                  <a:pt x="811" y="540"/>
                </a:lnTo>
                <a:lnTo>
                  <a:pt x="996" y="571"/>
                </a:lnTo>
                <a:lnTo>
                  <a:pt x="1152" y="596"/>
                </a:lnTo>
                <a:lnTo>
                  <a:pt x="1226" y="606"/>
                </a:lnTo>
                <a:lnTo>
                  <a:pt x="1281" y="613"/>
                </a:lnTo>
                <a:lnTo>
                  <a:pt x="1327" y="620"/>
                </a:lnTo>
                <a:lnTo>
                  <a:pt x="1355" y="624"/>
                </a:lnTo>
                <a:lnTo>
                  <a:pt x="1364" y="627"/>
                </a:lnTo>
                <a:lnTo>
                  <a:pt x="1373" y="631"/>
                </a:lnTo>
                <a:lnTo>
                  <a:pt x="1364" y="631"/>
                </a:lnTo>
                <a:lnTo>
                  <a:pt x="1355" y="627"/>
                </a:lnTo>
                <a:lnTo>
                  <a:pt x="1355" y="617"/>
                </a:lnTo>
                <a:lnTo>
                  <a:pt x="1364" y="610"/>
                </a:lnTo>
                <a:lnTo>
                  <a:pt x="1383" y="603"/>
                </a:lnTo>
                <a:lnTo>
                  <a:pt x="1420" y="592"/>
                </a:lnTo>
                <a:lnTo>
                  <a:pt x="1475" y="578"/>
                </a:lnTo>
                <a:lnTo>
                  <a:pt x="1539" y="564"/>
                </a:lnTo>
                <a:lnTo>
                  <a:pt x="1632" y="550"/>
                </a:lnTo>
                <a:lnTo>
                  <a:pt x="1742" y="529"/>
                </a:lnTo>
                <a:lnTo>
                  <a:pt x="1880" y="505"/>
                </a:lnTo>
                <a:lnTo>
                  <a:pt x="2037" y="473"/>
                </a:lnTo>
                <a:lnTo>
                  <a:pt x="2212" y="438"/>
                </a:lnTo>
                <a:lnTo>
                  <a:pt x="2397" y="400"/>
                </a:lnTo>
                <a:lnTo>
                  <a:pt x="2590" y="361"/>
                </a:lnTo>
                <a:lnTo>
                  <a:pt x="3005" y="281"/>
                </a:lnTo>
                <a:lnTo>
                  <a:pt x="3429" y="203"/>
                </a:lnTo>
                <a:lnTo>
                  <a:pt x="3632" y="172"/>
                </a:lnTo>
                <a:lnTo>
                  <a:pt x="3835" y="140"/>
                </a:lnTo>
                <a:lnTo>
                  <a:pt x="4019" y="116"/>
                </a:lnTo>
                <a:lnTo>
                  <a:pt x="4194" y="98"/>
                </a:lnTo>
                <a:lnTo>
                  <a:pt x="4351" y="88"/>
                </a:lnTo>
                <a:lnTo>
                  <a:pt x="4489" y="84"/>
                </a:lnTo>
                <a:lnTo>
                  <a:pt x="4618" y="91"/>
                </a:lnTo>
                <a:lnTo>
                  <a:pt x="4738" y="105"/>
                </a:lnTo>
                <a:lnTo>
                  <a:pt x="4848" y="130"/>
                </a:lnTo>
                <a:lnTo>
                  <a:pt x="4950" y="161"/>
                </a:lnTo>
                <a:lnTo>
                  <a:pt x="5051" y="196"/>
                </a:lnTo>
                <a:lnTo>
                  <a:pt x="5143" y="235"/>
                </a:lnTo>
                <a:lnTo>
                  <a:pt x="5309" y="326"/>
                </a:lnTo>
                <a:lnTo>
                  <a:pt x="5448" y="414"/>
                </a:lnTo>
                <a:lnTo>
                  <a:pt x="5512" y="456"/>
                </a:lnTo>
                <a:lnTo>
                  <a:pt x="5567" y="491"/>
                </a:lnTo>
                <a:lnTo>
                  <a:pt x="5623" y="522"/>
                </a:lnTo>
                <a:lnTo>
                  <a:pt x="5678" y="550"/>
                </a:lnTo>
                <a:lnTo>
                  <a:pt x="5724" y="568"/>
                </a:lnTo>
                <a:lnTo>
                  <a:pt x="5761" y="575"/>
                </a:lnTo>
                <a:lnTo>
                  <a:pt x="5761" y="203"/>
                </a:lnTo>
                <a:lnTo>
                  <a:pt x="5641" y="172"/>
                </a:lnTo>
                <a:lnTo>
                  <a:pt x="5484" y="133"/>
                </a:lnTo>
                <a:lnTo>
                  <a:pt x="5300" y="98"/>
                </a:lnTo>
                <a:lnTo>
                  <a:pt x="5088" y="63"/>
                </a:lnTo>
                <a:lnTo>
                  <a:pt x="4848" y="32"/>
                </a:lnTo>
                <a:lnTo>
                  <a:pt x="4600" y="11"/>
                </a:lnTo>
                <a:lnTo>
                  <a:pt x="4461" y="4"/>
                </a:lnTo>
                <a:lnTo>
                  <a:pt x="4323" y="0"/>
                </a:lnTo>
                <a:lnTo>
                  <a:pt x="4185" y="0"/>
                </a:lnTo>
                <a:lnTo>
                  <a:pt x="4037" y="4"/>
                </a:lnTo>
                <a:lnTo>
                  <a:pt x="3881" y="14"/>
                </a:lnTo>
                <a:lnTo>
                  <a:pt x="3715" y="28"/>
                </a:lnTo>
                <a:lnTo>
                  <a:pt x="3540" y="49"/>
                </a:lnTo>
                <a:lnTo>
                  <a:pt x="3346" y="74"/>
                </a:lnTo>
                <a:lnTo>
                  <a:pt x="3152" y="102"/>
                </a:lnTo>
                <a:lnTo>
                  <a:pt x="2940" y="133"/>
                </a:lnTo>
                <a:lnTo>
                  <a:pt x="2526" y="203"/>
                </a:lnTo>
                <a:lnTo>
                  <a:pt x="2120" y="270"/>
                </a:lnTo>
                <a:lnTo>
                  <a:pt x="1917" y="302"/>
                </a:lnTo>
                <a:lnTo>
                  <a:pt x="1733" y="330"/>
                </a:lnTo>
                <a:lnTo>
                  <a:pt x="1549" y="358"/>
                </a:lnTo>
                <a:lnTo>
                  <a:pt x="1383" y="379"/>
                </a:lnTo>
                <a:lnTo>
                  <a:pt x="1235" y="393"/>
                </a:lnTo>
                <a:lnTo>
                  <a:pt x="1097" y="403"/>
                </a:lnTo>
                <a:lnTo>
                  <a:pt x="977" y="407"/>
                </a:lnTo>
                <a:lnTo>
                  <a:pt x="866" y="407"/>
                </a:lnTo>
                <a:lnTo>
                  <a:pt x="765" y="403"/>
                </a:lnTo>
                <a:lnTo>
                  <a:pt x="673" y="396"/>
                </a:lnTo>
                <a:lnTo>
                  <a:pt x="516" y="372"/>
                </a:lnTo>
                <a:lnTo>
                  <a:pt x="387" y="337"/>
                </a:lnTo>
                <a:lnTo>
                  <a:pt x="267" y="302"/>
                </a:lnTo>
                <a:lnTo>
                  <a:pt x="175" y="267"/>
                </a:lnTo>
                <a:lnTo>
                  <a:pt x="83" y="239"/>
                </a:lnTo>
                <a:lnTo>
                  <a:pt x="0" y="218"/>
                </a:lnTo>
              </a:path>
            </a:pathLst>
          </a:custGeom>
          <a:gradFill rotWithShape="0">
            <a:gsLst>
              <a:gs pos="0">
                <a:srgbClr val="660033"/>
              </a:gs>
              <a:gs pos="50000">
                <a:srgbClr val="660033">
                  <a:gamma/>
                  <a:shade val="80000"/>
                  <a:invGamma/>
                </a:srgbClr>
              </a:gs>
              <a:gs pos="100000">
                <a:srgbClr val="660033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2473325" y="1920875"/>
            <a:ext cx="6673850" cy="4940300"/>
          </a:xfrm>
          <a:custGeom>
            <a:avLst/>
            <a:gdLst>
              <a:gd name="T0" fmla="*/ 9 w 4204"/>
              <a:gd name="T1" fmla="*/ 3056 h 3112"/>
              <a:gd name="T2" fmla="*/ 37 w 4204"/>
              <a:gd name="T3" fmla="*/ 2924 h 3112"/>
              <a:gd name="T4" fmla="*/ 64 w 4204"/>
              <a:gd name="T5" fmla="*/ 2758 h 3112"/>
              <a:gd name="T6" fmla="*/ 120 w 4204"/>
              <a:gd name="T7" fmla="*/ 2454 h 3112"/>
              <a:gd name="T8" fmla="*/ 203 w 4204"/>
              <a:gd name="T9" fmla="*/ 1991 h 3112"/>
              <a:gd name="T10" fmla="*/ 313 w 4204"/>
              <a:gd name="T11" fmla="*/ 1493 h 3112"/>
              <a:gd name="T12" fmla="*/ 451 w 4204"/>
              <a:gd name="T13" fmla="*/ 1009 h 3112"/>
              <a:gd name="T14" fmla="*/ 617 w 4204"/>
              <a:gd name="T15" fmla="*/ 574 h 3112"/>
              <a:gd name="T16" fmla="*/ 710 w 4204"/>
              <a:gd name="T17" fmla="*/ 394 h 3112"/>
              <a:gd name="T18" fmla="*/ 820 w 4204"/>
              <a:gd name="T19" fmla="*/ 235 h 3112"/>
              <a:gd name="T20" fmla="*/ 931 w 4204"/>
              <a:gd name="T21" fmla="*/ 117 h 3112"/>
              <a:gd name="T22" fmla="*/ 1060 w 4204"/>
              <a:gd name="T23" fmla="*/ 41 h 3112"/>
              <a:gd name="T24" fmla="*/ 1207 w 4204"/>
              <a:gd name="T25" fmla="*/ 7 h 3112"/>
              <a:gd name="T26" fmla="*/ 1373 w 4204"/>
              <a:gd name="T27" fmla="*/ 0 h 3112"/>
              <a:gd name="T28" fmla="*/ 1567 w 4204"/>
              <a:gd name="T29" fmla="*/ 28 h 3112"/>
              <a:gd name="T30" fmla="*/ 1991 w 4204"/>
              <a:gd name="T31" fmla="*/ 159 h 3112"/>
              <a:gd name="T32" fmla="*/ 2461 w 4204"/>
              <a:gd name="T33" fmla="*/ 352 h 3112"/>
              <a:gd name="T34" fmla="*/ 2931 w 4204"/>
              <a:gd name="T35" fmla="*/ 594 h 3112"/>
              <a:gd name="T36" fmla="*/ 3383 w 4204"/>
              <a:gd name="T37" fmla="*/ 850 h 3112"/>
              <a:gd name="T38" fmla="*/ 3779 w 4204"/>
              <a:gd name="T39" fmla="*/ 1085 h 3112"/>
              <a:gd name="T40" fmla="*/ 4092 w 4204"/>
              <a:gd name="T41" fmla="*/ 1272 h 3112"/>
              <a:gd name="T42" fmla="*/ 4203 w 4204"/>
              <a:gd name="T43" fmla="*/ 1777 h 3112"/>
              <a:gd name="T44" fmla="*/ 4092 w 4204"/>
              <a:gd name="T45" fmla="*/ 1721 h 3112"/>
              <a:gd name="T46" fmla="*/ 3954 w 4204"/>
              <a:gd name="T47" fmla="*/ 1645 h 3112"/>
              <a:gd name="T48" fmla="*/ 3613 w 4204"/>
              <a:gd name="T49" fmla="*/ 1417 h 3112"/>
              <a:gd name="T50" fmla="*/ 3207 w 4204"/>
              <a:gd name="T51" fmla="*/ 1134 h 3112"/>
              <a:gd name="T52" fmla="*/ 2756 w 4204"/>
              <a:gd name="T53" fmla="*/ 830 h 3112"/>
              <a:gd name="T54" fmla="*/ 2304 w 4204"/>
              <a:gd name="T55" fmla="*/ 546 h 3112"/>
              <a:gd name="T56" fmla="*/ 1871 w 4204"/>
              <a:gd name="T57" fmla="*/ 318 h 3112"/>
              <a:gd name="T58" fmla="*/ 1668 w 4204"/>
              <a:gd name="T59" fmla="*/ 242 h 3112"/>
              <a:gd name="T60" fmla="*/ 1493 w 4204"/>
              <a:gd name="T61" fmla="*/ 193 h 3112"/>
              <a:gd name="T62" fmla="*/ 1336 w 4204"/>
              <a:gd name="T63" fmla="*/ 173 h 3112"/>
              <a:gd name="T64" fmla="*/ 1198 w 4204"/>
              <a:gd name="T65" fmla="*/ 193 h 3112"/>
              <a:gd name="T66" fmla="*/ 1087 w 4204"/>
              <a:gd name="T67" fmla="*/ 256 h 3112"/>
              <a:gd name="T68" fmla="*/ 986 w 4204"/>
              <a:gd name="T69" fmla="*/ 359 h 3112"/>
              <a:gd name="T70" fmla="*/ 903 w 4204"/>
              <a:gd name="T71" fmla="*/ 505 h 3112"/>
              <a:gd name="T72" fmla="*/ 829 w 4204"/>
              <a:gd name="T73" fmla="*/ 677 h 3112"/>
              <a:gd name="T74" fmla="*/ 700 w 4204"/>
              <a:gd name="T75" fmla="*/ 1085 h 3112"/>
              <a:gd name="T76" fmla="*/ 608 w 4204"/>
              <a:gd name="T77" fmla="*/ 1555 h 3112"/>
              <a:gd name="T78" fmla="*/ 544 w 4204"/>
              <a:gd name="T79" fmla="*/ 2032 h 3112"/>
              <a:gd name="T80" fmla="*/ 479 w 4204"/>
              <a:gd name="T81" fmla="*/ 2482 h 3112"/>
              <a:gd name="T82" fmla="*/ 433 w 4204"/>
              <a:gd name="T83" fmla="*/ 2772 h 3112"/>
              <a:gd name="T84" fmla="*/ 405 w 4204"/>
              <a:gd name="T85" fmla="*/ 2931 h 3112"/>
              <a:gd name="T86" fmla="*/ 368 w 4204"/>
              <a:gd name="T87" fmla="*/ 3063 h 3112"/>
              <a:gd name="T88" fmla="*/ 0 w 4204"/>
              <a:gd name="T89" fmla="*/ 3111 h 3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204" h="3112">
                <a:moveTo>
                  <a:pt x="0" y="3111"/>
                </a:moveTo>
                <a:lnTo>
                  <a:pt x="9" y="3056"/>
                </a:lnTo>
                <a:lnTo>
                  <a:pt x="27" y="2993"/>
                </a:lnTo>
                <a:lnTo>
                  <a:pt x="37" y="2924"/>
                </a:lnTo>
                <a:lnTo>
                  <a:pt x="55" y="2841"/>
                </a:lnTo>
                <a:lnTo>
                  <a:pt x="64" y="2758"/>
                </a:lnTo>
                <a:lnTo>
                  <a:pt x="83" y="2662"/>
                </a:lnTo>
                <a:lnTo>
                  <a:pt x="120" y="2454"/>
                </a:lnTo>
                <a:lnTo>
                  <a:pt x="156" y="2233"/>
                </a:lnTo>
                <a:lnTo>
                  <a:pt x="203" y="1991"/>
                </a:lnTo>
                <a:lnTo>
                  <a:pt x="258" y="1749"/>
                </a:lnTo>
                <a:lnTo>
                  <a:pt x="313" y="1493"/>
                </a:lnTo>
                <a:lnTo>
                  <a:pt x="378" y="1251"/>
                </a:lnTo>
                <a:lnTo>
                  <a:pt x="451" y="1009"/>
                </a:lnTo>
                <a:lnTo>
                  <a:pt x="525" y="781"/>
                </a:lnTo>
                <a:lnTo>
                  <a:pt x="617" y="574"/>
                </a:lnTo>
                <a:lnTo>
                  <a:pt x="663" y="477"/>
                </a:lnTo>
                <a:lnTo>
                  <a:pt x="710" y="394"/>
                </a:lnTo>
                <a:lnTo>
                  <a:pt x="765" y="311"/>
                </a:lnTo>
                <a:lnTo>
                  <a:pt x="820" y="235"/>
                </a:lnTo>
                <a:lnTo>
                  <a:pt x="875" y="173"/>
                </a:lnTo>
                <a:lnTo>
                  <a:pt x="931" y="117"/>
                </a:lnTo>
                <a:lnTo>
                  <a:pt x="995" y="76"/>
                </a:lnTo>
                <a:lnTo>
                  <a:pt x="1060" y="41"/>
                </a:lnTo>
                <a:lnTo>
                  <a:pt x="1134" y="21"/>
                </a:lnTo>
                <a:lnTo>
                  <a:pt x="1207" y="7"/>
                </a:lnTo>
                <a:lnTo>
                  <a:pt x="1290" y="0"/>
                </a:lnTo>
                <a:lnTo>
                  <a:pt x="1373" y="0"/>
                </a:lnTo>
                <a:lnTo>
                  <a:pt x="1465" y="14"/>
                </a:lnTo>
                <a:lnTo>
                  <a:pt x="1567" y="28"/>
                </a:lnTo>
                <a:lnTo>
                  <a:pt x="1770" y="83"/>
                </a:lnTo>
                <a:lnTo>
                  <a:pt x="1991" y="159"/>
                </a:lnTo>
                <a:lnTo>
                  <a:pt x="2221" y="249"/>
                </a:lnTo>
                <a:lnTo>
                  <a:pt x="2461" y="352"/>
                </a:lnTo>
                <a:lnTo>
                  <a:pt x="2701" y="470"/>
                </a:lnTo>
                <a:lnTo>
                  <a:pt x="2931" y="594"/>
                </a:lnTo>
                <a:lnTo>
                  <a:pt x="3161" y="726"/>
                </a:lnTo>
                <a:lnTo>
                  <a:pt x="3383" y="850"/>
                </a:lnTo>
                <a:lnTo>
                  <a:pt x="3585" y="975"/>
                </a:lnTo>
                <a:lnTo>
                  <a:pt x="3779" y="1085"/>
                </a:lnTo>
                <a:lnTo>
                  <a:pt x="3945" y="1189"/>
                </a:lnTo>
                <a:lnTo>
                  <a:pt x="4092" y="1272"/>
                </a:lnTo>
                <a:lnTo>
                  <a:pt x="4203" y="1334"/>
                </a:lnTo>
                <a:lnTo>
                  <a:pt x="4203" y="1777"/>
                </a:lnTo>
                <a:lnTo>
                  <a:pt x="4157" y="1756"/>
                </a:lnTo>
                <a:lnTo>
                  <a:pt x="4092" y="1721"/>
                </a:lnTo>
                <a:lnTo>
                  <a:pt x="4028" y="1687"/>
                </a:lnTo>
                <a:lnTo>
                  <a:pt x="3954" y="1645"/>
                </a:lnTo>
                <a:lnTo>
                  <a:pt x="3797" y="1542"/>
                </a:lnTo>
                <a:lnTo>
                  <a:pt x="3613" y="1417"/>
                </a:lnTo>
                <a:lnTo>
                  <a:pt x="3420" y="1279"/>
                </a:lnTo>
                <a:lnTo>
                  <a:pt x="3207" y="1134"/>
                </a:lnTo>
                <a:lnTo>
                  <a:pt x="2986" y="982"/>
                </a:lnTo>
                <a:lnTo>
                  <a:pt x="2756" y="830"/>
                </a:lnTo>
                <a:lnTo>
                  <a:pt x="2525" y="684"/>
                </a:lnTo>
                <a:lnTo>
                  <a:pt x="2304" y="546"/>
                </a:lnTo>
                <a:lnTo>
                  <a:pt x="2083" y="422"/>
                </a:lnTo>
                <a:lnTo>
                  <a:pt x="1871" y="318"/>
                </a:lnTo>
                <a:lnTo>
                  <a:pt x="1770" y="276"/>
                </a:lnTo>
                <a:lnTo>
                  <a:pt x="1668" y="242"/>
                </a:lnTo>
                <a:lnTo>
                  <a:pt x="1576" y="214"/>
                </a:lnTo>
                <a:lnTo>
                  <a:pt x="1493" y="193"/>
                </a:lnTo>
                <a:lnTo>
                  <a:pt x="1410" y="180"/>
                </a:lnTo>
                <a:lnTo>
                  <a:pt x="1336" y="173"/>
                </a:lnTo>
                <a:lnTo>
                  <a:pt x="1263" y="180"/>
                </a:lnTo>
                <a:lnTo>
                  <a:pt x="1198" y="193"/>
                </a:lnTo>
                <a:lnTo>
                  <a:pt x="1143" y="221"/>
                </a:lnTo>
                <a:lnTo>
                  <a:pt x="1087" y="256"/>
                </a:lnTo>
                <a:lnTo>
                  <a:pt x="1032" y="304"/>
                </a:lnTo>
                <a:lnTo>
                  <a:pt x="986" y="359"/>
                </a:lnTo>
                <a:lnTo>
                  <a:pt x="940" y="429"/>
                </a:lnTo>
                <a:lnTo>
                  <a:pt x="903" y="505"/>
                </a:lnTo>
                <a:lnTo>
                  <a:pt x="866" y="588"/>
                </a:lnTo>
                <a:lnTo>
                  <a:pt x="829" y="677"/>
                </a:lnTo>
                <a:lnTo>
                  <a:pt x="765" y="871"/>
                </a:lnTo>
                <a:lnTo>
                  <a:pt x="700" y="1085"/>
                </a:lnTo>
                <a:lnTo>
                  <a:pt x="654" y="1313"/>
                </a:lnTo>
                <a:lnTo>
                  <a:pt x="608" y="1555"/>
                </a:lnTo>
                <a:lnTo>
                  <a:pt x="571" y="1797"/>
                </a:lnTo>
                <a:lnTo>
                  <a:pt x="544" y="2032"/>
                </a:lnTo>
                <a:lnTo>
                  <a:pt x="507" y="2268"/>
                </a:lnTo>
                <a:lnTo>
                  <a:pt x="479" y="2482"/>
                </a:lnTo>
                <a:lnTo>
                  <a:pt x="451" y="2682"/>
                </a:lnTo>
                <a:lnTo>
                  <a:pt x="433" y="2772"/>
                </a:lnTo>
                <a:lnTo>
                  <a:pt x="415" y="2855"/>
                </a:lnTo>
                <a:lnTo>
                  <a:pt x="405" y="2931"/>
                </a:lnTo>
                <a:lnTo>
                  <a:pt x="387" y="3000"/>
                </a:lnTo>
                <a:lnTo>
                  <a:pt x="368" y="3063"/>
                </a:lnTo>
                <a:lnTo>
                  <a:pt x="350" y="3111"/>
                </a:lnTo>
                <a:lnTo>
                  <a:pt x="0" y="3111"/>
                </a:lnTo>
              </a:path>
            </a:pathLst>
          </a:custGeom>
          <a:gradFill rotWithShape="0">
            <a:gsLst>
              <a:gs pos="0">
                <a:srgbClr val="660033">
                  <a:gamma/>
                  <a:shade val="80000"/>
                  <a:invGamma/>
                </a:srgbClr>
              </a:gs>
              <a:gs pos="50000">
                <a:srgbClr val="660033"/>
              </a:gs>
              <a:gs pos="100000">
                <a:srgbClr val="660033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0" y="3567113"/>
            <a:ext cx="9147175" cy="2789237"/>
          </a:xfrm>
          <a:custGeom>
            <a:avLst/>
            <a:gdLst>
              <a:gd name="T0" fmla="*/ 0 w 5762"/>
              <a:gd name="T1" fmla="*/ 911 h 1757"/>
              <a:gd name="T2" fmla="*/ 120 w 5762"/>
              <a:gd name="T3" fmla="*/ 1003 h 1757"/>
              <a:gd name="T4" fmla="*/ 277 w 5762"/>
              <a:gd name="T5" fmla="*/ 1127 h 1757"/>
              <a:gd name="T6" fmla="*/ 664 w 5762"/>
              <a:gd name="T7" fmla="*/ 1429 h 1757"/>
              <a:gd name="T8" fmla="*/ 885 w 5762"/>
              <a:gd name="T9" fmla="*/ 1573 h 1757"/>
              <a:gd name="T10" fmla="*/ 1115 w 5762"/>
              <a:gd name="T11" fmla="*/ 1684 h 1757"/>
              <a:gd name="T12" fmla="*/ 1337 w 5762"/>
              <a:gd name="T13" fmla="*/ 1743 h 1757"/>
              <a:gd name="T14" fmla="*/ 1549 w 5762"/>
              <a:gd name="T15" fmla="*/ 1743 h 1757"/>
              <a:gd name="T16" fmla="*/ 1650 w 5762"/>
              <a:gd name="T17" fmla="*/ 1710 h 1757"/>
              <a:gd name="T18" fmla="*/ 1853 w 5762"/>
              <a:gd name="T19" fmla="*/ 1573 h 1757"/>
              <a:gd name="T20" fmla="*/ 2046 w 5762"/>
              <a:gd name="T21" fmla="*/ 1363 h 1757"/>
              <a:gd name="T22" fmla="*/ 2341 w 5762"/>
              <a:gd name="T23" fmla="*/ 983 h 1757"/>
              <a:gd name="T24" fmla="*/ 2553 w 5762"/>
              <a:gd name="T25" fmla="*/ 734 h 1757"/>
              <a:gd name="T26" fmla="*/ 2765 w 5762"/>
              <a:gd name="T27" fmla="*/ 511 h 1757"/>
              <a:gd name="T28" fmla="*/ 3005 w 5762"/>
              <a:gd name="T29" fmla="*/ 348 h 1757"/>
              <a:gd name="T30" fmla="*/ 3189 w 5762"/>
              <a:gd name="T31" fmla="*/ 282 h 1757"/>
              <a:gd name="T32" fmla="*/ 3318 w 5762"/>
              <a:gd name="T33" fmla="*/ 276 h 1757"/>
              <a:gd name="T34" fmla="*/ 3549 w 5762"/>
              <a:gd name="T35" fmla="*/ 308 h 1757"/>
              <a:gd name="T36" fmla="*/ 3881 w 5762"/>
              <a:gd name="T37" fmla="*/ 420 h 1757"/>
              <a:gd name="T38" fmla="*/ 4249 w 5762"/>
              <a:gd name="T39" fmla="*/ 590 h 1757"/>
              <a:gd name="T40" fmla="*/ 4618 w 5762"/>
              <a:gd name="T41" fmla="*/ 800 h 1757"/>
              <a:gd name="T42" fmla="*/ 5134 w 5762"/>
              <a:gd name="T43" fmla="*/ 1114 h 1757"/>
              <a:gd name="T44" fmla="*/ 5438 w 5762"/>
              <a:gd name="T45" fmla="*/ 1298 h 1757"/>
              <a:gd name="T46" fmla="*/ 5669 w 5762"/>
              <a:gd name="T47" fmla="*/ 1422 h 1757"/>
              <a:gd name="T48" fmla="*/ 5761 w 5762"/>
              <a:gd name="T49" fmla="*/ 1075 h 1757"/>
              <a:gd name="T50" fmla="*/ 5577 w 5762"/>
              <a:gd name="T51" fmla="*/ 1016 h 1757"/>
              <a:gd name="T52" fmla="*/ 5319 w 5762"/>
              <a:gd name="T53" fmla="*/ 885 h 1757"/>
              <a:gd name="T54" fmla="*/ 5005 w 5762"/>
              <a:gd name="T55" fmla="*/ 701 h 1757"/>
              <a:gd name="T56" fmla="*/ 4646 w 5762"/>
              <a:gd name="T57" fmla="*/ 498 h 1757"/>
              <a:gd name="T58" fmla="*/ 4268 w 5762"/>
              <a:gd name="T59" fmla="*/ 302 h 1757"/>
              <a:gd name="T60" fmla="*/ 3899 w 5762"/>
              <a:gd name="T61" fmla="*/ 131 h 1757"/>
              <a:gd name="T62" fmla="*/ 3549 w 5762"/>
              <a:gd name="T63" fmla="*/ 27 h 1757"/>
              <a:gd name="T64" fmla="*/ 3318 w 5762"/>
              <a:gd name="T65" fmla="*/ 0 h 1757"/>
              <a:gd name="T66" fmla="*/ 3180 w 5762"/>
              <a:gd name="T67" fmla="*/ 20 h 1757"/>
              <a:gd name="T68" fmla="*/ 3051 w 5762"/>
              <a:gd name="T69" fmla="*/ 66 h 1757"/>
              <a:gd name="T70" fmla="*/ 2876 w 5762"/>
              <a:gd name="T71" fmla="*/ 177 h 1757"/>
              <a:gd name="T72" fmla="*/ 2655 w 5762"/>
              <a:gd name="T73" fmla="*/ 387 h 1757"/>
              <a:gd name="T74" fmla="*/ 2452 w 5762"/>
              <a:gd name="T75" fmla="*/ 649 h 1757"/>
              <a:gd name="T76" fmla="*/ 2249 w 5762"/>
              <a:gd name="T77" fmla="*/ 924 h 1757"/>
              <a:gd name="T78" fmla="*/ 2056 w 5762"/>
              <a:gd name="T79" fmla="*/ 1193 h 1757"/>
              <a:gd name="T80" fmla="*/ 1871 w 5762"/>
              <a:gd name="T81" fmla="*/ 1409 h 1757"/>
              <a:gd name="T82" fmla="*/ 1678 w 5762"/>
              <a:gd name="T83" fmla="*/ 1553 h 1757"/>
              <a:gd name="T84" fmla="*/ 1576 w 5762"/>
              <a:gd name="T85" fmla="*/ 1592 h 1757"/>
              <a:gd name="T86" fmla="*/ 1364 w 5762"/>
              <a:gd name="T87" fmla="*/ 1592 h 1757"/>
              <a:gd name="T88" fmla="*/ 1134 w 5762"/>
              <a:gd name="T89" fmla="*/ 1507 h 1757"/>
              <a:gd name="T90" fmla="*/ 903 w 5762"/>
              <a:gd name="T91" fmla="*/ 1376 h 1757"/>
              <a:gd name="T92" fmla="*/ 682 w 5762"/>
              <a:gd name="T93" fmla="*/ 1212 h 1757"/>
              <a:gd name="T94" fmla="*/ 369 w 5762"/>
              <a:gd name="T95" fmla="*/ 963 h 1757"/>
              <a:gd name="T96" fmla="*/ 194 w 5762"/>
              <a:gd name="T97" fmla="*/ 826 h 1757"/>
              <a:gd name="T98" fmla="*/ 55 w 5762"/>
              <a:gd name="T99" fmla="*/ 741 h 17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762" h="1757">
                <a:moveTo>
                  <a:pt x="0" y="728"/>
                </a:moveTo>
                <a:lnTo>
                  <a:pt x="0" y="911"/>
                </a:lnTo>
                <a:lnTo>
                  <a:pt x="55" y="950"/>
                </a:lnTo>
                <a:lnTo>
                  <a:pt x="120" y="1003"/>
                </a:lnTo>
                <a:lnTo>
                  <a:pt x="194" y="1062"/>
                </a:lnTo>
                <a:lnTo>
                  <a:pt x="277" y="1127"/>
                </a:lnTo>
                <a:lnTo>
                  <a:pt x="461" y="1278"/>
                </a:lnTo>
                <a:lnTo>
                  <a:pt x="664" y="1429"/>
                </a:lnTo>
                <a:lnTo>
                  <a:pt x="774" y="1501"/>
                </a:lnTo>
                <a:lnTo>
                  <a:pt x="885" y="1573"/>
                </a:lnTo>
                <a:lnTo>
                  <a:pt x="1005" y="1632"/>
                </a:lnTo>
                <a:lnTo>
                  <a:pt x="1115" y="1684"/>
                </a:lnTo>
                <a:lnTo>
                  <a:pt x="1226" y="1717"/>
                </a:lnTo>
                <a:lnTo>
                  <a:pt x="1337" y="1743"/>
                </a:lnTo>
                <a:lnTo>
                  <a:pt x="1447" y="1756"/>
                </a:lnTo>
                <a:lnTo>
                  <a:pt x="1549" y="1743"/>
                </a:lnTo>
                <a:lnTo>
                  <a:pt x="1604" y="1730"/>
                </a:lnTo>
                <a:lnTo>
                  <a:pt x="1650" y="1710"/>
                </a:lnTo>
                <a:lnTo>
                  <a:pt x="1751" y="1651"/>
                </a:lnTo>
                <a:lnTo>
                  <a:pt x="1853" y="1573"/>
                </a:lnTo>
                <a:lnTo>
                  <a:pt x="1945" y="1475"/>
                </a:lnTo>
                <a:lnTo>
                  <a:pt x="2046" y="1363"/>
                </a:lnTo>
                <a:lnTo>
                  <a:pt x="2138" y="1245"/>
                </a:lnTo>
                <a:lnTo>
                  <a:pt x="2341" y="983"/>
                </a:lnTo>
                <a:lnTo>
                  <a:pt x="2443" y="859"/>
                </a:lnTo>
                <a:lnTo>
                  <a:pt x="2553" y="734"/>
                </a:lnTo>
                <a:lnTo>
                  <a:pt x="2655" y="616"/>
                </a:lnTo>
                <a:lnTo>
                  <a:pt x="2765" y="511"/>
                </a:lnTo>
                <a:lnTo>
                  <a:pt x="2885" y="420"/>
                </a:lnTo>
                <a:lnTo>
                  <a:pt x="3005" y="348"/>
                </a:lnTo>
                <a:lnTo>
                  <a:pt x="3125" y="302"/>
                </a:lnTo>
                <a:lnTo>
                  <a:pt x="3189" y="282"/>
                </a:lnTo>
                <a:lnTo>
                  <a:pt x="3254" y="276"/>
                </a:lnTo>
                <a:lnTo>
                  <a:pt x="3318" y="276"/>
                </a:lnTo>
                <a:lnTo>
                  <a:pt x="3392" y="282"/>
                </a:lnTo>
                <a:lnTo>
                  <a:pt x="3549" y="308"/>
                </a:lnTo>
                <a:lnTo>
                  <a:pt x="3705" y="354"/>
                </a:lnTo>
                <a:lnTo>
                  <a:pt x="3881" y="420"/>
                </a:lnTo>
                <a:lnTo>
                  <a:pt x="4065" y="498"/>
                </a:lnTo>
                <a:lnTo>
                  <a:pt x="4249" y="590"/>
                </a:lnTo>
                <a:lnTo>
                  <a:pt x="4434" y="695"/>
                </a:lnTo>
                <a:lnTo>
                  <a:pt x="4618" y="800"/>
                </a:lnTo>
                <a:lnTo>
                  <a:pt x="4968" y="1009"/>
                </a:lnTo>
                <a:lnTo>
                  <a:pt x="5134" y="1114"/>
                </a:lnTo>
                <a:lnTo>
                  <a:pt x="5291" y="1212"/>
                </a:lnTo>
                <a:lnTo>
                  <a:pt x="5438" y="1298"/>
                </a:lnTo>
                <a:lnTo>
                  <a:pt x="5567" y="1370"/>
                </a:lnTo>
                <a:lnTo>
                  <a:pt x="5669" y="1422"/>
                </a:lnTo>
                <a:lnTo>
                  <a:pt x="5761" y="1461"/>
                </a:lnTo>
                <a:lnTo>
                  <a:pt x="5761" y="1075"/>
                </a:lnTo>
                <a:lnTo>
                  <a:pt x="5678" y="1055"/>
                </a:lnTo>
                <a:lnTo>
                  <a:pt x="5577" y="1016"/>
                </a:lnTo>
                <a:lnTo>
                  <a:pt x="5457" y="957"/>
                </a:lnTo>
                <a:lnTo>
                  <a:pt x="5319" y="885"/>
                </a:lnTo>
                <a:lnTo>
                  <a:pt x="5171" y="800"/>
                </a:lnTo>
                <a:lnTo>
                  <a:pt x="5005" y="701"/>
                </a:lnTo>
                <a:lnTo>
                  <a:pt x="4830" y="603"/>
                </a:lnTo>
                <a:lnTo>
                  <a:pt x="4646" y="498"/>
                </a:lnTo>
                <a:lnTo>
                  <a:pt x="4461" y="400"/>
                </a:lnTo>
                <a:lnTo>
                  <a:pt x="4268" y="302"/>
                </a:lnTo>
                <a:lnTo>
                  <a:pt x="4083" y="210"/>
                </a:lnTo>
                <a:lnTo>
                  <a:pt x="3899" y="131"/>
                </a:lnTo>
                <a:lnTo>
                  <a:pt x="3724" y="72"/>
                </a:lnTo>
                <a:lnTo>
                  <a:pt x="3549" y="27"/>
                </a:lnTo>
                <a:lnTo>
                  <a:pt x="3392" y="7"/>
                </a:lnTo>
                <a:lnTo>
                  <a:pt x="3318" y="0"/>
                </a:lnTo>
                <a:lnTo>
                  <a:pt x="3245" y="7"/>
                </a:lnTo>
                <a:lnTo>
                  <a:pt x="3180" y="20"/>
                </a:lnTo>
                <a:lnTo>
                  <a:pt x="3116" y="40"/>
                </a:lnTo>
                <a:lnTo>
                  <a:pt x="3051" y="66"/>
                </a:lnTo>
                <a:lnTo>
                  <a:pt x="2996" y="92"/>
                </a:lnTo>
                <a:lnTo>
                  <a:pt x="2876" y="177"/>
                </a:lnTo>
                <a:lnTo>
                  <a:pt x="2765" y="276"/>
                </a:lnTo>
                <a:lnTo>
                  <a:pt x="2655" y="387"/>
                </a:lnTo>
                <a:lnTo>
                  <a:pt x="2553" y="518"/>
                </a:lnTo>
                <a:lnTo>
                  <a:pt x="2452" y="649"/>
                </a:lnTo>
                <a:lnTo>
                  <a:pt x="2350" y="787"/>
                </a:lnTo>
                <a:lnTo>
                  <a:pt x="2249" y="924"/>
                </a:lnTo>
                <a:lnTo>
                  <a:pt x="2157" y="1062"/>
                </a:lnTo>
                <a:lnTo>
                  <a:pt x="2056" y="1193"/>
                </a:lnTo>
                <a:lnTo>
                  <a:pt x="1963" y="1304"/>
                </a:lnTo>
                <a:lnTo>
                  <a:pt x="1871" y="1409"/>
                </a:lnTo>
                <a:lnTo>
                  <a:pt x="1770" y="1494"/>
                </a:lnTo>
                <a:lnTo>
                  <a:pt x="1678" y="1553"/>
                </a:lnTo>
                <a:lnTo>
                  <a:pt x="1622" y="1579"/>
                </a:lnTo>
                <a:lnTo>
                  <a:pt x="1576" y="1592"/>
                </a:lnTo>
                <a:lnTo>
                  <a:pt x="1475" y="1606"/>
                </a:lnTo>
                <a:lnTo>
                  <a:pt x="1364" y="1592"/>
                </a:lnTo>
                <a:lnTo>
                  <a:pt x="1254" y="1560"/>
                </a:lnTo>
                <a:lnTo>
                  <a:pt x="1134" y="1507"/>
                </a:lnTo>
                <a:lnTo>
                  <a:pt x="1023" y="1448"/>
                </a:lnTo>
                <a:lnTo>
                  <a:pt x="903" y="1376"/>
                </a:lnTo>
                <a:lnTo>
                  <a:pt x="793" y="1298"/>
                </a:lnTo>
                <a:lnTo>
                  <a:pt x="682" y="1212"/>
                </a:lnTo>
                <a:lnTo>
                  <a:pt x="470" y="1042"/>
                </a:lnTo>
                <a:lnTo>
                  <a:pt x="369" y="963"/>
                </a:lnTo>
                <a:lnTo>
                  <a:pt x="277" y="885"/>
                </a:lnTo>
                <a:lnTo>
                  <a:pt x="194" y="826"/>
                </a:lnTo>
                <a:lnTo>
                  <a:pt x="120" y="773"/>
                </a:lnTo>
                <a:lnTo>
                  <a:pt x="55" y="741"/>
                </a:lnTo>
                <a:lnTo>
                  <a:pt x="0" y="728"/>
                </a:lnTo>
              </a:path>
            </a:pathLst>
          </a:custGeom>
          <a:gradFill rotWithShape="0">
            <a:gsLst>
              <a:gs pos="0">
                <a:srgbClr val="660033"/>
              </a:gs>
              <a:gs pos="50000">
                <a:srgbClr val="660033">
                  <a:gamma/>
                  <a:shade val="80000"/>
                  <a:invGamma/>
                </a:srgbClr>
              </a:gs>
              <a:gs pos="100000">
                <a:srgbClr val="660033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>
            <a:off x="0" y="3654425"/>
            <a:ext cx="5940425" cy="3200400"/>
          </a:xfrm>
          <a:custGeom>
            <a:avLst/>
            <a:gdLst>
              <a:gd name="T0" fmla="*/ 0 w 3742"/>
              <a:gd name="T1" fmla="*/ 446 h 2016"/>
              <a:gd name="T2" fmla="*/ 94 w 3742"/>
              <a:gd name="T3" fmla="*/ 453 h 2016"/>
              <a:gd name="T4" fmla="*/ 264 w 3742"/>
              <a:gd name="T5" fmla="*/ 418 h 2016"/>
              <a:gd name="T6" fmla="*/ 478 w 3742"/>
              <a:gd name="T7" fmla="*/ 362 h 2016"/>
              <a:gd name="T8" fmla="*/ 736 w 3742"/>
              <a:gd name="T9" fmla="*/ 299 h 2016"/>
              <a:gd name="T10" fmla="*/ 1289 w 3742"/>
              <a:gd name="T11" fmla="*/ 181 h 2016"/>
              <a:gd name="T12" fmla="*/ 1566 w 3742"/>
              <a:gd name="T13" fmla="*/ 153 h 2016"/>
              <a:gd name="T14" fmla="*/ 1811 w 3742"/>
              <a:gd name="T15" fmla="*/ 167 h 2016"/>
              <a:gd name="T16" fmla="*/ 2056 w 3742"/>
              <a:gd name="T17" fmla="*/ 216 h 2016"/>
              <a:gd name="T18" fmla="*/ 2603 w 3742"/>
              <a:gd name="T19" fmla="*/ 383 h 2016"/>
              <a:gd name="T20" fmla="*/ 3006 w 3742"/>
              <a:gd name="T21" fmla="*/ 558 h 2016"/>
              <a:gd name="T22" fmla="*/ 3251 w 3742"/>
              <a:gd name="T23" fmla="*/ 683 h 2016"/>
              <a:gd name="T24" fmla="*/ 3458 w 3742"/>
              <a:gd name="T25" fmla="*/ 809 h 2016"/>
              <a:gd name="T26" fmla="*/ 3616 w 3742"/>
              <a:gd name="T27" fmla="*/ 934 h 2016"/>
              <a:gd name="T28" fmla="*/ 3710 w 3742"/>
              <a:gd name="T29" fmla="*/ 1053 h 2016"/>
              <a:gd name="T30" fmla="*/ 3741 w 3742"/>
              <a:gd name="T31" fmla="*/ 1199 h 2016"/>
              <a:gd name="T32" fmla="*/ 3716 w 3742"/>
              <a:gd name="T33" fmla="*/ 1374 h 2016"/>
              <a:gd name="T34" fmla="*/ 3653 w 3742"/>
              <a:gd name="T35" fmla="*/ 1548 h 2016"/>
              <a:gd name="T36" fmla="*/ 3572 w 3742"/>
              <a:gd name="T37" fmla="*/ 1715 h 2016"/>
              <a:gd name="T38" fmla="*/ 3484 w 3742"/>
              <a:gd name="T39" fmla="*/ 1855 h 2016"/>
              <a:gd name="T40" fmla="*/ 3408 w 3742"/>
              <a:gd name="T41" fmla="*/ 1959 h 2016"/>
              <a:gd name="T42" fmla="*/ 3364 w 3742"/>
              <a:gd name="T43" fmla="*/ 2015 h 2016"/>
              <a:gd name="T44" fmla="*/ 3697 w 3742"/>
              <a:gd name="T45" fmla="*/ 767 h 2016"/>
              <a:gd name="T46" fmla="*/ 3597 w 3742"/>
              <a:gd name="T47" fmla="*/ 641 h 2016"/>
              <a:gd name="T48" fmla="*/ 3452 w 3742"/>
              <a:gd name="T49" fmla="*/ 516 h 2016"/>
              <a:gd name="T50" fmla="*/ 3270 w 3742"/>
              <a:gd name="T51" fmla="*/ 397 h 2016"/>
              <a:gd name="T52" fmla="*/ 3056 w 3742"/>
              <a:gd name="T53" fmla="*/ 286 h 2016"/>
              <a:gd name="T54" fmla="*/ 2591 w 3742"/>
              <a:gd name="T55" fmla="*/ 111 h 2016"/>
              <a:gd name="T56" fmla="*/ 2113 w 3742"/>
              <a:gd name="T57" fmla="*/ 7 h 2016"/>
              <a:gd name="T58" fmla="*/ 1861 w 3742"/>
              <a:gd name="T59" fmla="*/ 0 h 2016"/>
              <a:gd name="T60" fmla="*/ 1585 w 3742"/>
              <a:gd name="T61" fmla="*/ 20 h 2016"/>
              <a:gd name="T62" fmla="*/ 994 w 3742"/>
              <a:gd name="T63" fmla="*/ 125 h 2016"/>
              <a:gd name="T64" fmla="*/ 560 w 3742"/>
              <a:gd name="T65" fmla="*/ 223 h 2016"/>
              <a:gd name="T66" fmla="*/ 308 w 3742"/>
              <a:gd name="T67" fmla="*/ 286 h 2016"/>
              <a:gd name="T68" fmla="*/ 88 w 3742"/>
              <a:gd name="T69" fmla="*/ 334 h 2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742" h="2016">
                <a:moveTo>
                  <a:pt x="0" y="348"/>
                </a:moveTo>
                <a:lnTo>
                  <a:pt x="0" y="446"/>
                </a:lnTo>
                <a:lnTo>
                  <a:pt x="38" y="453"/>
                </a:lnTo>
                <a:lnTo>
                  <a:pt x="94" y="453"/>
                </a:lnTo>
                <a:lnTo>
                  <a:pt x="170" y="439"/>
                </a:lnTo>
                <a:lnTo>
                  <a:pt x="264" y="418"/>
                </a:lnTo>
                <a:lnTo>
                  <a:pt x="365" y="397"/>
                </a:lnTo>
                <a:lnTo>
                  <a:pt x="478" y="362"/>
                </a:lnTo>
                <a:lnTo>
                  <a:pt x="604" y="334"/>
                </a:lnTo>
                <a:lnTo>
                  <a:pt x="736" y="299"/>
                </a:lnTo>
                <a:lnTo>
                  <a:pt x="1012" y="237"/>
                </a:lnTo>
                <a:lnTo>
                  <a:pt x="1289" y="181"/>
                </a:lnTo>
                <a:lnTo>
                  <a:pt x="1427" y="167"/>
                </a:lnTo>
                <a:lnTo>
                  <a:pt x="1566" y="153"/>
                </a:lnTo>
                <a:lnTo>
                  <a:pt x="1691" y="153"/>
                </a:lnTo>
                <a:lnTo>
                  <a:pt x="1811" y="167"/>
                </a:lnTo>
                <a:lnTo>
                  <a:pt x="1930" y="188"/>
                </a:lnTo>
                <a:lnTo>
                  <a:pt x="2056" y="216"/>
                </a:lnTo>
                <a:lnTo>
                  <a:pt x="2320" y="292"/>
                </a:lnTo>
                <a:lnTo>
                  <a:pt x="2603" y="383"/>
                </a:lnTo>
                <a:lnTo>
                  <a:pt x="2874" y="495"/>
                </a:lnTo>
                <a:lnTo>
                  <a:pt x="3006" y="558"/>
                </a:lnTo>
                <a:lnTo>
                  <a:pt x="3131" y="620"/>
                </a:lnTo>
                <a:lnTo>
                  <a:pt x="3251" y="683"/>
                </a:lnTo>
                <a:lnTo>
                  <a:pt x="3358" y="746"/>
                </a:lnTo>
                <a:lnTo>
                  <a:pt x="3458" y="809"/>
                </a:lnTo>
                <a:lnTo>
                  <a:pt x="3546" y="871"/>
                </a:lnTo>
                <a:lnTo>
                  <a:pt x="3616" y="934"/>
                </a:lnTo>
                <a:lnTo>
                  <a:pt x="3672" y="990"/>
                </a:lnTo>
                <a:lnTo>
                  <a:pt x="3710" y="1053"/>
                </a:lnTo>
                <a:lnTo>
                  <a:pt x="3735" y="1122"/>
                </a:lnTo>
                <a:lnTo>
                  <a:pt x="3741" y="1199"/>
                </a:lnTo>
                <a:lnTo>
                  <a:pt x="3735" y="1283"/>
                </a:lnTo>
                <a:lnTo>
                  <a:pt x="3716" y="1374"/>
                </a:lnTo>
                <a:lnTo>
                  <a:pt x="3685" y="1457"/>
                </a:lnTo>
                <a:lnTo>
                  <a:pt x="3653" y="1548"/>
                </a:lnTo>
                <a:lnTo>
                  <a:pt x="3609" y="1632"/>
                </a:lnTo>
                <a:lnTo>
                  <a:pt x="3572" y="1715"/>
                </a:lnTo>
                <a:lnTo>
                  <a:pt x="3528" y="1792"/>
                </a:lnTo>
                <a:lnTo>
                  <a:pt x="3484" y="1855"/>
                </a:lnTo>
                <a:lnTo>
                  <a:pt x="3446" y="1918"/>
                </a:lnTo>
                <a:lnTo>
                  <a:pt x="3408" y="1959"/>
                </a:lnTo>
                <a:lnTo>
                  <a:pt x="3383" y="1994"/>
                </a:lnTo>
                <a:lnTo>
                  <a:pt x="3364" y="2015"/>
                </a:lnTo>
                <a:lnTo>
                  <a:pt x="3358" y="2015"/>
                </a:lnTo>
                <a:lnTo>
                  <a:pt x="3697" y="767"/>
                </a:lnTo>
                <a:lnTo>
                  <a:pt x="3653" y="704"/>
                </a:lnTo>
                <a:lnTo>
                  <a:pt x="3597" y="641"/>
                </a:lnTo>
                <a:lnTo>
                  <a:pt x="3528" y="578"/>
                </a:lnTo>
                <a:lnTo>
                  <a:pt x="3452" y="516"/>
                </a:lnTo>
                <a:lnTo>
                  <a:pt x="3364" y="453"/>
                </a:lnTo>
                <a:lnTo>
                  <a:pt x="3270" y="397"/>
                </a:lnTo>
                <a:lnTo>
                  <a:pt x="3163" y="341"/>
                </a:lnTo>
                <a:lnTo>
                  <a:pt x="3056" y="286"/>
                </a:lnTo>
                <a:lnTo>
                  <a:pt x="2830" y="188"/>
                </a:lnTo>
                <a:lnTo>
                  <a:pt x="2591" y="111"/>
                </a:lnTo>
                <a:lnTo>
                  <a:pt x="2352" y="48"/>
                </a:lnTo>
                <a:lnTo>
                  <a:pt x="2113" y="7"/>
                </a:lnTo>
                <a:lnTo>
                  <a:pt x="1993" y="0"/>
                </a:lnTo>
                <a:lnTo>
                  <a:pt x="1861" y="0"/>
                </a:lnTo>
                <a:lnTo>
                  <a:pt x="1729" y="7"/>
                </a:lnTo>
                <a:lnTo>
                  <a:pt x="1585" y="20"/>
                </a:lnTo>
                <a:lnTo>
                  <a:pt x="1289" y="69"/>
                </a:lnTo>
                <a:lnTo>
                  <a:pt x="994" y="125"/>
                </a:lnTo>
                <a:lnTo>
                  <a:pt x="698" y="188"/>
                </a:lnTo>
                <a:lnTo>
                  <a:pt x="560" y="223"/>
                </a:lnTo>
                <a:lnTo>
                  <a:pt x="428" y="258"/>
                </a:lnTo>
                <a:lnTo>
                  <a:pt x="308" y="286"/>
                </a:lnTo>
                <a:lnTo>
                  <a:pt x="195" y="313"/>
                </a:lnTo>
                <a:lnTo>
                  <a:pt x="88" y="334"/>
                </a:lnTo>
                <a:lnTo>
                  <a:pt x="0" y="348"/>
                </a:lnTo>
              </a:path>
            </a:pathLst>
          </a:custGeom>
          <a:gradFill rotWithShape="0">
            <a:gsLst>
              <a:gs pos="0">
                <a:srgbClr val="660033">
                  <a:gamma/>
                  <a:shade val="80000"/>
                  <a:invGamma/>
                </a:srgbClr>
              </a:gs>
              <a:gs pos="50000">
                <a:srgbClr val="660033"/>
              </a:gs>
              <a:gs pos="100000">
                <a:srgbClr val="660033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		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agr.georgia.gov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0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57200" y="914400"/>
            <a:ext cx="7772400" cy="2209800"/>
          </a:xfrm>
        </p:spPr>
        <p:txBody>
          <a:bodyPr anchor="ctr"/>
          <a:lstStyle/>
          <a:p>
            <a:r>
              <a:rPr lang="en-US" altLang="en-US" sz="4000" dirty="0"/>
              <a:t>Category 24 </a:t>
            </a:r>
            <a:br>
              <a:rPr lang="en-US" altLang="en-US" sz="4000" dirty="0"/>
            </a:br>
            <a:r>
              <a:rPr lang="en-US" altLang="en-US" sz="4000" dirty="0"/>
              <a:t>Turf and Ornamentals</a:t>
            </a:r>
            <a:br>
              <a:rPr lang="en-US" altLang="en-US" sz="4000" dirty="0"/>
            </a:br>
            <a:r>
              <a:rPr lang="en-US" altLang="en-US" sz="4000" dirty="0"/>
              <a:t>Chapters 1, 2, 5, 6 &amp; 9</a:t>
            </a:r>
            <a:br>
              <a:rPr lang="en-US" altLang="en-US" sz="4000" dirty="0"/>
            </a:br>
            <a:r>
              <a:rPr lang="en-US" altLang="en-US" sz="4000" dirty="0"/>
              <a:t>T&amp;O Culture and Diseases</a:t>
            </a:r>
          </a:p>
        </p:txBody>
      </p:sp>
      <p:sp>
        <p:nvSpPr>
          <p:cNvPr id="3921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r>
              <a:rPr lang="en-US" altLang="en-US" sz="2800"/>
              <a:t>Todd Hurt</a:t>
            </a:r>
          </a:p>
          <a:p>
            <a:r>
              <a:rPr lang="en-US" altLang="en-US" sz="2800"/>
              <a:t>Training Coordinator</a:t>
            </a:r>
          </a:p>
          <a:p>
            <a:r>
              <a:rPr lang="en-US" altLang="en-US" sz="2800"/>
              <a:t>Georgia Center for Urban Agriculture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ChangeArrowheads="1"/>
          </p:cNvSpPr>
          <p:nvPr/>
        </p:nvSpPr>
        <p:spPr bwMode="auto">
          <a:xfrm>
            <a:off x="3352800" y="2438400"/>
            <a:ext cx="4038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/>
              <a:t>Control Options</a:t>
            </a:r>
          </a:p>
          <a:p>
            <a:pPr>
              <a:buFontTx/>
              <a:buNone/>
            </a:pPr>
            <a:endParaRPr lang="en-US" altLang="en-US"/>
          </a:p>
        </p:txBody>
      </p:sp>
      <p:sp>
        <p:nvSpPr>
          <p:cNvPr id="251907" name="Line 3"/>
          <p:cNvSpPr>
            <a:spLocks noChangeShapeType="1"/>
          </p:cNvSpPr>
          <p:nvPr/>
        </p:nvSpPr>
        <p:spPr bwMode="auto">
          <a:xfrm>
            <a:off x="4953000" y="5410200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1908" name="Text Box 4"/>
          <p:cNvSpPr txBox="1">
            <a:spLocks noChangeArrowheads="1"/>
          </p:cNvSpPr>
          <p:nvPr/>
        </p:nvSpPr>
        <p:spPr bwMode="auto">
          <a:xfrm>
            <a:off x="1828800" y="1752600"/>
            <a:ext cx="580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b="1" i="1">
                <a:latin typeface="Arial" charset="0"/>
              </a:rPr>
              <a:t>ACTION CHOICES . . . </a:t>
            </a:r>
            <a:r>
              <a:rPr lang="en-US" altLang="en-US" sz="1600" b="1">
                <a:latin typeface="Arial" charset="0"/>
              </a:rPr>
              <a:t>  (page 19)</a:t>
            </a:r>
          </a:p>
        </p:txBody>
      </p:sp>
      <p:sp>
        <p:nvSpPr>
          <p:cNvPr id="251909" name="Rectangle 5"/>
          <p:cNvSpPr>
            <a:spLocks noChangeArrowheads="1"/>
          </p:cNvSpPr>
          <p:nvPr/>
        </p:nvSpPr>
        <p:spPr bwMode="auto">
          <a:xfrm>
            <a:off x="1600200" y="5105400"/>
            <a:ext cx="2057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/>
              <a:t>Biological</a:t>
            </a:r>
          </a:p>
        </p:txBody>
      </p:sp>
      <p:sp>
        <p:nvSpPr>
          <p:cNvPr id="251910" name="Line 6"/>
          <p:cNvSpPr>
            <a:spLocks noChangeShapeType="1"/>
          </p:cNvSpPr>
          <p:nvPr/>
        </p:nvSpPr>
        <p:spPr bwMode="auto">
          <a:xfrm flipH="1">
            <a:off x="2667000" y="2895600"/>
            <a:ext cx="457200" cy="2286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1911" name="Rectangle 7"/>
          <p:cNvSpPr>
            <a:spLocks noChangeArrowheads="1"/>
          </p:cNvSpPr>
          <p:nvPr/>
        </p:nvSpPr>
        <p:spPr bwMode="auto">
          <a:xfrm>
            <a:off x="457200" y="3886200"/>
            <a:ext cx="211613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/>
              <a:t>Cultural</a:t>
            </a:r>
          </a:p>
        </p:txBody>
      </p:sp>
      <p:sp>
        <p:nvSpPr>
          <p:cNvPr id="251912" name="Line 8"/>
          <p:cNvSpPr>
            <a:spLocks noChangeShapeType="1"/>
          </p:cNvSpPr>
          <p:nvPr/>
        </p:nvSpPr>
        <p:spPr bwMode="auto">
          <a:xfrm flipH="1">
            <a:off x="1447800" y="2819400"/>
            <a:ext cx="1676400" cy="1066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1913" name="Rectangle 9"/>
          <p:cNvSpPr>
            <a:spLocks noChangeArrowheads="1"/>
          </p:cNvSpPr>
          <p:nvPr/>
        </p:nvSpPr>
        <p:spPr bwMode="auto">
          <a:xfrm>
            <a:off x="5943600" y="4038600"/>
            <a:ext cx="2057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/>
              <a:t>Chemical</a:t>
            </a:r>
          </a:p>
        </p:txBody>
      </p:sp>
      <p:sp>
        <p:nvSpPr>
          <p:cNvPr id="251914" name="Line 10"/>
          <p:cNvSpPr>
            <a:spLocks noChangeShapeType="1"/>
          </p:cNvSpPr>
          <p:nvPr/>
        </p:nvSpPr>
        <p:spPr bwMode="auto">
          <a:xfrm>
            <a:off x="3200400" y="2832100"/>
            <a:ext cx="3352800" cy="1219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1915" name="Rectangle 11"/>
          <p:cNvSpPr>
            <a:spLocks noChangeArrowheads="1"/>
          </p:cNvSpPr>
          <p:nvPr/>
        </p:nvSpPr>
        <p:spPr bwMode="auto">
          <a:xfrm>
            <a:off x="5029200" y="5486400"/>
            <a:ext cx="2667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/>
              <a:t>Mechanical</a:t>
            </a:r>
          </a:p>
        </p:txBody>
      </p:sp>
      <p:sp>
        <p:nvSpPr>
          <p:cNvPr id="251916" name="Line 12"/>
          <p:cNvSpPr>
            <a:spLocks noChangeShapeType="1"/>
          </p:cNvSpPr>
          <p:nvPr/>
        </p:nvSpPr>
        <p:spPr bwMode="auto">
          <a:xfrm>
            <a:off x="3200400" y="2895600"/>
            <a:ext cx="2895600" cy="2667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1917" name="Oval 13"/>
          <p:cNvSpPr>
            <a:spLocks noChangeArrowheads="1"/>
          </p:cNvSpPr>
          <p:nvPr/>
        </p:nvSpPr>
        <p:spPr bwMode="auto">
          <a:xfrm>
            <a:off x="3022600" y="2667000"/>
            <a:ext cx="304800" cy="304800"/>
          </a:xfrm>
          <a:prstGeom prst="ellipse">
            <a:avLst/>
          </a:prstGeom>
          <a:solidFill>
            <a:srgbClr val="FFFFCC"/>
          </a:solidFill>
          <a:ln w="9525">
            <a:solidFill>
              <a:srgbClr val="FFFF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1918" name="Rectangle 14"/>
          <p:cNvSpPr>
            <a:spLocks noChangeArrowheads="1"/>
          </p:cNvSpPr>
          <p:nvPr/>
        </p:nvSpPr>
        <p:spPr bwMode="auto">
          <a:xfrm>
            <a:off x="457200" y="609600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Intro to Pest Management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ChangeArrowheads="1"/>
          </p:cNvSpPr>
          <p:nvPr/>
        </p:nvSpPr>
        <p:spPr bwMode="auto">
          <a:xfrm>
            <a:off x="457200" y="609600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Intro to Pest Management</a:t>
            </a:r>
          </a:p>
        </p:txBody>
      </p:sp>
      <p:sp>
        <p:nvSpPr>
          <p:cNvPr id="252931" name="Text Box 3"/>
          <p:cNvSpPr txBox="1">
            <a:spLocks noChangeArrowheads="1"/>
          </p:cNvSpPr>
          <p:nvPr/>
        </p:nvSpPr>
        <p:spPr bwMode="auto">
          <a:xfrm>
            <a:off x="457200" y="16764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 b="1" i="1">
                <a:latin typeface="Arial" charset="0"/>
              </a:rPr>
              <a:t>Pesticide</a:t>
            </a:r>
            <a:r>
              <a:rPr lang="en-US" altLang="en-US" b="1" i="1">
                <a:latin typeface="Arial" charset="0"/>
              </a:rPr>
              <a:t> </a:t>
            </a:r>
            <a:r>
              <a:rPr lang="en-US" altLang="en-US" sz="3600" b="1" i="1">
                <a:latin typeface="Arial" charset="0"/>
              </a:rPr>
              <a:t>Application</a:t>
            </a:r>
            <a:r>
              <a:rPr lang="en-US" altLang="en-US" b="1" i="1">
                <a:latin typeface="Arial" charset="0"/>
              </a:rPr>
              <a:t> </a:t>
            </a:r>
            <a:r>
              <a:rPr lang="en-US" altLang="en-US" sz="3600" b="1" i="1">
                <a:latin typeface="Arial" charset="0"/>
              </a:rPr>
              <a:t>and Mixing</a:t>
            </a:r>
            <a:r>
              <a:rPr lang="en-US" altLang="en-US" b="1" i="1">
                <a:latin typeface="Arial" charset="0"/>
              </a:rPr>
              <a:t> </a:t>
            </a:r>
            <a:endParaRPr lang="en-US" altLang="en-US" sz="1600" b="1">
              <a:latin typeface="Arial" charset="0"/>
            </a:endParaRPr>
          </a:p>
        </p:txBody>
      </p:sp>
      <p:sp>
        <p:nvSpPr>
          <p:cNvPr id="252932" name="Text Box 4"/>
          <p:cNvSpPr txBox="1">
            <a:spLocks noChangeArrowheads="1"/>
          </p:cNvSpPr>
          <p:nvPr/>
        </p:nvSpPr>
        <p:spPr bwMode="auto">
          <a:xfrm>
            <a:off x="1676400" y="5105400"/>
            <a:ext cx="6629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>
                <a:solidFill>
                  <a:srgbClr val="FFFFCC"/>
                </a:solidFill>
                <a:latin typeface="Arial" charset="0"/>
              </a:rPr>
              <a:t>MINIMIZE DRIFT	Buffer Zone</a:t>
            </a:r>
          </a:p>
        </p:txBody>
      </p:sp>
      <p:sp>
        <p:nvSpPr>
          <p:cNvPr id="252935" name="Text Box 7"/>
          <p:cNvSpPr txBox="1">
            <a:spLocks noChangeArrowheads="1"/>
          </p:cNvSpPr>
          <p:nvPr/>
        </p:nvSpPr>
        <p:spPr bwMode="auto">
          <a:xfrm>
            <a:off x="7569200" y="1930400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latin typeface="Arial" charset="0"/>
              </a:rPr>
              <a:t> (page 19)</a:t>
            </a:r>
          </a:p>
        </p:txBody>
      </p:sp>
      <p:sp>
        <p:nvSpPr>
          <p:cNvPr id="252936" name="Text Box 8"/>
          <p:cNvSpPr txBox="1">
            <a:spLocks noChangeArrowheads="1"/>
          </p:cNvSpPr>
          <p:nvPr/>
        </p:nvSpPr>
        <p:spPr bwMode="auto">
          <a:xfrm>
            <a:off x="1143000" y="2971800"/>
            <a:ext cx="8396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b="1">
                <a:solidFill>
                  <a:srgbClr val="00FF00"/>
                </a:solidFill>
                <a:latin typeface="Arial" charset="0"/>
              </a:rPr>
              <a:t>Drift = off-target pesticide movement through air</a:t>
            </a:r>
          </a:p>
        </p:txBody>
      </p:sp>
      <p:sp>
        <p:nvSpPr>
          <p:cNvPr id="252933" name="Text Box 5"/>
          <p:cNvSpPr txBox="1">
            <a:spLocks noChangeArrowheads="1"/>
          </p:cNvSpPr>
          <p:nvPr/>
        </p:nvSpPr>
        <p:spPr bwMode="auto">
          <a:xfrm>
            <a:off x="1676400" y="3733800"/>
            <a:ext cx="1962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>
                <a:solidFill>
                  <a:srgbClr val="FFFFCC"/>
                </a:solidFill>
                <a:latin typeface="Arial" charset="0"/>
              </a:rPr>
              <a:t>Particle drift</a:t>
            </a:r>
          </a:p>
        </p:txBody>
      </p:sp>
      <p:sp>
        <p:nvSpPr>
          <p:cNvPr id="252934" name="Text Box 6"/>
          <p:cNvSpPr txBox="1">
            <a:spLocks noChangeArrowheads="1"/>
          </p:cNvSpPr>
          <p:nvPr/>
        </p:nvSpPr>
        <p:spPr bwMode="auto">
          <a:xfrm>
            <a:off x="1752600" y="4419600"/>
            <a:ext cx="1724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>
                <a:solidFill>
                  <a:srgbClr val="FFFFCC"/>
                </a:solidFill>
                <a:latin typeface="Arial" charset="0"/>
              </a:rPr>
              <a:t>Vapor drift</a:t>
            </a:r>
          </a:p>
        </p:txBody>
      </p:sp>
      <p:sp>
        <p:nvSpPr>
          <p:cNvPr id="252937" name="Text Box 9"/>
          <p:cNvSpPr txBox="1">
            <a:spLocks noChangeArrowheads="1"/>
          </p:cNvSpPr>
          <p:nvPr/>
        </p:nvSpPr>
        <p:spPr bwMode="auto">
          <a:xfrm>
            <a:off x="3657600" y="3733800"/>
            <a:ext cx="586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b="1">
                <a:solidFill>
                  <a:srgbClr val="FFFFCC"/>
                </a:solidFill>
                <a:latin typeface="Arial" charset="0"/>
              </a:rPr>
              <a:t>= droplet or dust </a:t>
            </a:r>
          </a:p>
        </p:txBody>
      </p:sp>
      <p:sp>
        <p:nvSpPr>
          <p:cNvPr id="252938" name="Text Box 10"/>
          <p:cNvSpPr txBox="1">
            <a:spLocks noChangeArrowheads="1"/>
          </p:cNvSpPr>
          <p:nvPr/>
        </p:nvSpPr>
        <p:spPr bwMode="auto">
          <a:xfrm>
            <a:off x="3505200" y="4419600"/>
            <a:ext cx="1055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>
                <a:solidFill>
                  <a:srgbClr val="FFFFCC"/>
                </a:solidFill>
                <a:latin typeface="Arial" charset="0"/>
              </a:rPr>
              <a:t>= gas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ChangeArrowheads="1"/>
          </p:cNvSpPr>
          <p:nvPr/>
        </p:nvSpPr>
        <p:spPr bwMode="auto">
          <a:xfrm>
            <a:off x="3962400" y="5867400"/>
            <a:ext cx="4572000" cy="762000"/>
          </a:xfrm>
          <a:prstGeom prst="rect">
            <a:avLst/>
          </a:prstGeom>
          <a:solidFill>
            <a:srgbClr val="CCECFF"/>
          </a:soli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1400">
                <a:solidFill>
                  <a:schemeClr val="bg2"/>
                </a:solidFill>
                <a:latin typeface="Arial" charset="0"/>
              </a:rPr>
              <a:t>(</a:t>
            </a:r>
            <a:r>
              <a:rPr lang="en-US" altLang="en-US" sz="1400" b="1">
                <a:solidFill>
                  <a:schemeClr val="bg2"/>
                </a:solidFill>
                <a:latin typeface="Arial" charset="0"/>
              </a:rPr>
              <a:t>EC</a:t>
            </a:r>
            <a:r>
              <a:rPr lang="en-US" altLang="en-US" sz="1400">
                <a:solidFill>
                  <a:schemeClr val="bg2"/>
                </a:solidFill>
                <a:latin typeface="Arial" charset="0"/>
              </a:rPr>
              <a:t>’s may burn plants, </a:t>
            </a:r>
            <a:r>
              <a:rPr lang="en-US" altLang="en-US" sz="1400" b="1">
                <a:solidFill>
                  <a:schemeClr val="bg2"/>
                </a:solidFill>
                <a:latin typeface="Arial" charset="0"/>
              </a:rPr>
              <a:t>WP</a:t>
            </a:r>
            <a:r>
              <a:rPr lang="en-US" altLang="en-US" sz="1400">
                <a:solidFill>
                  <a:schemeClr val="bg2"/>
                </a:solidFill>
                <a:latin typeface="Arial" charset="0"/>
              </a:rPr>
              <a:t>’s may leave residues. </a:t>
            </a:r>
          </a:p>
          <a:p>
            <a:pPr eaLnBrk="1" hangingPunct="1"/>
            <a:r>
              <a:rPr lang="en-US" altLang="en-US" sz="1400" b="1">
                <a:solidFill>
                  <a:schemeClr val="bg2"/>
                </a:solidFill>
                <a:latin typeface="Arial" charset="0"/>
              </a:rPr>
              <a:t>Liquids</a:t>
            </a:r>
            <a:r>
              <a:rPr lang="en-US" altLang="en-US" sz="1400">
                <a:solidFill>
                  <a:schemeClr val="bg2"/>
                </a:solidFill>
                <a:latin typeface="Arial" charset="0"/>
              </a:rPr>
              <a:t> for above ground  pests, </a:t>
            </a:r>
            <a:r>
              <a:rPr lang="en-US" altLang="en-US" sz="1400" b="1">
                <a:solidFill>
                  <a:schemeClr val="bg2"/>
                </a:solidFill>
                <a:latin typeface="Arial" charset="0"/>
              </a:rPr>
              <a:t>Granulars</a:t>
            </a:r>
            <a:r>
              <a:rPr lang="en-US" altLang="en-US" sz="1400">
                <a:solidFill>
                  <a:schemeClr val="bg2"/>
                </a:solidFill>
                <a:latin typeface="Arial" charset="0"/>
              </a:rPr>
              <a:t> for  below </a:t>
            </a:r>
          </a:p>
          <a:p>
            <a:pPr eaLnBrk="1" hangingPunct="1"/>
            <a:r>
              <a:rPr lang="en-US" altLang="en-US" sz="1400">
                <a:solidFill>
                  <a:schemeClr val="bg2"/>
                </a:solidFill>
                <a:latin typeface="Arial" charset="0"/>
              </a:rPr>
              <a:t>ground pests)</a:t>
            </a:r>
          </a:p>
        </p:txBody>
      </p:sp>
      <p:sp>
        <p:nvSpPr>
          <p:cNvPr id="253955" name="Rectangle 3"/>
          <p:cNvSpPr>
            <a:spLocks noChangeArrowheads="1"/>
          </p:cNvSpPr>
          <p:nvPr/>
        </p:nvSpPr>
        <p:spPr bwMode="auto">
          <a:xfrm>
            <a:off x="457200" y="609600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Intro to Pest Management</a:t>
            </a:r>
          </a:p>
        </p:txBody>
      </p:sp>
      <p:sp>
        <p:nvSpPr>
          <p:cNvPr id="253956" name="Text Box 4"/>
          <p:cNvSpPr txBox="1">
            <a:spLocks noChangeArrowheads="1"/>
          </p:cNvSpPr>
          <p:nvPr/>
        </p:nvSpPr>
        <p:spPr bwMode="auto">
          <a:xfrm>
            <a:off x="457200" y="1676400"/>
            <a:ext cx="6477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 i="1">
                <a:latin typeface="Arial" charset="0"/>
              </a:rPr>
              <a:t>Pesticide</a:t>
            </a:r>
            <a:r>
              <a:rPr lang="en-US" altLang="en-US" i="1">
                <a:latin typeface="Arial" charset="0"/>
              </a:rPr>
              <a:t> </a:t>
            </a:r>
            <a:r>
              <a:rPr lang="en-US" altLang="en-US" sz="3200" i="1">
                <a:latin typeface="Arial" charset="0"/>
              </a:rPr>
              <a:t>Application</a:t>
            </a:r>
            <a:r>
              <a:rPr lang="en-US" altLang="en-US" i="1">
                <a:latin typeface="Arial" charset="0"/>
              </a:rPr>
              <a:t> </a:t>
            </a:r>
            <a:r>
              <a:rPr lang="en-US" altLang="en-US" sz="3600" i="1">
                <a:latin typeface="Arial" charset="0"/>
              </a:rPr>
              <a:t>and Mixing</a:t>
            </a:r>
            <a:r>
              <a:rPr lang="en-US" altLang="en-US" i="1">
                <a:latin typeface="Arial" charset="0"/>
              </a:rPr>
              <a:t> </a:t>
            </a:r>
            <a:endParaRPr lang="en-US" altLang="en-US" sz="1600">
              <a:latin typeface="Arial" charset="0"/>
            </a:endParaRPr>
          </a:p>
        </p:txBody>
      </p:sp>
      <p:sp>
        <p:nvSpPr>
          <p:cNvPr id="253957" name="Text Box 5"/>
          <p:cNvSpPr txBox="1">
            <a:spLocks noChangeArrowheads="1"/>
          </p:cNvSpPr>
          <p:nvPr/>
        </p:nvSpPr>
        <p:spPr bwMode="auto">
          <a:xfrm>
            <a:off x="1790700" y="2452688"/>
            <a:ext cx="5791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>
                <a:solidFill>
                  <a:srgbClr val="FFFFCC"/>
                </a:solidFill>
                <a:latin typeface="Arial" charset="0"/>
              </a:rPr>
              <a:t>Protect People, Pets, and Places</a:t>
            </a:r>
          </a:p>
        </p:txBody>
      </p:sp>
      <p:sp>
        <p:nvSpPr>
          <p:cNvPr id="253958" name="Text Box 6"/>
          <p:cNvSpPr txBox="1">
            <a:spLocks noChangeArrowheads="1"/>
          </p:cNvSpPr>
          <p:nvPr/>
        </p:nvSpPr>
        <p:spPr bwMode="auto">
          <a:xfrm>
            <a:off x="1828800" y="3124200"/>
            <a:ext cx="373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>
                <a:solidFill>
                  <a:srgbClr val="FFFFCC"/>
                </a:solidFill>
                <a:latin typeface="Arial" charset="0"/>
              </a:rPr>
              <a:t>Avoid Resistance</a:t>
            </a:r>
          </a:p>
        </p:txBody>
      </p:sp>
      <p:sp>
        <p:nvSpPr>
          <p:cNvPr id="253959" name="Text Box 7"/>
          <p:cNvSpPr txBox="1">
            <a:spLocks noChangeArrowheads="1"/>
          </p:cNvSpPr>
          <p:nvPr/>
        </p:nvSpPr>
        <p:spPr bwMode="auto">
          <a:xfrm>
            <a:off x="1828800" y="3733800"/>
            <a:ext cx="3810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>
                <a:solidFill>
                  <a:srgbClr val="FFFFCC"/>
                </a:solidFill>
                <a:latin typeface="Arial" charset="0"/>
              </a:rPr>
              <a:t>Evaluate Tank Mixes</a:t>
            </a:r>
            <a:endParaRPr lang="en-US" altLang="en-US" sz="1800" b="1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53960" name="Text Box 8"/>
          <p:cNvSpPr txBox="1">
            <a:spLocks noChangeArrowheads="1"/>
          </p:cNvSpPr>
          <p:nvPr/>
        </p:nvSpPr>
        <p:spPr bwMode="auto">
          <a:xfrm>
            <a:off x="285750" y="2530475"/>
            <a:ext cx="1190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>
                <a:solidFill>
                  <a:srgbClr val="FF66CC"/>
                </a:solidFill>
                <a:latin typeface="Arial" charset="0"/>
              </a:rPr>
              <a:t> </a:t>
            </a:r>
            <a:r>
              <a:rPr lang="en-US" altLang="en-US" sz="1600" b="1">
                <a:solidFill>
                  <a:srgbClr val="FF66CC"/>
                </a:solidFill>
                <a:latin typeface="Arial" charset="0"/>
              </a:rPr>
              <a:t>(page 20)</a:t>
            </a:r>
            <a:endParaRPr lang="en-US" altLang="en-US" sz="2800" b="1">
              <a:solidFill>
                <a:srgbClr val="FF66CC"/>
              </a:solidFill>
              <a:latin typeface="Arial" charset="0"/>
            </a:endParaRPr>
          </a:p>
        </p:txBody>
      </p:sp>
      <p:sp>
        <p:nvSpPr>
          <p:cNvPr id="253961" name="Text Box 9"/>
          <p:cNvSpPr txBox="1">
            <a:spLocks noChangeArrowheads="1"/>
          </p:cNvSpPr>
          <p:nvPr/>
        </p:nvSpPr>
        <p:spPr bwMode="auto">
          <a:xfrm>
            <a:off x="7315200" y="1905000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rgbClr val="FF66CC"/>
                </a:solidFill>
                <a:latin typeface="Arial" charset="0"/>
              </a:rPr>
              <a:t> (page 19)</a:t>
            </a:r>
          </a:p>
        </p:txBody>
      </p:sp>
      <p:sp>
        <p:nvSpPr>
          <p:cNvPr id="253962" name="Text Box 10"/>
          <p:cNvSpPr txBox="1">
            <a:spLocks noChangeArrowheads="1"/>
          </p:cNvSpPr>
          <p:nvPr/>
        </p:nvSpPr>
        <p:spPr bwMode="auto">
          <a:xfrm>
            <a:off x="1828800" y="4419600"/>
            <a:ext cx="5562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>
                <a:solidFill>
                  <a:srgbClr val="FFFFCC"/>
                </a:solidFill>
                <a:latin typeface="Arial" charset="0"/>
              </a:rPr>
              <a:t>Recognize Formulation Effects</a:t>
            </a:r>
          </a:p>
        </p:txBody>
      </p:sp>
      <p:sp>
        <p:nvSpPr>
          <p:cNvPr id="253963" name="Text Box 11"/>
          <p:cNvSpPr txBox="1">
            <a:spLocks noChangeArrowheads="1"/>
          </p:cNvSpPr>
          <p:nvPr/>
        </p:nvSpPr>
        <p:spPr bwMode="auto">
          <a:xfrm>
            <a:off x="1828800" y="5059363"/>
            <a:ext cx="7010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>
                <a:solidFill>
                  <a:srgbClr val="FFFFCC"/>
                </a:solidFill>
                <a:latin typeface="Arial" charset="0"/>
              </a:rPr>
              <a:t>Be Aware of Rapid Pesticide Breakdown</a:t>
            </a:r>
            <a:endParaRPr lang="en-US" altLang="en-US" sz="1600" b="1">
              <a:latin typeface="Arial" charset="0"/>
            </a:endParaRPr>
          </a:p>
        </p:txBody>
      </p:sp>
      <p:sp>
        <p:nvSpPr>
          <p:cNvPr id="253964" name="Rectangle 12"/>
          <p:cNvSpPr>
            <a:spLocks noChangeArrowheads="1"/>
          </p:cNvSpPr>
          <p:nvPr/>
        </p:nvSpPr>
        <p:spPr bwMode="auto">
          <a:xfrm>
            <a:off x="7010400" y="3200400"/>
            <a:ext cx="1828800" cy="457200"/>
          </a:xfrm>
          <a:prstGeom prst="rect">
            <a:avLst/>
          </a:prstGeom>
          <a:solidFill>
            <a:srgbClr val="CCECFF"/>
          </a:soli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400">
                <a:solidFill>
                  <a:schemeClr val="bg2"/>
                </a:solidFill>
                <a:latin typeface="Arial" charset="0"/>
              </a:rPr>
              <a:t>(observe reentry </a:t>
            </a:r>
          </a:p>
          <a:p>
            <a:pPr algn="ctr" eaLnBrk="1" hangingPunct="1"/>
            <a:r>
              <a:rPr lang="en-US" altLang="en-US" sz="1400">
                <a:solidFill>
                  <a:schemeClr val="bg2"/>
                </a:solidFill>
                <a:latin typeface="Arial" charset="0"/>
              </a:rPr>
              <a:t>period)</a:t>
            </a:r>
          </a:p>
        </p:txBody>
      </p:sp>
      <p:sp>
        <p:nvSpPr>
          <p:cNvPr id="253965" name="Rectangle 13"/>
          <p:cNvSpPr>
            <a:spLocks noChangeArrowheads="1"/>
          </p:cNvSpPr>
          <p:nvPr/>
        </p:nvSpPr>
        <p:spPr bwMode="auto">
          <a:xfrm>
            <a:off x="6629400" y="3886200"/>
            <a:ext cx="2133600" cy="609600"/>
          </a:xfrm>
          <a:prstGeom prst="rect">
            <a:avLst/>
          </a:prstGeom>
          <a:solidFill>
            <a:srgbClr val="CCECFF"/>
          </a:soli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200">
                <a:solidFill>
                  <a:schemeClr val="bg2"/>
                </a:solidFill>
                <a:latin typeface="Arial" charset="0"/>
              </a:rPr>
              <a:t>(avoid phytotoxicity </a:t>
            </a:r>
          </a:p>
          <a:p>
            <a:pPr algn="ctr" eaLnBrk="1" hangingPunct="1"/>
            <a:r>
              <a:rPr lang="en-US" altLang="en-US" sz="1200">
                <a:solidFill>
                  <a:schemeClr val="bg2"/>
                </a:solidFill>
                <a:latin typeface="Arial" charset="0"/>
              </a:rPr>
              <a:t>= plant damage)</a:t>
            </a:r>
          </a:p>
        </p:txBody>
      </p:sp>
      <p:sp>
        <p:nvSpPr>
          <p:cNvPr id="253966" name="Rectangle 14"/>
          <p:cNvSpPr>
            <a:spLocks noChangeArrowheads="1"/>
          </p:cNvSpPr>
          <p:nvPr/>
        </p:nvSpPr>
        <p:spPr bwMode="auto">
          <a:xfrm>
            <a:off x="152400" y="5943600"/>
            <a:ext cx="3276600" cy="609600"/>
          </a:xfrm>
          <a:prstGeom prst="rect">
            <a:avLst/>
          </a:prstGeom>
          <a:solidFill>
            <a:srgbClr val="CCECFF"/>
          </a:soli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600">
                <a:solidFill>
                  <a:schemeClr val="bg2"/>
                </a:solidFill>
                <a:latin typeface="Arial" charset="0"/>
              </a:rPr>
              <a:t> (when  same pesticide </a:t>
            </a:r>
          </a:p>
          <a:p>
            <a:pPr algn="ctr" eaLnBrk="1" hangingPunct="1"/>
            <a:r>
              <a:rPr lang="en-US" altLang="en-US" sz="1600">
                <a:solidFill>
                  <a:schemeClr val="bg2"/>
                </a:solidFill>
                <a:latin typeface="Arial" charset="0"/>
              </a:rPr>
              <a:t>is used over and over)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altLang="en-US" sz="4000"/>
              <a:t>Cultural Management for Turfgrasses </a:t>
            </a:r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35200" y="2667000"/>
            <a:ext cx="4318000" cy="622300"/>
          </a:xfrm>
          <a:noFill/>
        </p:spPr>
        <p:txBody>
          <a:bodyPr/>
          <a:lstStyle/>
          <a:p>
            <a:r>
              <a:rPr lang="en-US" altLang="en-US" sz="2800"/>
              <a:t>Turfgrass Selection</a:t>
            </a:r>
          </a:p>
        </p:txBody>
      </p:sp>
      <p:sp>
        <p:nvSpPr>
          <p:cNvPr id="254980" name="Rectangle 4"/>
          <p:cNvSpPr>
            <a:spLocks noChangeArrowheads="1"/>
          </p:cNvSpPr>
          <p:nvPr/>
        </p:nvSpPr>
        <p:spPr bwMode="auto">
          <a:xfrm>
            <a:off x="2238375" y="3333750"/>
            <a:ext cx="4953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2800"/>
              <a:t>Site preparation</a:t>
            </a:r>
          </a:p>
          <a:p>
            <a:endParaRPr lang="en-US" altLang="en-US" sz="2800"/>
          </a:p>
          <a:p>
            <a:endParaRPr lang="en-US" altLang="en-US" sz="2800"/>
          </a:p>
        </p:txBody>
      </p:sp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2209800" y="4052888"/>
            <a:ext cx="6248400" cy="92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2800"/>
              <a:t>Proper mowing, thatch removal, and aerification</a:t>
            </a:r>
          </a:p>
        </p:txBody>
      </p:sp>
      <p:sp>
        <p:nvSpPr>
          <p:cNvPr id="254982" name="Rectangle 6"/>
          <p:cNvSpPr>
            <a:spLocks noChangeArrowheads="1"/>
          </p:cNvSpPr>
          <p:nvPr/>
        </p:nvSpPr>
        <p:spPr bwMode="auto">
          <a:xfrm>
            <a:off x="695325" y="1828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2000">
                <a:solidFill>
                  <a:srgbClr val="FF66CC"/>
                </a:solidFill>
              </a:rPr>
              <a:t>(Chapter 2, page 25)</a:t>
            </a:r>
          </a:p>
        </p:txBody>
      </p:sp>
      <p:sp>
        <p:nvSpPr>
          <p:cNvPr id="254983" name="Rectangle 7"/>
          <p:cNvSpPr>
            <a:spLocks noChangeArrowheads="1"/>
          </p:cNvSpPr>
          <p:nvPr/>
        </p:nvSpPr>
        <p:spPr bwMode="auto">
          <a:xfrm>
            <a:off x="2209800" y="5181600"/>
            <a:ext cx="6248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2800"/>
              <a:t>Correct watering and fertilizing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6" name="Text Box 16"/>
          <p:cNvSpPr txBox="1">
            <a:spLocks noChangeArrowheads="1"/>
          </p:cNvSpPr>
          <p:nvPr/>
        </p:nvSpPr>
        <p:spPr bwMode="auto">
          <a:xfrm>
            <a:off x="0" y="3733800"/>
            <a:ext cx="1555750" cy="1697038"/>
          </a:xfrm>
          <a:prstGeom prst="rect">
            <a:avLst/>
          </a:prstGeom>
          <a:solidFill>
            <a:srgbClr val="CCECFF"/>
          </a:soli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>
                <a:solidFill>
                  <a:schemeClr val="bg2"/>
                </a:solidFill>
                <a:latin typeface="Arial" charset="0"/>
              </a:rPr>
              <a:t>RESIDENTIAL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solidFill>
                  <a:schemeClr val="bg2"/>
                </a:solidFill>
                <a:latin typeface="Arial" charset="0"/>
              </a:rPr>
              <a:t>ATHLETIC FIELDS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solidFill>
                  <a:schemeClr val="bg2"/>
                </a:solidFill>
                <a:latin typeface="Arial" charset="0"/>
              </a:rPr>
              <a:t>GOLF COURSES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solidFill>
                  <a:schemeClr val="bg2"/>
                </a:solidFill>
                <a:latin typeface="Arial" charset="0"/>
              </a:rPr>
              <a:t>CAMPUSES</a:t>
            </a:r>
          </a:p>
        </p:txBody>
      </p:sp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Cultural Management for Turfgrasses</a:t>
            </a:r>
            <a:endParaRPr lang="en-US" altLang="en-US" sz="2000">
              <a:solidFill>
                <a:srgbClr val="FF66CC"/>
              </a:solidFill>
            </a:endParaRPr>
          </a:p>
        </p:txBody>
      </p:sp>
      <p:sp>
        <p:nvSpPr>
          <p:cNvPr id="256004" name="Rectangle 4"/>
          <p:cNvSpPr>
            <a:spLocks noChangeArrowheads="1"/>
          </p:cNvSpPr>
          <p:nvPr/>
        </p:nvSpPr>
        <p:spPr bwMode="auto">
          <a:xfrm>
            <a:off x="0" y="3124200"/>
            <a:ext cx="1981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Site use</a:t>
            </a:r>
          </a:p>
        </p:txBody>
      </p:sp>
      <p:pic>
        <p:nvPicPr>
          <p:cNvPr id="256003" name="Picture 3" descr="PIEDMONT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3733800"/>
            <a:ext cx="2971800" cy="2351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6005" name="Line 5"/>
          <p:cNvSpPr>
            <a:spLocks noChangeShapeType="1"/>
          </p:cNvSpPr>
          <p:nvPr/>
        </p:nvSpPr>
        <p:spPr bwMode="auto">
          <a:xfrm flipH="1">
            <a:off x="1600200" y="2362200"/>
            <a:ext cx="121920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06" name="Rectangle 6"/>
          <p:cNvSpPr>
            <a:spLocks noChangeArrowheads="1"/>
          </p:cNvSpPr>
          <p:nvPr/>
        </p:nvSpPr>
        <p:spPr bwMode="auto">
          <a:xfrm>
            <a:off x="1905000" y="3048000"/>
            <a:ext cx="33528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Geographic Region</a:t>
            </a:r>
          </a:p>
        </p:txBody>
      </p:sp>
      <p:sp>
        <p:nvSpPr>
          <p:cNvPr id="256007" name="Line 7"/>
          <p:cNvSpPr>
            <a:spLocks noChangeShapeType="1"/>
          </p:cNvSpPr>
          <p:nvPr/>
        </p:nvSpPr>
        <p:spPr bwMode="auto">
          <a:xfrm>
            <a:off x="2844800" y="2324100"/>
            <a:ext cx="381000" cy="914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08" name="Rectangle 8"/>
          <p:cNvSpPr>
            <a:spLocks noChangeArrowheads="1"/>
          </p:cNvSpPr>
          <p:nvPr/>
        </p:nvSpPr>
        <p:spPr bwMode="auto">
          <a:xfrm>
            <a:off x="5257800" y="2743200"/>
            <a:ext cx="3657600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Cultivars and Pest Management  </a:t>
            </a:r>
            <a:r>
              <a:rPr lang="en-US" altLang="en-US" sz="2800">
                <a:solidFill>
                  <a:srgbClr val="FF66CC"/>
                </a:solidFill>
              </a:rPr>
              <a:t> </a:t>
            </a:r>
            <a:r>
              <a:rPr lang="en-US" altLang="en-US" sz="1600">
                <a:solidFill>
                  <a:srgbClr val="FF66CC"/>
                </a:solidFill>
              </a:rPr>
              <a:t>page 26</a:t>
            </a:r>
          </a:p>
        </p:txBody>
      </p:sp>
      <p:sp>
        <p:nvSpPr>
          <p:cNvPr id="256009" name="Line 9"/>
          <p:cNvSpPr>
            <a:spLocks noChangeShapeType="1"/>
          </p:cNvSpPr>
          <p:nvPr/>
        </p:nvSpPr>
        <p:spPr bwMode="auto">
          <a:xfrm>
            <a:off x="2819400" y="2362200"/>
            <a:ext cx="2349500" cy="571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10" name="Rectangle 10"/>
          <p:cNvSpPr>
            <a:spLocks noChangeArrowheads="1"/>
          </p:cNvSpPr>
          <p:nvPr/>
        </p:nvSpPr>
        <p:spPr bwMode="auto">
          <a:xfrm>
            <a:off x="2819400" y="1752600"/>
            <a:ext cx="457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/>
              <a:t>Turfgrass Selection</a:t>
            </a:r>
          </a:p>
        </p:txBody>
      </p:sp>
      <p:pic>
        <p:nvPicPr>
          <p:cNvPr id="256012" name="Picture 12" descr="seedlabel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3810000"/>
            <a:ext cx="4343400" cy="2641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6013" name="Oval 13"/>
          <p:cNvSpPr>
            <a:spLocks noChangeArrowheads="1"/>
          </p:cNvSpPr>
          <p:nvPr/>
        </p:nvSpPr>
        <p:spPr bwMode="auto">
          <a:xfrm>
            <a:off x="2743200" y="2247900"/>
            <a:ext cx="228600" cy="228600"/>
          </a:xfrm>
          <a:prstGeom prst="ellipse">
            <a:avLst/>
          </a:prstGeom>
          <a:solidFill>
            <a:srgbClr val="FFFFCC"/>
          </a:solidFill>
          <a:ln w="9525">
            <a:solidFill>
              <a:srgbClr val="FFFF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6025" name="Group 25"/>
          <p:cNvGrpSpPr>
            <a:grpSpLocks/>
          </p:cNvGrpSpPr>
          <p:nvPr/>
        </p:nvGrpSpPr>
        <p:grpSpPr bwMode="auto">
          <a:xfrm>
            <a:off x="0" y="5514975"/>
            <a:ext cx="2362200" cy="1343025"/>
            <a:chOff x="2400" y="3408"/>
            <a:chExt cx="2074" cy="846"/>
          </a:xfrm>
        </p:grpSpPr>
        <p:sp>
          <p:nvSpPr>
            <p:cNvPr id="256022" name="Text Box 22"/>
            <p:cNvSpPr txBox="1">
              <a:spLocks noChangeArrowheads="1"/>
            </p:cNvSpPr>
            <p:nvPr/>
          </p:nvSpPr>
          <p:spPr bwMode="auto">
            <a:xfrm>
              <a:off x="2400" y="3408"/>
              <a:ext cx="2074" cy="846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lnSpc>
                  <a:spcPct val="140000"/>
                </a:lnSpc>
              </a:pPr>
              <a:r>
                <a:rPr lang="en-US" altLang="en-US" sz="1200" b="1">
                  <a:solidFill>
                    <a:schemeClr val="bg2"/>
                  </a:solidFill>
                  <a:latin typeface="Arial" charset="0"/>
                </a:rPr>
                <a:t>Cool-season   Warm-season</a:t>
              </a:r>
            </a:p>
            <a:p>
              <a:pPr eaLnBrk="1" hangingPunct="1">
                <a:lnSpc>
                  <a:spcPct val="140000"/>
                </a:lnSpc>
              </a:pPr>
              <a:r>
                <a:rPr lang="en-US" altLang="en-US" sz="1200">
                  <a:solidFill>
                    <a:schemeClr val="bg2"/>
                  </a:solidFill>
                  <a:latin typeface="Arial" charset="0"/>
                </a:rPr>
                <a:t>tall fescue        bermudagrass</a:t>
              </a:r>
            </a:p>
            <a:p>
              <a:pPr eaLnBrk="1" hangingPunct="1"/>
              <a:r>
                <a:rPr lang="en-US" altLang="en-US" sz="1200">
                  <a:solidFill>
                    <a:schemeClr val="bg2"/>
                  </a:solidFill>
                  <a:latin typeface="Arial" charset="0"/>
                </a:rPr>
                <a:t>fine fescues     centipedegrass</a:t>
              </a:r>
            </a:p>
            <a:p>
              <a:pPr eaLnBrk="1" hangingPunct="1"/>
              <a:r>
                <a:rPr lang="en-US" altLang="en-US" sz="1200">
                  <a:solidFill>
                    <a:schemeClr val="bg2"/>
                  </a:solidFill>
                  <a:latin typeface="Arial" charset="0"/>
                </a:rPr>
                <a:t>perennial rye    bahiagrass</a:t>
              </a:r>
            </a:p>
            <a:p>
              <a:pPr eaLnBrk="1" hangingPunct="1"/>
              <a:r>
                <a:rPr lang="en-US" altLang="en-US" sz="1200">
                  <a:solidFill>
                    <a:schemeClr val="bg2"/>
                  </a:solidFill>
                  <a:latin typeface="Arial" charset="0"/>
                </a:rPr>
                <a:t>KY bluegrass   St. Augustine</a:t>
              </a:r>
            </a:p>
            <a:p>
              <a:pPr eaLnBrk="1" hangingPunct="1"/>
              <a:r>
                <a:rPr lang="en-US" altLang="en-US" sz="1200">
                  <a:solidFill>
                    <a:schemeClr val="bg2"/>
                  </a:solidFill>
                  <a:latin typeface="Arial" charset="0"/>
                </a:rPr>
                <a:t>bentgrass         zoysiagrass</a:t>
              </a:r>
            </a:p>
          </p:txBody>
        </p:sp>
        <p:sp>
          <p:nvSpPr>
            <p:cNvPr id="256024" name="Line 24"/>
            <p:cNvSpPr>
              <a:spLocks noChangeShapeType="1"/>
            </p:cNvSpPr>
            <p:nvPr/>
          </p:nvSpPr>
          <p:spPr bwMode="auto">
            <a:xfrm>
              <a:off x="2400" y="3696"/>
              <a:ext cx="2064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027" name="Rectangle 27"/>
          <p:cNvSpPr>
            <a:spLocks noChangeArrowheads="1"/>
          </p:cNvSpPr>
          <p:nvPr/>
        </p:nvSpPr>
        <p:spPr bwMode="auto">
          <a:xfrm>
            <a:off x="7086600" y="5715000"/>
            <a:ext cx="1143000" cy="685800"/>
          </a:xfrm>
          <a:prstGeom prst="rect">
            <a:avLst/>
          </a:prstGeom>
          <a:solidFill>
            <a:srgbClr val="CCECFF"/>
          </a:solidFill>
          <a:ln w="12700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55000"/>
              </a:lnSpc>
              <a:spcBef>
                <a:spcPct val="50000"/>
              </a:spcBef>
            </a:pPr>
            <a:r>
              <a:rPr lang="en-US" altLang="en-US" sz="1400" b="1">
                <a:solidFill>
                  <a:schemeClr val="bg2"/>
                </a:solidFill>
                <a:latin typeface="Arial" charset="0"/>
              </a:rPr>
              <a:t>Select </a:t>
            </a:r>
          </a:p>
          <a:p>
            <a:pPr algn="ctr">
              <a:lnSpc>
                <a:spcPct val="55000"/>
              </a:lnSpc>
              <a:spcBef>
                <a:spcPct val="50000"/>
              </a:spcBef>
            </a:pPr>
            <a:r>
              <a:rPr lang="en-US" altLang="en-US" sz="1400" b="1">
                <a:solidFill>
                  <a:schemeClr val="bg2"/>
                </a:solidFill>
                <a:latin typeface="Arial" charset="0"/>
              </a:rPr>
              <a:t>certified </a:t>
            </a:r>
          </a:p>
          <a:p>
            <a:pPr algn="ctr">
              <a:lnSpc>
                <a:spcPct val="55000"/>
              </a:lnSpc>
              <a:spcBef>
                <a:spcPct val="50000"/>
              </a:spcBef>
            </a:pPr>
            <a:r>
              <a:rPr lang="en-US" altLang="en-US" sz="1400" b="1">
                <a:solidFill>
                  <a:schemeClr val="bg2"/>
                </a:solidFill>
                <a:latin typeface="Arial" charset="0"/>
              </a:rPr>
              <a:t>seed</a:t>
            </a:r>
            <a:endParaRPr lang="en-US" altLang="en-US" sz="1400" b="1">
              <a:latin typeface="Arial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Cultural Management for Turfgrasses </a:t>
            </a:r>
            <a:endParaRPr lang="en-US" altLang="en-US" sz="2000"/>
          </a:p>
        </p:txBody>
      </p:sp>
      <p:sp>
        <p:nvSpPr>
          <p:cNvPr id="257027" name="Rectangle 3"/>
          <p:cNvSpPr>
            <a:spLocks noChangeArrowheads="1"/>
          </p:cNvSpPr>
          <p:nvPr/>
        </p:nvSpPr>
        <p:spPr bwMode="auto">
          <a:xfrm>
            <a:off x="0" y="2971800"/>
            <a:ext cx="3581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FF"/>
                </a:solidFill>
              </a:rPr>
              <a:t>    Remove weeds before planting</a:t>
            </a:r>
          </a:p>
        </p:txBody>
      </p:sp>
      <p:sp>
        <p:nvSpPr>
          <p:cNvPr id="257028" name="Line 4"/>
          <p:cNvSpPr>
            <a:spLocks noChangeShapeType="1"/>
          </p:cNvSpPr>
          <p:nvPr/>
        </p:nvSpPr>
        <p:spPr bwMode="auto">
          <a:xfrm flipH="1">
            <a:off x="1628775" y="2362200"/>
            <a:ext cx="121920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29" name="Rectangle 5"/>
          <p:cNvSpPr>
            <a:spLocks noChangeArrowheads="1"/>
          </p:cNvSpPr>
          <p:nvPr/>
        </p:nvSpPr>
        <p:spPr bwMode="auto">
          <a:xfrm>
            <a:off x="685800" y="4572000"/>
            <a:ext cx="3733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FF"/>
                </a:solidFill>
              </a:rPr>
              <a:t>   Add fertilizer &amp; lime based on soil test</a:t>
            </a:r>
          </a:p>
        </p:txBody>
      </p:sp>
      <p:sp>
        <p:nvSpPr>
          <p:cNvPr id="257030" name="Line 6"/>
          <p:cNvSpPr>
            <a:spLocks noChangeShapeType="1"/>
          </p:cNvSpPr>
          <p:nvPr/>
        </p:nvSpPr>
        <p:spPr bwMode="auto">
          <a:xfrm>
            <a:off x="2847975" y="2362200"/>
            <a:ext cx="736600" cy="2324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31" name="Rectangle 7"/>
          <p:cNvSpPr>
            <a:spLocks noChangeArrowheads="1"/>
          </p:cNvSpPr>
          <p:nvPr/>
        </p:nvSpPr>
        <p:spPr bwMode="auto">
          <a:xfrm>
            <a:off x="4648200" y="4800600"/>
            <a:ext cx="3352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FF"/>
                </a:solidFill>
              </a:rPr>
              <a:t>   Assure adequate drainage</a:t>
            </a:r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257032" name="Line 8"/>
          <p:cNvSpPr>
            <a:spLocks noChangeShapeType="1"/>
          </p:cNvSpPr>
          <p:nvPr/>
        </p:nvSpPr>
        <p:spPr bwMode="auto">
          <a:xfrm>
            <a:off x="2895600" y="2362200"/>
            <a:ext cx="2641600" cy="247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33" name="Rectangle 9"/>
          <p:cNvSpPr>
            <a:spLocks noChangeArrowheads="1"/>
          </p:cNvSpPr>
          <p:nvPr/>
        </p:nvSpPr>
        <p:spPr bwMode="auto">
          <a:xfrm>
            <a:off x="2819400" y="1752600"/>
            <a:ext cx="457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b="1"/>
              <a:t>Site Preparation   </a:t>
            </a:r>
            <a:r>
              <a:rPr lang="en-US" altLang="en-US" sz="1600" b="1">
                <a:solidFill>
                  <a:srgbClr val="FF66CC"/>
                </a:solidFill>
              </a:rPr>
              <a:t>page 26</a:t>
            </a:r>
          </a:p>
        </p:txBody>
      </p:sp>
      <p:sp>
        <p:nvSpPr>
          <p:cNvPr id="257034" name="Text Box 10"/>
          <p:cNvSpPr txBox="1">
            <a:spLocks noChangeArrowheads="1"/>
          </p:cNvSpPr>
          <p:nvPr/>
        </p:nvSpPr>
        <p:spPr bwMode="auto">
          <a:xfrm>
            <a:off x="555625" y="4716463"/>
            <a:ext cx="2568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charset="0"/>
            </a:endParaRPr>
          </a:p>
        </p:txBody>
      </p:sp>
      <p:sp>
        <p:nvSpPr>
          <p:cNvPr id="257035" name="Oval 11"/>
          <p:cNvSpPr>
            <a:spLocks noChangeArrowheads="1"/>
          </p:cNvSpPr>
          <p:nvPr/>
        </p:nvSpPr>
        <p:spPr bwMode="auto">
          <a:xfrm>
            <a:off x="2743200" y="2247900"/>
            <a:ext cx="228600" cy="228600"/>
          </a:xfrm>
          <a:prstGeom prst="ellipse">
            <a:avLst/>
          </a:prstGeom>
          <a:solidFill>
            <a:srgbClr val="FFFFCC"/>
          </a:solidFill>
          <a:ln w="9525">
            <a:solidFill>
              <a:srgbClr val="FFFF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7036" name="Rectangle 12"/>
          <p:cNvSpPr>
            <a:spLocks noChangeArrowheads="1"/>
          </p:cNvSpPr>
          <p:nvPr/>
        </p:nvSpPr>
        <p:spPr bwMode="auto">
          <a:xfrm>
            <a:off x="5029200" y="3124200"/>
            <a:ext cx="3733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FF"/>
                </a:solidFill>
              </a:rPr>
              <a:t>Consider air flow, humidity, and shade</a:t>
            </a:r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257037" name="Line 13"/>
          <p:cNvSpPr>
            <a:spLocks noChangeShapeType="1"/>
          </p:cNvSpPr>
          <p:nvPr/>
        </p:nvSpPr>
        <p:spPr bwMode="auto">
          <a:xfrm>
            <a:off x="2838450" y="2362200"/>
            <a:ext cx="2209800" cy="914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Cultural Management for Turfgrasses</a:t>
            </a:r>
          </a:p>
        </p:txBody>
      </p:sp>
      <p:pic>
        <p:nvPicPr>
          <p:cNvPr id="258051" name="Picture 3" descr="thatch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8575" y="3200400"/>
            <a:ext cx="2638425" cy="2471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58052" name="Picture 4" descr="cut grass"/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05200"/>
            <a:ext cx="3814763" cy="1806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8053" name="Rectangle 5"/>
          <p:cNvSpPr>
            <a:spLocks noChangeArrowheads="1"/>
          </p:cNvSpPr>
          <p:nvPr/>
        </p:nvSpPr>
        <p:spPr bwMode="auto">
          <a:xfrm>
            <a:off x="304800" y="2438400"/>
            <a:ext cx="297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Proper Mowing</a:t>
            </a:r>
          </a:p>
        </p:txBody>
      </p:sp>
      <p:sp>
        <p:nvSpPr>
          <p:cNvPr id="258056" name="Rectangle 8"/>
          <p:cNvSpPr>
            <a:spLocks noChangeArrowheads="1"/>
          </p:cNvSpPr>
          <p:nvPr/>
        </p:nvSpPr>
        <p:spPr bwMode="auto">
          <a:xfrm>
            <a:off x="990600" y="1752600"/>
            <a:ext cx="7391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/>
              <a:t>Cultural Practices for Healthy Turfgrass </a:t>
            </a:r>
            <a:r>
              <a:rPr lang="en-US" altLang="en-US" b="1"/>
              <a:t> </a:t>
            </a:r>
            <a:endParaRPr lang="en-US" altLang="en-US" sz="1600" b="1">
              <a:solidFill>
                <a:srgbClr val="FF66CC"/>
              </a:solidFill>
            </a:endParaRPr>
          </a:p>
        </p:txBody>
      </p:sp>
      <p:sp>
        <p:nvSpPr>
          <p:cNvPr id="258057" name="Text Box 9"/>
          <p:cNvSpPr txBox="1">
            <a:spLocks noChangeArrowheads="1"/>
          </p:cNvSpPr>
          <p:nvPr/>
        </p:nvSpPr>
        <p:spPr bwMode="auto">
          <a:xfrm>
            <a:off x="708025" y="4716463"/>
            <a:ext cx="2568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charset="0"/>
            </a:endParaRPr>
          </a:p>
        </p:txBody>
      </p:sp>
      <p:sp>
        <p:nvSpPr>
          <p:cNvPr id="258059" name="Rectangle 11"/>
          <p:cNvSpPr>
            <a:spLocks noChangeArrowheads="1"/>
          </p:cNvSpPr>
          <p:nvPr/>
        </p:nvSpPr>
        <p:spPr bwMode="auto">
          <a:xfrm>
            <a:off x="6629400" y="2362200"/>
            <a:ext cx="2286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Fertilizing</a:t>
            </a:r>
            <a:endParaRPr lang="en-US" altLang="en-US" sz="1600" b="1">
              <a:solidFill>
                <a:srgbClr val="FF66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/>
          </a:p>
        </p:txBody>
      </p:sp>
      <p:sp>
        <p:nvSpPr>
          <p:cNvPr id="258064" name="Text Box 16"/>
          <p:cNvSpPr txBox="1">
            <a:spLocks noChangeArrowheads="1"/>
          </p:cNvSpPr>
          <p:nvPr/>
        </p:nvSpPr>
        <p:spPr bwMode="auto">
          <a:xfrm>
            <a:off x="6935788" y="4343400"/>
            <a:ext cx="2055812" cy="527050"/>
          </a:xfrm>
          <a:prstGeom prst="rect">
            <a:avLst/>
          </a:prstGeom>
          <a:solidFill>
            <a:srgbClr val="CCECFF"/>
          </a:soli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chemeClr val="bg2"/>
                </a:solidFill>
                <a:latin typeface="Arial" charset="0"/>
              </a:rPr>
              <a:t>Wet the soil to just below the root depth.</a:t>
            </a:r>
          </a:p>
        </p:txBody>
      </p:sp>
      <p:sp>
        <p:nvSpPr>
          <p:cNvPr id="258065" name="Rectangle 17"/>
          <p:cNvSpPr>
            <a:spLocks noChangeArrowheads="1"/>
          </p:cNvSpPr>
          <p:nvPr/>
        </p:nvSpPr>
        <p:spPr bwMode="auto">
          <a:xfrm>
            <a:off x="152400" y="2895600"/>
            <a:ext cx="3048000" cy="533400"/>
          </a:xfrm>
          <a:prstGeom prst="rect">
            <a:avLst/>
          </a:prstGeom>
          <a:solidFill>
            <a:srgbClr val="CCECFF"/>
          </a:soli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400" b="1">
                <a:solidFill>
                  <a:schemeClr val="bg2"/>
                </a:solidFill>
                <a:latin typeface="Arial" charset="0"/>
              </a:rPr>
              <a:t>Remove 1/3 height or less</a:t>
            </a:r>
          </a:p>
        </p:txBody>
      </p:sp>
      <p:sp>
        <p:nvSpPr>
          <p:cNvPr id="258066" name="Rectangle 18"/>
          <p:cNvSpPr>
            <a:spLocks noChangeArrowheads="1"/>
          </p:cNvSpPr>
          <p:nvPr/>
        </p:nvSpPr>
        <p:spPr bwMode="auto">
          <a:xfrm>
            <a:off x="533400" y="5257800"/>
            <a:ext cx="2286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Dethatching</a:t>
            </a:r>
          </a:p>
        </p:txBody>
      </p:sp>
      <p:sp>
        <p:nvSpPr>
          <p:cNvPr id="258070" name="Text Box 22"/>
          <p:cNvSpPr txBox="1">
            <a:spLocks noChangeArrowheads="1"/>
          </p:cNvSpPr>
          <p:nvPr/>
        </p:nvSpPr>
        <p:spPr bwMode="auto">
          <a:xfrm>
            <a:off x="533400" y="5780088"/>
            <a:ext cx="2174875" cy="527050"/>
          </a:xfrm>
          <a:prstGeom prst="rect">
            <a:avLst/>
          </a:prstGeom>
          <a:solidFill>
            <a:srgbClr val="CCECFF"/>
          </a:soli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chemeClr val="bg2"/>
                </a:solidFill>
                <a:latin typeface="Arial" charset="0"/>
              </a:rPr>
              <a:t>Don’t let thatch get more than ½ inch thick.</a:t>
            </a:r>
          </a:p>
        </p:txBody>
      </p:sp>
      <p:pic>
        <p:nvPicPr>
          <p:cNvPr id="258071" name="Picture 23" descr="aerating"/>
          <p:cNvPicPr>
            <a:picLocks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9000" y="5029200"/>
            <a:ext cx="1328738" cy="1828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8074" name="Text Box 26"/>
          <p:cNvSpPr txBox="1">
            <a:spLocks noChangeArrowheads="1"/>
          </p:cNvSpPr>
          <p:nvPr/>
        </p:nvSpPr>
        <p:spPr bwMode="auto">
          <a:xfrm>
            <a:off x="4103688" y="5824538"/>
            <a:ext cx="2144712" cy="528637"/>
          </a:xfrm>
          <a:prstGeom prst="rect">
            <a:avLst/>
          </a:prstGeom>
          <a:solidFill>
            <a:srgbClr val="CCECFF"/>
          </a:soli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1400" b="1">
                <a:solidFill>
                  <a:schemeClr val="bg2"/>
                </a:solidFill>
                <a:latin typeface="Arial" charset="0"/>
              </a:rPr>
              <a:t>Coring machines </a:t>
            </a:r>
          </a:p>
          <a:p>
            <a:pPr algn="ctr"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1400" b="1">
                <a:solidFill>
                  <a:schemeClr val="bg2"/>
                </a:solidFill>
                <a:latin typeface="Arial" charset="0"/>
              </a:rPr>
              <a:t>work the best.</a:t>
            </a:r>
          </a:p>
        </p:txBody>
      </p:sp>
      <p:sp>
        <p:nvSpPr>
          <p:cNvPr id="258075" name="Rectangle 27"/>
          <p:cNvSpPr>
            <a:spLocks noChangeArrowheads="1"/>
          </p:cNvSpPr>
          <p:nvPr/>
        </p:nvSpPr>
        <p:spPr bwMode="auto">
          <a:xfrm>
            <a:off x="7010400" y="3810000"/>
            <a:ext cx="1752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Irrigation</a:t>
            </a:r>
          </a:p>
        </p:txBody>
      </p:sp>
      <p:sp>
        <p:nvSpPr>
          <p:cNvPr id="258079" name="Text Box 31"/>
          <p:cNvSpPr txBox="1">
            <a:spLocks noChangeArrowheads="1"/>
          </p:cNvSpPr>
          <p:nvPr/>
        </p:nvSpPr>
        <p:spPr bwMode="auto">
          <a:xfrm>
            <a:off x="6502400" y="2895600"/>
            <a:ext cx="2489200" cy="739775"/>
          </a:xfrm>
          <a:prstGeom prst="rect">
            <a:avLst/>
          </a:prstGeom>
          <a:solidFill>
            <a:srgbClr val="CCECFF"/>
          </a:soli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chemeClr val="bg2"/>
                </a:solidFill>
                <a:latin typeface="Arial" charset="0"/>
              </a:rPr>
              <a:t>Not too much or too little. Test the soil every 2 or 3 years.</a:t>
            </a:r>
          </a:p>
        </p:txBody>
      </p:sp>
      <p:sp>
        <p:nvSpPr>
          <p:cNvPr id="258080" name="Text Box 32"/>
          <p:cNvSpPr txBox="1">
            <a:spLocks noChangeArrowheads="1"/>
          </p:cNvSpPr>
          <p:nvPr/>
        </p:nvSpPr>
        <p:spPr bwMode="auto">
          <a:xfrm>
            <a:off x="3581400" y="2286000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rgbClr val="FF66CC"/>
                </a:solidFill>
                <a:latin typeface="Arial" charset="0"/>
              </a:rPr>
              <a:t>(page 27)</a:t>
            </a:r>
          </a:p>
        </p:txBody>
      </p:sp>
      <p:sp>
        <p:nvSpPr>
          <p:cNvPr id="258081" name="Rectangle 33"/>
          <p:cNvSpPr>
            <a:spLocks noChangeArrowheads="1"/>
          </p:cNvSpPr>
          <p:nvPr/>
        </p:nvSpPr>
        <p:spPr bwMode="auto">
          <a:xfrm>
            <a:off x="4419600" y="2743200"/>
            <a:ext cx="167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Aerating</a:t>
            </a:r>
            <a:endParaRPr lang="en-US" altLang="en-US" sz="1600" b="1">
              <a:solidFill>
                <a:srgbClr val="FF66CC"/>
              </a:solidFill>
            </a:endParaRPr>
          </a:p>
        </p:txBody>
      </p:sp>
      <p:sp>
        <p:nvSpPr>
          <p:cNvPr id="258082" name="Rectangle 34"/>
          <p:cNvSpPr>
            <a:spLocks noChangeArrowheads="1"/>
          </p:cNvSpPr>
          <p:nvPr/>
        </p:nvSpPr>
        <p:spPr bwMode="auto">
          <a:xfrm>
            <a:off x="4572000" y="6477000"/>
            <a:ext cx="1219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66CC"/>
                </a:solidFill>
              </a:rPr>
              <a:t>page 28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altLang="en-US" sz="2400"/>
          </a:p>
        </p:txBody>
      </p:sp>
      <p:sp>
        <p:nvSpPr>
          <p:cNvPr id="259075" name="Rectangle 3"/>
          <p:cNvSpPr>
            <a:spLocks noChangeArrowheads="1"/>
          </p:cNvSpPr>
          <p:nvPr/>
        </p:nvSpPr>
        <p:spPr bwMode="auto">
          <a:xfrm>
            <a:off x="1587500" y="1828800"/>
            <a:ext cx="601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2400" b="1"/>
              <a:t>Match the Plant and the Site</a:t>
            </a:r>
          </a:p>
          <a:p>
            <a:pPr>
              <a:buFontTx/>
              <a:buNone/>
            </a:pPr>
            <a:endParaRPr lang="en-US" altLang="en-US" sz="2400" b="1"/>
          </a:p>
        </p:txBody>
      </p:sp>
      <p:sp>
        <p:nvSpPr>
          <p:cNvPr id="259076" name="Rectangle 4"/>
          <p:cNvSpPr>
            <a:spLocks noChangeArrowheads="1"/>
          </p:cNvSpPr>
          <p:nvPr/>
        </p:nvSpPr>
        <p:spPr bwMode="auto">
          <a:xfrm>
            <a:off x="1587500" y="2438400"/>
            <a:ext cx="4953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2400" b="1"/>
              <a:t>Starting with Bedding Plants</a:t>
            </a:r>
          </a:p>
        </p:txBody>
      </p:sp>
      <p:sp>
        <p:nvSpPr>
          <p:cNvPr id="259077" name="Rectangle 5"/>
          <p:cNvSpPr>
            <a:spLocks noChangeArrowheads="1"/>
          </p:cNvSpPr>
          <p:nvPr/>
        </p:nvSpPr>
        <p:spPr bwMode="auto">
          <a:xfrm>
            <a:off x="1587500" y="3048000"/>
            <a:ext cx="5943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2400" b="1"/>
              <a:t>How to Plant Trees and Shrubs</a:t>
            </a:r>
          </a:p>
        </p:txBody>
      </p:sp>
      <p:sp>
        <p:nvSpPr>
          <p:cNvPr id="259078" name="Rectangle 6"/>
          <p:cNvSpPr>
            <a:spLocks noChangeArrowheads="1"/>
          </p:cNvSpPr>
          <p:nvPr/>
        </p:nvSpPr>
        <p:spPr bwMode="auto">
          <a:xfrm>
            <a:off x="1587500" y="4648200"/>
            <a:ext cx="5943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2400" b="1"/>
              <a:t>Mulch</a:t>
            </a:r>
          </a:p>
        </p:txBody>
      </p:sp>
      <p:sp>
        <p:nvSpPr>
          <p:cNvPr id="259079" name="Rectangle 7"/>
          <p:cNvSpPr>
            <a:spLocks noChangeArrowheads="1"/>
          </p:cNvSpPr>
          <p:nvPr/>
        </p:nvSpPr>
        <p:spPr bwMode="auto">
          <a:xfrm>
            <a:off x="1587500" y="4114800"/>
            <a:ext cx="6477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2400" b="1"/>
              <a:t>Care of Established Trees and Shrubs</a:t>
            </a:r>
          </a:p>
        </p:txBody>
      </p:sp>
      <p:sp>
        <p:nvSpPr>
          <p:cNvPr id="259080" name="Rectangle 8"/>
          <p:cNvSpPr>
            <a:spLocks noChangeArrowheads="1"/>
          </p:cNvSpPr>
          <p:nvPr/>
        </p:nvSpPr>
        <p:spPr bwMode="auto">
          <a:xfrm>
            <a:off x="1587500" y="3581400"/>
            <a:ext cx="5943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2400" b="1"/>
              <a:t>Care of Newly Installed Plants</a:t>
            </a:r>
          </a:p>
        </p:txBody>
      </p:sp>
      <p:sp>
        <p:nvSpPr>
          <p:cNvPr id="259081" name="Rectangle 9"/>
          <p:cNvSpPr>
            <a:spLocks noChangeArrowheads="1"/>
          </p:cNvSpPr>
          <p:nvPr/>
        </p:nvSpPr>
        <p:spPr bwMode="auto">
          <a:xfrm>
            <a:off x="1592263" y="5181600"/>
            <a:ext cx="5943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2400" b="1"/>
              <a:t>Watering Plants</a:t>
            </a:r>
          </a:p>
        </p:txBody>
      </p:sp>
      <p:sp>
        <p:nvSpPr>
          <p:cNvPr id="259082" name="Rectangle 10"/>
          <p:cNvSpPr>
            <a:spLocks noChangeArrowheads="1"/>
          </p:cNvSpPr>
          <p:nvPr/>
        </p:nvSpPr>
        <p:spPr bwMode="auto">
          <a:xfrm>
            <a:off x="1587500" y="5638800"/>
            <a:ext cx="5943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2400" b="1"/>
              <a:t>Pruning Shrubs and Trees</a:t>
            </a:r>
          </a:p>
        </p:txBody>
      </p:sp>
      <p:sp>
        <p:nvSpPr>
          <p:cNvPr id="259083" name="Rectangle 11"/>
          <p:cNvSpPr>
            <a:spLocks noChangeArrowheads="1"/>
          </p:cNvSpPr>
          <p:nvPr/>
        </p:nvSpPr>
        <p:spPr bwMode="auto">
          <a:xfrm>
            <a:off x="1587500" y="6108700"/>
            <a:ext cx="70993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2400" b="1"/>
              <a:t>Recognizing and Preventing Tree Problems</a:t>
            </a:r>
          </a:p>
        </p:txBody>
      </p:sp>
      <p:sp>
        <p:nvSpPr>
          <p:cNvPr id="259084" name="Text Box 12"/>
          <p:cNvSpPr txBox="1">
            <a:spLocks noChangeArrowheads="1"/>
          </p:cNvSpPr>
          <p:nvPr/>
        </p:nvSpPr>
        <p:spPr bwMode="auto">
          <a:xfrm>
            <a:off x="6324600" y="1828800"/>
            <a:ext cx="236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rgbClr val="FF66FF"/>
                </a:solidFill>
                <a:latin typeface="Arial" charset="0"/>
              </a:rPr>
              <a:t>(Chapter 6, page 75)</a:t>
            </a:r>
          </a:p>
        </p:txBody>
      </p:sp>
      <p:sp>
        <p:nvSpPr>
          <p:cNvPr id="259085" name="Rectangle 1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4000"/>
              <a:t>Cultural Management for Ornamental Plants</a:t>
            </a:r>
            <a:endParaRPr lang="en-US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ChangeArrowheads="1"/>
          </p:cNvSpPr>
          <p:nvPr/>
        </p:nvSpPr>
        <p:spPr bwMode="auto">
          <a:xfrm>
            <a:off x="681038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Cultural Management for Ornamentals</a:t>
            </a:r>
          </a:p>
        </p:txBody>
      </p:sp>
      <p:sp>
        <p:nvSpPr>
          <p:cNvPr id="260099" name="Rectangle 3"/>
          <p:cNvSpPr>
            <a:spLocks noChangeArrowheads="1"/>
          </p:cNvSpPr>
          <p:nvPr/>
        </p:nvSpPr>
        <p:spPr bwMode="auto">
          <a:xfrm>
            <a:off x="1511300" y="1905000"/>
            <a:ext cx="7632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3200" b="1"/>
              <a:t>Match the Plant and the Site   </a:t>
            </a:r>
            <a:r>
              <a:rPr lang="en-US" altLang="en-US" sz="1800" b="1">
                <a:solidFill>
                  <a:srgbClr val="FF66CC"/>
                </a:solidFill>
              </a:rPr>
              <a:t>page 77</a:t>
            </a: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933450" y="2971800"/>
            <a:ext cx="3409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>
                <a:latin typeface="Arial" charset="0"/>
              </a:rPr>
              <a:t>Microclimates  </a:t>
            </a:r>
            <a:r>
              <a:rPr lang="en-US" altLang="en-US" sz="1800" b="1">
                <a:solidFill>
                  <a:srgbClr val="FF66CC"/>
                </a:solidFill>
                <a:latin typeface="Arial" charset="0"/>
              </a:rPr>
              <a:t>page 78</a:t>
            </a:r>
            <a:endParaRPr lang="en-US" altLang="en-US" sz="1800">
              <a:latin typeface="Arial" charset="0"/>
            </a:endParaRPr>
          </a:p>
        </p:txBody>
      </p:sp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1811338" y="3505200"/>
            <a:ext cx="32940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>
                <a:latin typeface="Arial" charset="0"/>
              </a:rPr>
              <a:t>Sunlight and Shade</a:t>
            </a:r>
          </a:p>
        </p:txBody>
      </p:sp>
      <p:sp>
        <p:nvSpPr>
          <p:cNvPr id="260102" name="Text Box 6"/>
          <p:cNvSpPr txBox="1">
            <a:spLocks noChangeArrowheads="1"/>
          </p:cNvSpPr>
          <p:nvPr/>
        </p:nvSpPr>
        <p:spPr bwMode="auto">
          <a:xfrm>
            <a:off x="3060700" y="4262438"/>
            <a:ext cx="4483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>
                <a:latin typeface="Arial" charset="0"/>
              </a:rPr>
              <a:t>Soil Moisture and Drainage</a:t>
            </a:r>
          </a:p>
        </p:txBody>
      </p:sp>
      <p:sp>
        <p:nvSpPr>
          <p:cNvPr id="260103" name="Text Box 7"/>
          <p:cNvSpPr txBox="1">
            <a:spLocks noChangeArrowheads="1"/>
          </p:cNvSpPr>
          <p:nvPr/>
        </p:nvSpPr>
        <p:spPr bwMode="auto">
          <a:xfrm>
            <a:off x="3200400" y="4876800"/>
            <a:ext cx="13319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>
                <a:latin typeface="Arial" charset="0"/>
              </a:rPr>
              <a:t>Soil pH</a:t>
            </a:r>
          </a:p>
        </p:txBody>
      </p:sp>
      <p:sp>
        <p:nvSpPr>
          <p:cNvPr id="260104" name="Text Box 8"/>
          <p:cNvSpPr txBox="1">
            <a:spLocks noChangeArrowheads="1"/>
          </p:cNvSpPr>
          <p:nvPr/>
        </p:nvSpPr>
        <p:spPr bwMode="auto">
          <a:xfrm>
            <a:off x="3154363" y="5453063"/>
            <a:ext cx="317023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>
                <a:latin typeface="Arial" charset="0"/>
              </a:rPr>
              <a:t>Pest Susceptibility </a:t>
            </a:r>
          </a:p>
          <a:p>
            <a:pPr eaLnBrk="1" hangingPunct="1"/>
            <a:r>
              <a:rPr lang="en-US" altLang="en-US" sz="1800" b="1">
                <a:solidFill>
                  <a:srgbClr val="FF66CC"/>
                </a:solidFill>
                <a:latin typeface="Arial" charset="0"/>
              </a:rPr>
              <a:t>page 77</a:t>
            </a:r>
            <a:r>
              <a:rPr lang="en-US" altLang="en-US" sz="2800" b="1">
                <a:solidFill>
                  <a:srgbClr val="FF66CC"/>
                </a:solidFill>
                <a:latin typeface="Arial" charset="0"/>
              </a:rPr>
              <a:t> </a:t>
            </a:r>
          </a:p>
        </p:txBody>
      </p:sp>
      <p:pic>
        <p:nvPicPr>
          <p:cNvPr id="260105" name="Picture 9" descr="hzm-se1"/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4076700"/>
            <a:ext cx="2903538" cy="2781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0106" name="Text Box 10"/>
          <p:cNvSpPr txBox="1">
            <a:spLocks noChangeArrowheads="1"/>
          </p:cNvSpPr>
          <p:nvPr/>
        </p:nvSpPr>
        <p:spPr bwMode="auto">
          <a:xfrm>
            <a:off x="209550" y="2362200"/>
            <a:ext cx="41338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>
                <a:latin typeface="Arial" charset="0"/>
              </a:rPr>
              <a:t>USDA Hardiness Zones</a:t>
            </a:r>
          </a:p>
        </p:txBody>
      </p:sp>
      <p:sp>
        <p:nvSpPr>
          <p:cNvPr id="260109" name="Text Box 13"/>
          <p:cNvSpPr txBox="1">
            <a:spLocks noChangeArrowheads="1"/>
          </p:cNvSpPr>
          <p:nvPr/>
        </p:nvSpPr>
        <p:spPr bwMode="auto">
          <a:xfrm>
            <a:off x="4953000" y="2641600"/>
            <a:ext cx="2557463" cy="739775"/>
          </a:xfrm>
          <a:prstGeom prst="rect">
            <a:avLst/>
          </a:prstGeom>
          <a:solidFill>
            <a:srgbClr val="CCECFF"/>
          </a:soli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400">
                <a:solidFill>
                  <a:schemeClr val="bg2"/>
                </a:solidFill>
                <a:latin typeface="Arial" charset="0"/>
              </a:rPr>
              <a:t>A hardy plant can tolerate the </a:t>
            </a:r>
          </a:p>
          <a:p>
            <a:pPr eaLnBrk="1" hangingPunct="1"/>
            <a:r>
              <a:rPr lang="en-US" altLang="en-US" sz="1400" b="1" i="1">
                <a:solidFill>
                  <a:schemeClr val="bg2"/>
                </a:solidFill>
                <a:latin typeface="Arial" charset="0"/>
              </a:rPr>
              <a:t>lowest</a:t>
            </a:r>
            <a:r>
              <a:rPr lang="en-US" altLang="en-US" sz="1400">
                <a:solidFill>
                  <a:schemeClr val="bg2"/>
                </a:solidFill>
                <a:latin typeface="Arial" charset="0"/>
              </a:rPr>
              <a:t> average temperature </a:t>
            </a:r>
          </a:p>
          <a:p>
            <a:pPr eaLnBrk="1" hangingPunct="1"/>
            <a:r>
              <a:rPr lang="en-US" altLang="en-US" sz="1400">
                <a:solidFill>
                  <a:schemeClr val="bg2"/>
                </a:solidFill>
                <a:latin typeface="Arial" charset="0"/>
              </a:rPr>
              <a:t>that occurs in a zone.</a:t>
            </a:r>
          </a:p>
        </p:txBody>
      </p:sp>
      <p:sp>
        <p:nvSpPr>
          <p:cNvPr id="260110" name="Text Box 14"/>
          <p:cNvSpPr txBox="1">
            <a:spLocks noChangeArrowheads="1"/>
          </p:cNvSpPr>
          <p:nvPr/>
        </p:nvSpPr>
        <p:spPr bwMode="auto">
          <a:xfrm>
            <a:off x="4648200" y="6262688"/>
            <a:ext cx="24193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>
                <a:latin typeface="Arial" charset="0"/>
              </a:rPr>
              <a:t>Inspect Plants</a:t>
            </a:r>
          </a:p>
        </p:txBody>
      </p:sp>
      <p:sp>
        <p:nvSpPr>
          <p:cNvPr id="260111" name="Rectangle 15"/>
          <p:cNvSpPr>
            <a:spLocks noChangeArrowheads="1"/>
          </p:cNvSpPr>
          <p:nvPr/>
        </p:nvSpPr>
        <p:spPr bwMode="auto">
          <a:xfrm>
            <a:off x="6705600" y="4876800"/>
            <a:ext cx="2057400" cy="1447800"/>
          </a:xfrm>
          <a:prstGeom prst="rect">
            <a:avLst/>
          </a:prstGeom>
          <a:solidFill>
            <a:srgbClr val="CCECFF"/>
          </a:soli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1400">
                <a:solidFill>
                  <a:schemeClr val="bg2"/>
                </a:solidFill>
                <a:latin typeface="Arial" charset="0"/>
              </a:rPr>
              <a:t>Lime makes pH go up, </a:t>
            </a:r>
          </a:p>
          <a:p>
            <a:pPr eaLnBrk="1" hangingPunct="1"/>
            <a:r>
              <a:rPr lang="en-US" altLang="en-US" sz="1400">
                <a:solidFill>
                  <a:schemeClr val="bg2"/>
                </a:solidFill>
                <a:latin typeface="Arial" charset="0"/>
              </a:rPr>
              <a:t>and sulfur, iron sulfate </a:t>
            </a:r>
          </a:p>
          <a:p>
            <a:pPr eaLnBrk="1" hangingPunct="1"/>
            <a:r>
              <a:rPr lang="en-US" altLang="en-US" sz="1400">
                <a:solidFill>
                  <a:schemeClr val="bg2"/>
                </a:solidFill>
                <a:latin typeface="Arial" charset="0"/>
              </a:rPr>
              <a:t>or  aluminum sulfate </a:t>
            </a:r>
          </a:p>
          <a:p>
            <a:pPr eaLnBrk="1" hangingPunct="1"/>
            <a:r>
              <a:rPr lang="en-US" altLang="en-US" sz="1400">
                <a:solidFill>
                  <a:schemeClr val="bg2"/>
                </a:solidFill>
                <a:latin typeface="Arial" charset="0"/>
              </a:rPr>
              <a:t>make the soil pH go </a:t>
            </a:r>
          </a:p>
          <a:p>
            <a:pPr eaLnBrk="1" hangingPunct="1"/>
            <a:r>
              <a:rPr lang="en-US" altLang="en-US" sz="1400">
                <a:solidFill>
                  <a:schemeClr val="bg2"/>
                </a:solidFill>
                <a:latin typeface="Arial" charset="0"/>
              </a:rPr>
              <a:t>down.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ChangeArrowheads="1"/>
          </p:cNvSpPr>
          <p:nvPr/>
        </p:nvSpPr>
        <p:spPr bwMode="auto">
          <a:xfrm>
            <a:off x="681038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Cultural Management for Ornamentals</a:t>
            </a:r>
          </a:p>
        </p:txBody>
      </p:sp>
      <p:sp>
        <p:nvSpPr>
          <p:cNvPr id="261123" name="Rectangle 3"/>
          <p:cNvSpPr>
            <a:spLocks noChangeArrowheads="1"/>
          </p:cNvSpPr>
          <p:nvPr/>
        </p:nvSpPr>
        <p:spPr bwMode="auto">
          <a:xfrm>
            <a:off x="1485900" y="2362200"/>
            <a:ext cx="73533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3200" b="1"/>
              <a:t>Starting with Bedding Plants  </a:t>
            </a:r>
            <a:r>
              <a:rPr lang="en-US" altLang="en-US" sz="1800" b="1">
                <a:solidFill>
                  <a:srgbClr val="FF66CC"/>
                </a:solidFill>
              </a:rPr>
              <a:t>(page 79)</a:t>
            </a:r>
          </a:p>
        </p:txBody>
      </p:sp>
      <p:sp>
        <p:nvSpPr>
          <p:cNvPr id="261124" name="Rectangle 4"/>
          <p:cNvSpPr>
            <a:spLocks noChangeArrowheads="1"/>
          </p:cNvSpPr>
          <p:nvPr/>
        </p:nvSpPr>
        <p:spPr bwMode="auto">
          <a:xfrm>
            <a:off x="2667000" y="3124200"/>
            <a:ext cx="5943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</a:rPr>
              <a:t>Fertilizing</a:t>
            </a:r>
          </a:p>
        </p:txBody>
      </p:sp>
      <p:sp>
        <p:nvSpPr>
          <p:cNvPr id="261127" name="Text Box 7"/>
          <p:cNvSpPr txBox="1">
            <a:spLocks noChangeArrowheads="1"/>
          </p:cNvSpPr>
          <p:nvPr/>
        </p:nvSpPr>
        <p:spPr bwMode="auto">
          <a:xfrm>
            <a:off x="5638800" y="3276600"/>
            <a:ext cx="1981200" cy="2236788"/>
          </a:xfrm>
          <a:prstGeom prst="rect">
            <a:avLst/>
          </a:prstGeom>
          <a:solidFill>
            <a:srgbClr val="CCECFF"/>
          </a:soli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chemeClr val="bg2"/>
                </a:solidFill>
                <a:latin typeface="Arial" charset="0"/>
              </a:rPr>
              <a:t>Fertilize and lime according to soil tests.</a:t>
            </a:r>
          </a:p>
        </p:txBody>
      </p:sp>
      <p:pic>
        <p:nvPicPr>
          <p:cNvPr id="261128" name="Picture 8" descr="transplan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3163888"/>
            <a:ext cx="3905250" cy="255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1129" name="Rectangle 9"/>
          <p:cNvSpPr>
            <a:spLocks noChangeArrowheads="1"/>
          </p:cNvSpPr>
          <p:nvPr/>
        </p:nvSpPr>
        <p:spPr bwMode="auto">
          <a:xfrm>
            <a:off x="1447800" y="3657600"/>
            <a:ext cx="5943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1800" b="1">
                <a:solidFill>
                  <a:srgbClr val="FF66FF"/>
                </a:solidFill>
              </a:rPr>
              <a:t>(page 80) </a:t>
            </a:r>
            <a:r>
              <a:rPr lang="en-US" altLang="en-US" sz="1800" b="1">
                <a:solidFill>
                  <a:srgbClr val="FFFFFF"/>
                </a:solidFill>
              </a:rPr>
              <a:t>   </a:t>
            </a:r>
            <a:r>
              <a:rPr lang="en-US" altLang="en-US" sz="2400" b="1">
                <a:solidFill>
                  <a:srgbClr val="FFFFFF"/>
                </a:solidFill>
              </a:rPr>
              <a:t>Transplanting</a:t>
            </a:r>
            <a:r>
              <a:rPr lang="en-US" altLang="en-US" sz="3200" b="1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261132" name="Text Box 12"/>
          <p:cNvSpPr txBox="1">
            <a:spLocks noChangeArrowheads="1"/>
          </p:cNvSpPr>
          <p:nvPr/>
        </p:nvSpPr>
        <p:spPr bwMode="auto">
          <a:xfrm>
            <a:off x="914400" y="4376738"/>
            <a:ext cx="3609975" cy="2024062"/>
          </a:xfrm>
          <a:prstGeom prst="rect">
            <a:avLst/>
          </a:prstGeom>
          <a:solidFill>
            <a:srgbClr val="CCECFF"/>
          </a:soli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 b="1">
                <a:solidFill>
                  <a:schemeClr val="bg2"/>
                </a:solidFill>
                <a:latin typeface="Arial" charset="0"/>
              </a:rPr>
              <a:t>Use proper transplanting </a:t>
            </a:r>
          </a:p>
          <a:p>
            <a:pPr eaLnBrk="1" hangingPunct="1"/>
            <a:r>
              <a:rPr lang="en-US" altLang="en-US" sz="1800" b="1">
                <a:solidFill>
                  <a:schemeClr val="bg2"/>
                </a:solidFill>
                <a:latin typeface="Arial" charset="0"/>
              </a:rPr>
              <a:t>      techniques:</a:t>
            </a:r>
          </a:p>
          <a:p>
            <a:pPr eaLnBrk="1" hangingPunct="1"/>
            <a:endParaRPr lang="en-US" altLang="en-US" sz="1800" b="1">
              <a:solidFill>
                <a:schemeClr val="bg2"/>
              </a:solidFill>
              <a:latin typeface="Arial" charset="0"/>
            </a:endParaRPr>
          </a:p>
          <a:p>
            <a:pPr eaLnBrk="1" hangingPunct="1"/>
            <a:r>
              <a:rPr lang="en-US" altLang="en-US" sz="1800" b="1">
                <a:solidFill>
                  <a:schemeClr val="bg2"/>
                </a:solidFill>
                <a:latin typeface="Arial" charset="0"/>
              </a:rPr>
              <a:t>space 6  to  8  inches  apart</a:t>
            </a:r>
          </a:p>
          <a:p>
            <a:pPr eaLnBrk="1" hangingPunct="1"/>
            <a:endParaRPr lang="en-US" altLang="en-US" sz="1800" b="1">
              <a:solidFill>
                <a:schemeClr val="bg2"/>
              </a:solidFill>
              <a:latin typeface="Arial" charset="0"/>
            </a:endParaRPr>
          </a:p>
          <a:p>
            <a:pPr eaLnBrk="1" hangingPunct="1"/>
            <a:r>
              <a:rPr lang="en-US" altLang="en-US" sz="1800" b="1">
                <a:solidFill>
                  <a:schemeClr val="bg2"/>
                </a:solidFill>
                <a:latin typeface="Arial" charset="0"/>
              </a:rPr>
              <a:t>mulch (1/2 in at base of plant; </a:t>
            </a:r>
          </a:p>
          <a:p>
            <a:pPr eaLnBrk="1" hangingPunct="1"/>
            <a:r>
              <a:rPr lang="en-US" altLang="en-US" sz="1800" b="1">
                <a:solidFill>
                  <a:schemeClr val="bg2"/>
                </a:solidFill>
                <a:latin typeface="Arial" charset="0"/>
              </a:rPr>
              <a:t>     2 to 3 inches between plants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Certification Requirements</a:t>
            </a: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b="1"/>
              <a:t>You need to be licensed if you are </a:t>
            </a:r>
            <a:r>
              <a:rPr lang="en-US" altLang="en-US" b="1" i="1"/>
              <a:t>paid </a:t>
            </a:r>
            <a:r>
              <a:rPr lang="en-US" altLang="en-US" b="1"/>
              <a:t>to apply any pesticide to the </a:t>
            </a:r>
            <a:r>
              <a:rPr lang="en-US" altLang="en-US" b="1" i="1"/>
              <a:t>property of others </a:t>
            </a:r>
            <a:r>
              <a:rPr lang="en-US" altLang="en-US" b="1"/>
              <a:t>(this includes RoundUp).</a:t>
            </a:r>
          </a:p>
          <a:p>
            <a:pPr>
              <a:lnSpc>
                <a:spcPct val="90000"/>
              </a:lnSpc>
            </a:pPr>
            <a:r>
              <a:rPr lang="en-US" altLang="en-US" b="1"/>
              <a:t>Passing the 	exam. . . 70% on General Standards and 70 % on Category 24</a:t>
            </a:r>
          </a:p>
          <a:p>
            <a:pPr>
              <a:lnSpc>
                <a:spcPct val="90000"/>
              </a:lnSpc>
            </a:pPr>
            <a:r>
              <a:rPr lang="en-US" altLang="en-US" b="1"/>
              <a:t>$25 Check paid to Dept of Ag for Exam.</a:t>
            </a:r>
          </a:p>
          <a:p>
            <a:pPr>
              <a:lnSpc>
                <a:spcPct val="90000"/>
              </a:lnSpc>
            </a:pPr>
            <a:endParaRPr lang="en-US" altLang="en-US" b="1"/>
          </a:p>
          <a:p>
            <a:pPr>
              <a:lnSpc>
                <a:spcPct val="90000"/>
              </a:lnSpc>
            </a:pPr>
            <a:endParaRPr lang="en-US" altLang="en-US" b="1"/>
          </a:p>
          <a:p>
            <a:pPr>
              <a:lnSpc>
                <a:spcPct val="90000"/>
              </a:lnSpc>
            </a:pPr>
            <a:endParaRPr lang="en-US" altLang="en-US"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ChangeArrowheads="1"/>
          </p:cNvSpPr>
          <p:nvPr/>
        </p:nvSpPr>
        <p:spPr bwMode="auto">
          <a:xfrm>
            <a:off x="681038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Cultural Management for Ornamentals</a:t>
            </a:r>
          </a:p>
        </p:txBody>
      </p:sp>
      <p:sp>
        <p:nvSpPr>
          <p:cNvPr id="262147" name="Rectangle 3"/>
          <p:cNvSpPr>
            <a:spLocks noChangeArrowheads="1"/>
          </p:cNvSpPr>
          <p:nvPr/>
        </p:nvSpPr>
        <p:spPr bwMode="auto">
          <a:xfrm>
            <a:off x="1079500" y="2209800"/>
            <a:ext cx="77597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3200" b="1"/>
              <a:t>How to Plant Trees and Shrubs  </a:t>
            </a:r>
            <a:r>
              <a:rPr lang="en-US" altLang="en-US" sz="1800" b="1">
                <a:solidFill>
                  <a:srgbClr val="FF66CC"/>
                </a:solidFill>
              </a:rPr>
              <a:t>page 80</a:t>
            </a:r>
          </a:p>
        </p:txBody>
      </p:sp>
      <p:graphicFrame>
        <p:nvGraphicFramePr>
          <p:cNvPr id="262148" name="Object 4"/>
          <p:cNvGraphicFramePr>
            <a:graphicFrameLocks noChangeAspect="1"/>
          </p:cNvGraphicFramePr>
          <p:nvPr/>
        </p:nvGraphicFramePr>
        <p:xfrm>
          <a:off x="5943600" y="2971800"/>
          <a:ext cx="2590800" cy="216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160" name="Image" r:id="rId4" imgW="1867161" imgH="1561905" progId="Photoshop.Image.3">
                  <p:embed/>
                </p:oleObj>
              </mc:Choice>
              <mc:Fallback>
                <p:oleObj name="Image" r:id="rId4" imgW="1867161" imgH="1561905" progId="Photoshop.Image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2971800"/>
                        <a:ext cx="2590800" cy="216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2149" name="Group 5"/>
          <p:cNvGrpSpPr>
            <a:grpSpLocks/>
          </p:cNvGrpSpPr>
          <p:nvPr/>
        </p:nvGrpSpPr>
        <p:grpSpPr bwMode="auto">
          <a:xfrm>
            <a:off x="4953000" y="3810000"/>
            <a:ext cx="1981200" cy="1219200"/>
            <a:chOff x="3120" y="2400"/>
            <a:chExt cx="1248" cy="768"/>
          </a:xfrm>
        </p:grpSpPr>
        <p:sp>
          <p:nvSpPr>
            <p:cNvPr id="262150" name="Rectangle 6"/>
            <p:cNvSpPr>
              <a:spLocks noChangeArrowheads="1"/>
            </p:cNvSpPr>
            <p:nvPr/>
          </p:nvSpPr>
          <p:spPr bwMode="auto">
            <a:xfrm>
              <a:off x="3120" y="2400"/>
              <a:ext cx="768" cy="7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rgbClr val="66FF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2151" name="Group 7"/>
            <p:cNvGrpSpPr>
              <a:grpSpLocks/>
            </p:cNvGrpSpPr>
            <p:nvPr/>
          </p:nvGrpSpPr>
          <p:grpSpPr bwMode="auto">
            <a:xfrm>
              <a:off x="3120" y="2400"/>
              <a:ext cx="1248" cy="756"/>
              <a:chOff x="3120" y="2400"/>
              <a:chExt cx="1248" cy="756"/>
            </a:xfrm>
          </p:grpSpPr>
          <p:sp>
            <p:nvSpPr>
              <p:cNvPr id="262152" name="Text Box 8"/>
              <p:cNvSpPr txBox="1">
                <a:spLocks noChangeArrowheads="1"/>
              </p:cNvSpPr>
              <p:nvPr/>
            </p:nvSpPr>
            <p:spPr bwMode="auto">
              <a:xfrm>
                <a:off x="3120" y="2400"/>
                <a:ext cx="768" cy="756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800">
                    <a:solidFill>
                      <a:schemeClr val="bg2"/>
                    </a:solidFill>
                    <a:latin typeface="Arial" charset="0"/>
                  </a:rPr>
                  <a:t>Plant no deeper than root ball</a:t>
                </a:r>
              </a:p>
            </p:txBody>
          </p:sp>
          <p:sp>
            <p:nvSpPr>
              <p:cNvPr id="262153" name="Line 9"/>
              <p:cNvSpPr>
                <a:spLocks noChangeShapeType="1"/>
              </p:cNvSpPr>
              <p:nvPr/>
            </p:nvSpPr>
            <p:spPr bwMode="auto">
              <a:xfrm>
                <a:off x="4368" y="2592"/>
                <a:ext cx="0" cy="336"/>
              </a:xfrm>
              <a:prstGeom prst="line">
                <a:avLst/>
              </a:prstGeom>
              <a:noFill/>
              <a:ln w="76200">
                <a:solidFill>
                  <a:srgbClr val="66FF3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154" name="Line 10"/>
              <p:cNvSpPr>
                <a:spLocks noChangeShapeType="1"/>
              </p:cNvSpPr>
              <p:nvPr/>
            </p:nvSpPr>
            <p:spPr bwMode="auto">
              <a:xfrm flipV="1">
                <a:off x="4368" y="2544"/>
                <a:ext cx="0" cy="240"/>
              </a:xfrm>
              <a:prstGeom prst="line">
                <a:avLst/>
              </a:prstGeom>
              <a:noFill/>
              <a:ln w="76200">
                <a:solidFill>
                  <a:srgbClr val="66FF3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62155" name="Group 11"/>
          <p:cNvGrpSpPr>
            <a:grpSpLocks/>
          </p:cNvGrpSpPr>
          <p:nvPr/>
        </p:nvGrpSpPr>
        <p:grpSpPr bwMode="auto">
          <a:xfrm>
            <a:off x="6400800" y="4724400"/>
            <a:ext cx="1752600" cy="1143000"/>
            <a:chOff x="4032" y="2976"/>
            <a:chExt cx="1104" cy="720"/>
          </a:xfrm>
        </p:grpSpPr>
        <p:sp>
          <p:nvSpPr>
            <p:cNvPr id="262156" name="Rectangle 12"/>
            <p:cNvSpPr>
              <a:spLocks noChangeArrowheads="1"/>
            </p:cNvSpPr>
            <p:nvPr/>
          </p:nvSpPr>
          <p:spPr bwMode="auto">
            <a:xfrm>
              <a:off x="4176" y="3072"/>
              <a:ext cx="960" cy="624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1800">
                  <a:solidFill>
                    <a:schemeClr val="bg2"/>
                  </a:solidFill>
                  <a:latin typeface="Arial" charset="0"/>
                </a:rPr>
                <a:t>Hole 2 to 3 </a:t>
              </a:r>
            </a:p>
            <a:p>
              <a:pPr algn="ctr" eaLnBrk="1" hangingPunct="1"/>
              <a:r>
                <a:rPr lang="en-US" altLang="en-US" sz="1800">
                  <a:solidFill>
                    <a:schemeClr val="bg2"/>
                  </a:solidFill>
                  <a:latin typeface="Arial" charset="0"/>
                </a:rPr>
                <a:t>times wider </a:t>
              </a:r>
            </a:p>
            <a:p>
              <a:pPr algn="ctr" eaLnBrk="1" hangingPunct="1"/>
              <a:r>
                <a:rPr lang="en-US" altLang="en-US" sz="1800">
                  <a:solidFill>
                    <a:schemeClr val="bg2"/>
                  </a:solidFill>
                  <a:latin typeface="Arial" charset="0"/>
                </a:rPr>
                <a:t>than  root ball</a:t>
              </a:r>
            </a:p>
          </p:txBody>
        </p:sp>
        <p:sp>
          <p:nvSpPr>
            <p:cNvPr id="262157" name="Line 13"/>
            <p:cNvSpPr>
              <a:spLocks noChangeShapeType="1"/>
            </p:cNvSpPr>
            <p:nvPr/>
          </p:nvSpPr>
          <p:spPr bwMode="auto">
            <a:xfrm>
              <a:off x="4176" y="2976"/>
              <a:ext cx="864" cy="0"/>
            </a:xfrm>
            <a:prstGeom prst="line">
              <a:avLst/>
            </a:prstGeom>
            <a:noFill/>
            <a:ln w="76200">
              <a:solidFill>
                <a:srgbClr val="66FF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2158" name="Line 14"/>
            <p:cNvSpPr>
              <a:spLocks noChangeShapeType="1"/>
            </p:cNvSpPr>
            <p:nvPr/>
          </p:nvSpPr>
          <p:spPr bwMode="auto">
            <a:xfrm flipH="1">
              <a:off x="4032" y="2976"/>
              <a:ext cx="336" cy="0"/>
            </a:xfrm>
            <a:prstGeom prst="line">
              <a:avLst/>
            </a:prstGeom>
            <a:noFill/>
            <a:ln w="76200">
              <a:solidFill>
                <a:srgbClr val="66FF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2159" name="Picture 15" descr="loosen roo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276600"/>
            <a:ext cx="3271838" cy="318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1" name="Rectangle 3"/>
          <p:cNvSpPr>
            <a:spLocks noChangeArrowheads="1"/>
          </p:cNvSpPr>
          <p:nvPr/>
        </p:nvSpPr>
        <p:spPr bwMode="auto">
          <a:xfrm>
            <a:off x="681038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Cultural Management for Ornamentals</a:t>
            </a:r>
          </a:p>
        </p:txBody>
      </p:sp>
      <p:sp>
        <p:nvSpPr>
          <p:cNvPr id="263172" name="Rectangle 4"/>
          <p:cNvSpPr>
            <a:spLocks noChangeArrowheads="1"/>
          </p:cNvSpPr>
          <p:nvPr/>
        </p:nvSpPr>
        <p:spPr bwMode="auto">
          <a:xfrm>
            <a:off x="609600" y="1828800"/>
            <a:ext cx="7924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3200" b="1"/>
              <a:t>Care of Newly Installed Plants </a:t>
            </a:r>
            <a:r>
              <a:rPr lang="en-US" altLang="en-US" sz="1800" b="1">
                <a:solidFill>
                  <a:srgbClr val="FF66CC"/>
                </a:solidFill>
              </a:rPr>
              <a:t>  (page 82)</a:t>
            </a:r>
          </a:p>
        </p:txBody>
      </p:sp>
      <p:sp>
        <p:nvSpPr>
          <p:cNvPr id="263173" name="Rectangle 5"/>
          <p:cNvSpPr>
            <a:spLocks noChangeArrowheads="1"/>
          </p:cNvSpPr>
          <p:nvPr/>
        </p:nvSpPr>
        <p:spPr bwMode="auto">
          <a:xfrm>
            <a:off x="762000" y="2819400"/>
            <a:ext cx="5943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/>
              <a:t>Watering  (don’t allow root ball to dry out)</a:t>
            </a:r>
          </a:p>
        </p:txBody>
      </p:sp>
      <p:sp>
        <p:nvSpPr>
          <p:cNvPr id="263174" name="Rectangle 6"/>
          <p:cNvSpPr>
            <a:spLocks noChangeArrowheads="1"/>
          </p:cNvSpPr>
          <p:nvPr/>
        </p:nvSpPr>
        <p:spPr bwMode="auto">
          <a:xfrm>
            <a:off x="1271588" y="3733800"/>
            <a:ext cx="7239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/>
              <a:t>Pruning  (remove entire small branches sparingly)</a:t>
            </a:r>
          </a:p>
        </p:txBody>
      </p:sp>
      <p:sp>
        <p:nvSpPr>
          <p:cNvPr id="263175" name="Rectangle 7"/>
          <p:cNvSpPr>
            <a:spLocks noChangeArrowheads="1"/>
          </p:cNvSpPr>
          <p:nvPr/>
        </p:nvSpPr>
        <p:spPr bwMode="auto">
          <a:xfrm>
            <a:off x="1271588" y="4495800"/>
            <a:ext cx="730091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/>
              <a:t>Fertilizing  (wait until plant/tree gets established)</a:t>
            </a:r>
          </a:p>
        </p:txBody>
      </p:sp>
      <p:sp>
        <p:nvSpPr>
          <p:cNvPr id="263176" name="Rectangle 8"/>
          <p:cNvSpPr>
            <a:spLocks noChangeArrowheads="1"/>
          </p:cNvSpPr>
          <p:nvPr/>
        </p:nvSpPr>
        <p:spPr bwMode="auto">
          <a:xfrm>
            <a:off x="1285875" y="5181600"/>
            <a:ext cx="5943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/>
              <a:t>Tree Wraps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ChangeArrowheads="1"/>
          </p:cNvSpPr>
          <p:nvPr/>
        </p:nvSpPr>
        <p:spPr bwMode="auto">
          <a:xfrm>
            <a:off x="681038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Cultural Management for Ornamentals</a:t>
            </a:r>
          </a:p>
        </p:txBody>
      </p:sp>
      <p:sp>
        <p:nvSpPr>
          <p:cNvPr id="264195" name="Rectangle 3"/>
          <p:cNvSpPr>
            <a:spLocks noChangeArrowheads="1"/>
          </p:cNvSpPr>
          <p:nvPr/>
        </p:nvSpPr>
        <p:spPr bwMode="auto">
          <a:xfrm>
            <a:off x="685800" y="2133600"/>
            <a:ext cx="807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3200" b="1"/>
              <a:t>Care of Established Trees and Shrubs </a:t>
            </a:r>
            <a:r>
              <a:rPr lang="en-US" altLang="en-US" sz="1800" b="1">
                <a:solidFill>
                  <a:srgbClr val="FF66CC"/>
                </a:solidFill>
              </a:rPr>
              <a:t>(page 82)</a:t>
            </a:r>
          </a:p>
        </p:txBody>
      </p:sp>
      <p:sp>
        <p:nvSpPr>
          <p:cNvPr id="264196" name="Rectangle 4"/>
          <p:cNvSpPr>
            <a:spLocks noChangeArrowheads="1"/>
          </p:cNvSpPr>
          <p:nvPr/>
        </p:nvSpPr>
        <p:spPr bwMode="auto">
          <a:xfrm>
            <a:off x="152400" y="3048000"/>
            <a:ext cx="5410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/>
              <a:t>Fertilizing (not necessary every year)</a:t>
            </a:r>
          </a:p>
        </p:txBody>
      </p:sp>
      <p:sp>
        <p:nvSpPr>
          <p:cNvPr id="264197" name="Rectangle 5"/>
          <p:cNvSpPr>
            <a:spLocks noChangeArrowheads="1"/>
          </p:cNvSpPr>
          <p:nvPr/>
        </p:nvSpPr>
        <p:spPr bwMode="auto">
          <a:xfrm>
            <a:off x="152400" y="3733800"/>
            <a:ext cx="5943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/>
              <a:t>Fertilizer Rate (varies by plant type, age, </a:t>
            </a:r>
          </a:p>
          <a:p>
            <a:pPr>
              <a:buFontTx/>
              <a:buNone/>
            </a:pPr>
            <a:r>
              <a:rPr lang="en-US" altLang="en-US" sz="2400"/>
              <a:t>location &amp; growth rate)</a:t>
            </a:r>
            <a:r>
              <a:rPr lang="en-US" altLang="en-US" sz="3200" b="1"/>
              <a:t> </a:t>
            </a:r>
          </a:p>
        </p:txBody>
      </p:sp>
      <p:sp>
        <p:nvSpPr>
          <p:cNvPr id="264198" name="Rectangle 6"/>
          <p:cNvSpPr>
            <a:spLocks noChangeArrowheads="1"/>
          </p:cNvSpPr>
          <p:nvPr/>
        </p:nvSpPr>
        <p:spPr bwMode="auto">
          <a:xfrm>
            <a:off x="2438400" y="4495800"/>
            <a:ext cx="5943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endParaRPr lang="en-US" altLang="en-US" sz="2400"/>
          </a:p>
        </p:txBody>
      </p:sp>
      <p:pic>
        <p:nvPicPr>
          <p:cNvPr id="264199" name="Picture 7" descr="fertilizing 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4114800"/>
            <a:ext cx="4481512" cy="244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4200" name="Rectangle 8"/>
          <p:cNvSpPr>
            <a:spLocks noChangeArrowheads="1"/>
          </p:cNvSpPr>
          <p:nvPr/>
        </p:nvSpPr>
        <p:spPr bwMode="auto">
          <a:xfrm>
            <a:off x="76200" y="4876800"/>
            <a:ext cx="4648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/>
              <a:t>Time and Method of Application(do not apply from mid-August until first killing frost. Spread evenly over entire root zone)  </a:t>
            </a:r>
          </a:p>
          <a:p>
            <a:pPr>
              <a:buFontTx/>
              <a:buNone/>
            </a:pPr>
            <a:endParaRPr lang="en-US" altLang="en-US" sz="2400"/>
          </a:p>
        </p:txBody>
      </p:sp>
      <p:sp>
        <p:nvSpPr>
          <p:cNvPr id="264201" name="Rectangle 9"/>
          <p:cNvSpPr>
            <a:spLocks noChangeArrowheads="1"/>
          </p:cNvSpPr>
          <p:nvPr/>
        </p:nvSpPr>
        <p:spPr bwMode="auto">
          <a:xfrm>
            <a:off x="3810000" y="3048000"/>
            <a:ext cx="396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endParaRPr lang="en-US" altLang="en-US" sz="2400"/>
          </a:p>
        </p:txBody>
      </p:sp>
      <p:sp>
        <p:nvSpPr>
          <p:cNvPr id="264202" name="Rectangle 10"/>
          <p:cNvSpPr>
            <a:spLocks noChangeArrowheads="1"/>
          </p:cNvSpPr>
          <p:nvPr/>
        </p:nvSpPr>
        <p:spPr bwMode="auto">
          <a:xfrm>
            <a:off x="5867400" y="3733800"/>
            <a:ext cx="1295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1800" b="1">
                <a:solidFill>
                  <a:srgbClr val="FF66CC"/>
                </a:solidFill>
              </a:rPr>
              <a:t>(page 83)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Cultural Management for Ornamentals</a:t>
            </a:r>
          </a:p>
        </p:txBody>
      </p:sp>
      <p:sp>
        <p:nvSpPr>
          <p:cNvPr id="265219" name="Rectangle 3"/>
          <p:cNvSpPr>
            <a:spLocks noChangeArrowheads="1"/>
          </p:cNvSpPr>
          <p:nvPr/>
        </p:nvSpPr>
        <p:spPr bwMode="auto">
          <a:xfrm>
            <a:off x="4038600" y="1905000"/>
            <a:ext cx="3124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3200" b="1"/>
              <a:t>Mulch   </a:t>
            </a:r>
            <a:r>
              <a:rPr lang="en-US" altLang="en-US" sz="1800" b="1">
                <a:solidFill>
                  <a:srgbClr val="FF66CC"/>
                </a:solidFill>
              </a:rPr>
              <a:t>(page 83)</a:t>
            </a:r>
          </a:p>
          <a:p>
            <a:pPr>
              <a:buFontTx/>
              <a:buNone/>
            </a:pPr>
            <a:endParaRPr lang="en-US" altLang="en-US" sz="3200" b="1"/>
          </a:p>
        </p:txBody>
      </p:sp>
      <p:sp>
        <p:nvSpPr>
          <p:cNvPr id="265220" name="Text Box 4"/>
          <p:cNvSpPr txBox="1">
            <a:spLocks noChangeArrowheads="1"/>
          </p:cNvSpPr>
          <p:nvPr/>
        </p:nvSpPr>
        <p:spPr bwMode="auto">
          <a:xfrm>
            <a:off x="685800" y="3505200"/>
            <a:ext cx="22637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FF"/>
                </a:solidFill>
                <a:latin typeface="Arial" charset="0"/>
              </a:rPr>
              <a:t>Provides nutrients (some)</a:t>
            </a:r>
          </a:p>
        </p:txBody>
      </p:sp>
      <p:sp>
        <p:nvSpPr>
          <p:cNvPr id="265221" name="Text Box 5"/>
          <p:cNvSpPr txBox="1">
            <a:spLocks noChangeArrowheads="1"/>
          </p:cNvSpPr>
          <p:nvPr/>
        </p:nvSpPr>
        <p:spPr bwMode="auto">
          <a:xfrm>
            <a:off x="6613525" y="3443288"/>
            <a:ext cx="22256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FF"/>
                </a:solidFill>
                <a:latin typeface="Arial" charset="0"/>
              </a:rPr>
              <a:t>Improves Appearances</a:t>
            </a:r>
          </a:p>
        </p:txBody>
      </p:sp>
      <p:sp>
        <p:nvSpPr>
          <p:cNvPr id="265222" name="Text Box 6"/>
          <p:cNvSpPr txBox="1">
            <a:spLocks noChangeArrowheads="1"/>
          </p:cNvSpPr>
          <p:nvPr/>
        </p:nvSpPr>
        <p:spPr bwMode="auto">
          <a:xfrm>
            <a:off x="2320925" y="4740275"/>
            <a:ext cx="19462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FF"/>
                </a:solidFill>
                <a:latin typeface="Arial" charset="0"/>
              </a:rPr>
              <a:t>Reduce weeds</a:t>
            </a:r>
          </a:p>
        </p:txBody>
      </p:sp>
      <p:sp>
        <p:nvSpPr>
          <p:cNvPr id="265223" name="Text Box 7"/>
          <p:cNvSpPr txBox="1">
            <a:spLocks noChangeArrowheads="1"/>
          </p:cNvSpPr>
          <p:nvPr/>
        </p:nvSpPr>
        <p:spPr bwMode="auto">
          <a:xfrm>
            <a:off x="6099175" y="4891088"/>
            <a:ext cx="22828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FF"/>
                </a:solidFill>
                <a:latin typeface="Arial" charset="0"/>
              </a:rPr>
              <a:t>Keep roots cooler</a:t>
            </a:r>
          </a:p>
        </p:txBody>
      </p:sp>
      <p:sp>
        <p:nvSpPr>
          <p:cNvPr id="265224" name="Text Box 8"/>
          <p:cNvSpPr txBox="1">
            <a:spLocks noChangeArrowheads="1"/>
          </p:cNvSpPr>
          <p:nvPr/>
        </p:nvSpPr>
        <p:spPr bwMode="auto">
          <a:xfrm>
            <a:off x="3962400" y="5654675"/>
            <a:ext cx="2819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FF"/>
                </a:solidFill>
                <a:latin typeface="Arial" charset="0"/>
              </a:rPr>
              <a:t>Conserves Moisture</a:t>
            </a:r>
          </a:p>
        </p:txBody>
      </p:sp>
      <p:sp>
        <p:nvSpPr>
          <p:cNvPr id="265225" name="Oval 9"/>
          <p:cNvSpPr>
            <a:spLocks noChangeArrowheads="1"/>
          </p:cNvSpPr>
          <p:nvPr/>
        </p:nvSpPr>
        <p:spPr bwMode="auto">
          <a:xfrm>
            <a:off x="4660900" y="245110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5226" name="Line 10"/>
          <p:cNvSpPr>
            <a:spLocks noChangeShapeType="1"/>
          </p:cNvSpPr>
          <p:nvPr/>
        </p:nvSpPr>
        <p:spPr bwMode="auto">
          <a:xfrm flipH="1">
            <a:off x="2209800" y="2565400"/>
            <a:ext cx="2552700" cy="1168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5227" name="Line 11"/>
          <p:cNvSpPr>
            <a:spLocks noChangeShapeType="1"/>
          </p:cNvSpPr>
          <p:nvPr/>
        </p:nvSpPr>
        <p:spPr bwMode="auto">
          <a:xfrm flipH="1">
            <a:off x="3009900" y="2552700"/>
            <a:ext cx="1752600" cy="2133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5228" name="Line 12"/>
          <p:cNvSpPr>
            <a:spLocks noChangeShapeType="1"/>
          </p:cNvSpPr>
          <p:nvPr/>
        </p:nvSpPr>
        <p:spPr bwMode="auto">
          <a:xfrm flipH="1">
            <a:off x="4676775" y="2552700"/>
            <a:ext cx="88900" cy="2819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5229" name="Line 13"/>
          <p:cNvSpPr>
            <a:spLocks noChangeShapeType="1"/>
          </p:cNvSpPr>
          <p:nvPr/>
        </p:nvSpPr>
        <p:spPr bwMode="auto">
          <a:xfrm>
            <a:off x="4772025" y="2552700"/>
            <a:ext cx="1524000" cy="23177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5230" name="Line 14"/>
          <p:cNvSpPr>
            <a:spLocks noChangeShapeType="1"/>
          </p:cNvSpPr>
          <p:nvPr/>
        </p:nvSpPr>
        <p:spPr bwMode="auto">
          <a:xfrm>
            <a:off x="4775200" y="2552700"/>
            <a:ext cx="1752600" cy="914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irrigation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2527300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3" name="Rectangle 3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Cultural Management for Ornamentals</a:t>
            </a:r>
          </a:p>
        </p:txBody>
      </p:sp>
      <p:sp>
        <p:nvSpPr>
          <p:cNvPr id="266244" name="Rectangle 4"/>
          <p:cNvSpPr>
            <a:spLocks noChangeArrowheads="1"/>
          </p:cNvSpPr>
          <p:nvPr/>
        </p:nvSpPr>
        <p:spPr bwMode="auto">
          <a:xfrm>
            <a:off x="2590800" y="1752600"/>
            <a:ext cx="5943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3200" b="1"/>
              <a:t>Watering Plants  </a:t>
            </a:r>
            <a:r>
              <a:rPr lang="en-US" altLang="en-US" sz="1800" b="1">
                <a:solidFill>
                  <a:srgbClr val="FF66CC"/>
                </a:solidFill>
              </a:rPr>
              <a:t>(page 84)</a:t>
            </a:r>
          </a:p>
        </p:txBody>
      </p:sp>
      <p:sp>
        <p:nvSpPr>
          <p:cNvPr id="266245" name="Rectangle 5"/>
          <p:cNvSpPr>
            <a:spLocks noChangeArrowheads="1"/>
          </p:cNvSpPr>
          <p:nvPr/>
        </p:nvSpPr>
        <p:spPr bwMode="auto">
          <a:xfrm>
            <a:off x="3276600" y="2438400"/>
            <a:ext cx="5943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/>
              <a:t>When to Water . . .</a:t>
            </a:r>
            <a:r>
              <a:rPr lang="en-US" altLang="en-US" sz="3200" b="1"/>
              <a:t>  </a:t>
            </a:r>
            <a:r>
              <a:rPr lang="en-US" altLang="en-US" sz="1800" b="1">
                <a:solidFill>
                  <a:srgbClr val="FF66CC"/>
                </a:solidFill>
              </a:rPr>
              <a:t>(page 85)</a:t>
            </a:r>
          </a:p>
        </p:txBody>
      </p:sp>
      <p:sp>
        <p:nvSpPr>
          <p:cNvPr id="266246" name="Rectangle 6"/>
          <p:cNvSpPr>
            <a:spLocks noChangeArrowheads="1"/>
          </p:cNvSpPr>
          <p:nvPr/>
        </p:nvSpPr>
        <p:spPr bwMode="auto">
          <a:xfrm>
            <a:off x="2057400" y="5715000"/>
            <a:ext cx="5257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4400">
                <a:solidFill>
                  <a:srgbClr val="FFFFFF"/>
                </a:solidFill>
              </a:rPr>
              <a:t>9:00 PM to 9:00 AM</a:t>
            </a:r>
          </a:p>
        </p:txBody>
      </p:sp>
      <p:sp>
        <p:nvSpPr>
          <p:cNvPr id="266247" name="Rectangle 7"/>
          <p:cNvSpPr>
            <a:spLocks noChangeArrowheads="1"/>
          </p:cNvSpPr>
          <p:nvPr/>
        </p:nvSpPr>
        <p:spPr bwMode="auto">
          <a:xfrm>
            <a:off x="2743200" y="3657600"/>
            <a:ext cx="5943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/>
              <a:t>Water evaporates during the day.</a:t>
            </a:r>
          </a:p>
        </p:txBody>
      </p:sp>
      <p:sp>
        <p:nvSpPr>
          <p:cNvPr id="266248" name="Rectangle 8"/>
          <p:cNvSpPr>
            <a:spLocks noChangeArrowheads="1"/>
          </p:cNvSpPr>
          <p:nvPr/>
        </p:nvSpPr>
        <p:spPr bwMode="auto">
          <a:xfrm>
            <a:off x="1690688" y="4343400"/>
            <a:ext cx="5943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/>
              <a:t>Late afternoon means leaves are wet longer and diseases may be a problem.</a:t>
            </a:r>
          </a:p>
        </p:txBody>
      </p:sp>
      <p:sp>
        <p:nvSpPr>
          <p:cNvPr id="266249" name="Rectangle 9"/>
          <p:cNvSpPr>
            <a:spLocks noChangeArrowheads="1"/>
          </p:cNvSpPr>
          <p:nvPr/>
        </p:nvSpPr>
        <p:spPr bwMode="auto">
          <a:xfrm>
            <a:off x="2819400" y="5334000"/>
            <a:ext cx="5943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/>
              <a:t>The suggestion for Landscapes:</a:t>
            </a:r>
          </a:p>
        </p:txBody>
      </p:sp>
      <p:sp>
        <p:nvSpPr>
          <p:cNvPr id="266250" name="Rectangle 10"/>
          <p:cNvSpPr>
            <a:spLocks noChangeArrowheads="1"/>
          </p:cNvSpPr>
          <p:nvPr/>
        </p:nvSpPr>
        <p:spPr bwMode="auto">
          <a:xfrm>
            <a:off x="3048000" y="3124200"/>
            <a:ext cx="5943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/>
              <a:t>Infrequently, but deep.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altLang="en-US" sz="4000"/>
          </a:p>
        </p:txBody>
      </p:sp>
      <p:sp>
        <p:nvSpPr>
          <p:cNvPr id="267267" name="Rectangle 3"/>
          <p:cNvSpPr>
            <a:spLocks noChangeArrowheads="1"/>
          </p:cNvSpPr>
          <p:nvPr/>
        </p:nvSpPr>
        <p:spPr bwMode="auto">
          <a:xfrm>
            <a:off x="1066800" y="990600"/>
            <a:ext cx="6858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3200" b="1"/>
              <a:t>Pruning Shrubs and Trees  </a:t>
            </a:r>
            <a:r>
              <a:rPr lang="en-US" altLang="en-US" sz="1800" b="1">
                <a:solidFill>
                  <a:srgbClr val="FF66CC"/>
                </a:solidFill>
              </a:rPr>
              <a:t>(page 83)</a:t>
            </a:r>
          </a:p>
        </p:txBody>
      </p:sp>
      <p:pic>
        <p:nvPicPr>
          <p:cNvPr id="267268" name="Picture 4" descr="pruning ze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667000" cy="181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269" name="Picture 5" descr="pruning cut o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25908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270" name="Picture 6" descr="pruning cut tw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86200"/>
            <a:ext cx="2667000" cy="17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271" name="Picture 7" descr="pruning cut two point fiv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2590800" cy="174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272" name="Picture 8" descr="pruning cut thre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86200"/>
            <a:ext cx="2590800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273" name="Picture 9" descr="pruning cut callou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76400"/>
            <a:ext cx="2667000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74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altLang="en-US" sz="4000"/>
              <a:t>Cultural Management for Ornamentals</a:t>
            </a:r>
            <a:endParaRPr lang="en-US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ChangeArrowheads="1"/>
          </p:cNvSpPr>
          <p:nvPr/>
        </p:nvSpPr>
        <p:spPr bwMode="auto">
          <a:xfrm>
            <a:off x="7620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Cultural Management for Ornamentals</a:t>
            </a:r>
          </a:p>
        </p:txBody>
      </p:sp>
      <p:sp>
        <p:nvSpPr>
          <p:cNvPr id="268291" name="Rectangle 3"/>
          <p:cNvSpPr>
            <a:spLocks noChangeArrowheads="1"/>
          </p:cNvSpPr>
          <p:nvPr/>
        </p:nvSpPr>
        <p:spPr bwMode="auto">
          <a:xfrm>
            <a:off x="152400" y="1295400"/>
            <a:ext cx="9144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3200" b="1"/>
              <a:t>Recognizing and Preventing Tree Problems  </a:t>
            </a:r>
            <a:endParaRPr lang="en-US" altLang="en-US" sz="1800" b="1">
              <a:solidFill>
                <a:srgbClr val="FF66CC"/>
              </a:solidFill>
            </a:endParaRPr>
          </a:p>
        </p:txBody>
      </p:sp>
      <p:sp>
        <p:nvSpPr>
          <p:cNvPr id="268292" name="Rectangle 4"/>
          <p:cNvSpPr>
            <a:spLocks noChangeArrowheads="1"/>
          </p:cNvSpPr>
          <p:nvPr/>
        </p:nvSpPr>
        <p:spPr bwMode="auto">
          <a:xfrm>
            <a:off x="914400" y="2209800"/>
            <a:ext cx="7391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/>
              <a:t>Prevent Lawn Mower and Weed-trimmer Damage</a:t>
            </a:r>
          </a:p>
        </p:txBody>
      </p:sp>
      <p:sp>
        <p:nvSpPr>
          <p:cNvPr id="268293" name="Rectangle 5"/>
          <p:cNvSpPr>
            <a:spLocks noChangeArrowheads="1"/>
          </p:cNvSpPr>
          <p:nvPr/>
        </p:nvSpPr>
        <p:spPr bwMode="auto">
          <a:xfrm>
            <a:off x="1295400" y="3200400"/>
            <a:ext cx="7848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000"/>
              <a:t>Use mulch to keep mowers and weed-trimmers away from trunk.</a:t>
            </a:r>
          </a:p>
        </p:txBody>
      </p:sp>
      <p:pic>
        <p:nvPicPr>
          <p:cNvPr id="268294" name="Picture 6" descr="mulched 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671888"/>
            <a:ext cx="2895600" cy="284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295" name="Text Box 7"/>
          <p:cNvSpPr txBox="1">
            <a:spLocks noChangeArrowheads="1"/>
          </p:cNvSpPr>
          <p:nvPr/>
        </p:nvSpPr>
        <p:spPr bwMode="auto">
          <a:xfrm>
            <a:off x="304800" y="4945063"/>
            <a:ext cx="1654175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charset="0"/>
              </a:rPr>
              <a:t>Cool, moist,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charset="0"/>
              </a:rPr>
              <a:t>undamaged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charset="0"/>
              </a:rPr>
              <a:t>roots</a:t>
            </a:r>
          </a:p>
        </p:txBody>
      </p:sp>
      <p:sp>
        <p:nvSpPr>
          <p:cNvPr id="268296" name="Line 8"/>
          <p:cNvSpPr>
            <a:spLocks noChangeShapeType="1"/>
          </p:cNvSpPr>
          <p:nvPr/>
        </p:nvSpPr>
        <p:spPr bwMode="auto">
          <a:xfrm>
            <a:off x="1295400" y="6019800"/>
            <a:ext cx="1447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68297" name="Picture 9" descr="damaged 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71888"/>
            <a:ext cx="2895600" cy="284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298" name="Text Box 10"/>
          <p:cNvSpPr txBox="1">
            <a:spLocks noChangeArrowheads="1"/>
          </p:cNvSpPr>
          <p:nvPr/>
        </p:nvSpPr>
        <p:spPr bwMode="auto">
          <a:xfrm>
            <a:off x="8023225" y="4114800"/>
            <a:ext cx="1654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charset="0"/>
              </a:rPr>
              <a:t>Damaged</a:t>
            </a:r>
          </a:p>
        </p:txBody>
      </p:sp>
      <p:sp>
        <p:nvSpPr>
          <p:cNvPr id="268299" name="Line 11"/>
          <p:cNvSpPr>
            <a:spLocks noChangeShapeType="1"/>
          </p:cNvSpPr>
          <p:nvPr/>
        </p:nvSpPr>
        <p:spPr bwMode="auto">
          <a:xfrm flipH="1">
            <a:off x="6705600" y="4800600"/>
            <a:ext cx="1676400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00" name="Text Box 12"/>
          <p:cNvSpPr txBox="1">
            <a:spLocks noChangeArrowheads="1"/>
          </p:cNvSpPr>
          <p:nvPr/>
        </p:nvSpPr>
        <p:spPr bwMode="auto">
          <a:xfrm>
            <a:off x="8064500" y="4419600"/>
            <a:ext cx="8159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charset="0"/>
              </a:rPr>
              <a:t>roots</a:t>
            </a:r>
          </a:p>
        </p:txBody>
      </p:sp>
      <p:grpSp>
        <p:nvGrpSpPr>
          <p:cNvPr id="268301" name="Group 13"/>
          <p:cNvGrpSpPr>
            <a:grpSpLocks/>
          </p:cNvGrpSpPr>
          <p:nvPr/>
        </p:nvGrpSpPr>
        <p:grpSpPr bwMode="auto">
          <a:xfrm>
            <a:off x="1752600" y="3200400"/>
            <a:ext cx="1295400" cy="2768600"/>
            <a:chOff x="1536" y="1952"/>
            <a:chExt cx="672" cy="1756"/>
          </a:xfrm>
        </p:grpSpPr>
        <p:sp>
          <p:nvSpPr>
            <p:cNvPr id="268302" name="Line 14"/>
            <p:cNvSpPr>
              <a:spLocks noChangeShapeType="1"/>
            </p:cNvSpPr>
            <p:nvPr/>
          </p:nvSpPr>
          <p:spPr bwMode="auto">
            <a:xfrm>
              <a:off x="1824" y="2268"/>
              <a:ext cx="384" cy="14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303" name="Oval 15"/>
            <p:cNvSpPr>
              <a:spLocks noChangeArrowheads="1"/>
            </p:cNvSpPr>
            <p:nvPr/>
          </p:nvSpPr>
          <p:spPr bwMode="auto">
            <a:xfrm>
              <a:off x="1536" y="1952"/>
              <a:ext cx="528" cy="336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8304" name="Text Box 16"/>
          <p:cNvSpPr txBox="1">
            <a:spLocks noChangeArrowheads="1"/>
          </p:cNvSpPr>
          <p:nvPr/>
        </p:nvSpPr>
        <p:spPr bwMode="auto">
          <a:xfrm>
            <a:off x="3810000" y="1828800"/>
            <a:ext cx="11969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2"/>
              <a:buNone/>
            </a:pPr>
            <a:r>
              <a:rPr lang="en-US" altLang="en-US" sz="1800" b="1">
                <a:solidFill>
                  <a:srgbClr val="FF66CC"/>
                </a:solidFill>
                <a:latin typeface="Arial" charset="0"/>
              </a:rPr>
              <a:t>(page 86)</a:t>
            </a:r>
            <a:endParaRPr lang="en-US" altLang="en-US" sz="1800">
              <a:latin typeface="Arial" charset="0"/>
            </a:endParaRPr>
          </a:p>
        </p:txBody>
      </p:sp>
      <p:sp>
        <p:nvSpPr>
          <p:cNvPr id="268305" name="Rectangle 17"/>
          <p:cNvSpPr>
            <a:spLocks noChangeArrowheads="1"/>
          </p:cNvSpPr>
          <p:nvPr/>
        </p:nvSpPr>
        <p:spPr bwMode="auto">
          <a:xfrm>
            <a:off x="838200" y="2514600"/>
            <a:ext cx="7391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 b="1" i="1"/>
              <a:t>Don’t nick or injure tree bark with weed-trimmer!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187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191" name="Rectangle 7"/>
          <p:cNvSpPr>
            <a:spLocks noChangeArrowheads="1"/>
          </p:cNvSpPr>
          <p:nvPr/>
        </p:nvSpPr>
        <p:spPr bwMode="auto">
          <a:xfrm>
            <a:off x="1447800" y="1981200"/>
            <a:ext cx="6553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SzPct val="100000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spcBef>
                <a:spcPct val="20000"/>
              </a:spcBef>
              <a:buSzPct val="100000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spcBef>
                <a:spcPct val="20000"/>
              </a:spcBef>
              <a:buSzPct val="10000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spcBef>
                <a:spcPct val="20000"/>
              </a:spcBef>
              <a:buSzPct val="10000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spcBef>
                <a:spcPct val="20000"/>
              </a:spcBef>
              <a:buSzPct val="10000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algn="ctr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algn="ctr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algn="ctr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algn="ctr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altLang="en-US" sz="4000" b="1">
              <a:solidFill>
                <a:schemeClr val="tx2"/>
              </a:solidFill>
            </a:endParaRPr>
          </a:p>
          <a:p>
            <a:endParaRPr lang="en-US" altLang="en-US" b="1">
              <a:solidFill>
                <a:srgbClr val="FFFFFF"/>
              </a:solidFill>
            </a:endParaRPr>
          </a:p>
        </p:txBody>
      </p:sp>
      <p:sp>
        <p:nvSpPr>
          <p:cNvPr id="349193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2743200"/>
            <a:ext cx="7772400" cy="1143000"/>
          </a:xfrm>
        </p:spPr>
        <p:txBody>
          <a:bodyPr/>
          <a:lstStyle/>
          <a:p>
            <a:r>
              <a:rPr lang="en-US" altLang="en-US" sz="5400" b="1">
                <a:solidFill>
                  <a:srgbClr val="FFFFFF"/>
                </a:solidFill>
              </a:rPr>
              <a:t>Part 5</a:t>
            </a:r>
            <a:br>
              <a:rPr lang="en-US" altLang="en-US" sz="5400" b="1">
                <a:solidFill>
                  <a:srgbClr val="FFFFFF"/>
                </a:solidFill>
              </a:rPr>
            </a:br>
            <a:r>
              <a:rPr lang="en-US" altLang="en-US" sz="5400" b="1">
                <a:solidFill>
                  <a:srgbClr val="FFFFFF"/>
                </a:solidFill>
              </a:rPr>
              <a:t>Disease Management in Turfgrass and Ornamentals</a:t>
            </a:r>
            <a:br>
              <a:rPr lang="en-US" altLang="en-US" sz="5400" b="1">
                <a:solidFill>
                  <a:srgbClr val="FFFFFF"/>
                </a:solidFill>
              </a:rPr>
            </a:br>
            <a:r>
              <a:rPr lang="en-US" altLang="en-US" sz="5400" b="1"/>
              <a:t>(Chapters 5 and 9)</a:t>
            </a:r>
            <a:endParaRPr lang="en-US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 sz="4000"/>
              <a:t>Diseases of Turfgrasses</a:t>
            </a:r>
          </a:p>
        </p:txBody>
      </p:sp>
      <p:sp>
        <p:nvSpPr>
          <p:cNvPr id="3512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95600" y="2057400"/>
            <a:ext cx="5943600" cy="533400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altLang="en-US" sz="2800"/>
              <a:t>Disease Development</a:t>
            </a:r>
          </a:p>
        </p:txBody>
      </p:sp>
      <p:sp>
        <p:nvSpPr>
          <p:cNvPr id="351236" name="Rectangle 4"/>
          <p:cNvSpPr>
            <a:spLocks noChangeArrowheads="1"/>
          </p:cNvSpPr>
          <p:nvPr/>
        </p:nvSpPr>
        <p:spPr bwMode="auto">
          <a:xfrm>
            <a:off x="2409825" y="5105400"/>
            <a:ext cx="35941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None/>
            </a:pPr>
            <a:r>
              <a:rPr lang="en-US" altLang="en-US" sz="2800"/>
              <a:t>Nematodes</a:t>
            </a:r>
          </a:p>
        </p:txBody>
      </p:sp>
      <p:sp>
        <p:nvSpPr>
          <p:cNvPr id="351237" name="Rectangle 5"/>
          <p:cNvSpPr>
            <a:spLocks noChangeArrowheads="1"/>
          </p:cNvSpPr>
          <p:nvPr/>
        </p:nvSpPr>
        <p:spPr bwMode="auto">
          <a:xfrm>
            <a:off x="2867025" y="4619625"/>
            <a:ext cx="3886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/>
              <a:t>Common Diseases</a:t>
            </a:r>
          </a:p>
        </p:txBody>
      </p:sp>
      <p:sp>
        <p:nvSpPr>
          <p:cNvPr id="351238" name="Rectangle 6"/>
          <p:cNvSpPr>
            <a:spLocks noChangeArrowheads="1"/>
          </p:cNvSpPr>
          <p:nvPr/>
        </p:nvSpPr>
        <p:spPr bwMode="auto">
          <a:xfrm>
            <a:off x="2886075" y="4114800"/>
            <a:ext cx="4343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/>
              <a:t>Signs and Symptoms</a:t>
            </a:r>
          </a:p>
        </p:txBody>
      </p:sp>
      <p:sp>
        <p:nvSpPr>
          <p:cNvPr id="351239" name="Rectangle 7"/>
          <p:cNvSpPr>
            <a:spLocks noChangeArrowheads="1"/>
          </p:cNvSpPr>
          <p:nvPr/>
        </p:nvSpPr>
        <p:spPr bwMode="auto">
          <a:xfrm>
            <a:off x="2424113" y="3581400"/>
            <a:ext cx="548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None/>
            </a:pPr>
            <a:r>
              <a:rPr lang="en-US" altLang="en-US" sz="2800"/>
              <a:t>Managing the Pathogen</a:t>
            </a:r>
          </a:p>
        </p:txBody>
      </p:sp>
      <p:sp>
        <p:nvSpPr>
          <p:cNvPr id="351240" name="Rectangle 8"/>
          <p:cNvSpPr>
            <a:spLocks noChangeArrowheads="1"/>
          </p:cNvSpPr>
          <p:nvPr/>
        </p:nvSpPr>
        <p:spPr bwMode="auto">
          <a:xfrm>
            <a:off x="2395538" y="3048000"/>
            <a:ext cx="6243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None/>
            </a:pPr>
            <a:r>
              <a:rPr lang="en-US" altLang="en-US" sz="2800"/>
              <a:t>Managing the Environment</a:t>
            </a:r>
          </a:p>
        </p:txBody>
      </p:sp>
      <p:sp>
        <p:nvSpPr>
          <p:cNvPr id="351241" name="Rectangle 9"/>
          <p:cNvSpPr>
            <a:spLocks noChangeArrowheads="1"/>
          </p:cNvSpPr>
          <p:nvPr/>
        </p:nvSpPr>
        <p:spPr bwMode="auto">
          <a:xfrm>
            <a:off x="2424113" y="2562225"/>
            <a:ext cx="50133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None/>
            </a:pPr>
            <a:r>
              <a:rPr lang="en-US" altLang="en-US" sz="2800"/>
              <a:t>Managing the Host</a:t>
            </a:r>
          </a:p>
        </p:txBody>
      </p:sp>
      <p:sp>
        <p:nvSpPr>
          <p:cNvPr id="351242" name="Rectangle 10"/>
          <p:cNvSpPr>
            <a:spLocks noChangeArrowheads="1"/>
          </p:cNvSpPr>
          <p:nvPr/>
        </p:nvSpPr>
        <p:spPr bwMode="auto">
          <a:xfrm>
            <a:off x="2743200" y="1524000"/>
            <a:ext cx="388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1800" b="1">
                <a:solidFill>
                  <a:srgbClr val="FF66FF"/>
                </a:solidFill>
              </a:rPr>
              <a:t>Chapter 5, page 59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 sz="4000"/>
              <a:t>Diseases of Turfgrasses</a:t>
            </a:r>
          </a:p>
        </p:txBody>
      </p:sp>
      <p:sp>
        <p:nvSpPr>
          <p:cNvPr id="352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00200" y="1905000"/>
            <a:ext cx="6781800" cy="609600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altLang="en-US" sz="2800"/>
              <a:t>Terms to Know: </a:t>
            </a:r>
            <a:r>
              <a:rPr lang="en-US" altLang="en-US" sz="2800" i="1">
                <a:solidFill>
                  <a:srgbClr val="66FF33"/>
                </a:solidFill>
              </a:rPr>
              <a:t>Disorders</a:t>
            </a:r>
            <a:r>
              <a:rPr lang="en-US" altLang="en-US" sz="2800" i="1"/>
              <a:t> </a:t>
            </a:r>
            <a:r>
              <a:rPr lang="en-US" altLang="en-US" sz="2800"/>
              <a:t>and </a:t>
            </a:r>
            <a:r>
              <a:rPr lang="en-US" altLang="en-US" sz="2800" i="1">
                <a:solidFill>
                  <a:schemeClr val="tx2"/>
                </a:solidFill>
              </a:rPr>
              <a:t>Diseases</a:t>
            </a:r>
          </a:p>
        </p:txBody>
      </p:sp>
      <p:sp>
        <p:nvSpPr>
          <p:cNvPr id="352260" name="Rectangle 4"/>
          <p:cNvSpPr>
            <a:spLocks noChangeArrowheads="1"/>
          </p:cNvSpPr>
          <p:nvPr/>
        </p:nvSpPr>
        <p:spPr bwMode="auto">
          <a:xfrm>
            <a:off x="2667000" y="4419600"/>
            <a:ext cx="6019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/>
              <a:t>Plant problems caused by pathogens (fungi, bacteria &amp; viruses) which can spread from plant to plant.</a:t>
            </a:r>
          </a:p>
        </p:txBody>
      </p:sp>
      <p:sp>
        <p:nvSpPr>
          <p:cNvPr id="352261" name="Rectangle 5"/>
          <p:cNvSpPr>
            <a:spLocks noChangeArrowheads="1"/>
          </p:cNvSpPr>
          <p:nvPr/>
        </p:nvSpPr>
        <p:spPr bwMode="auto">
          <a:xfrm>
            <a:off x="295275" y="4405313"/>
            <a:ext cx="2514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None/>
            </a:pPr>
            <a:r>
              <a:rPr lang="en-US" altLang="en-US" sz="2800"/>
              <a:t>Diseases --</a:t>
            </a:r>
          </a:p>
        </p:txBody>
      </p:sp>
      <p:sp>
        <p:nvSpPr>
          <p:cNvPr id="352262" name="Rectangle 6"/>
          <p:cNvSpPr>
            <a:spLocks noChangeArrowheads="1"/>
          </p:cNvSpPr>
          <p:nvPr/>
        </p:nvSpPr>
        <p:spPr bwMode="auto">
          <a:xfrm>
            <a:off x="2362200" y="2590800"/>
            <a:ext cx="6400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None/>
            </a:pPr>
            <a:r>
              <a:rPr lang="en-US" altLang="en-US" sz="2800"/>
              <a:t>Irregular plant development caused by unfavorable growing conditions.  Non-infectious (does not spread from plant to plant).</a:t>
            </a:r>
          </a:p>
        </p:txBody>
      </p:sp>
      <p:sp>
        <p:nvSpPr>
          <p:cNvPr id="352263" name="Rectangle 7"/>
          <p:cNvSpPr>
            <a:spLocks noChangeArrowheads="1"/>
          </p:cNvSpPr>
          <p:nvPr/>
        </p:nvSpPr>
        <p:spPr bwMode="auto">
          <a:xfrm>
            <a:off x="304800" y="2590800"/>
            <a:ext cx="2667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None/>
            </a:pPr>
            <a:r>
              <a:rPr lang="en-US" altLang="en-US" sz="2800"/>
              <a:t>Disorders --</a:t>
            </a:r>
          </a:p>
        </p:txBody>
      </p:sp>
      <p:sp>
        <p:nvSpPr>
          <p:cNvPr id="352264" name="Rectangle 8"/>
          <p:cNvSpPr>
            <a:spLocks noChangeArrowheads="1"/>
          </p:cNvSpPr>
          <p:nvPr/>
        </p:nvSpPr>
        <p:spPr bwMode="auto">
          <a:xfrm>
            <a:off x="2743200" y="1524000"/>
            <a:ext cx="388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1800" b="1">
                <a:solidFill>
                  <a:srgbClr val="FF66FF"/>
                </a:solidFill>
              </a:rPr>
              <a:t>(page 61)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Certification Exams</a:t>
            </a:r>
          </a:p>
        </p:txBody>
      </p:sp>
      <p:sp>
        <p:nvSpPr>
          <p:cNvPr id="244740" name="Rectangle 4"/>
          <p:cNvSpPr>
            <a:spLocks noChangeArrowheads="1"/>
          </p:cNvSpPr>
          <p:nvPr/>
        </p:nvSpPr>
        <p:spPr bwMode="auto">
          <a:xfrm>
            <a:off x="762000" y="1752600"/>
            <a:ext cx="7772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b="1"/>
              <a:t>For locations and times of certification training and exams, log onto </a:t>
            </a:r>
            <a:r>
              <a:rPr lang="en-US" altLang="en-US">
                <a:solidFill>
                  <a:srgbClr val="FFFFFF"/>
                </a:solidFill>
                <a:hlinkClick r:id="rId3"/>
              </a:rPr>
              <a:t>http://agr.georgia.gov</a:t>
            </a:r>
            <a:r>
              <a:rPr lang="en-US" altLang="en-US">
                <a:solidFill>
                  <a:srgbClr val="FFFFFF"/>
                </a:solidFill>
              </a:rPr>
              <a:t> Pesticide Division</a:t>
            </a:r>
            <a:endParaRPr lang="en-US" altLang="en-US" b="1" i="1"/>
          </a:p>
        </p:txBody>
      </p:sp>
      <p:sp>
        <p:nvSpPr>
          <p:cNvPr id="244741" name="Rectangle 5"/>
          <p:cNvSpPr>
            <a:spLocks noChangeArrowheads="1"/>
          </p:cNvSpPr>
          <p:nvPr/>
        </p:nvSpPr>
        <p:spPr bwMode="auto">
          <a:xfrm>
            <a:off x="2819400" y="3581400"/>
            <a:ext cx="4800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b="1" i="1"/>
              <a:t>or call (404)-656-4958</a:t>
            </a:r>
            <a:r>
              <a:rPr lang="en-US" altLang="en-US"/>
              <a:t> </a:t>
            </a:r>
            <a:endParaRPr lang="en-US" altLang="en-US" b="1"/>
          </a:p>
        </p:txBody>
      </p:sp>
      <p:sp>
        <p:nvSpPr>
          <p:cNvPr id="244743" name="Rectangle 7"/>
          <p:cNvSpPr>
            <a:spLocks noChangeArrowheads="1"/>
          </p:cNvSpPr>
          <p:nvPr/>
        </p:nvSpPr>
        <p:spPr bwMode="auto">
          <a:xfrm>
            <a:off x="1320800" y="4648200"/>
            <a:ext cx="6756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b="1"/>
              <a:t>Exams can be re-taken 4 times per year but must be completed in 1 year.  </a:t>
            </a:r>
            <a:endParaRPr lang="en-US" altLang="en-US" sz="3600" b="1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Diseases of Turfgrasses</a:t>
            </a:r>
          </a:p>
        </p:txBody>
      </p:sp>
      <p:sp>
        <p:nvSpPr>
          <p:cNvPr id="353283" name="Rectangle 3"/>
          <p:cNvSpPr>
            <a:spLocks noChangeArrowheads="1"/>
          </p:cNvSpPr>
          <p:nvPr/>
        </p:nvSpPr>
        <p:spPr bwMode="auto">
          <a:xfrm>
            <a:off x="762000" y="1600200"/>
            <a:ext cx="6019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b="1"/>
              <a:t>To have a disease you need </a:t>
            </a:r>
          </a:p>
        </p:txBody>
      </p:sp>
      <p:sp>
        <p:nvSpPr>
          <p:cNvPr id="353284" name="AutoShape 4"/>
          <p:cNvSpPr>
            <a:spLocks noChangeArrowheads="1"/>
          </p:cNvSpPr>
          <p:nvPr/>
        </p:nvSpPr>
        <p:spPr bwMode="auto">
          <a:xfrm>
            <a:off x="1828800" y="2209800"/>
            <a:ext cx="1981200" cy="914400"/>
          </a:xfrm>
          <a:prstGeom prst="rightArrow">
            <a:avLst>
              <a:gd name="adj1" fmla="val 50000"/>
              <a:gd name="adj2" fmla="val 54167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285" name="AutoShape 5"/>
          <p:cNvSpPr>
            <a:spLocks noChangeArrowheads="1"/>
          </p:cNvSpPr>
          <p:nvPr/>
        </p:nvSpPr>
        <p:spPr bwMode="auto">
          <a:xfrm>
            <a:off x="6375400" y="2959100"/>
            <a:ext cx="914400" cy="1981200"/>
          </a:xfrm>
          <a:prstGeom prst="downArrow">
            <a:avLst>
              <a:gd name="adj1" fmla="val 50000"/>
              <a:gd name="adj2" fmla="val 54167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353286" name="AutoShape 6"/>
          <p:cNvSpPr>
            <a:spLocks noChangeArrowheads="1"/>
          </p:cNvSpPr>
          <p:nvPr/>
        </p:nvSpPr>
        <p:spPr bwMode="auto">
          <a:xfrm>
            <a:off x="2133600" y="5257800"/>
            <a:ext cx="914400" cy="1371600"/>
          </a:xfrm>
          <a:prstGeom prst="up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353287" name="Rectangle 7"/>
          <p:cNvSpPr>
            <a:spLocks noChangeArrowheads="1"/>
          </p:cNvSpPr>
          <p:nvPr/>
        </p:nvSpPr>
        <p:spPr bwMode="auto">
          <a:xfrm>
            <a:off x="5486400" y="1600200"/>
            <a:ext cx="4114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b="1"/>
              <a:t> all four of these.</a:t>
            </a:r>
          </a:p>
        </p:txBody>
      </p:sp>
      <p:sp>
        <p:nvSpPr>
          <p:cNvPr id="353288" name="Rectangle 8"/>
          <p:cNvSpPr>
            <a:spLocks noChangeArrowheads="1"/>
          </p:cNvSpPr>
          <p:nvPr/>
        </p:nvSpPr>
        <p:spPr bwMode="auto">
          <a:xfrm>
            <a:off x="3733800" y="2362200"/>
            <a:ext cx="24765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b="1"/>
              <a:t>Environment</a:t>
            </a:r>
          </a:p>
        </p:txBody>
      </p:sp>
      <p:sp>
        <p:nvSpPr>
          <p:cNvPr id="353289" name="Rectangle 9"/>
          <p:cNvSpPr>
            <a:spLocks noChangeArrowheads="1"/>
          </p:cNvSpPr>
          <p:nvPr/>
        </p:nvSpPr>
        <p:spPr bwMode="auto">
          <a:xfrm>
            <a:off x="6324600" y="4876800"/>
            <a:ext cx="1143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b="1"/>
              <a:t>Host</a:t>
            </a:r>
          </a:p>
        </p:txBody>
      </p:sp>
      <p:sp>
        <p:nvSpPr>
          <p:cNvPr id="353290" name="Rectangle 10"/>
          <p:cNvSpPr>
            <a:spLocks noChangeArrowheads="1"/>
          </p:cNvSpPr>
          <p:nvPr/>
        </p:nvSpPr>
        <p:spPr bwMode="auto">
          <a:xfrm>
            <a:off x="1663700" y="4800600"/>
            <a:ext cx="1981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b="1"/>
              <a:t>Pathogen</a:t>
            </a:r>
          </a:p>
        </p:txBody>
      </p:sp>
      <p:sp>
        <p:nvSpPr>
          <p:cNvPr id="353291" name="Rectangle 11"/>
          <p:cNvSpPr>
            <a:spLocks noChangeArrowheads="1"/>
          </p:cNvSpPr>
          <p:nvPr/>
        </p:nvSpPr>
        <p:spPr bwMode="auto">
          <a:xfrm>
            <a:off x="4838700" y="4162425"/>
            <a:ext cx="4114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000" b="1"/>
              <a:t>Time</a:t>
            </a:r>
          </a:p>
        </p:txBody>
      </p:sp>
      <p:sp>
        <p:nvSpPr>
          <p:cNvPr id="353292" name="AutoShape 12"/>
          <p:cNvSpPr>
            <a:spLocks noChangeArrowheads="1"/>
          </p:cNvSpPr>
          <p:nvPr/>
        </p:nvSpPr>
        <p:spPr bwMode="auto">
          <a:xfrm>
            <a:off x="2667000" y="3886200"/>
            <a:ext cx="1981200" cy="914400"/>
          </a:xfrm>
          <a:prstGeom prst="rightArrow">
            <a:avLst>
              <a:gd name="adj1" fmla="val 50000"/>
              <a:gd name="adj2" fmla="val 54167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53293" name="Group 13"/>
          <p:cNvGrpSpPr>
            <a:grpSpLocks/>
          </p:cNvGrpSpPr>
          <p:nvPr/>
        </p:nvGrpSpPr>
        <p:grpSpPr bwMode="auto">
          <a:xfrm>
            <a:off x="3505200" y="2819400"/>
            <a:ext cx="2667000" cy="2286000"/>
            <a:chOff x="2208" y="1776"/>
            <a:chExt cx="1680" cy="1440"/>
          </a:xfrm>
        </p:grpSpPr>
        <p:sp>
          <p:nvSpPr>
            <p:cNvPr id="353294" name="Line 14"/>
            <p:cNvSpPr>
              <a:spLocks noChangeShapeType="1"/>
            </p:cNvSpPr>
            <p:nvPr/>
          </p:nvSpPr>
          <p:spPr bwMode="auto">
            <a:xfrm>
              <a:off x="3048" y="1794"/>
              <a:ext cx="24" cy="10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295" name="Line 15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296" name="Line 16"/>
            <p:cNvSpPr>
              <a:spLocks noChangeShapeType="1"/>
            </p:cNvSpPr>
            <p:nvPr/>
          </p:nvSpPr>
          <p:spPr bwMode="auto">
            <a:xfrm flipH="1" flipV="1">
              <a:off x="3072" y="2832"/>
              <a:ext cx="816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297" name="AutoShape 17"/>
            <p:cNvSpPr>
              <a:spLocks noChangeArrowheads="1"/>
            </p:cNvSpPr>
            <p:nvPr/>
          </p:nvSpPr>
          <p:spPr bwMode="auto">
            <a:xfrm>
              <a:off x="2208" y="1776"/>
              <a:ext cx="1680" cy="1440"/>
            </a:xfrm>
            <a:prstGeom prst="triangle">
              <a:avLst>
                <a:gd name="adj" fmla="val 50000"/>
              </a:avLst>
            </a:prstGeom>
            <a:noFill/>
            <a:ln w="5715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3298" name="Text Box 18"/>
          <p:cNvSpPr txBox="1">
            <a:spLocks noChangeArrowheads="1"/>
          </p:cNvSpPr>
          <p:nvPr/>
        </p:nvSpPr>
        <p:spPr bwMode="auto">
          <a:xfrm>
            <a:off x="3489325" y="5703888"/>
            <a:ext cx="4121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i="1">
                <a:latin typeface="Arial" charset="0"/>
              </a:rPr>
              <a:t>The “Disease Pyramid”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ChangeArrowheads="1"/>
          </p:cNvSpPr>
          <p:nvPr/>
        </p:nvSpPr>
        <p:spPr bwMode="auto">
          <a:xfrm>
            <a:off x="7620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Diseases of Turfgrasses</a:t>
            </a:r>
          </a:p>
        </p:txBody>
      </p:sp>
      <p:sp>
        <p:nvSpPr>
          <p:cNvPr id="354307" name="Rectangle 3"/>
          <p:cNvSpPr>
            <a:spLocks noChangeArrowheads="1"/>
          </p:cNvSpPr>
          <p:nvPr/>
        </p:nvSpPr>
        <p:spPr bwMode="auto">
          <a:xfrm>
            <a:off x="1905000" y="1676400"/>
            <a:ext cx="5867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/>
              <a:t>Integrated Disease Management</a:t>
            </a:r>
          </a:p>
        </p:txBody>
      </p:sp>
      <p:sp>
        <p:nvSpPr>
          <p:cNvPr id="354308" name="Rectangle 4"/>
          <p:cNvSpPr>
            <a:spLocks noChangeArrowheads="1"/>
          </p:cNvSpPr>
          <p:nvPr/>
        </p:nvSpPr>
        <p:spPr bwMode="auto">
          <a:xfrm>
            <a:off x="2286000" y="2362200"/>
            <a:ext cx="5257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None/>
            </a:pPr>
            <a:r>
              <a:rPr lang="en-US" altLang="en-US" sz="3200" b="1">
                <a:solidFill>
                  <a:srgbClr val="FFFFFF"/>
                </a:solidFill>
              </a:rPr>
              <a:t>Managing the Host</a:t>
            </a:r>
          </a:p>
        </p:txBody>
      </p:sp>
      <p:sp>
        <p:nvSpPr>
          <p:cNvPr id="354309" name="Rectangle 5"/>
          <p:cNvSpPr>
            <a:spLocks noChangeArrowheads="1"/>
          </p:cNvSpPr>
          <p:nvPr/>
        </p:nvSpPr>
        <p:spPr bwMode="auto">
          <a:xfrm>
            <a:off x="1219200" y="3124200"/>
            <a:ext cx="7091363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None/>
            </a:pPr>
            <a:r>
              <a:rPr lang="en-US" altLang="en-US">
                <a:solidFill>
                  <a:srgbClr val="FFFFFF"/>
                </a:solidFill>
              </a:rPr>
              <a:t>Select a cultivar that is well-adapted to the site.</a:t>
            </a:r>
          </a:p>
        </p:txBody>
      </p:sp>
      <p:sp>
        <p:nvSpPr>
          <p:cNvPr id="354310" name="Rectangle 6"/>
          <p:cNvSpPr>
            <a:spLocks noChangeArrowheads="1"/>
          </p:cNvSpPr>
          <p:nvPr/>
        </p:nvSpPr>
        <p:spPr bwMode="auto">
          <a:xfrm>
            <a:off x="914400" y="3810000"/>
            <a:ext cx="7924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None/>
            </a:pPr>
            <a:r>
              <a:rPr lang="en-US" altLang="en-US">
                <a:solidFill>
                  <a:srgbClr val="FFFFFF"/>
                </a:solidFill>
              </a:rPr>
              <a:t>Consider planting a mixture of compatible cultivars.</a:t>
            </a:r>
          </a:p>
        </p:txBody>
      </p:sp>
      <p:sp>
        <p:nvSpPr>
          <p:cNvPr id="354311" name="Rectangle 7"/>
          <p:cNvSpPr>
            <a:spLocks noChangeArrowheads="1"/>
          </p:cNvSpPr>
          <p:nvPr/>
        </p:nvSpPr>
        <p:spPr bwMode="auto">
          <a:xfrm>
            <a:off x="2305050" y="4343400"/>
            <a:ext cx="47815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None/>
            </a:pPr>
            <a:r>
              <a:rPr lang="en-US" altLang="en-US">
                <a:solidFill>
                  <a:srgbClr val="FFFFFF"/>
                </a:solidFill>
              </a:rPr>
              <a:t>Apply fertilizer when needed.</a:t>
            </a:r>
          </a:p>
        </p:txBody>
      </p:sp>
      <p:sp>
        <p:nvSpPr>
          <p:cNvPr id="354312" name="Rectangle 8"/>
          <p:cNvSpPr>
            <a:spLocks noChangeArrowheads="1"/>
          </p:cNvSpPr>
          <p:nvPr/>
        </p:nvSpPr>
        <p:spPr bwMode="auto">
          <a:xfrm>
            <a:off x="1600200" y="4953000"/>
            <a:ext cx="6400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None/>
            </a:pPr>
            <a:r>
              <a:rPr lang="en-US" altLang="en-US">
                <a:solidFill>
                  <a:srgbClr val="FFFFFF"/>
                </a:solidFill>
              </a:rPr>
              <a:t>Use sharp blades &amp; proper mower height.</a:t>
            </a:r>
          </a:p>
        </p:txBody>
      </p:sp>
      <p:sp>
        <p:nvSpPr>
          <p:cNvPr id="354313" name="Rectangle 9"/>
          <p:cNvSpPr>
            <a:spLocks noChangeArrowheads="1"/>
          </p:cNvSpPr>
          <p:nvPr/>
        </p:nvSpPr>
        <p:spPr bwMode="auto">
          <a:xfrm>
            <a:off x="3962400" y="2895600"/>
            <a:ext cx="1371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1800" b="1">
                <a:solidFill>
                  <a:srgbClr val="FF66FF"/>
                </a:solidFill>
              </a:rPr>
              <a:t>(page 62)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ChangeArrowheads="1"/>
          </p:cNvSpPr>
          <p:nvPr/>
        </p:nvSpPr>
        <p:spPr bwMode="auto">
          <a:xfrm>
            <a:off x="7620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Diseases of Turfgrasses</a:t>
            </a:r>
          </a:p>
        </p:txBody>
      </p:sp>
      <p:sp>
        <p:nvSpPr>
          <p:cNvPr id="355331" name="Rectangle 3"/>
          <p:cNvSpPr>
            <a:spLocks noChangeArrowheads="1"/>
          </p:cNvSpPr>
          <p:nvPr/>
        </p:nvSpPr>
        <p:spPr bwMode="auto">
          <a:xfrm>
            <a:off x="1905000" y="1676400"/>
            <a:ext cx="5867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/>
              <a:t>Integrated Disease Management</a:t>
            </a:r>
          </a:p>
        </p:txBody>
      </p:sp>
      <p:sp>
        <p:nvSpPr>
          <p:cNvPr id="355332" name="Rectangle 4"/>
          <p:cNvSpPr>
            <a:spLocks noChangeArrowheads="1"/>
          </p:cNvSpPr>
          <p:nvPr/>
        </p:nvSpPr>
        <p:spPr bwMode="auto">
          <a:xfrm>
            <a:off x="2667000" y="3200400"/>
            <a:ext cx="2438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Char char="•"/>
            </a:pPr>
            <a:r>
              <a:rPr lang="en-US" altLang="en-US">
                <a:solidFill>
                  <a:srgbClr val="FFFFFF"/>
                </a:solidFill>
              </a:rPr>
              <a:t>Irrigation</a:t>
            </a:r>
          </a:p>
        </p:txBody>
      </p:sp>
      <p:sp>
        <p:nvSpPr>
          <p:cNvPr id="355333" name="Rectangle 5"/>
          <p:cNvSpPr>
            <a:spLocks noChangeArrowheads="1"/>
          </p:cNvSpPr>
          <p:nvPr/>
        </p:nvSpPr>
        <p:spPr bwMode="auto">
          <a:xfrm>
            <a:off x="1371600" y="2362200"/>
            <a:ext cx="6629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None/>
            </a:pPr>
            <a:r>
              <a:rPr lang="en-US" altLang="en-US" sz="3200" b="1">
                <a:solidFill>
                  <a:srgbClr val="FFFFFF"/>
                </a:solidFill>
              </a:rPr>
              <a:t>Managing the Environment</a:t>
            </a:r>
          </a:p>
        </p:txBody>
      </p:sp>
      <p:sp>
        <p:nvSpPr>
          <p:cNvPr id="355334" name="Rectangle 6"/>
          <p:cNvSpPr>
            <a:spLocks noChangeArrowheads="1"/>
          </p:cNvSpPr>
          <p:nvPr/>
        </p:nvSpPr>
        <p:spPr bwMode="auto">
          <a:xfrm>
            <a:off x="2657475" y="4419600"/>
            <a:ext cx="3810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Char char="•"/>
            </a:pPr>
            <a:r>
              <a:rPr lang="en-US" altLang="en-US">
                <a:solidFill>
                  <a:srgbClr val="FFFFFF"/>
                </a:solidFill>
              </a:rPr>
              <a:t>Drainage</a:t>
            </a:r>
          </a:p>
        </p:txBody>
      </p:sp>
      <p:sp>
        <p:nvSpPr>
          <p:cNvPr id="355335" name="Rectangle 7"/>
          <p:cNvSpPr>
            <a:spLocks noChangeArrowheads="1"/>
          </p:cNvSpPr>
          <p:nvPr/>
        </p:nvSpPr>
        <p:spPr bwMode="auto">
          <a:xfrm>
            <a:off x="2652713" y="5029200"/>
            <a:ext cx="3810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Char char="•"/>
            </a:pPr>
            <a:r>
              <a:rPr lang="en-US" altLang="en-US">
                <a:solidFill>
                  <a:srgbClr val="FFFFFF"/>
                </a:solidFill>
              </a:rPr>
              <a:t>Compaction</a:t>
            </a:r>
          </a:p>
        </p:txBody>
      </p:sp>
      <p:sp>
        <p:nvSpPr>
          <p:cNvPr id="355336" name="Rectangle 8"/>
          <p:cNvSpPr>
            <a:spLocks noChangeArrowheads="1"/>
          </p:cNvSpPr>
          <p:nvPr/>
        </p:nvSpPr>
        <p:spPr bwMode="auto">
          <a:xfrm>
            <a:off x="2667000" y="5715000"/>
            <a:ext cx="3810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Char char="•"/>
            </a:pPr>
            <a:r>
              <a:rPr lang="en-US" altLang="en-US">
                <a:solidFill>
                  <a:srgbClr val="FFFFFF"/>
                </a:solidFill>
              </a:rPr>
              <a:t>Thatch</a:t>
            </a:r>
          </a:p>
        </p:txBody>
      </p:sp>
      <p:sp>
        <p:nvSpPr>
          <p:cNvPr id="355337" name="Rectangle 9"/>
          <p:cNvSpPr>
            <a:spLocks noChangeArrowheads="1"/>
          </p:cNvSpPr>
          <p:nvPr/>
        </p:nvSpPr>
        <p:spPr bwMode="auto">
          <a:xfrm>
            <a:off x="2667000" y="3810000"/>
            <a:ext cx="3810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Char char="•"/>
            </a:pPr>
            <a:r>
              <a:rPr lang="en-US" altLang="en-US">
                <a:solidFill>
                  <a:srgbClr val="FFFFFF"/>
                </a:solidFill>
              </a:rPr>
              <a:t>Airflow</a:t>
            </a:r>
          </a:p>
        </p:txBody>
      </p:sp>
      <p:sp>
        <p:nvSpPr>
          <p:cNvPr id="355338" name="Rectangle 10"/>
          <p:cNvSpPr>
            <a:spLocks noChangeArrowheads="1"/>
          </p:cNvSpPr>
          <p:nvPr/>
        </p:nvSpPr>
        <p:spPr bwMode="auto">
          <a:xfrm>
            <a:off x="4267200" y="3200400"/>
            <a:ext cx="396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None/>
            </a:pPr>
            <a:r>
              <a:rPr lang="en-US" altLang="en-US" i="1">
                <a:solidFill>
                  <a:srgbClr val="FFFFFF"/>
                </a:solidFill>
              </a:rPr>
              <a:t>-- Deep and infrequent.</a:t>
            </a:r>
          </a:p>
        </p:txBody>
      </p:sp>
      <p:sp>
        <p:nvSpPr>
          <p:cNvPr id="355339" name="Rectangle 11"/>
          <p:cNvSpPr>
            <a:spLocks noChangeArrowheads="1"/>
          </p:cNvSpPr>
          <p:nvPr/>
        </p:nvSpPr>
        <p:spPr bwMode="auto">
          <a:xfrm>
            <a:off x="3962400" y="3810000"/>
            <a:ext cx="4724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None/>
            </a:pPr>
            <a:r>
              <a:rPr lang="en-US" altLang="en-US" i="1">
                <a:solidFill>
                  <a:srgbClr val="FFFFFF"/>
                </a:solidFill>
              </a:rPr>
              <a:t>-- Prune or remove trees.</a:t>
            </a:r>
          </a:p>
        </p:txBody>
      </p:sp>
      <p:sp>
        <p:nvSpPr>
          <p:cNvPr id="355340" name="Rectangle 12"/>
          <p:cNvSpPr>
            <a:spLocks noChangeArrowheads="1"/>
          </p:cNvSpPr>
          <p:nvPr/>
        </p:nvSpPr>
        <p:spPr bwMode="auto">
          <a:xfrm>
            <a:off x="4291013" y="4438650"/>
            <a:ext cx="4724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None/>
            </a:pPr>
            <a:r>
              <a:rPr lang="en-US" altLang="en-US" i="1">
                <a:solidFill>
                  <a:srgbClr val="FFFFFF"/>
                </a:solidFill>
              </a:rPr>
              <a:t>-- Improve water-logged soils.</a:t>
            </a:r>
          </a:p>
        </p:txBody>
      </p:sp>
      <p:sp>
        <p:nvSpPr>
          <p:cNvPr id="355341" name="Rectangle 13"/>
          <p:cNvSpPr>
            <a:spLocks noChangeArrowheads="1"/>
          </p:cNvSpPr>
          <p:nvPr/>
        </p:nvSpPr>
        <p:spPr bwMode="auto">
          <a:xfrm>
            <a:off x="4648200" y="5029200"/>
            <a:ext cx="4724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None/>
            </a:pPr>
            <a:r>
              <a:rPr lang="en-US" altLang="en-US" i="1">
                <a:solidFill>
                  <a:srgbClr val="FFFFFF"/>
                </a:solidFill>
              </a:rPr>
              <a:t>-- Aerify from time to time.</a:t>
            </a:r>
          </a:p>
        </p:txBody>
      </p:sp>
      <p:sp>
        <p:nvSpPr>
          <p:cNvPr id="355342" name="Rectangle 14"/>
          <p:cNvSpPr>
            <a:spLocks noChangeArrowheads="1"/>
          </p:cNvSpPr>
          <p:nvPr/>
        </p:nvSpPr>
        <p:spPr bwMode="auto">
          <a:xfrm>
            <a:off x="3962400" y="5715000"/>
            <a:ext cx="4724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None/>
            </a:pPr>
            <a:r>
              <a:rPr lang="en-US" altLang="en-US" i="1">
                <a:solidFill>
                  <a:srgbClr val="FFFFFF"/>
                </a:solidFill>
              </a:rPr>
              <a:t>-- Half inch or less.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ChangeArrowheads="1"/>
          </p:cNvSpPr>
          <p:nvPr/>
        </p:nvSpPr>
        <p:spPr bwMode="auto">
          <a:xfrm>
            <a:off x="7620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Diseases of Turfgrasses</a:t>
            </a:r>
          </a:p>
        </p:txBody>
      </p:sp>
      <p:sp>
        <p:nvSpPr>
          <p:cNvPr id="356355" name="Rectangle 3"/>
          <p:cNvSpPr>
            <a:spLocks noChangeArrowheads="1"/>
          </p:cNvSpPr>
          <p:nvPr/>
        </p:nvSpPr>
        <p:spPr bwMode="auto">
          <a:xfrm>
            <a:off x="1905000" y="1524000"/>
            <a:ext cx="5867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/>
              <a:t>Integrated Disease Management</a:t>
            </a:r>
          </a:p>
        </p:txBody>
      </p:sp>
      <p:sp>
        <p:nvSpPr>
          <p:cNvPr id="356356" name="Rectangle 4"/>
          <p:cNvSpPr>
            <a:spLocks noChangeArrowheads="1"/>
          </p:cNvSpPr>
          <p:nvPr/>
        </p:nvSpPr>
        <p:spPr bwMode="auto">
          <a:xfrm>
            <a:off x="381000" y="2743200"/>
            <a:ext cx="494823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Char char="•"/>
            </a:pPr>
            <a:r>
              <a:rPr lang="en-US" altLang="en-US" sz="2800" b="1"/>
              <a:t>Protectant Fungicides</a:t>
            </a:r>
          </a:p>
        </p:txBody>
      </p:sp>
      <p:sp>
        <p:nvSpPr>
          <p:cNvPr id="356357" name="Rectangle 5"/>
          <p:cNvSpPr>
            <a:spLocks noChangeArrowheads="1"/>
          </p:cNvSpPr>
          <p:nvPr/>
        </p:nvSpPr>
        <p:spPr bwMode="auto">
          <a:xfrm>
            <a:off x="457200" y="5181600"/>
            <a:ext cx="5181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Char char="•"/>
            </a:pPr>
            <a:r>
              <a:rPr lang="en-US" altLang="en-US" sz="2800" b="1"/>
              <a:t>Systemic Fungicides</a:t>
            </a:r>
          </a:p>
        </p:txBody>
      </p:sp>
      <p:sp>
        <p:nvSpPr>
          <p:cNvPr id="356358" name="Rectangle 6"/>
          <p:cNvSpPr>
            <a:spLocks noChangeArrowheads="1"/>
          </p:cNvSpPr>
          <p:nvPr/>
        </p:nvSpPr>
        <p:spPr bwMode="auto">
          <a:xfrm>
            <a:off x="1828800" y="2076450"/>
            <a:ext cx="548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None/>
            </a:pPr>
            <a:r>
              <a:rPr lang="en-US" altLang="en-US" sz="3200" b="1">
                <a:solidFill>
                  <a:srgbClr val="FFFFFF"/>
                </a:solidFill>
              </a:rPr>
              <a:t>Managing the Pathogen</a:t>
            </a:r>
          </a:p>
        </p:txBody>
      </p:sp>
      <p:sp>
        <p:nvSpPr>
          <p:cNvPr id="356359" name="Rectangle 7"/>
          <p:cNvSpPr>
            <a:spLocks noChangeArrowheads="1"/>
          </p:cNvSpPr>
          <p:nvPr/>
        </p:nvSpPr>
        <p:spPr bwMode="auto">
          <a:xfrm>
            <a:off x="914400" y="3276600"/>
            <a:ext cx="7924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None/>
            </a:pPr>
            <a:r>
              <a:rPr lang="en-US" altLang="en-US">
                <a:solidFill>
                  <a:srgbClr val="FFFFFF"/>
                </a:solidFill>
              </a:rPr>
              <a:t>Broad spectrum and less problems with resistance.</a:t>
            </a:r>
          </a:p>
        </p:txBody>
      </p:sp>
      <p:sp>
        <p:nvSpPr>
          <p:cNvPr id="356360" name="Rectangle 8"/>
          <p:cNvSpPr>
            <a:spLocks noChangeArrowheads="1"/>
          </p:cNvSpPr>
          <p:nvPr/>
        </p:nvSpPr>
        <p:spPr bwMode="auto">
          <a:xfrm>
            <a:off x="914400" y="3762375"/>
            <a:ext cx="8001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None/>
            </a:pPr>
            <a:r>
              <a:rPr lang="en-US" altLang="en-US">
                <a:solidFill>
                  <a:srgbClr val="FFFFFF"/>
                </a:solidFill>
              </a:rPr>
              <a:t>But can be washed off by rain or mowed off.</a:t>
            </a:r>
          </a:p>
        </p:txBody>
      </p:sp>
      <p:sp>
        <p:nvSpPr>
          <p:cNvPr id="356361" name="Rectangle 9"/>
          <p:cNvSpPr>
            <a:spLocks noChangeArrowheads="1"/>
          </p:cNvSpPr>
          <p:nvPr/>
        </p:nvSpPr>
        <p:spPr bwMode="auto">
          <a:xfrm>
            <a:off x="914400" y="42672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None/>
            </a:pPr>
            <a:r>
              <a:rPr lang="en-US" altLang="en-US">
                <a:solidFill>
                  <a:srgbClr val="FFFFFF"/>
                </a:solidFill>
              </a:rPr>
              <a:t>Reapply every 5 to 10 days when conditions are right for disease.</a:t>
            </a:r>
          </a:p>
        </p:txBody>
      </p:sp>
      <p:sp>
        <p:nvSpPr>
          <p:cNvPr id="356362" name="Rectangle 10"/>
          <p:cNvSpPr>
            <a:spLocks noChangeArrowheads="1"/>
          </p:cNvSpPr>
          <p:nvPr/>
        </p:nvSpPr>
        <p:spPr bwMode="auto">
          <a:xfrm>
            <a:off x="990600" y="5638800"/>
            <a:ext cx="7010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None/>
            </a:pPr>
            <a:r>
              <a:rPr lang="en-US" altLang="en-US">
                <a:solidFill>
                  <a:srgbClr val="FFFFFF"/>
                </a:solidFill>
              </a:rPr>
              <a:t>Longer protection, but resistance problems are more likely.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ChangeArrowheads="1"/>
          </p:cNvSpPr>
          <p:nvPr/>
        </p:nvSpPr>
        <p:spPr bwMode="auto">
          <a:xfrm>
            <a:off x="1600200" y="228600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Diseases of Turfgrasses</a:t>
            </a:r>
          </a:p>
        </p:txBody>
      </p:sp>
      <p:sp>
        <p:nvSpPr>
          <p:cNvPr id="357379" name="Text Box 3"/>
          <p:cNvSpPr txBox="1">
            <a:spLocks noChangeArrowheads="1"/>
          </p:cNvSpPr>
          <p:nvPr/>
        </p:nvSpPr>
        <p:spPr bwMode="auto">
          <a:xfrm>
            <a:off x="4953000" y="34290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latin typeface="Arial" charset="0"/>
              </a:rPr>
              <a:t>leaf spots &amp; lesions </a:t>
            </a:r>
          </a:p>
        </p:txBody>
      </p:sp>
      <p:sp>
        <p:nvSpPr>
          <p:cNvPr id="357380" name="Text Box 4"/>
          <p:cNvSpPr txBox="1">
            <a:spLocks noChangeArrowheads="1"/>
          </p:cNvSpPr>
          <p:nvPr/>
        </p:nvSpPr>
        <p:spPr bwMode="auto">
          <a:xfrm>
            <a:off x="5486400" y="41148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latin typeface="Arial" charset="0"/>
              </a:rPr>
              <a:t>stem lesions</a:t>
            </a:r>
          </a:p>
        </p:txBody>
      </p:sp>
      <p:sp>
        <p:nvSpPr>
          <p:cNvPr id="357381" name="Text Box 5"/>
          <p:cNvSpPr txBox="1">
            <a:spLocks noChangeArrowheads="1"/>
          </p:cNvSpPr>
          <p:nvPr/>
        </p:nvSpPr>
        <p:spPr bwMode="auto">
          <a:xfrm>
            <a:off x="5638800" y="472440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latin typeface="Arial" charset="0"/>
              </a:rPr>
              <a:t>foliar blight  </a:t>
            </a:r>
          </a:p>
        </p:txBody>
      </p:sp>
      <p:sp>
        <p:nvSpPr>
          <p:cNvPr id="357382" name="Text Box 6"/>
          <p:cNvSpPr txBox="1">
            <a:spLocks noChangeArrowheads="1"/>
          </p:cNvSpPr>
          <p:nvPr/>
        </p:nvSpPr>
        <p:spPr bwMode="auto">
          <a:xfrm>
            <a:off x="5181600" y="6096000"/>
            <a:ext cx="2759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latin typeface="Arial" charset="0"/>
              </a:rPr>
              <a:t>crown and root rot</a:t>
            </a:r>
          </a:p>
        </p:txBody>
      </p:sp>
      <p:sp>
        <p:nvSpPr>
          <p:cNvPr id="357383" name="Rectangle 7"/>
          <p:cNvSpPr>
            <a:spLocks noChangeArrowheads="1"/>
          </p:cNvSpPr>
          <p:nvPr/>
        </p:nvSpPr>
        <p:spPr bwMode="auto">
          <a:xfrm>
            <a:off x="2286000" y="1600200"/>
            <a:ext cx="4114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/>
              <a:t>     Signs and </a:t>
            </a:r>
            <a:r>
              <a:rPr lang="en-US" altLang="en-US">
                <a:solidFill>
                  <a:srgbClr val="FFFFFF"/>
                </a:solidFill>
              </a:rPr>
              <a:t>Symptoms</a:t>
            </a:r>
          </a:p>
        </p:txBody>
      </p:sp>
      <p:sp>
        <p:nvSpPr>
          <p:cNvPr id="357384" name="Rectangle 8"/>
          <p:cNvSpPr>
            <a:spLocks noChangeArrowheads="1"/>
          </p:cNvSpPr>
          <p:nvPr/>
        </p:nvSpPr>
        <p:spPr bwMode="auto">
          <a:xfrm>
            <a:off x="4191000" y="1219200"/>
            <a:ext cx="1231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1800" b="1">
                <a:solidFill>
                  <a:srgbClr val="FF66FF"/>
                </a:solidFill>
              </a:rPr>
              <a:t>(page 64)</a:t>
            </a:r>
          </a:p>
        </p:txBody>
      </p:sp>
      <p:sp>
        <p:nvSpPr>
          <p:cNvPr id="357385" name="Text Box 9"/>
          <p:cNvSpPr txBox="1">
            <a:spLocks noChangeArrowheads="1"/>
          </p:cNvSpPr>
          <p:nvPr/>
        </p:nvSpPr>
        <p:spPr bwMode="auto">
          <a:xfrm>
            <a:off x="1676400" y="2514600"/>
            <a:ext cx="2819400" cy="531813"/>
          </a:xfrm>
          <a:prstGeom prst="rect">
            <a:avLst/>
          </a:prstGeom>
          <a:noFill/>
          <a:ln w="12700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FFFFFF"/>
                </a:solidFill>
                <a:latin typeface="Arial" charset="0"/>
              </a:rPr>
              <a:t>stand symptoms</a:t>
            </a:r>
          </a:p>
        </p:txBody>
      </p:sp>
      <p:sp>
        <p:nvSpPr>
          <p:cNvPr id="357386" name="Text Box 10"/>
          <p:cNvSpPr txBox="1">
            <a:spLocks noChangeArrowheads="1"/>
          </p:cNvSpPr>
          <p:nvPr/>
        </p:nvSpPr>
        <p:spPr bwMode="auto">
          <a:xfrm>
            <a:off x="5257800" y="2514600"/>
            <a:ext cx="2743200" cy="531813"/>
          </a:xfrm>
          <a:prstGeom prst="rect">
            <a:avLst/>
          </a:prstGeom>
          <a:noFill/>
          <a:ln w="12700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FFFFFF"/>
                </a:solidFill>
                <a:latin typeface="Arial" charset="0"/>
              </a:rPr>
              <a:t>plant symptoms</a:t>
            </a:r>
          </a:p>
        </p:txBody>
      </p:sp>
      <p:sp>
        <p:nvSpPr>
          <p:cNvPr id="357387" name="Text Box 11"/>
          <p:cNvSpPr txBox="1">
            <a:spLocks noChangeArrowheads="1"/>
          </p:cNvSpPr>
          <p:nvPr/>
        </p:nvSpPr>
        <p:spPr bwMode="auto">
          <a:xfrm>
            <a:off x="2209800" y="31242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latin typeface="Arial" charset="0"/>
              </a:rPr>
              <a:t>spots </a:t>
            </a:r>
          </a:p>
        </p:txBody>
      </p:sp>
      <p:sp>
        <p:nvSpPr>
          <p:cNvPr id="357388" name="Text Box 12"/>
          <p:cNvSpPr txBox="1">
            <a:spLocks noChangeArrowheads="1"/>
          </p:cNvSpPr>
          <p:nvPr/>
        </p:nvSpPr>
        <p:spPr bwMode="auto">
          <a:xfrm>
            <a:off x="2133600" y="37338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latin typeface="Arial" charset="0"/>
              </a:rPr>
              <a:t>circles  </a:t>
            </a:r>
          </a:p>
        </p:txBody>
      </p:sp>
      <p:sp>
        <p:nvSpPr>
          <p:cNvPr id="357389" name="Text Box 13"/>
          <p:cNvSpPr txBox="1">
            <a:spLocks noChangeArrowheads="1"/>
          </p:cNvSpPr>
          <p:nvPr/>
        </p:nvSpPr>
        <p:spPr bwMode="auto">
          <a:xfrm>
            <a:off x="2057400" y="41910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latin typeface="Arial" charset="0"/>
              </a:rPr>
              <a:t>patches  </a:t>
            </a:r>
          </a:p>
        </p:txBody>
      </p:sp>
      <p:sp>
        <p:nvSpPr>
          <p:cNvPr id="357390" name="Text Box 14"/>
          <p:cNvSpPr txBox="1">
            <a:spLocks noChangeArrowheads="1"/>
          </p:cNvSpPr>
          <p:nvPr/>
        </p:nvSpPr>
        <p:spPr bwMode="auto">
          <a:xfrm>
            <a:off x="2286000" y="47244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latin typeface="Arial" charset="0"/>
              </a:rPr>
              <a:t>rings </a:t>
            </a:r>
          </a:p>
        </p:txBody>
      </p:sp>
      <p:sp>
        <p:nvSpPr>
          <p:cNvPr id="357391" name="Text Box 15"/>
          <p:cNvSpPr txBox="1">
            <a:spLocks noChangeArrowheads="1"/>
          </p:cNvSpPr>
          <p:nvPr/>
        </p:nvSpPr>
        <p:spPr bwMode="auto">
          <a:xfrm>
            <a:off x="5486400" y="54102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latin typeface="Arial" charset="0"/>
              </a:rPr>
              <a:t>foliar dieback</a:t>
            </a:r>
          </a:p>
        </p:txBody>
      </p:sp>
      <p:sp>
        <p:nvSpPr>
          <p:cNvPr id="357392" name="Rectangle 16"/>
          <p:cNvSpPr>
            <a:spLocks noChangeArrowheads="1"/>
          </p:cNvSpPr>
          <p:nvPr/>
        </p:nvSpPr>
        <p:spPr bwMode="auto">
          <a:xfrm>
            <a:off x="304800" y="1219200"/>
            <a:ext cx="1828800" cy="1143000"/>
          </a:xfrm>
          <a:prstGeom prst="rect">
            <a:avLst/>
          </a:prstGeom>
          <a:solidFill>
            <a:srgbClr val="CCECFF"/>
          </a:solidFill>
          <a:ln w="12700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800" b="1">
                <a:solidFill>
                  <a:schemeClr val="bg2"/>
                </a:solidFill>
                <a:latin typeface="Arial" charset="0"/>
              </a:rPr>
              <a:t>Signs are visible</a:t>
            </a:r>
          </a:p>
          <a:p>
            <a:pPr algn="ctr"/>
            <a:r>
              <a:rPr lang="en-US" altLang="en-US" sz="1800" b="1">
                <a:solidFill>
                  <a:schemeClr val="bg2"/>
                </a:solidFill>
                <a:latin typeface="Arial" charset="0"/>
              </a:rPr>
              <a:t> structures of </a:t>
            </a:r>
          </a:p>
          <a:p>
            <a:pPr algn="ctr"/>
            <a:r>
              <a:rPr lang="en-US" altLang="en-US" sz="1800" b="1">
                <a:solidFill>
                  <a:schemeClr val="bg2"/>
                </a:solidFill>
                <a:latin typeface="Arial" charset="0"/>
              </a:rPr>
              <a:t>the pathogen. </a:t>
            </a:r>
          </a:p>
        </p:txBody>
      </p:sp>
      <p:sp>
        <p:nvSpPr>
          <p:cNvPr id="357393" name="Rectangle 17"/>
          <p:cNvSpPr>
            <a:spLocks noChangeArrowheads="1"/>
          </p:cNvSpPr>
          <p:nvPr/>
        </p:nvSpPr>
        <p:spPr bwMode="auto">
          <a:xfrm>
            <a:off x="6553200" y="990600"/>
            <a:ext cx="2286000" cy="1295400"/>
          </a:xfrm>
          <a:prstGeom prst="rect">
            <a:avLst/>
          </a:prstGeom>
          <a:solidFill>
            <a:srgbClr val="CCECFF"/>
          </a:solidFill>
          <a:ln w="12700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800" b="1">
                <a:solidFill>
                  <a:schemeClr val="bg2"/>
                </a:solidFill>
                <a:latin typeface="Arial" charset="0"/>
              </a:rPr>
              <a:t>Symptoms are the </a:t>
            </a:r>
          </a:p>
          <a:p>
            <a:pPr algn="ctr"/>
            <a:r>
              <a:rPr lang="en-US" altLang="en-US" sz="1800" b="1">
                <a:solidFill>
                  <a:schemeClr val="bg2"/>
                </a:solidFill>
                <a:latin typeface="Arial" charset="0"/>
              </a:rPr>
              <a:t>visible responses </a:t>
            </a:r>
          </a:p>
          <a:p>
            <a:pPr algn="ctr"/>
            <a:r>
              <a:rPr lang="en-US" altLang="en-US" sz="1800" b="1">
                <a:solidFill>
                  <a:schemeClr val="bg2"/>
                </a:solidFill>
                <a:latin typeface="Arial" charset="0"/>
              </a:rPr>
              <a:t>of plants to a </a:t>
            </a:r>
          </a:p>
          <a:p>
            <a:pPr algn="ctr"/>
            <a:r>
              <a:rPr lang="en-US" altLang="en-US" sz="1800" b="1">
                <a:solidFill>
                  <a:schemeClr val="bg2"/>
                </a:solidFill>
                <a:latin typeface="Arial" charset="0"/>
              </a:rPr>
              <a:t>pathogen.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ChangeArrowheads="1"/>
          </p:cNvSpPr>
          <p:nvPr/>
        </p:nvSpPr>
        <p:spPr bwMode="auto">
          <a:xfrm>
            <a:off x="1981200" y="685800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Diseases of Turfgrasses</a:t>
            </a:r>
          </a:p>
        </p:txBody>
      </p:sp>
      <p:sp>
        <p:nvSpPr>
          <p:cNvPr id="358403" name="Rectangle 3"/>
          <p:cNvSpPr>
            <a:spLocks noChangeArrowheads="1"/>
          </p:cNvSpPr>
          <p:nvPr/>
        </p:nvSpPr>
        <p:spPr bwMode="auto">
          <a:xfrm>
            <a:off x="2286000" y="1600200"/>
            <a:ext cx="5105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/>
              <a:t>     </a:t>
            </a:r>
            <a:r>
              <a:rPr lang="en-US" altLang="en-US" b="1" u="sng">
                <a:solidFill>
                  <a:srgbClr val="FFFFFF"/>
                </a:solidFill>
              </a:rPr>
              <a:t>Signs</a:t>
            </a:r>
            <a:r>
              <a:rPr lang="en-US" altLang="en-US" b="1"/>
              <a:t> and Symptoms</a:t>
            </a:r>
          </a:p>
        </p:txBody>
      </p:sp>
      <p:sp>
        <p:nvSpPr>
          <p:cNvPr id="358404" name="Rectangle 4"/>
          <p:cNvSpPr>
            <a:spLocks noChangeArrowheads="1"/>
          </p:cNvSpPr>
          <p:nvPr/>
        </p:nvSpPr>
        <p:spPr bwMode="auto">
          <a:xfrm>
            <a:off x="971550" y="2514600"/>
            <a:ext cx="1905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>
                <a:solidFill>
                  <a:srgbClr val="FFFFFF"/>
                </a:solidFill>
              </a:rPr>
              <a:t>fungus</a:t>
            </a:r>
          </a:p>
        </p:txBody>
      </p:sp>
      <p:sp>
        <p:nvSpPr>
          <p:cNvPr id="358405" name="Line 5"/>
          <p:cNvSpPr>
            <a:spLocks noChangeShapeType="1"/>
          </p:cNvSpPr>
          <p:nvPr/>
        </p:nvSpPr>
        <p:spPr bwMode="auto">
          <a:xfrm flipH="1">
            <a:off x="2057400" y="1905000"/>
            <a:ext cx="685800" cy="4572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06" name="Rectangle 6"/>
          <p:cNvSpPr>
            <a:spLocks noChangeArrowheads="1"/>
          </p:cNvSpPr>
          <p:nvPr/>
        </p:nvSpPr>
        <p:spPr bwMode="auto">
          <a:xfrm>
            <a:off x="6172200" y="2971800"/>
            <a:ext cx="2743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/>
              <a:t>mycelial growth</a:t>
            </a:r>
          </a:p>
        </p:txBody>
      </p:sp>
      <p:sp>
        <p:nvSpPr>
          <p:cNvPr id="358407" name="Line 7"/>
          <p:cNvSpPr>
            <a:spLocks noChangeShapeType="1"/>
          </p:cNvSpPr>
          <p:nvPr/>
        </p:nvSpPr>
        <p:spPr bwMode="auto">
          <a:xfrm>
            <a:off x="1752600" y="3124200"/>
            <a:ext cx="990600" cy="18288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08" name="Rectangle 8"/>
          <p:cNvSpPr>
            <a:spLocks noChangeArrowheads="1"/>
          </p:cNvSpPr>
          <p:nvPr/>
        </p:nvSpPr>
        <p:spPr bwMode="auto">
          <a:xfrm>
            <a:off x="304800" y="3733800"/>
            <a:ext cx="2209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/>
              <a:t>mushrooms</a:t>
            </a:r>
          </a:p>
        </p:txBody>
      </p:sp>
      <p:sp>
        <p:nvSpPr>
          <p:cNvPr id="358409" name="Line 9"/>
          <p:cNvSpPr>
            <a:spLocks noChangeShapeType="1"/>
          </p:cNvSpPr>
          <p:nvPr/>
        </p:nvSpPr>
        <p:spPr bwMode="auto">
          <a:xfrm>
            <a:off x="2166938" y="2981325"/>
            <a:ext cx="3048000" cy="22860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10" name="Rectangle 10"/>
          <p:cNvSpPr>
            <a:spLocks noChangeArrowheads="1"/>
          </p:cNvSpPr>
          <p:nvPr/>
        </p:nvSpPr>
        <p:spPr bwMode="auto">
          <a:xfrm>
            <a:off x="1295400" y="5029200"/>
            <a:ext cx="3352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/>
              <a:t>white powdery mildew</a:t>
            </a:r>
          </a:p>
        </p:txBody>
      </p:sp>
      <p:sp>
        <p:nvSpPr>
          <p:cNvPr id="358411" name="Line 11"/>
          <p:cNvSpPr>
            <a:spLocks noChangeShapeType="1"/>
          </p:cNvSpPr>
          <p:nvPr/>
        </p:nvSpPr>
        <p:spPr bwMode="auto">
          <a:xfrm>
            <a:off x="2362200" y="2743200"/>
            <a:ext cx="3733800" cy="4572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12" name="Rectangle 12"/>
          <p:cNvSpPr>
            <a:spLocks noChangeArrowheads="1"/>
          </p:cNvSpPr>
          <p:nvPr/>
        </p:nvSpPr>
        <p:spPr bwMode="auto">
          <a:xfrm>
            <a:off x="5029200" y="5410200"/>
            <a:ext cx="335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/>
              <a:t>red or black pustules</a:t>
            </a:r>
          </a:p>
        </p:txBody>
      </p:sp>
      <p:sp>
        <p:nvSpPr>
          <p:cNvPr id="358413" name="Line 13"/>
          <p:cNvSpPr>
            <a:spLocks noChangeShapeType="1"/>
          </p:cNvSpPr>
          <p:nvPr/>
        </p:nvSpPr>
        <p:spPr bwMode="auto">
          <a:xfrm flipH="1">
            <a:off x="1066800" y="3124200"/>
            <a:ext cx="304800" cy="6096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14" name="Rectangle 14"/>
          <p:cNvSpPr>
            <a:spLocks noChangeArrowheads="1"/>
          </p:cNvSpPr>
          <p:nvPr/>
        </p:nvSpPr>
        <p:spPr bwMode="auto">
          <a:xfrm>
            <a:off x="6019800" y="3429000"/>
            <a:ext cx="2133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000" b="1"/>
              <a:t>   </a:t>
            </a:r>
            <a:r>
              <a:rPr lang="en-US" altLang="en-US" sz="1800">
                <a:solidFill>
                  <a:srgbClr val="FFFFFF"/>
                </a:solidFill>
              </a:rPr>
              <a:t>  (Look fluffy, like cobwebs or like</a:t>
            </a:r>
          </a:p>
          <a:p>
            <a:pPr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     pink gelatin)</a:t>
            </a:r>
          </a:p>
        </p:txBody>
      </p:sp>
      <p:sp>
        <p:nvSpPr>
          <p:cNvPr id="358415" name="Rectangle 15"/>
          <p:cNvSpPr>
            <a:spLocks noChangeArrowheads="1"/>
          </p:cNvSpPr>
          <p:nvPr/>
        </p:nvSpPr>
        <p:spPr bwMode="auto">
          <a:xfrm>
            <a:off x="5562600" y="58674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(Look like tiny</a:t>
            </a:r>
          </a:p>
          <a:p>
            <a:pPr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red or black spots)</a:t>
            </a:r>
          </a:p>
        </p:txBody>
      </p:sp>
      <p:sp>
        <p:nvSpPr>
          <p:cNvPr id="358416" name="Oval 16"/>
          <p:cNvSpPr>
            <a:spLocks noChangeArrowheads="1"/>
          </p:cNvSpPr>
          <p:nvPr/>
        </p:nvSpPr>
        <p:spPr bwMode="auto">
          <a:xfrm>
            <a:off x="762000" y="2362200"/>
            <a:ext cx="1600200" cy="7620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ChangeArrowheads="1"/>
          </p:cNvSpPr>
          <p:nvPr/>
        </p:nvSpPr>
        <p:spPr bwMode="auto">
          <a:xfrm>
            <a:off x="0" y="152400"/>
            <a:ext cx="655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Diseases of Turfgrasses</a:t>
            </a:r>
          </a:p>
        </p:txBody>
      </p:sp>
      <p:sp>
        <p:nvSpPr>
          <p:cNvPr id="359427" name="Rectangle 3"/>
          <p:cNvSpPr>
            <a:spLocks noChangeArrowheads="1"/>
          </p:cNvSpPr>
          <p:nvPr/>
        </p:nvSpPr>
        <p:spPr bwMode="auto">
          <a:xfrm>
            <a:off x="-457200" y="2057400"/>
            <a:ext cx="3505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Brown patch </a:t>
            </a:r>
          </a:p>
        </p:txBody>
      </p:sp>
      <p:sp>
        <p:nvSpPr>
          <p:cNvPr id="359428" name="Rectangle 4"/>
          <p:cNvSpPr>
            <a:spLocks noChangeArrowheads="1"/>
          </p:cNvSpPr>
          <p:nvPr/>
        </p:nvSpPr>
        <p:spPr bwMode="auto">
          <a:xfrm>
            <a:off x="-533400" y="2590800"/>
            <a:ext cx="4495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Most common disease of fescue</a:t>
            </a:r>
          </a:p>
        </p:txBody>
      </p:sp>
      <p:sp>
        <p:nvSpPr>
          <p:cNvPr id="359429" name="Rectangle 5"/>
          <p:cNvSpPr>
            <a:spLocks noChangeArrowheads="1"/>
          </p:cNvSpPr>
          <p:nvPr/>
        </p:nvSpPr>
        <p:spPr bwMode="auto">
          <a:xfrm>
            <a:off x="-533400" y="3352800"/>
            <a:ext cx="4495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Cool-season grasses: warm, humid weather</a:t>
            </a:r>
          </a:p>
        </p:txBody>
      </p:sp>
      <p:sp>
        <p:nvSpPr>
          <p:cNvPr id="359430" name="Rectangle 6"/>
          <p:cNvSpPr>
            <a:spLocks noChangeArrowheads="1"/>
          </p:cNvSpPr>
          <p:nvPr/>
        </p:nvSpPr>
        <p:spPr bwMode="auto">
          <a:xfrm>
            <a:off x="-533400" y="4114800"/>
            <a:ext cx="464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Warm-season grasses: cool, wet weather</a:t>
            </a:r>
          </a:p>
        </p:txBody>
      </p:sp>
      <p:sp>
        <p:nvSpPr>
          <p:cNvPr id="359432" name="Rectangle 8"/>
          <p:cNvSpPr>
            <a:spLocks noChangeArrowheads="1"/>
          </p:cNvSpPr>
          <p:nvPr/>
        </p:nvSpPr>
        <p:spPr bwMode="auto">
          <a:xfrm>
            <a:off x="2895600" y="2166938"/>
            <a:ext cx="1295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1800" b="1">
                <a:solidFill>
                  <a:srgbClr val="FF66FF"/>
                </a:solidFill>
              </a:rPr>
              <a:t>(page 65) </a:t>
            </a:r>
          </a:p>
        </p:txBody>
      </p:sp>
      <p:sp>
        <p:nvSpPr>
          <p:cNvPr id="359433" name="Rectangle 9"/>
          <p:cNvSpPr>
            <a:spLocks noChangeArrowheads="1"/>
          </p:cNvSpPr>
          <p:nvPr/>
        </p:nvSpPr>
        <p:spPr bwMode="auto">
          <a:xfrm>
            <a:off x="-533400" y="4876800"/>
            <a:ext cx="464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Avoid high nitrogen</a:t>
            </a:r>
          </a:p>
        </p:txBody>
      </p:sp>
      <p:sp>
        <p:nvSpPr>
          <p:cNvPr id="359434" name="Rectangle 10"/>
          <p:cNvSpPr>
            <a:spLocks noChangeArrowheads="1"/>
          </p:cNvSpPr>
          <p:nvPr/>
        </p:nvSpPr>
        <p:spPr bwMode="auto">
          <a:xfrm>
            <a:off x="-533400" y="5334000"/>
            <a:ext cx="464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Avoid excessive water</a:t>
            </a:r>
          </a:p>
        </p:txBody>
      </p:sp>
      <p:sp>
        <p:nvSpPr>
          <p:cNvPr id="359435" name="Rectangle 11"/>
          <p:cNvSpPr>
            <a:spLocks noChangeArrowheads="1"/>
          </p:cNvSpPr>
          <p:nvPr/>
        </p:nvSpPr>
        <p:spPr bwMode="auto">
          <a:xfrm>
            <a:off x="-533400" y="5791200"/>
            <a:ext cx="464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Fungicides can help</a:t>
            </a:r>
          </a:p>
        </p:txBody>
      </p:sp>
      <p:pic>
        <p:nvPicPr>
          <p:cNvPr id="359436" name="Picture 12" descr="Fig 3A brown pa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429000"/>
            <a:ext cx="4872038" cy="324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7" name="Picture 13" descr="Fig 3B brown patch les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52400"/>
            <a:ext cx="2386013" cy="357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3594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9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3594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3594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0" fill="hold"/>
                                        <p:tgtEl>
                                          <p:spTgt spid="3594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427" grpId="0"/>
      <p:bldP spid="359428" grpId="0"/>
      <p:bldP spid="359428" grpId="1"/>
      <p:bldP spid="359429" grpId="0"/>
      <p:bldP spid="359429" grpId="1"/>
      <p:bldP spid="359430" grpId="0"/>
      <p:bldP spid="359430" grpId="1"/>
      <p:bldP spid="359432" grpId="0"/>
      <p:bldP spid="359432" grpId="1"/>
      <p:bldP spid="359433" grpId="0"/>
      <p:bldP spid="359434" grpId="0"/>
      <p:bldP spid="35943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ChangeArrowheads="1"/>
          </p:cNvSpPr>
          <p:nvPr/>
        </p:nvSpPr>
        <p:spPr bwMode="auto">
          <a:xfrm>
            <a:off x="0" y="0"/>
            <a:ext cx="6324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Diseases of Turfgrasses</a:t>
            </a:r>
          </a:p>
        </p:txBody>
      </p:sp>
      <p:sp>
        <p:nvSpPr>
          <p:cNvPr id="360451" name="Rectangle 3"/>
          <p:cNvSpPr>
            <a:spLocks noChangeArrowheads="1"/>
          </p:cNvSpPr>
          <p:nvPr/>
        </p:nvSpPr>
        <p:spPr bwMode="auto">
          <a:xfrm>
            <a:off x="-533400" y="2209800"/>
            <a:ext cx="3505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Large patch </a:t>
            </a:r>
          </a:p>
        </p:txBody>
      </p:sp>
      <p:sp>
        <p:nvSpPr>
          <p:cNvPr id="360452" name="Rectangle 4"/>
          <p:cNvSpPr>
            <a:spLocks noChangeArrowheads="1"/>
          </p:cNvSpPr>
          <p:nvPr/>
        </p:nvSpPr>
        <p:spPr bwMode="auto">
          <a:xfrm>
            <a:off x="-533400" y="2667000"/>
            <a:ext cx="4495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Disease of warm-season grasses</a:t>
            </a:r>
          </a:p>
        </p:txBody>
      </p:sp>
      <p:sp>
        <p:nvSpPr>
          <p:cNvPr id="360453" name="Rectangle 5"/>
          <p:cNvSpPr>
            <a:spLocks noChangeArrowheads="1"/>
          </p:cNvSpPr>
          <p:nvPr/>
        </p:nvSpPr>
        <p:spPr bwMode="auto">
          <a:xfrm>
            <a:off x="-533400" y="4191000"/>
            <a:ext cx="464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Cool, wet weather</a:t>
            </a:r>
          </a:p>
        </p:txBody>
      </p:sp>
      <p:sp>
        <p:nvSpPr>
          <p:cNvPr id="360455" name="Rectangle 7"/>
          <p:cNvSpPr>
            <a:spLocks noChangeArrowheads="1"/>
          </p:cNvSpPr>
          <p:nvPr/>
        </p:nvSpPr>
        <p:spPr bwMode="auto">
          <a:xfrm>
            <a:off x="2576513" y="2286000"/>
            <a:ext cx="1371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1800" b="1">
                <a:solidFill>
                  <a:srgbClr val="FF66FF"/>
                </a:solidFill>
              </a:rPr>
              <a:t>(page 66) </a:t>
            </a:r>
          </a:p>
        </p:txBody>
      </p:sp>
      <p:sp>
        <p:nvSpPr>
          <p:cNvPr id="360456" name="Rectangle 8"/>
          <p:cNvSpPr>
            <a:spLocks noChangeArrowheads="1"/>
          </p:cNvSpPr>
          <p:nvPr/>
        </p:nvSpPr>
        <p:spPr bwMode="auto">
          <a:xfrm>
            <a:off x="-538163" y="3429000"/>
            <a:ext cx="510540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Brown, yellow, or orange patches that get huge.</a:t>
            </a:r>
          </a:p>
        </p:txBody>
      </p:sp>
      <p:pic>
        <p:nvPicPr>
          <p:cNvPr id="360457" name="Picture 9" descr="Fig 4A large patch centi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24200"/>
            <a:ext cx="40767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0458" name="Rectangle 10"/>
          <p:cNvSpPr>
            <a:spLocks noChangeArrowheads="1"/>
          </p:cNvSpPr>
          <p:nvPr/>
        </p:nvSpPr>
        <p:spPr bwMode="auto">
          <a:xfrm>
            <a:off x="-533400" y="4600575"/>
            <a:ext cx="594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Don’t fertilize in late summer</a:t>
            </a:r>
          </a:p>
        </p:txBody>
      </p:sp>
      <p:sp>
        <p:nvSpPr>
          <p:cNvPr id="360459" name="Rectangle 11"/>
          <p:cNvSpPr>
            <a:spLocks noChangeArrowheads="1"/>
          </p:cNvSpPr>
          <p:nvPr/>
        </p:nvSpPr>
        <p:spPr bwMode="auto">
          <a:xfrm>
            <a:off x="-533400" y="5029200"/>
            <a:ext cx="518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Keep thatch below ½ inch</a:t>
            </a:r>
          </a:p>
        </p:txBody>
      </p:sp>
      <p:sp>
        <p:nvSpPr>
          <p:cNvPr id="360460" name="Rectangle 12"/>
          <p:cNvSpPr>
            <a:spLocks noChangeArrowheads="1"/>
          </p:cNvSpPr>
          <p:nvPr/>
        </p:nvSpPr>
        <p:spPr bwMode="auto">
          <a:xfrm>
            <a:off x="-533400" y="5472113"/>
            <a:ext cx="464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Fungicides may help in the fall</a:t>
            </a:r>
          </a:p>
        </p:txBody>
      </p:sp>
      <p:pic>
        <p:nvPicPr>
          <p:cNvPr id="360461" name="Picture 13" descr="Fig 4B large patch St Au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762000"/>
            <a:ext cx="320040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360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3604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0" fill="hold"/>
                                        <p:tgtEl>
                                          <p:spTgt spid="3604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000" fill="hold"/>
                                        <p:tgtEl>
                                          <p:spTgt spid="3604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451" grpId="0"/>
      <p:bldP spid="360452" grpId="0"/>
      <p:bldP spid="360452" grpId="1"/>
      <p:bldP spid="360453" grpId="0"/>
      <p:bldP spid="360453" grpId="1"/>
      <p:bldP spid="360455" grpId="0"/>
      <p:bldP spid="360455" grpId="1"/>
      <p:bldP spid="360456" grpId="0"/>
      <p:bldP spid="360456" grpId="1"/>
      <p:bldP spid="360458" grpId="0"/>
      <p:bldP spid="360459" grpId="0"/>
      <p:bldP spid="36046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ChangeArrowheads="1"/>
          </p:cNvSpPr>
          <p:nvPr/>
        </p:nvSpPr>
        <p:spPr bwMode="auto">
          <a:xfrm>
            <a:off x="0" y="0"/>
            <a:ext cx="6019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Diseases of Turfgrasses</a:t>
            </a:r>
          </a:p>
        </p:txBody>
      </p:sp>
      <p:sp>
        <p:nvSpPr>
          <p:cNvPr id="361475" name="Rectangle 3"/>
          <p:cNvSpPr>
            <a:spLocks noChangeArrowheads="1"/>
          </p:cNvSpPr>
          <p:nvPr/>
        </p:nvSpPr>
        <p:spPr bwMode="auto">
          <a:xfrm>
            <a:off x="-304800" y="2133600"/>
            <a:ext cx="3124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Dollar Spot </a:t>
            </a:r>
          </a:p>
        </p:txBody>
      </p:sp>
      <p:sp>
        <p:nvSpPr>
          <p:cNvPr id="361476" name="Rectangle 4"/>
          <p:cNvSpPr>
            <a:spLocks noChangeArrowheads="1"/>
          </p:cNvSpPr>
          <p:nvPr/>
        </p:nvSpPr>
        <p:spPr bwMode="auto">
          <a:xfrm>
            <a:off x="-890588" y="2609850"/>
            <a:ext cx="4567238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Warm, humid weather</a:t>
            </a:r>
          </a:p>
        </p:txBody>
      </p:sp>
      <p:sp>
        <p:nvSpPr>
          <p:cNvPr id="361477" name="Rectangle 5"/>
          <p:cNvSpPr>
            <a:spLocks noChangeArrowheads="1"/>
          </p:cNvSpPr>
          <p:nvPr/>
        </p:nvSpPr>
        <p:spPr bwMode="auto">
          <a:xfrm>
            <a:off x="-885825" y="3048000"/>
            <a:ext cx="441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Nitrogen starved turf</a:t>
            </a:r>
          </a:p>
        </p:txBody>
      </p:sp>
      <p:sp>
        <p:nvSpPr>
          <p:cNvPr id="361478" name="Rectangle 6"/>
          <p:cNvSpPr>
            <a:spLocks noChangeArrowheads="1"/>
          </p:cNvSpPr>
          <p:nvPr/>
        </p:nvSpPr>
        <p:spPr bwMode="auto">
          <a:xfrm>
            <a:off x="-895350" y="3505200"/>
            <a:ext cx="4648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White, cottony mycelia first thing in morning</a:t>
            </a:r>
          </a:p>
        </p:txBody>
      </p:sp>
      <p:pic>
        <p:nvPicPr>
          <p:cNvPr id="361479" name="Picture 7" descr="DollarSpo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7" r="12637"/>
          <a:stretch>
            <a:fillRect/>
          </a:stretch>
        </p:blipFill>
        <p:spPr bwMode="auto">
          <a:xfrm>
            <a:off x="5505450" y="3273425"/>
            <a:ext cx="3638550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81" name="Rectangle 9"/>
          <p:cNvSpPr>
            <a:spLocks noChangeArrowheads="1"/>
          </p:cNvSpPr>
          <p:nvPr/>
        </p:nvSpPr>
        <p:spPr bwMode="auto">
          <a:xfrm>
            <a:off x="1066800" y="1524000"/>
            <a:ext cx="1295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1800" b="1">
                <a:solidFill>
                  <a:srgbClr val="FF66FF"/>
                </a:solidFill>
              </a:rPr>
              <a:t>(page 66) </a:t>
            </a:r>
          </a:p>
        </p:txBody>
      </p:sp>
      <p:sp>
        <p:nvSpPr>
          <p:cNvPr id="361482" name="Rectangle 10"/>
          <p:cNvSpPr>
            <a:spLocks noChangeArrowheads="1"/>
          </p:cNvSpPr>
          <p:nvPr/>
        </p:nvSpPr>
        <p:spPr bwMode="auto">
          <a:xfrm>
            <a:off x="-895350" y="4314825"/>
            <a:ext cx="46482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Use resistant turfgrass </a:t>
            </a:r>
          </a:p>
        </p:txBody>
      </p:sp>
      <p:sp>
        <p:nvSpPr>
          <p:cNvPr id="361483" name="Rectangle 11"/>
          <p:cNvSpPr>
            <a:spLocks noChangeArrowheads="1"/>
          </p:cNvSpPr>
          <p:nvPr/>
        </p:nvSpPr>
        <p:spPr bwMode="auto">
          <a:xfrm>
            <a:off x="-895350" y="4757738"/>
            <a:ext cx="5181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Apply nitrogen correctly</a:t>
            </a:r>
          </a:p>
        </p:txBody>
      </p:sp>
      <p:sp>
        <p:nvSpPr>
          <p:cNvPr id="361484" name="Rectangle 12"/>
          <p:cNvSpPr>
            <a:spLocks noChangeArrowheads="1"/>
          </p:cNvSpPr>
          <p:nvPr/>
        </p:nvSpPr>
        <p:spPr bwMode="auto">
          <a:xfrm>
            <a:off x="-895350" y="5195888"/>
            <a:ext cx="4724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Mow correctly</a:t>
            </a:r>
          </a:p>
        </p:txBody>
      </p:sp>
      <p:sp>
        <p:nvSpPr>
          <p:cNvPr id="361485" name="Rectangle 13"/>
          <p:cNvSpPr>
            <a:spLocks noChangeArrowheads="1"/>
          </p:cNvSpPr>
          <p:nvPr/>
        </p:nvSpPr>
        <p:spPr bwMode="auto">
          <a:xfrm>
            <a:off x="-914400" y="5638800"/>
            <a:ext cx="84772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Fungicides usually needed on </a:t>
            </a:r>
          </a:p>
          <a:p>
            <a:pPr lvl="2">
              <a:buFontTx/>
              <a:buNone/>
            </a:pPr>
            <a:r>
              <a:rPr lang="en-US" altLang="en-US" sz="2400"/>
              <a:t>golf courses, but not on home lawns</a:t>
            </a:r>
          </a:p>
        </p:txBody>
      </p:sp>
      <p:pic>
        <p:nvPicPr>
          <p:cNvPr id="361486" name="Picture 14" descr="Fig 2A dollar spot fescue t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762000"/>
            <a:ext cx="32766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487" name="Picture 15" descr="Fig 2B dollar spot KY blgra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2400"/>
            <a:ext cx="1979613" cy="29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88" name="Text Box 16"/>
          <p:cNvSpPr txBox="1">
            <a:spLocks noChangeArrowheads="1"/>
          </p:cNvSpPr>
          <p:nvPr/>
        </p:nvSpPr>
        <p:spPr bwMode="auto">
          <a:xfrm>
            <a:off x="5943600" y="6324600"/>
            <a:ext cx="285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rgbClr val="FFFFFF"/>
                </a:solidFill>
                <a:latin typeface="Arial" charset="0"/>
              </a:rPr>
              <a:t>dollar spot on bentgrass</a:t>
            </a:r>
          </a:p>
        </p:txBody>
      </p:sp>
      <p:sp>
        <p:nvSpPr>
          <p:cNvPr id="361489" name="Text Box 17"/>
          <p:cNvSpPr txBox="1">
            <a:spLocks noChangeArrowheads="1"/>
          </p:cNvSpPr>
          <p:nvPr/>
        </p:nvSpPr>
        <p:spPr bwMode="auto">
          <a:xfrm>
            <a:off x="3733800" y="2743200"/>
            <a:ext cx="287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rgbClr val="FFFFFF"/>
                </a:solidFill>
                <a:latin typeface="Arial" charset="0"/>
              </a:rPr>
              <a:t>dollar spot on tall fescue</a:t>
            </a:r>
          </a:p>
        </p:txBody>
      </p:sp>
      <p:sp>
        <p:nvSpPr>
          <p:cNvPr id="361490" name="Text Box 18"/>
          <p:cNvSpPr txBox="1">
            <a:spLocks noChangeArrowheads="1"/>
          </p:cNvSpPr>
          <p:nvPr/>
        </p:nvSpPr>
        <p:spPr bwMode="auto">
          <a:xfrm>
            <a:off x="7162800" y="2590800"/>
            <a:ext cx="161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rgbClr val="FFFFFF"/>
                </a:solidFill>
                <a:latin typeface="Arial" charset="0"/>
              </a:rPr>
              <a:t>Ky bluegrass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498" name="Group 2"/>
          <p:cNvGrpSpPr>
            <a:grpSpLocks/>
          </p:cNvGrpSpPr>
          <p:nvPr/>
        </p:nvGrpSpPr>
        <p:grpSpPr bwMode="auto">
          <a:xfrm>
            <a:off x="3962400" y="2362200"/>
            <a:ext cx="5181600" cy="3352800"/>
            <a:chOff x="2256" y="2136"/>
            <a:chExt cx="2448" cy="1800"/>
          </a:xfrm>
        </p:grpSpPr>
        <p:pic>
          <p:nvPicPr>
            <p:cNvPr id="362499" name="Picture 3" descr="fbFairyR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2136"/>
              <a:ext cx="2400" cy="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2500" name="Text Box 4"/>
            <p:cNvSpPr txBox="1">
              <a:spLocks noChangeArrowheads="1"/>
            </p:cNvSpPr>
            <p:nvPr/>
          </p:nvSpPr>
          <p:spPr bwMode="auto">
            <a:xfrm>
              <a:off x="4080" y="3763"/>
              <a:ext cx="624" cy="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>
                  <a:latin typeface="Arial" charset="0"/>
                </a:rPr>
                <a:t>F H Baker</a:t>
              </a:r>
            </a:p>
          </p:txBody>
        </p:sp>
      </p:grpSp>
      <p:sp>
        <p:nvSpPr>
          <p:cNvPr id="362501" name="Rectangle 5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Diseases of Turfgrasses</a:t>
            </a:r>
          </a:p>
        </p:txBody>
      </p:sp>
      <p:sp>
        <p:nvSpPr>
          <p:cNvPr id="362502" name="Rectangle 6"/>
          <p:cNvSpPr>
            <a:spLocks noChangeArrowheads="1"/>
          </p:cNvSpPr>
          <p:nvPr/>
        </p:nvSpPr>
        <p:spPr bwMode="auto">
          <a:xfrm>
            <a:off x="-609600" y="2057400"/>
            <a:ext cx="3276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Fairy Rings</a:t>
            </a:r>
          </a:p>
        </p:txBody>
      </p:sp>
      <p:sp>
        <p:nvSpPr>
          <p:cNvPr id="362503" name="Rectangle 7"/>
          <p:cNvSpPr>
            <a:spLocks noChangeArrowheads="1"/>
          </p:cNvSpPr>
          <p:nvPr/>
        </p:nvSpPr>
        <p:spPr bwMode="auto">
          <a:xfrm>
            <a:off x="-657225" y="2543175"/>
            <a:ext cx="42386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Several kinds of mushrooms &amp; puffballs</a:t>
            </a:r>
          </a:p>
        </p:txBody>
      </p:sp>
      <p:sp>
        <p:nvSpPr>
          <p:cNvPr id="362504" name="Rectangle 8"/>
          <p:cNvSpPr>
            <a:spLocks noChangeArrowheads="1"/>
          </p:cNvSpPr>
          <p:nvPr/>
        </p:nvSpPr>
        <p:spPr bwMode="auto">
          <a:xfrm>
            <a:off x="-661988" y="3719513"/>
            <a:ext cx="4471988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Hard to control</a:t>
            </a:r>
          </a:p>
        </p:txBody>
      </p:sp>
      <p:sp>
        <p:nvSpPr>
          <p:cNvPr id="362505" name="Rectangle 9"/>
          <p:cNvSpPr>
            <a:spLocks noChangeArrowheads="1"/>
          </p:cNvSpPr>
          <p:nvPr/>
        </p:nvSpPr>
        <p:spPr bwMode="auto">
          <a:xfrm>
            <a:off x="-652463" y="4171950"/>
            <a:ext cx="464820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Rings may brown out in hot, dry weather</a:t>
            </a:r>
          </a:p>
        </p:txBody>
      </p:sp>
      <p:sp>
        <p:nvSpPr>
          <p:cNvPr id="362507" name="Rectangle 11"/>
          <p:cNvSpPr>
            <a:spLocks noChangeArrowheads="1"/>
          </p:cNvSpPr>
          <p:nvPr/>
        </p:nvSpPr>
        <p:spPr bwMode="auto">
          <a:xfrm>
            <a:off x="2514600" y="2133600"/>
            <a:ext cx="1295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1800" b="1">
                <a:solidFill>
                  <a:srgbClr val="FF66FF"/>
                </a:solidFill>
              </a:rPr>
              <a:t>(page 67) </a:t>
            </a:r>
          </a:p>
        </p:txBody>
      </p:sp>
      <p:sp>
        <p:nvSpPr>
          <p:cNvPr id="362508" name="Rectangle 12"/>
          <p:cNvSpPr>
            <a:spLocks noChangeArrowheads="1"/>
          </p:cNvSpPr>
          <p:nvPr/>
        </p:nvSpPr>
        <p:spPr bwMode="auto">
          <a:xfrm>
            <a:off x="-623888" y="4953000"/>
            <a:ext cx="464820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Remove stumps and roots before planting </a:t>
            </a:r>
          </a:p>
        </p:txBody>
      </p:sp>
      <p:sp>
        <p:nvSpPr>
          <p:cNvPr id="362509" name="Rectangle 13"/>
          <p:cNvSpPr>
            <a:spLocks noChangeArrowheads="1"/>
          </p:cNvSpPr>
          <p:nvPr/>
        </p:nvSpPr>
        <p:spPr bwMode="auto">
          <a:xfrm>
            <a:off x="-609600" y="5743575"/>
            <a:ext cx="464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Irrigation and proper fertilization help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Certification Exam</a:t>
            </a:r>
          </a:p>
        </p:txBody>
      </p:sp>
      <p:sp>
        <p:nvSpPr>
          <p:cNvPr id="243715" name="Rectangle 3"/>
          <p:cNvSpPr>
            <a:spLocks noChangeArrowheads="1"/>
          </p:cNvSpPr>
          <p:nvPr/>
        </p:nvSpPr>
        <p:spPr bwMode="auto">
          <a:xfrm>
            <a:off x="3505200" y="1905000"/>
            <a:ext cx="1981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b="1"/>
              <a:t>You need: </a:t>
            </a:r>
          </a:p>
        </p:txBody>
      </p:sp>
      <p:sp>
        <p:nvSpPr>
          <p:cNvPr id="243716" name="Rectangle 4"/>
          <p:cNvSpPr>
            <a:spLocks noChangeArrowheads="1"/>
          </p:cNvSpPr>
          <p:nvPr/>
        </p:nvSpPr>
        <p:spPr bwMode="auto">
          <a:xfrm>
            <a:off x="2971800" y="3810000"/>
            <a:ext cx="2743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b="1"/>
              <a:t>2. a calculator</a:t>
            </a:r>
            <a:endParaRPr lang="en-US" altLang="en-US" b="1" i="1"/>
          </a:p>
        </p:txBody>
      </p:sp>
      <p:sp>
        <p:nvSpPr>
          <p:cNvPr id="243717" name="Rectangle 5"/>
          <p:cNvSpPr>
            <a:spLocks noChangeArrowheads="1"/>
          </p:cNvSpPr>
          <p:nvPr/>
        </p:nvSpPr>
        <p:spPr bwMode="auto">
          <a:xfrm>
            <a:off x="3276600" y="4724400"/>
            <a:ext cx="3124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b="1"/>
              <a:t>3. a pencil</a:t>
            </a:r>
            <a:endParaRPr lang="en-US" altLang="en-US" sz="3600" b="1" i="1"/>
          </a:p>
        </p:txBody>
      </p:sp>
      <p:sp>
        <p:nvSpPr>
          <p:cNvPr id="243723" name="Rectangle 11"/>
          <p:cNvSpPr>
            <a:spLocks noChangeArrowheads="1"/>
          </p:cNvSpPr>
          <p:nvPr/>
        </p:nvSpPr>
        <p:spPr bwMode="auto">
          <a:xfrm>
            <a:off x="381000" y="2743200"/>
            <a:ext cx="8534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b="1"/>
              <a:t>1. a government photo ID (like a driver’s license)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Diseases of Turfgrasses</a:t>
            </a:r>
          </a:p>
        </p:txBody>
      </p:sp>
      <p:sp>
        <p:nvSpPr>
          <p:cNvPr id="363523" name="Rectangle 3"/>
          <p:cNvSpPr>
            <a:spLocks noChangeArrowheads="1"/>
          </p:cNvSpPr>
          <p:nvPr/>
        </p:nvSpPr>
        <p:spPr bwMode="auto">
          <a:xfrm>
            <a:off x="-381000" y="2071688"/>
            <a:ext cx="4572000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>
              <a:buFontTx/>
              <a:buNone/>
            </a:pPr>
            <a:r>
              <a:rPr lang="en-US" altLang="en-US" sz="2800">
                <a:solidFill>
                  <a:srgbClr val="FFFFFF"/>
                </a:solidFill>
              </a:rPr>
              <a:t>Microdochium Patch (pink snow mold)</a:t>
            </a:r>
            <a:endParaRPr lang="en-US" altLang="en-US" sz="2800" b="1"/>
          </a:p>
        </p:txBody>
      </p:sp>
      <p:sp>
        <p:nvSpPr>
          <p:cNvPr id="363524" name="Rectangle 4"/>
          <p:cNvSpPr>
            <a:spLocks noChangeArrowheads="1"/>
          </p:cNvSpPr>
          <p:nvPr/>
        </p:nvSpPr>
        <p:spPr bwMode="auto">
          <a:xfrm>
            <a:off x="-457200" y="2971800"/>
            <a:ext cx="5029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Cool season grasses</a:t>
            </a:r>
          </a:p>
        </p:txBody>
      </p:sp>
      <p:sp>
        <p:nvSpPr>
          <p:cNvPr id="363525" name="Rectangle 5"/>
          <p:cNvSpPr>
            <a:spLocks noChangeArrowheads="1"/>
          </p:cNvSpPr>
          <p:nvPr/>
        </p:nvSpPr>
        <p:spPr bwMode="auto">
          <a:xfrm>
            <a:off x="-471488" y="3429000"/>
            <a:ext cx="4495801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Too much fertilizer</a:t>
            </a:r>
          </a:p>
        </p:txBody>
      </p:sp>
      <p:pic>
        <p:nvPicPr>
          <p:cNvPr id="363526" name="Picture 6" descr="PinkSnowMol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8" y="2438400"/>
            <a:ext cx="3865562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3527" name="Rectangle 7"/>
          <p:cNvSpPr>
            <a:spLocks noChangeArrowheads="1"/>
          </p:cNvSpPr>
          <p:nvPr/>
        </p:nvSpPr>
        <p:spPr bwMode="auto">
          <a:xfrm>
            <a:off x="-442913" y="4324350"/>
            <a:ext cx="4495801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Pink or gray edges</a:t>
            </a:r>
          </a:p>
        </p:txBody>
      </p:sp>
      <p:sp>
        <p:nvSpPr>
          <p:cNvPr id="363528" name="Rectangle 8"/>
          <p:cNvSpPr>
            <a:spLocks noChangeArrowheads="1"/>
          </p:cNvSpPr>
          <p:nvPr/>
        </p:nvSpPr>
        <p:spPr bwMode="auto">
          <a:xfrm>
            <a:off x="-457200" y="3871913"/>
            <a:ext cx="4495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Cool, wet weather</a:t>
            </a:r>
          </a:p>
        </p:txBody>
      </p:sp>
      <p:grpSp>
        <p:nvGrpSpPr>
          <p:cNvPr id="363529" name="Group 9"/>
          <p:cNvGrpSpPr>
            <a:grpSpLocks/>
          </p:cNvGrpSpPr>
          <p:nvPr/>
        </p:nvGrpSpPr>
        <p:grpSpPr bwMode="auto">
          <a:xfrm flipV="1">
            <a:off x="3581400" y="4572000"/>
            <a:ext cx="1752600" cy="76200"/>
            <a:chOff x="2256" y="2352"/>
            <a:chExt cx="1264" cy="408"/>
          </a:xfrm>
        </p:grpSpPr>
        <p:sp>
          <p:nvSpPr>
            <p:cNvPr id="363530" name="Line 10"/>
            <p:cNvSpPr>
              <a:spLocks noChangeShapeType="1"/>
            </p:cNvSpPr>
            <p:nvPr/>
          </p:nvSpPr>
          <p:spPr bwMode="auto">
            <a:xfrm flipV="1">
              <a:off x="2272" y="2376"/>
              <a:ext cx="1248" cy="384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31" name="Line 11"/>
            <p:cNvSpPr>
              <a:spLocks noChangeShapeType="1"/>
            </p:cNvSpPr>
            <p:nvPr/>
          </p:nvSpPr>
          <p:spPr bwMode="auto">
            <a:xfrm flipV="1">
              <a:off x="2256" y="2352"/>
              <a:ext cx="1248" cy="384"/>
            </a:xfrm>
            <a:prstGeom prst="line">
              <a:avLst/>
            </a:prstGeom>
            <a:noFill/>
            <a:ln w="57150">
              <a:solidFill>
                <a:srgbClr val="66FF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3533" name="Rectangle 13"/>
          <p:cNvSpPr>
            <a:spLocks noChangeArrowheads="1"/>
          </p:cNvSpPr>
          <p:nvPr/>
        </p:nvSpPr>
        <p:spPr bwMode="auto">
          <a:xfrm>
            <a:off x="3733800" y="2609850"/>
            <a:ext cx="1295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1800" b="1">
                <a:solidFill>
                  <a:srgbClr val="FF66FF"/>
                </a:solidFill>
              </a:rPr>
              <a:t>(page 68) </a:t>
            </a:r>
          </a:p>
        </p:txBody>
      </p:sp>
      <p:sp>
        <p:nvSpPr>
          <p:cNvPr id="363534" name="Rectangle 14"/>
          <p:cNvSpPr>
            <a:spLocks noChangeArrowheads="1"/>
          </p:cNvSpPr>
          <p:nvPr/>
        </p:nvSpPr>
        <p:spPr bwMode="auto">
          <a:xfrm>
            <a:off x="-442913" y="4757738"/>
            <a:ext cx="5776913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Fertilize and lime properly</a:t>
            </a:r>
          </a:p>
        </p:txBody>
      </p:sp>
      <p:sp>
        <p:nvSpPr>
          <p:cNvPr id="363535" name="Rectangle 15"/>
          <p:cNvSpPr>
            <a:spLocks noChangeArrowheads="1"/>
          </p:cNvSpPr>
          <p:nvPr/>
        </p:nvSpPr>
        <p:spPr bwMode="auto">
          <a:xfrm>
            <a:off x="-442913" y="5195888"/>
            <a:ext cx="5700713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Mow frequently at right height</a:t>
            </a:r>
          </a:p>
        </p:txBody>
      </p:sp>
      <p:sp>
        <p:nvSpPr>
          <p:cNvPr id="363536" name="Rectangle 16"/>
          <p:cNvSpPr>
            <a:spLocks noChangeArrowheads="1"/>
          </p:cNvSpPr>
          <p:nvPr/>
        </p:nvSpPr>
        <p:spPr bwMode="auto">
          <a:xfrm>
            <a:off x="-442913" y="5638800"/>
            <a:ext cx="5548313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Don’t fertilize in cold weather</a:t>
            </a:r>
          </a:p>
        </p:txBody>
      </p:sp>
      <p:sp>
        <p:nvSpPr>
          <p:cNvPr id="363537" name="Rectangle 17"/>
          <p:cNvSpPr>
            <a:spLocks noChangeArrowheads="1"/>
          </p:cNvSpPr>
          <p:nvPr/>
        </p:nvSpPr>
        <p:spPr bwMode="auto">
          <a:xfrm>
            <a:off x="-442913" y="6096000"/>
            <a:ext cx="5105401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Fungicides may not help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ChangeArrowheads="1"/>
          </p:cNvSpPr>
          <p:nvPr/>
        </p:nvSpPr>
        <p:spPr bwMode="auto">
          <a:xfrm>
            <a:off x="-1524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Diseases of Turfgrasses</a:t>
            </a:r>
          </a:p>
        </p:txBody>
      </p:sp>
      <p:sp>
        <p:nvSpPr>
          <p:cNvPr id="364547" name="Rectangle 3"/>
          <p:cNvSpPr>
            <a:spLocks noChangeArrowheads="1"/>
          </p:cNvSpPr>
          <p:nvPr/>
        </p:nvSpPr>
        <p:spPr bwMode="auto">
          <a:xfrm>
            <a:off x="-228600" y="2085975"/>
            <a:ext cx="3657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>
              <a:buFontTx/>
              <a:buNone/>
            </a:pPr>
            <a:r>
              <a:rPr lang="en-US" altLang="en-US" sz="2800">
                <a:solidFill>
                  <a:srgbClr val="FFFFFF"/>
                </a:solidFill>
              </a:rPr>
              <a:t>Gray Leaf Spot</a:t>
            </a:r>
            <a:endParaRPr lang="en-US" altLang="en-US" sz="2800" b="1">
              <a:solidFill>
                <a:srgbClr val="FFFFFF"/>
              </a:solidFill>
            </a:endParaRPr>
          </a:p>
        </p:txBody>
      </p:sp>
      <p:sp>
        <p:nvSpPr>
          <p:cNvPr id="364548" name="Rectangle 4"/>
          <p:cNvSpPr>
            <a:spLocks noChangeArrowheads="1"/>
          </p:cNvSpPr>
          <p:nvPr/>
        </p:nvSpPr>
        <p:spPr bwMode="auto">
          <a:xfrm>
            <a:off x="-304800" y="2590800"/>
            <a:ext cx="5029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St Augustine (+ fescue)</a:t>
            </a:r>
          </a:p>
        </p:txBody>
      </p:sp>
      <p:sp>
        <p:nvSpPr>
          <p:cNvPr id="364549" name="Rectangle 5"/>
          <p:cNvSpPr>
            <a:spLocks noChangeArrowheads="1"/>
          </p:cNvSpPr>
          <p:nvPr/>
        </p:nvSpPr>
        <p:spPr bwMode="auto">
          <a:xfrm>
            <a:off x="-304800" y="3048000"/>
            <a:ext cx="4495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Very hot, wet weather</a:t>
            </a:r>
          </a:p>
        </p:txBody>
      </p:sp>
      <p:sp>
        <p:nvSpPr>
          <p:cNvPr id="364550" name="Rectangle 6"/>
          <p:cNvSpPr>
            <a:spLocks noChangeArrowheads="1"/>
          </p:cNvSpPr>
          <p:nvPr/>
        </p:nvSpPr>
        <p:spPr bwMode="auto">
          <a:xfrm>
            <a:off x="-304800" y="3505200"/>
            <a:ext cx="5257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looks scorched &amp; ragged</a:t>
            </a:r>
          </a:p>
        </p:txBody>
      </p:sp>
      <p:sp>
        <p:nvSpPr>
          <p:cNvPr id="364556" name="Rectangle 12"/>
          <p:cNvSpPr>
            <a:spLocks noChangeArrowheads="1"/>
          </p:cNvSpPr>
          <p:nvPr/>
        </p:nvSpPr>
        <p:spPr bwMode="auto">
          <a:xfrm>
            <a:off x="-304800" y="3962400"/>
            <a:ext cx="5257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Mow correctly and frequently</a:t>
            </a:r>
          </a:p>
        </p:txBody>
      </p:sp>
      <p:sp>
        <p:nvSpPr>
          <p:cNvPr id="364557" name="Rectangle 13"/>
          <p:cNvSpPr>
            <a:spLocks noChangeArrowheads="1"/>
          </p:cNvSpPr>
          <p:nvPr/>
        </p:nvSpPr>
        <p:spPr bwMode="auto">
          <a:xfrm>
            <a:off x="-304800" y="4757738"/>
            <a:ext cx="5257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Improve airflow</a:t>
            </a:r>
          </a:p>
        </p:txBody>
      </p:sp>
      <p:sp>
        <p:nvSpPr>
          <p:cNvPr id="364558" name="Rectangle 14"/>
          <p:cNvSpPr>
            <a:spLocks noChangeArrowheads="1"/>
          </p:cNvSpPr>
          <p:nvPr/>
        </p:nvSpPr>
        <p:spPr bwMode="auto">
          <a:xfrm>
            <a:off x="-304800" y="5195888"/>
            <a:ext cx="5257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Irrigate early in day</a:t>
            </a:r>
          </a:p>
        </p:txBody>
      </p:sp>
      <p:sp>
        <p:nvSpPr>
          <p:cNvPr id="364559" name="Rectangle 15"/>
          <p:cNvSpPr>
            <a:spLocks noChangeArrowheads="1"/>
          </p:cNvSpPr>
          <p:nvPr/>
        </p:nvSpPr>
        <p:spPr bwMode="auto">
          <a:xfrm>
            <a:off x="-304800" y="5653088"/>
            <a:ext cx="5257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Don’t fertilize in hot weather</a:t>
            </a:r>
          </a:p>
        </p:txBody>
      </p:sp>
      <p:sp>
        <p:nvSpPr>
          <p:cNvPr id="364560" name="Rectangle 16"/>
          <p:cNvSpPr>
            <a:spLocks noChangeArrowheads="1"/>
          </p:cNvSpPr>
          <p:nvPr/>
        </p:nvSpPr>
        <p:spPr bwMode="auto">
          <a:xfrm>
            <a:off x="-304800" y="6096000"/>
            <a:ext cx="6477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Fungicides help for a little while</a:t>
            </a:r>
          </a:p>
        </p:txBody>
      </p:sp>
      <p:pic>
        <p:nvPicPr>
          <p:cNvPr id="364561" name="Picture 17" descr="Fig 9A gray leaf spot St Au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1000"/>
            <a:ext cx="2033588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551" name="Picture 7" descr="GrayLeafSpo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5" t="-1195" b="797"/>
          <a:stretch>
            <a:fillRect/>
          </a:stretch>
        </p:blipFill>
        <p:spPr bwMode="auto">
          <a:xfrm>
            <a:off x="5410200" y="35052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4552" name="Group 8"/>
          <p:cNvGrpSpPr>
            <a:grpSpLocks/>
          </p:cNvGrpSpPr>
          <p:nvPr/>
        </p:nvGrpSpPr>
        <p:grpSpPr bwMode="auto">
          <a:xfrm flipV="1">
            <a:off x="4572000" y="3810000"/>
            <a:ext cx="1676400" cy="685800"/>
            <a:chOff x="2256" y="2352"/>
            <a:chExt cx="1264" cy="408"/>
          </a:xfrm>
        </p:grpSpPr>
        <p:sp>
          <p:nvSpPr>
            <p:cNvPr id="364553" name="Line 9"/>
            <p:cNvSpPr>
              <a:spLocks noChangeShapeType="1"/>
            </p:cNvSpPr>
            <p:nvPr/>
          </p:nvSpPr>
          <p:spPr bwMode="auto">
            <a:xfrm flipV="1">
              <a:off x="2272" y="2376"/>
              <a:ext cx="1248" cy="384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554" name="Line 10"/>
            <p:cNvSpPr>
              <a:spLocks noChangeShapeType="1"/>
            </p:cNvSpPr>
            <p:nvPr/>
          </p:nvSpPr>
          <p:spPr bwMode="auto">
            <a:xfrm flipV="1">
              <a:off x="2256" y="2352"/>
              <a:ext cx="1248" cy="384"/>
            </a:xfrm>
            <a:prstGeom prst="line">
              <a:avLst/>
            </a:prstGeom>
            <a:noFill/>
            <a:ln w="57150">
              <a:solidFill>
                <a:srgbClr val="66FF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ChangeArrowheads="1"/>
          </p:cNvSpPr>
          <p:nvPr/>
        </p:nvSpPr>
        <p:spPr bwMode="auto">
          <a:xfrm>
            <a:off x="7620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Diseases of Turfgrasses</a:t>
            </a:r>
          </a:p>
        </p:txBody>
      </p:sp>
      <p:sp>
        <p:nvSpPr>
          <p:cNvPr id="365571" name="Rectangle 3"/>
          <p:cNvSpPr>
            <a:spLocks noChangeArrowheads="1"/>
          </p:cNvSpPr>
          <p:nvPr/>
        </p:nvSpPr>
        <p:spPr bwMode="auto">
          <a:xfrm>
            <a:off x="0" y="1066800"/>
            <a:ext cx="4038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>
              <a:buFontTx/>
              <a:buNone/>
            </a:pPr>
            <a:r>
              <a:rPr lang="en-US" altLang="en-US" sz="2800" i="1">
                <a:solidFill>
                  <a:srgbClr val="FFFFFF"/>
                </a:solidFill>
              </a:rPr>
              <a:t>Helminthosporium</a:t>
            </a:r>
            <a:r>
              <a:rPr lang="en-US" altLang="en-US" sz="2800">
                <a:solidFill>
                  <a:srgbClr val="FFFFFF"/>
                </a:solidFill>
              </a:rPr>
              <a:t> Diseases</a:t>
            </a:r>
            <a:endParaRPr lang="en-US" altLang="en-US" sz="2800" b="1">
              <a:solidFill>
                <a:srgbClr val="FFFFFF"/>
              </a:solidFill>
            </a:endParaRPr>
          </a:p>
        </p:txBody>
      </p:sp>
      <p:sp>
        <p:nvSpPr>
          <p:cNvPr id="365572" name="Rectangle 4"/>
          <p:cNvSpPr>
            <a:spLocks noChangeArrowheads="1"/>
          </p:cNvSpPr>
          <p:nvPr/>
        </p:nvSpPr>
        <p:spPr bwMode="auto">
          <a:xfrm>
            <a:off x="304800" y="2057400"/>
            <a:ext cx="5181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>
              <a:buFontTx/>
              <a:buNone/>
            </a:pPr>
            <a:r>
              <a:rPr lang="en-US" altLang="en-US"/>
              <a:t>(Also called Melting Out, Leaf Spot, Net-blotch, Crown and Root Rot)</a:t>
            </a:r>
            <a:endParaRPr lang="en-US" altLang="en-US" sz="2800"/>
          </a:p>
        </p:txBody>
      </p:sp>
      <p:sp>
        <p:nvSpPr>
          <p:cNvPr id="365573" name="Rectangle 5"/>
          <p:cNvSpPr>
            <a:spLocks noChangeArrowheads="1"/>
          </p:cNvSpPr>
          <p:nvPr/>
        </p:nvSpPr>
        <p:spPr bwMode="auto">
          <a:xfrm>
            <a:off x="-381000" y="3043238"/>
            <a:ext cx="6477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Wet or very humid weather</a:t>
            </a:r>
          </a:p>
        </p:txBody>
      </p:sp>
      <p:sp>
        <p:nvSpPr>
          <p:cNvPr id="365574" name="Rectangle 6"/>
          <p:cNvSpPr>
            <a:spLocks noChangeArrowheads="1"/>
          </p:cNvSpPr>
          <p:nvPr/>
        </p:nvSpPr>
        <p:spPr bwMode="auto">
          <a:xfrm>
            <a:off x="-381000" y="3500438"/>
            <a:ext cx="5257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Attacks all turf types</a:t>
            </a:r>
          </a:p>
        </p:txBody>
      </p:sp>
      <p:sp>
        <p:nvSpPr>
          <p:cNvPr id="365575" name="Rectangle 7"/>
          <p:cNvSpPr>
            <a:spLocks noChangeArrowheads="1"/>
          </p:cNvSpPr>
          <p:nvPr/>
        </p:nvSpPr>
        <p:spPr bwMode="auto">
          <a:xfrm>
            <a:off x="-381000" y="3962400"/>
            <a:ext cx="5410200" cy="75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Starts as leaf spot and goes to crown and root rot</a:t>
            </a:r>
          </a:p>
        </p:txBody>
      </p:sp>
      <p:sp>
        <p:nvSpPr>
          <p:cNvPr id="365577" name="Rectangle 9"/>
          <p:cNvSpPr>
            <a:spLocks noChangeArrowheads="1"/>
          </p:cNvSpPr>
          <p:nvPr/>
        </p:nvSpPr>
        <p:spPr bwMode="auto">
          <a:xfrm>
            <a:off x="1557338" y="2743200"/>
            <a:ext cx="1295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1800" b="1">
                <a:solidFill>
                  <a:srgbClr val="FF66FF"/>
                </a:solidFill>
              </a:rPr>
              <a:t>(page 69) </a:t>
            </a:r>
          </a:p>
        </p:txBody>
      </p:sp>
      <p:sp>
        <p:nvSpPr>
          <p:cNvPr id="365578" name="Rectangle 10"/>
          <p:cNvSpPr>
            <a:spLocks noChangeArrowheads="1"/>
          </p:cNvSpPr>
          <p:nvPr/>
        </p:nvSpPr>
        <p:spPr bwMode="auto">
          <a:xfrm>
            <a:off x="-381000" y="4786313"/>
            <a:ext cx="5410200" cy="75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Avoid high nitrogen fertilization</a:t>
            </a:r>
          </a:p>
        </p:txBody>
      </p:sp>
      <p:pic>
        <p:nvPicPr>
          <p:cNvPr id="365579" name="Picture 11" descr="Fig 10 helmenth t fesc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81200"/>
            <a:ext cx="348615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Diseases of Turfgrasses</a:t>
            </a:r>
          </a:p>
        </p:txBody>
      </p:sp>
      <p:sp>
        <p:nvSpPr>
          <p:cNvPr id="366595" name="Rectangle 3"/>
          <p:cNvSpPr>
            <a:spLocks noChangeArrowheads="1"/>
          </p:cNvSpPr>
          <p:nvPr/>
        </p:nvSpPr>
        <p:spPr bwMode="auto">
          <a:xfrm>
            <a:off x="304800" y="1295400"/>
            <a:ext cx="4038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>
              <a:buFontTx/>
              <a:buNone/>
            </a:pPr>
            <a:r>
              <a:rPr lang="en-US" altLang="en-US" sz="2800" i="1">
                <a:solidFill>
                  <a:srgbClr val="FFFFFF"/>
                </a:solidFill>
              </a:rPr>
              <a:t>Pythium </a:t>
            </a:r>
            <a:r>
              <a:rPr lang="en-US" altLang="en-US" sz="2800">
                <a:solidFill>
                  <a:srgbClr val="FFFFFF"/>
                </a:solidFill>
              </a:rPr>
              <a:t>Blight</a:t>
            </a:r>
            <a:endParaRPr lang="en-US" altLang="en-US" sz="2800" b="1">
              <a:solidFill>
                <a:srgbClr val="FFFFFF"/>
              </a:solidFill>
            </a:endParaRPr>
          </a:p>
        </p:txBody>
      </p:sp>
      <p:sp>
        <p:nvSpPr>
          <p:cNvPr id="366596" name="Rectangle 4"/>
          <p:cNvSpPr>
            <a:spLocks noChangeArrowheads="1"/>
          </p:cNvSpPr>
          <p:nvPr/>
        </p:nvSpPr>
        <p:spPr bwMode="auto">
          <a:xfrm>
            <a:off x="304800" y="1828800"/>
            <a:ext cx="6477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>
              <a:buFontTx/>
              <a:buNone/>
            </a:pPr>
            <a:r>
              <a:rPr lang="en-US" altLang="en-US">
                <a:solidFill>
                  <a:srgbClr val="FFFFFF"/>
                </a:solidFill>
              </a:rPr>
              <a:t>(Also called Cottony Blight and Greasy Spot)</a:t>
            </a:r>
            <a:endParaRPr lang="en-US" altLang="en-US" sz="2800">
              <a:solidFill>
                <a:srgbClr val="FFFFFF"/>
              </a:solidFill>
            </a:endParaRPr>
          </a:p>
        </p:txBody>
      </p:sp>
      <p:sp>
        <p:nvSpPr>
          <p:cNvPr id="366597" name="Rectangle 5"/>
          <p:cNvSpPr>
            <a:spLocks noChangeArrowheads="1"/>
          </p:cNvSpPr>
          <p:nvPr/>
        </p:nvSpPr>
        <p:spPr bwMode="auto">
          <a:xfrm>
            <a:off x="-457200" y="2819400"/>
            <a:ext cx="441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Hot and wet or very humid weather</a:t>
            </a:r>
          </a:p>
        </p:txBody>
      </p:sp>
      <p:sp>
        <p:nvSpPr>
          <p:cNvPr id="366598" name="Rectangle 6"/>
          <p:cNvSpPr>
            <a:spLocks noChangeArrowheads="1"/>
          </p:cNvSpPr>
          <p:nvPr/>
        </p:nvSpPr>
        <p:spPr bwMode="auto">
          <a:xfrm>
            <a:off x="-533400" y="3629025"/>
            <a:ext cx="4343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Attacks all cool-season grasses</a:t>
            </a:r>
          </a:p>
        </p:txBody>
      </p:sp>
      <p:sp>
        <p:nvSpPr>
          <p:cNvPr id="366599" name="Rectangle 7"/>
          <p:cNvSpPr>
            <a:spLocks noChangeArrowheads="1"/>
          </p:cNvSpPr>
          <p:nvPr/>
        </p:nvSpPr>
        <p:spPr bwMode="auto">
          <a:xfrm>
            <a:off x="-533400" y="4448175"/>
            <a:ext cx="5029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Can damage large areas overnight</a:t>
            </a:r>
          </a:p>
        </p:txBody>
      </p:sp>
      <p:sp>
        <p:nvSpPr>
          <p:cNvPr id="366601" name="Rectangle 9"/>
          <p:cNvSpPr>
            <a:spLocks noChangeArrowheads="1"/>
          </p:cNvSpPr>
          <p:nvPr/>
        </p:nvSpPr>
        <p:spPr bwMode="auto">
          <a:xfrm>
            <a:off x="1447800" y="2286000"/>
            <a:ext cx="1295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1800" b="1">
                <a:solidFill>
                  <a:srgbClr val="FF66FF"/>
                </a:solidFill>
              </a:rPr>
              <a:t>(page 70) </a:t>
            </a:r>
          </a:p>
        </p:txBody>
      </p:sp>
      <p:sp>
        <p:nvSpPr>
          <p:cNvPr id="366602" name="Rectangle 10"/>
          <p:cNvSpPr>
            <a:spLocks noChangeArrowheads="1"/>
          </p:cNvSpPr>
          <p:nvPr/>
        </p:nvSpPr>
        <p:spPr bwMode="auto">
          <a:xfrm>
            <a:off x="-533400" y="5257800"/>
            <a:ext cx="5029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Provide good drainage</a:t>
            </a:r>
          </a:p>
        </p:txBody>
      </p:sp>
      <p:sp>
        <p:nvSpPr>
          <p:cNvPr id="366603" name="Rectangle 11"/>
          <p:cNvSpPr>
            <a:spLocks noChangeArrowheads="1"/>
          </p:cNvSpPr>
          <p:nvPr/>
        </p:nvSpPr>
        <p:spPr bwMode="auto">
          <a:xfrm>
            <a:off x="-533400" y="5686425"/>
            <a:ext cx="8077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Increase light penetration and air movement (such as fans on greens)</a:t>
            </a:r>
          </a:p>
        </p:txBody>
      </p:sp>
      <p:pic>
        <p:nvPicPr>
          <p:cNvPr id="366604" name="Picture 12" descr="Fig 5 pythium ann blueg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438400"/>
            <a:ext cx="4876800" cy="32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Diseases of Turfgrasses</a:t>
            </a:r>
          </a:p>
        </p:txBody>
      </p:sp>
      <p:sp>
        <p:nvSpPr>
          <p:cNvPr id="367619" name="Rectangle 3"/>
          <p:cNvSpPr>
            <a:spLocks noChangeArrowheads="1"/>
          </p:cNvSpPr>
          <p:nvPr/>
        </p:nvSpPr>
        <p:spPr bwMode="auto">
          <a:xfrm>
            <a:off x="-228600" y="1600200"/>
            <a:ext cx="4114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Spring Dead Spot</a:t>
            </a:r>
          </a:p>
        </p:txBody>
      </p:sp>
      <p:sp>
        <p:nvSpPr>
          <p:cNvPr id="367620" name="Rectangle 4"/>
          <p:cNvSpPr>
            <a:spLocks noChangeArrowheads="1"/>
          </p:cNvSpPr>
          <p:nvPr/>
        </p:nvSpPr>
        <p:spPr bwMode="auto">
          <a:xfrm>
            <a:off x="-390525" y="2514600"/>
            <a:ext cx="74199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Attacks bermudagrass in “Transition Zone”</a:t>
            </a:r>
          </a:p>
        </p:txBody>
      </p:sp>
      <p:sp>
        <p:nvSpPr>
          <p:cNvPr id="367621" name="Rectangle 5"/>
          <p:cNvSpPr>
            <a:spLocks noChangeArrowheads="1"/>
          </p:cNvSpPr>
          <p:nvPr/>
        </p:nvSpPr>
        <p:spPr bwMode="auto">
          <a:xfrm>
            <a:off x="-409575" y="3414713"/>
            <a:ext cx="6477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Thatch promotes disease</a:t>
            </a:r>
          </a:p>
        </p:txBody>
      </p:sp>
      <p:sp>
        <p:nvSpPr>
          <p:cNvPr id="367622" name="Rectangle 6"/>
          <p:cNvSpPr>
            <a:spLocks noChangeArrowheads="1"/>
          </p:cNvSpPr>
          <p:nvPr/>
        </p:nvSpPr>
        <p:spPr bwMode="auto">
          <a:xfrm>
            <a:off x="-409575" y="3857625"/>
            <a:ext cx="6172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Dead patches up to 3’ across</a:t>
            </a:r>
          </a:p>
        </p:txBody>
      </p:sp>
      <p:sp>
        <p:nvSpPr>
          <p:cNvPr id="367623" name="Rectangle 7"/>
          <p:cNvSpPr>
            <a:spLocks noChangeArrowheads="1"/>
          </p:cNvSpPr>
          <p:nvPr/>
        </p:nvSpPr>
        <p:spPr bwMode="auto">
          <a:xfrm>
            <a:off x="-409575" y="2957513"/>
            <a:ext cx="59721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More common on sterile hybrids</a:t>
            </a:r>
          </a:p>
        </p:txBody>
      </p:sp>
      <p:sp>
        <p:nvSpPr>
          <p:cNvPr id="367625" name="Rectangle 9"/>
          <p:cNvSpPr>
            <a:spLocks noChangeArrowheads="1"/>
          </p:cNvSpPr>
          <p:nvPr/>
        </p:nvSpPr>
        <p:spPr bwMode="auto">
          <a:xfrm>
            <a:off x="1752600" y="2209800"/>
            <a:ext cx="1295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1800" b="1">
                <a:solidFill>
                  <a:srgbClr val="FF66FF"/>
                </a:solidFill>
              </a:rPr>
              <a:t>(page 71) </a:t>
            </a:r>
          </a:p>
        </p:txBody>
      </p:sp>
      <p:sp>
        <p:nvSpPr>
          <p:cNvPr id="367626" name="Rectangle 10"/>
          <p:cNvSpPr>
            <a:spLocks noChangeArrowheads="1"/>
          </p:cNvSpPr>
          <p:nvPr/>
        </p:nvSpPr>
        <p:spPr bwMode="auto">
          <a:xfrm>
            <a:off x="-409575" y="4295775"/>
            <a:ext cx="6172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Plant cold tolerant bermudagrass</a:t>
            </a:r>
          </a:p>
        </p:txBody>
      </p:sp>
      <p:sp>
        <p:nvSpPr>
          <p:cNvPr id="367627" name="Rectangle 11"/>
          <p:cNvSpPr>
            <a:spLocks noChangeArrowheads="1"/>
          </p:cNvSpPr>
          <p:nvPr/>
        </p:nvSpPr>
        <p:spPr bwMode="auto">
          <a:xfrm>
            <a:off x="-414338" y="4752975"/>
            <a:ext cx="6172201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Aerify and dethatch regularly</a:t>
            </a:r>
          </a:p>
        </p:txBody>
      </p:sp>
      <p:sp>
        <p:nvSpPr>
          <p:cNvPr id="367628" name="Rectangle 12"/>
          <p:cNvSpPr>
            <a:spLocks noChangeArrowheads="1"/>
          </p:cNvSpPr>
          <p:nvPr/>
        </p:nvSpPr>
        <p:spPr bwMode="auto">
          <a:xfrm>
            <a:off x="-404813" y="5214938"/>
            <a:ext cx="6172201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Avoid applications for preemergence crabgrass control</a:t>
            </a:r>
          </a:p>
        </p:txBody>
      </p:sp>
      <p:sp>
        <p:nvSpPr>
          <p:cNvPr id="367629" name="Rectangle 13"/>
          <p:cNvSpPr>
            <a:spLocks noChangeArrowheads="1"/>
          </p:cNvSpPr>
          <p:nvPr/>
        </p:nvSpPr>
        <p:spPr bwMode="auto">
          <a:xfrm>
            <a:off x="-409575" y="6034088"/>
            <a:ext cx="6172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Fungicides not always effective</a:t>
            </a:r>
          </a:p>
        </p:txBody>
      </p:sp>
      <p:pic>
        <p:nvPicPr>
          <p:cNvPr id="367630" name="Picture 14" descr="Fig 11 spring dead sp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478213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42" name="Picture 2" descr="Fig 6 nema 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7800"/>
            <a:ext cx="4065588" cy="264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43" name="Picture 3" descr="Turf nematod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903663"/>
            <a:ext cx="2971800" cy="295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44" name="Rectangle 4"/>
          <p:cNvSpPr>
            <a:spLocks noChangeArrowheads="1"/>
          </p:cNvSpPr>
          <p:nvPr/>
        </p:nvSpPr>
        <p:spPr bwMode="auto">
          <a:xfrm>
            <a:off x="0" y="0"/>
            <a:ext cx="4495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Diseases of Turfgrasses</a:t>
            </a:r>
          </a:p>
        </p:txBody>
      </p:sp>
      <p:sp>
        <p:nvSpPr>
          <p:cNvPr id="368645" name="Rectangle 5"/>
          <p:cNvSpPr>
            <a:spLocks noChangeArrowheads="1"/>
          </p:cNvSpPr>
          <p:nvPr/>
        </p:nvSpPr>
        <p:spPr bwMode="auto">
          <a:xfrm>
            <a:off x="990600" y="1295400"/>
            <a:ext cx="2133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/>
              <a:t>Nematodes</a:t>
            </a:r>
          </a:p>
        </p:txBody>
      </p:sp>
      <p:sp>
        <p:nvSpPr>
          <p:cNvPr id="368646" name="Text Box 6"/>
          <p:cNvSpPr txBox="1">
            <a:spLocks noChangeArrowheads="1"/>
          </p:cNvSpPr>
          <p:nvPr/>
        </p:nvSpPr>
        <p:spPr bwMode="auto">
          <a:xfrm>
            <a:off x="4648200" y="4038600"/>
            <a:ext cx="1536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latin typeface="Arial" charset="0"/>
              </a:rPr>
              <a:t>ring</a:t>
            </a:r>
          </a:p>
        </p:txBody>
      </p:sp>
      <p:sp>
        <p:nvSpPr>
          <p:cNvPr id="368647" name="Line 7"/>
          <p:cNvSpPr>
            <a:spLocks noChangeShapeType="1"/>
          </p:cNvSpPr>
          <p:nvPr/>
        </p:nvSpPr>
        <p:spPr bwMode="auto">
          <a:xfrm flipV="1">
            <a:off x="5435600" y="4267200"/>
            <a:ext cx="1336675" cy="254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48" name="Text Box 8"/>
          <p:cNvSpPr txBox="1">
            <a:spLocks noChangeArrowheads="1"/>
          </p:cNvSpPr>
          <p:nvPr/>
        </p:nvSpPr>
        <p:spPr bwMode="auto">
          <a:xfrm>
            <a:off x="4572000" y="4953000"/>
            <a:ext cx="1123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latin typeface="Arial" charset="0"/>
              </a:rPr>
              <a:t>sting</a:t>
            </a:r>
          </a:p>
        </p:txBody>
      </p:sp>
      <p:sp>
        <p:nvSpPr>
          <p:cNvPr id="368649" name="Line 9"/>
          <p:cNvSpPr>
            <a:spLocks noChangeShapeType="1"/>
          </p:cNvSpPr>
          <p:nvPr/>
        </p:nvSpPr>
        <p:spPr bwMode="auto">
          <a:xfrm flipV="1">
            <a:off x="5467350" y="4953000"/>
            <a:ext cx="685800" cy="2286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68650" name="Picture 10" descr="sting nematode2"/>
          <p:cNvPicPr>
            <a:picLocks noChangeAspect="1" noChangeArrowheads="1"/>
          </p:cNvPicPr>
          <p:nvPr/>
        </p:nvPicPr>
        <p:blipFill>
          <a:blip r:embed="rId5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76600"/>
            <a:ext cx="3683000" cy="326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51" name="Rectangle 11"/>
          <p:cNvSpPr>
            <a:spLocks noChangeArrowheads="1"/>
          </p:cNvSpPr>
          <p:nvPr/>
        </p:nvSpPr>
        <p:spPr bwMode="auto">
          <a:xfrm>
            <a:off x="-609600" y="21336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Turf thins out</a:t>
            </a:r>
          </a:p>
        </p:txBody>
      </p:sp>
      <p:sp>
        <p:nvSpPr>
          <p:cNvPr id="368652" name="Rectangle 12"/>
          <p:cNvSpPr>
            <a:spLocks noChangeArrowheads="1"/>
          </p:cNvSpPr>
          <p:nvPr/>
        </p:nvSpPr>
        <p:spPr bwMode="auto">
          <a:xfrm>
            <a:off x="-533400" y="2819400"/>
            <a:ext cx="57912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Weeds invade weak turf</a:t>
            </a:r>
          </a:p>
        </p:txBody>
      </p:sp>
      <p:sp>
        <p:nvSpPr>
          <p:cNvPr id="368653" name="Text Box 13"/>
          <p:cNvSpPr txBox="1">
            <a:spLocks noChangeArrowheads="1"/>
          </p:cNvSpPr>
          <p:nvPr/>
        </p:nvSpPr>
        <p:spPr bwMode="auto">
          <a:xfrm>
            <a:off x="4724400" y="6096000"/>
            <a:ext cx="1073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latin typeface="Arial" charset="0"/>
              </a:rPr>
              <a:t>lance</a:t>
            </a:r>
          </a:p>
        </p:txBody>
      </p:sp>
      <p:sp>
        <p:nvSpPr>
          <p:cNvPr id="368654" name="Line 14"/>
          <p:cNvSpPr>
            <a:spLocks noChangeShapeType="1"/>
          </p:cNvSpPr>
          <p:nvPr/>
        </p:nvSpPr>
        <p:spPr bwMode="auto">
          <a:xfrm flipV="1">
            <a:off x="5645150" y="6248400"/>
            <a:ext cx="590550" cy="762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55" name="Text Box 15"/>
          <p:cNvSpPr txBox="1">
            <a:spLocks noChangeArrowheads="1"/>
          </p:cNvSpPr>
          <p:nvPr/>
        </p:nvSpPr>
        <p:spPr bwMode="auto">
          <a:xfrm>
            <a:off x="3962400" y="2286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latin typeface="Arial" charset="0"/>
              </a:rPr>
              <a:t>stylets</a:t>
            </a:r>
          </a:p>
        </p:txBody>
      </p:sp>
      <p:sp>
        <p:nvSpPr>
          <p:cNvPr id="368656" name="Rectangle 16"/>
          <p:cNvSpPr>
            <a:spLocks noChangeArrowheads="1"/>
          </p:cNvSpPr>
          <p:nvPr/>
        </p:nvSpPr>
        <p:spPr bwMode="auto">
          <a:xfrm>
            <a:off x="3124200" y="1371600"/>
            <a:ext cx="1295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1800" b="1">
                <a:solidFill>
                  <a:srgbClr val="FF66FF"/>
                </a:solidFill>
              </a:rPr>
              <a:t>(page 72) </a:t>
            </a:r>
          </a:p>
        </p:txBody>
      </p:sp>
      <p:pic>
        <p:nvPicPr>
          <p:cNvPr id="368657" name="Picture 17" descr="ring style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051175" cy="119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58" name="Line 18"/>
          <p:cNvSpPr>
            <a:spLocks noChangeShapeType="1"/>
          </p:cNvSpPr>
          <p:nvPr/>
        </p:nvSpPr>
        <p:spPr bwMode="auto">
          <a:xfrm>
            <a:off x="5105400" y="685800"/>
            <a:ext cx="1066800" cy="2286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ChangeArrowheads="1"/>
          </p:cNvSpPr>
          <p:nvPr/>
        </p:nvSpPr>
        <p:spPr bwMode="auto">
          <a:xfrm>
            <a:off x="685800" y="942975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altLang="en-US" sz="4000"/>
          </a:p>
        </p:txBody>
      </p:sp>
      <p:sp>
        <p:nvSpPr>
          <p:cNvPr id="369667" name="Rectangle 3"/>
          <p:cNvSpPr>
            <a:spLocks noChangeArrowheads="1"/>
          </p:cNvSpPr>
          <p:nvPr/>
        </p:nvSpPr>
        <p:spPr bwMode="auto">
          <a:xfrm>
            <a:off x="1905000" y="3124200"/>
            <a:ext cx="7010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b="1"/>
              <a:t>Types of Pathogens and Pesticides</a:t>
            </a:r>
          </a:p>
        </p:txBody>
      </p:sp>
      <p:sp>
        <p:nvSpPr>
          <p:cNvPr id="369668" name="Rectangle 4"/>
          <p:cNvSpPr>
            <a:spLocks noChangeArrowheads="1"/>
          </p:cNvSpPr>
          <p:nvPr/>
        </p:nvSpPr>
        <p:spPr bwMode="auto">
          <a:xfrm>
            <a:off x="1905000" y="4800600"/>
            <a:ext cx="4267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b="1"/>
              <a:t>Types of Disease</a:t>
            </a:r>
          </a:p>
        </p:txBody>
      </p:sp>
      <p:sp>
        <p:nvSpPr>
          <p:cNvPr id="369669" name="Rectangle 5"/>
          <p:cNvSpPr>
            <a:spLocks noChangeArrowheads="1"/>
          </p:cNvSpPr>
          <p:nvPr/>
        </p:nvSpPr>
        <p:spPr bwMode="auto">
          <a:xfrm>
            <a:off x="1881188" y="3962400"/>
            <a:ext cx="429101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b="1"/>
              <a:t>Fungicide Basics</a:t>
            </a:r>
          </a:p>
        </p:txBody>
      </p:sp>
      <p:sp>
        <p:nvSpPr>
          <p:cNvPr id="369670" name="Rectangle 6"/>
          <p:cNvSpPr>
            <a:spLocks noChangeArrowheads="1"/>
          </p:cNvSpPr>
          <p:nvPr/>
        </p:nvSpPr>
        <p:spPr bwMode="auto">
          <a:xfrm>
            <a:off x="3048000" y="1981200"/>
            <a:ext cx="3429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b="1"/>
              <a:t>Chapter 9   </a:t>
            </a:r>
            <a:r>
              <a:rPr lang="en-US" altLang="en-US" sz="1800" b="1">
                <a:solidFill>
                  <a:srgbClr val="FF66FF"/>
                </a:solidFill>
              </a:rPr>
              <a:t>(Page 109)</a:t>
            </a:r>
          </a:p>
        </p:txBody>
      </p:sp>
      <p:sp>
        <p:nvSpPr>
          <p:cNvPr id="369671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4000"/>
              <a:t>Diseases of Ornamental Plants</a:t>
            </a:r>
            <a:endParaRPr lang="en-US" alt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ChangeArrowheads="1"/>
          </p:cNvSpPr>
          <p:nvPr/>
        </p:nvSpPr>
        <p:spPr bwMode="auto">
          <a:xfrm>
            <a:off x="2286000" y="2528888"/>
            <a:ext cx="5791200" cy="105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>
                <a:solidFill>
                  <a:srgbClr val="FFFFFF"/>
                </a:solidFill>
              </a:rPr>
              <a:t>cause leaf spots, wilts, dieback, root rots, and cankers.</a:t>
            </a:r>
          </a:p>
        </p:txBody>
      </p:sp>
      <p:sp>
        <p:nvSpPr>
          <p:cNvPr id="370691" name="Rectangle 3"/>
          <p:cNvSpPr>
            <a:spLocks noChangeArrowheads="1"/>
          </p:cNvSpPr>
          <p:nvPr/>
        </p:nvSpPr>
        <p:spPr bwMode="auto">
          <a:xfrm>
            <a:off x="838200" y="3810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Diseases of Ornamental Plants </a:t>
            </a:r>
          </a:p>
        </p:txBody>
      </p:sp>
      <p:sp>
        <p:nvSpPr>
          <p:cNvPr id="370692" name="Rectangle 4"/>
          <p:cNvSpPr>
            <a:spLocks noChangeArrowheads="1"/>
          </p:cNvSpPr>
          <p:nvPr/>
        </p:nvSpPr>
        <p:spPr bwMode="auto">
          <a:xfrm>
            <a:off x="1600200" y="1905000"/>
            <a:ext cx="7010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b="1">
                <a:solidFill>
                  <a:srgbClr val="FFFFFF"/>
                </a:solidFill>
              </a:rPr>
              <a:t>Types of Pathogens</a:t>
            </a:r>
            <a:r>
              <a:rPr lang="en-US" altLang="en-US" b="1"/>
              <a:t> </a:t>
            </a:r>
            <a:r>
              <a:rPr lang="en-US" altLang="en-US" b="1">
                <a:solidFill>
                  <a:schemeClr val="folHlink"/>
                </a:solidFill>
              </a:rPr>
              <a:t>and Pesticides</a:t>
            </a:r>
          </a:p>
        </p:txBody>
      </p:sp>
      <p:sp>
        <p:nvSpPr>
          <p:cNvPr id="370693" name="Rectangle 5"/>
          <p:cNvSpPr>
            <a:spLocks noChangeArrowheads="1"/>
          </p:cNvSpPr>
          <p:nvPr/>
        </p:nvSpPr>
        <p:spPr bwMode="auto">
          <a:xfrm>
            <a:off x="152400" y="1981200"/>
            <a:ext cx="1447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1800" b="1">
                <a:solidFill>
                  <a:srgbClr val="FF66FF"/>
                </a:solidFill>
              </a:rPr>
              <a:t>(Page 111)</a:t>
            </a:r>
          </a:p>
        </p:txBody>
      </p:sp>
      <p:sp>
        <p:nvSpPr>
          <p:cNvPr id="370694" name="Rectangle 6"/>
          <p:cNvSpPr>
            <a:spLocks noChangeArrowheads="1"/>
          </p:cNvSpPr>
          <p:nvPr/>
        </p:nvSpPr>
        <p:spPr bwMode="auto">
          <a:xfrm>
            <a:off x="1143000" y="2514600"/>
            <a:ext cx="167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 b="1"/>
              <a:t>Fungi</a:t>
            </a:r>
          </a:p>
        </p:txBody>
      </p:sp>
      <p:sp>
        <p:nvSpPr>
          <p:cNvPr id="370695" name="Rectangle 7"/>
          <p:cNvSpPr>
            <a:spLocks noChangeArrowheads="1"/>
          </p:cNvSpPr>
          <p:nvPr/>
        </p:nvSpPr>
        <p:spPr bwMode="auto">
          <a:xfrm>
            <a:off x="1371600" y="3352800"/>
            <a:ext cx="167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 b="1"/>
              <a:t>Bacteria</a:t>
            </a:r>
          </a:p>
        </p:txBody>
      </p:sp>
      <p:sp>
        <p:nvSpPr>
          <p:cNvPr id="370696" name="Rectangle 8"/>
          <p:cNvSpPr>
            <a:spLocks noChangeArrowheads="1"/>
          </p:cNvSpPr>
          <p:nvPr/>
        </p:nvSpPr>
        <p:spPr bwMode="auto">
          <a:xfrm>
            <a:off x="1600200" y="4205288"/>
            <a:ext cx="167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 b="1"/>
              <a:t>Viruses</a:t>
            </a:r>
          </a:p>
        </p:txBody>
      </p:sp>
      <p:sp>
        <p:nvSpPr>
          <p:cNvPr id="370697" name="Rectangle 9"/>
          <p:cNvSpPr>
            <a:spLocks noChangeArrowheads="1"/>
          </p:cNvSpPr>
          <p:nvPr/>
        </p:nvSpPr>
        <p:spPr bwMode="auto">
          <a:xfrm>
            <a:off x="2890838" y="3367088"/>
            <a:ext cx="5257800" cy="105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>
                <a:solidFill>
                  <a:srgbClr val="FFFFFF"/>
                </a:solidFill>
              </a:rPr>
              <a:t>cause shoot blights, leaf spots, soft rots, and galls.</a:t>
            </a:r>
          </a:p>
        </p:txBody>
      </p:sp>
      <p:sp>
        <p:nvSpPr>
          <p:cNvPr id="370698" name="Rectangle 10"/>
          <p:cNvSpPr>
            <a:spLocks noChangeArrowheads="1"/>
          </p:cNvSpPr>
          <p:nvPr/>
        </p:nvSpPr>
        <p:spPr bwMode="auto">
          <a:xfrm>
            <a:off x="3038475" y="4205288"/>
            <a:ext cx="5257800" cy="105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>
                <a:solidFill>
                  <a:srgbClr val="FFFFFF"/>
                </a:solidFill>
              </a:rPr>
              <a:t>cause stunting, discoloration, and malformation.</a:t>
            </a:r>
          </a:p>
        </p:txBody>
      </p:sp>
      <p:sp>
        <p:nvSpPr>
          <p:cNvPr id="370699" name="Rectangle 11"/>
          <p:cNvSpPr>
            <a:spLocks noChangeArrowheads="1"/>
          </p:cNvSpPr>
          <p:nvPr/>
        </p:nvSpPr>
        <p:spPr bwMode="auto">
          <a:xfrm>
            <a:off x="1981200" y="5057775"/>
            <a:ext cx="50958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 b="1"/>
              <a:t>Plant Parasitic Nematodes</a:t>
            </a:r>
          </a:p>
        </p:txBody>
      </p:sp>
      <p:sp>
        <p:nvSpPr>
          <p:cNvPr id="370700" name="Rectangle 12"/>
          <p:cNvSpPr>
            <a:spLocks noChangeArrowheads="1"/>
          </p:cNvSpPr>
          <p:nvPr/>
        </p:nvSpPr>
        <p:spPr bwMode="auto">
          <a:xfrm>
            <a:off x="2819400" y="5043488"/>
            <a:ext cx="5867400" cy="105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>
                <a:solidFill>
                  <a:srgbClr val="FFFFFF"/>
                </a:solidFill>
              </a:rPr>
              <a:t>                                      cause root galls, stubby roots, low vigor, and discoloration.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ChangeArrowheads="1"/>
          </p:cNvSpPr>
          <p:nvPr/>
        </p:nvSpPr>
        <p:spPr bwMode="auto">
          <a:xfrm>
            <a:off x="228600" y="2133600"/>
            <a:ext cx="8915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altLang="en-US" sz="2000"/>
          </a:p>
        </p:txBody>
      </p:sp>
      <p:sp>
        <p:nvSpPr>
          <p:cNvPr id="371715" name="Rectangle 3"/>
          <p:cNvSpPr>
            <a:spLocks noChangeArrowheads="1"/>
          </p:cNvSpPr>
          <p:nvPr/>
        </p:nvSpPr>
        <p:spPr bwMode="auto">
          <a:xfrm>
            <a:off x="685800" y="92868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Diseases of Ornamental Plants </a:t>
            </a:r>
          </a:p>
        </p:txBody>
      </p:sp>
      <p:sp>
        <p:nvSpPr>
          <p:cNvPr id="371716" name="Rectangle 4"/>
          <p:cNvSpPr>
            <a:spLocks noChangeArrowheads="1"/>
          </p:cNvSpPr>
          <p:nvPr/>
        </p:nvSpPr>
        <p:spPr bwMode="auto">
          <a:xfrm>
            <a:off x="1981200" y="2133600"/>
            <a:ext cx="5486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b="1"/>
              <a:t>Fungicide Basic	s    </a:t>
            </a:r>
            <a:r>
              <a:rPr lang="en-US" altLang="en-US" sz="1800" b="1">
                <a:solidFill>
                  <a:srgbClr val="FF66FF"/>
                </a:solidFill>
              </a:rPr>
              <a:t>(page 112)</a:t>
            </a:r>
          </a:p>
        </p:txBody>
      </p:sp>
      <p:sp>
        <p:nvSpPr>
          <p:cNvPr id="371717" name="Rectangle 5"/>
          <p:cNvSpPr>
            <a:spLocks noChangeArrowheads="1"/>
          </p:cNvSpPr>
          <p:nvPr/>
        </p:nvSpPr>
        <p:spPr bwMode="auto">
          <a:xfrm>
            <a:off x="2667000" y="2743200"/>
            <a:ext cx="533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/>
            <a:r>
              <a:rPr lang="en-US" altLang="en-US" b="1">
                <a:solidFill>
                  <a:srgbClr val="FFFFFF"/>
                </a:solidFill>
              </a:rPr>
              <a:t>Protectant Fungicides</a:t>
            </a:r>
          </a:p>
        </p:txBody>
      </p:sp>
      <p:sp>
        <p:nvSpPr>
          <p:cNvPr id="371718" name="Rectangle 6"/>
          <p:cNvSpPr>
            <a:spLocks noChangeArrowheads="1"/>
          </p:cNvSpPr>
          <p:nvPr/>
        </p:nvSpPr>
        <p:spPr bwMode="auto">
          <a:xfrm>
            <a:off x="2881313" y="3200400"/>
            <a:ext cx="5562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less likely to cause resistance</a:t>
            </a:r>
          </a:p>
        </p:txBody>
      </p:sp>
      <p:sp>
        <p:nvSpPr>
          <p:cNvPr id="371719" name="Rectangle 7"/>
          <p:cNvSpPr>
            <a:spLocks noChangeArrowheads="1"/>
          </p:cNvSpPr>
          <p:nvPr/>
        </p:nvSpPr>
        <p:spPr bwMode="auto">
          <a:xfrm>
            <a:off x="2667000" y="4191000"/>
            <a:ext cx="480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/>
            <a:r>
              <a:rPr lang="en-US" altLang="en-US" b="1">
                <a:solidFill>
                  <a:srgbClr val="FFFFFF"/>
                </a:solidFill>
              </a:rPr>
              <a:t>Systemic Fungicides</a:t>
            </a:r>
          </a:p>
        </p:txBody>
      </p:sp>
      <p:sp>
        <p:nvSpPr>
          <p:cNvPr id="371720" name="Rectangle 8"/>
          <p:cNvSpPr>
            <a:spLocks noChangeArrowheads="1"/>
          </p:cNvSpPr>
          <p:nvPr/>
        </p:nvSpPr>
        <p:spPr bwMode="auto">
          <a:xfrm>
            <a:off x="2867025" y="4667250"/>
            <a:ext cx="4800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local penetrant</a:t>
            </a:r>
          </a:p>
        </p:txBody>
      </p:sp>
      <p:sp>
        <p:nvSpPr>
          <p:cNvPr id="371721" name="Rectangle 9"/>
          <p:cNvSpPr>
            <a:spLocks noChangeArrowheads="1"/>
          </p:cNvSpPr>
          <p:nvPr/>
        </p:nvSpPr>
        <p:spPr bwMode="auto">
          <a:xfrm>
            <a:off x="2867025" y="3657600"/>
            <a:ext cx="5562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broad spectrum</a:t>
            </a:r>
          </a:p>
        </p:txBody>
      </p:sp>
      <p:sp>
        <p:nvSpPr>
          <p:cNvPr id="371722" name="Rectangle 10"/>
          <p:cNvSpPr>
            <a:spLocks noChangeArrowheads="1"/>
          </p:cNvSpPr>
          <p:nvPr/>
        </p:nvSpPr>
        <p:spPr bwMode="auto">
          <a:xfrm>
            <a:off x="2862263" y="5224463"/>
            <a:ext cx="4724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protected from washoff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ChangeArrowheads="1"/>
          </p:cNvSpPr>
          <p:nvPr/>
        </p:nvSpPr>
        <p:spPr bwMode="auto">
          <a:xfrm>
            <a:off x="228600" y="2133600"/>
            <a:ext cx="8915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altLang="en-US" sz="2000"/>
          </a:p>
        </p:txBody>
      </p:sp>
      <p:sp>
        <p:nvSpPr>
          <p:cNvPr id="372739" name="Rectangle 3"/>
          <p:cNvSpPr>
            <a:spLocks noChangeArrowheads="1"/>
          </p:cNvSpPr>
          <p:nvPr/>
        </p:nvSpPr>
        <p:spPr bwMode="auto">
          <a:xfrm>
            <a:off x="685800" y="92868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Diseases of Ornamental Plants </a:t>
            </a:r>
          </a:p>
        </p:txBody>
      </p:sp>
      <p:sp>
        <p:nvSpPr>
          <p:cNvPr id="372740" name="Rectangle 4"/>
          <p:cNvSpPr>
            <a:spLocks noChangeArrowheads="1"/>
          </p:cNvSpPr>
          <p:nvPr/>
        </p:nvSpPr>
        <p:spPr bwMode="auto">
          <a:xfrm>
            <a:off x="1828800" y="2133600"/>
            <a:ext cx="5943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b="1"/>
              <a:t>More Fungicide Basics    </a:t>
            </a:r>
            <a:r>
              <a:rPr lang="en-US" altLang="en-US" sz="1800" b="1">
                <a:solidFill>
                  <a:srgbClr val="FF66FF"/>
                </a:solidFill>
              </a:rPr>
              <a:t>(page 113)</a:t>
            </a:r>
          </a:p>
        </p:txBody>
      </p:sp>
      <p:sp>
        <p:nvSpPr>
          <p:cNvPr id="372741" name="Rectangle 5"/>
          <p:cNvSpPr>
            <a:spLocks noChangeArrowheads="1"/>
          </p:cNvSpPr>
          <p:nvPr/>
        </p:nvSpPr>
        <p:spPr bwMode="auto">
          <a:xfrm>
            <a:off x="2133600" y="4191000"/>
            <a:ext cx="533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/>
            <a:r>
              <a:rPr lang="en-US" altLang="en-US">
                <a:solidFill>
                  <a:srgbClr val="FFFFFF"/>
                </a:solidFill>
              </a:rPr>
              <a:t>Soil Fumigants</a:t>
            </a:r>
            <a:endParaRPr lang="en-US" altLang="en-US" b="1">
              <a:solidFill>
                <a:srgbClr val="FFFFFF"/>
              </a:solidFill>
            </a:endParaRPr>
          </a:p>
        </p:txBody>
      </p:sp>
      <p:sp>
        <p:nvSpPr>
          <p:cNvPr id="372742" name="Rectangle 6"/>
          <p:cNvSpPr>
            <a:spLocks noChangeArrowheads="1"/>
          </p:cNvSpPr>
          <p:nvPr/>
        </p:nvSpPr>
        <p:spPr bwMode="auto">
          <a:xfrm>
            <a:off x="2447925" y="4648200"/>
            <a:ext cx="533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used as a last resort</a:t>
            </a:r>
          </a:p>
        </p:txBody>
      </p:sp>
      <p:sp>
        <p:nvSpPr>
          <p:cNvPr id="372743" name="Rectangle 7"/>
          <p:cNvSpPr>
            <a:spLocks noChangeArrowheads="1"/>
          </p:cNvSpPr>
          <p:nvPr/>
        </p:nvSpPr>
        <p:spPr bwMode="auto">
          <a:xfrm>
            <a:off x="2057400" y="2895600"/>
            <a:ext cx="480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/>
            <a:r>
              <a:rPr lang="en-US" altLang="en-US" b="1">
                <a:solidFill>
                  <a:srgbClr val="FFFFFF"/>
                </a:solidFill>
              </a:rPr>
              <a:t>Fungicide Resistance</a:t>
            </a:r>
          </a:p>
        </p:txBody>
      </p:sp>
      <p:sp>
        <p:nvSpPr>
          <p:cNvPr id="372744" name="Rectangle 8"/>
          <p:cNvSpPr>
            <a:spLocks noChangeArrowheads="1"/>
          </p:cNvSpPr>
          <p:nvPr/>
        </p:nvSpPr>
        <p:spPr bwMode="auto">
          <a:xfrm>
            <a:off x="2438400" y="3352800"/>
            <a:ext cx="6019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if the mode of action is narrow, resistance is likely.</a:t>
            </a:r>
          </a:p>
        </p:txBody>
      </p:sp>
      <p:sp>
        <p:nvSpPr>
          <p:cNvPr id="372745" name="Rectangle 9"/>
          <p:cNvSpPr>
            <a:spLocks noChangeArrowheads="1"/>
          </p:cNvSpPr>
          <p:nvPr/>
        </p:nvSpPr>
        <p:spPr bwMode="auto">
          <a:xfrm>
            <a:off x="2447925" y="5110163"/>
            <a:ext cx="533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usually toxic to seeds, plants, and insects.</a:t>
            </a:r>
          </a:p>
        </p:txBody>
      </p:sp>
      <p:sp>
        <p:nvSpPr>
          <p:cNvPr id="372746" name="Rectangle 10"/>
          <p:cNvSpPr>
            <a:spLocks noChangeArrowheads="1"/>
          </p:cNvSpPr>
          <p:nvPr/>
        </p:nvSpPr>
        <p:spPr bwMode="auto">
          <a:xfrm>
            <a:off x="2438400" y="5934075"/>
            <a:ext cx="5715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useful for preplant preparation.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Recertification Requirements</a:t>
            </a:r>
          </a:p>
        </p:txBody>
      </p:sp>
      <p:sp>
        <p:nvSpPr>
          <p:cNvPr id="240643" name="Rectangle 3"/>
          <p:cNvSpPr>
            <a:spLocks noChangeArrowheads="1"/>
          </p:cNvSpPr>
          <p:nvPr/>
        </p:nvSpPr>
        <p:spPr bwMode="auto">
          <a:xfrm>
            <a:off x="762000" y="1828800"/>
            <a:ext cx="7848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b="1"/>
              <a:t>You need 10 hours of CEUs every 5 years. </a:t>
            </a:r>
          </a:p>
          <a:p>
            <a:pPr>
              <a:buFontTx/>
              <a:buNone/>
            </a:pPr>
            <a:r>
              <a:rPr lang="en-US" altLang="en-US" b="1"/>
              <a:t>Must complete CEUs 90 days prior to expiration.</a:t>
            </a:r>
          </a:p>
        </p:txBody>
      </p:sp>
      <p:sp>
        <p:nvSpPr>
          <p:cNvPr id="240646" name="Rectangle 6"/>
          <p:cNvSpPr>
            <a:spLocks noChangeArrowheads="1"/>
          </p:cNvSpPr>
          <p:nvPr/>
        </p:nvSpPr>
        <p:spPr bwMode="auto">
          <a:xfrm>
            <a:off x="762000" y="3429000"/>
            <a:ext cx="7239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b="1"/>
              <a:t>You get credits at seminars*, field days*, and workshops.*</a:t>
            </a:r>
          </a:p>
          <a:p>
            <a:pPr>
              <a:buFontTx/>
              <a:buNone/>
            </a:pPr>
            <a:r>
              <a:rPr lang="en-US" altLang="en-US" b="1"/>
              <a:t> </a:t>
            </a:r>
          </a:p>
        </p:txBody>
      </p:sp>
      <p:sp>
        <p:nvSpPr>
          <p:cNvPr id="240651" name="Rectangle 11"/>
          <p:cNvSpPr>
            <a:spLocks noChangeArrowheads="1"/>
          </p:cNvSpPr>
          <p:nvPr/>
        </p:nvSpPr>
        <p:spPr bwMode="auto">
          <a:xfrm>
            <a:off x="914400" y="4495800"/>
            <a:ext cx="6096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b="1"/>
              <a:t>*(pre-approved for Category 24)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ChangeArrowheads="1"/>
          </p:cNvSpPr>
          <p:nvPr/>
        </p:nvSpPr>
        <p:spPr bwMode="auto">
          <a:xfrm>
            <a:off x="457200" y="762000"/>
            <a:ext cx="5486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b="1"/>
              <a:t>Types of Diseases    </a:t>
            </a:r>
            <a:r>
              <a:rPr lang="en-US" altLang="en-US" sz="1800" b="1">
                <a:solidFill>
                  <a:srgbClr val="FF66FF"/>
                </a:solidFill>
              </a:rPr>
              <a:t>(page 114)</a:t>
            </a:r>
          </a:p>
        </p:txBody>
      </p:sp>
      <p:sp>
        <p:nvSpPr>
          <p:cNvPr id="373763" name="Rectangle 3"/>
          <p:cNvSpPr>
            <a:spLocks noChangeArrowheads="1"/>
          </p:cNvSpPr>
          <p:nvPr/>
        </p:nvSpPr>
        <p:spPr bwMode="auto">
          <a:xfrm>
            <a:off x="0" y="0"/>
            <a:ext cx="7772400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Diseases of Ornamental Plants </a:t>
            </a:r>
          </a:p>
        </p:txBody>
      </p:sp>
      <p:sp>
        <p:nvSpPr>
          <p:cNvPr id="373764" name="Rectangle 4"/>
          <p:cNvSpPr>
            <a:spLocks noChangeArrowheads="1"/>
          </p:cNvSpPr>
          <p:nvPr/>
        </p:nvSpPr>
        <p:spPr bwMode="auto">
          <a:xfrm>
            <a:off x="-838200" y="1752600"/>
            <a:ext cx="6629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>
              <a:buFontTx/>
              <a:buNone/>
            </a:pPr>
            <a:r>
              <a:rPr lang="en-US" altLang="en-US" sz="2800">
                <a:solidFill>
                  <a:srgbClr val="FFFFFF"/>
                </a:solidFill>
              </a:rPr>
              <a:t>Leaf Spots caused by Fungi</a:t>
            </a:r>
          </a:p>
        </p:txBody>
      </p:sp>
      <p:sp>
        <p:nvSpPr>
          <p:cNvPr id="373765" name="Rectangle 5"/>
          <p:cNvSpPr>
            <a:spLocks noChangeArrowheads="1"/>
          </p:cNvSpPr>
          <p:nvPr/>
        </p:nvSpPr>
        <p:spPr bwMode="auto">
          <a:xfrm>
            <a:off x="-809625" y="3171825"/>
            <a:ext cx="6629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>
              <a:buFontTx/>
              <a:buNone/>
            </a:pPr>
            <a:r>
              <a:rPr lang="en-US" altLang="en-US" sz="2800">
                <a:solidFill>
                  <a:srgbClr val="FFFFFF"/>
                </a:solidFill>
              </a:rPr>
              <a:t>Leaf Spots caused by Bacteria</a:t>
            </a:r>
          </a:p>
        </p:txBody>
      </p:sp>
      <p:pic>
        <p:nvPicPr>
          <p:cNvPr id="373766" name="Picture 6" descr="entomosporium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828800"/>
            <a:ext cx="376555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3767" name="Rectangle 7"/>
          <p:cNvSpPr>
            <a:spLocks noChangeArrowheads="1"/>
          </p:cNvSpPr>
          <p:nvPr/>
        </p:nvSpPr>
        <p:spPr bwMode="auto">
          <a:xfrm>
            <a:off x="-600075" y="2257425"/>
            <a:ext cx="662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Entomosporium leaf spot of </a:t>
            </a: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redtip</a:t>
            </a:r>
          </a:p>
        </p:txBody>
      </p:sp>
      <p:sp>
        <p:nvSpPr>
          <p:cNvPr id="373768" name="Rectangle 8"/>
          <p:cNvSpPr>
            <a:spLocks noChangeArrowheads="1"/>
          </p:cNvSpPr>
          <p:nvPr/>
        </p:nvSpPr>
        <p:spPr bwMode="auto">
          <a:xfrm>
            <a:off x="-609600" y="2714625"/>
            <a:ext cx="5562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Spot anthracnose of dogwood</a:t>
            </a:r>
          </a:p>
        </p:txBody>
      </p:sp>
      <p:pic>
        <p:nvPicPr>
          <p:cNvPr id="373769" name="Picture 9" descr="spot anthra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25" y="1828800"/>
            <a:ext cx="355917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3770" name="Rectangle 10"/>
          <p:cNvSpPr>
            <a:spLocks noChangeArrowheads="1"/>
          </p:cNvSpPr>
          <p:nvPr/>
        </p:nvSpPr>
        <p:spPr bwMode="auto">
          <a:xfrm>
            <a:off x="-609600" y="3671888"/>
            <a:ext cx="5181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Bacterial leaf spot on zinnia</a:t>
            </a:r>
          </a:p>
        </p:txBody>
      </p:sp>
      <p:sp>
        <p:nvSpPr>
          <p:cNvPr id="373771" name="Rectangle 11"/>
          <p:cNvSpPr>
            <a:spLocks noChangeArrowheads="1"/>
          </p:cNvSpPr>
          <p:nvPr/>
        </p:nvSpPr>
        <p:spPr bwMode="auto">
          <a:xfrm>
            <a:off x="-628650" y="4129088"/>
            <a:ext cx="5181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Keep foliage dry as practical</a:t>
            </a:r>
          </a:p>
        </p:txBody>
      </p:sp>
      <p:sp>
        <p:nvSpPr>
          <p:cNvPr id="373772" name="Rectangle 12"/>
          <p:cNvSpPr>
            <a:spLocks noChangeArrowheads="1"/>
          </p:cNvSpPr>
          <p:nvPr/>
        </p:nvSpPr>
        <p:spPr bwMode="auto">
          <a:xfrm>
            <a:off x="-623888" y="4581525"/>
            <a:ext cx="5181601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Space plants for good air circulation</a:t>
            </a:r>
          </a:p>
        </p:txBody>
      </p:sp>
      <p:sp>
        <p:nvSpPr>
          <p:cNvPr id="373773" name="Rectangle 13"/>
          <p:cNvSpPr>
            <a:spLocks noChangeArrowheads="1"/>
          </p:cNvSpPr>
          <p:nvPr/>
        </p:nvSpPr>
        <p:spPr bwMode="auto">
          <a:xfrm>
            <a:off x="-623888" y="5391150"/>
            <a:ext cx="91582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Fungicides and bactericides in warm, wet weather</a:t>
            </a:r>
          </a:p>
        </p:txBody>
      </p:sp>
      <p:pic>
        <p:nvPicPr>
          <p:cNvPr id="373774" name="Picture 14" descr="zinnia_bacterial_leaf_sp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400550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3775" name="Text Box 15"/>
          <p:cNvSpPr txBox="1">
            <a:spLocks noChangeArrowheads="1"/>
          </p:cNvSpPr>
          <p:nvPr/>
        </p:nvSpPr>
        <p:spPr bwMode="auto">
          <a:xfrm>
            <a:off x="5638800" y="6415088"/>
            <a:ext cx="81121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800" b="1">
                <a:solidFill>
                  <a:schemeClr val="bg2"/>
                </a:solidFill>
                <a:latin typeface="Arial" charset="0"/>
              </a:rPr>
              <a:t>C W Warfield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737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737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3737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3737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3737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3737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3737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764" grpId="0"/>
      <p:bldP spid="373764" grpId="1"/>
      <p:bldP spid="373765" grpId="0"/>
      <p:bldP spid="373765" grpId="1"/>
      <p:bldP spid="373767" grpId="0"/>
      <p:bldP spid="373767" grpId="1"/>
      <p:bldP spid="373768" grpId="0"/>
      <p:bldP spid="373768" grpId="1"/>
      <p:bldP spid="373770" grpId="0"/>
      <p:bldP spid="373770" grpId="1"/>
      <p:bldP spid="373771" grpId="0"/>
      <p:bldP spid="373772" grpId="0"/>
      <p:bldP spid="373773" grpId="0"/>
      <p:bldP spid="373775" grpId="0"/>
      <p:bldP spid="373775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786" name="Group 2"/>
          <p:cNvGrpSpPr>
            <a:grpSpLocks/>
          </p:cNvGrpSpPr>
          <p:nvPr/>
        </p:nvGrpSpPr>
        <p:grpSpPr bwMode="auto">
          <a:xfrm>
            <a:off x="6650038" y="990600"/>
            <a:ext cx="2493962" cy="1912938"/>
            <a:chOff x="2832" y="1465"/>
            <a:chExt cx="2579" cy="2063"/>
          </a:xfrm>
        </p:grpSpPr>
        <p:pic>
          <p:nvPicPr>
            <p:cNvPr id="374787" name="Picture 3" descr="crabapple_scab_defoliat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" b="8438"/>
            <a:stretch>
              <a:fillRect/>
            </a:stretch>
          </p:blipFill>
          <p:spPr bwMode="auto">
            <a:xfrm>
              <a:off x="2832" y="1465"/>
              <a:ext cx="2579" cy="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4788" name="Text Box 4"/>
            <p:cNvSpPr txBox="1">
              <a:spLocks noChangeArrowheads="1"/>
            </p:cNvSpPr>
            <p:nvPr/>
          </p:nvSpPr>
          <p:spPr bwMode="auto">
            <a:xfrm>
              <a:off x="2880" y="3199"/>
              <a:ext cx="1323" cy="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b="1">
                  <a:solidFill>
                    <a:schemeClr val="bg2"/>
                  </a:solidFill>
                  <a:latin typeface="Arial" charset="0"/>
                </a:rPr>
                <a:t>C W Warfield</a:t>
              </a:r>
            </a:p>
          </p:txBody>
        </p:sp>
      </p:grpSp>
      <p:sp>
        <p:nvSpPr>
          <p:cNvPr id="374789" name="Rectangle 5"/>
          <p:cNvSpPr>
            <a:spLocks noChangeArrowheads="1"/>
          </p:cNvSpPr>
          <p:nvPr/>
        </p:nvSpPr>
        <p:spPr bwMode="auto">
          <a:xfrm>
            <a:off x="152400" y="0"/>
            <a:ext cx="777240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Diseases of Ornamental Plants </a:t>
            </a:r>
          </a:p>
        </p:txBody>
      </p:sp>
      <p:sp>
        <p:nvSpPr>
          <p:cNvPr id="374790" name="Rectangle 6"/>
          <p:cNvSpPr>
            <a:spLocks noChangeArrowheads="1"/>
          </p:cNvSpPr>
          <p:nvPr/>
        </p:nvSpPr>
        <p:spPr bwMode="auto">
          <a:xfrm>
            <a:off x="-671513" y="1781175"/>
            <a:ext cx="6629401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Scab on crabapple</a:t>
            </a:r>
          </a:p>
        </p:txBody>
      </p:sp>
      <p:sp>
        <p:nvSpPr>
          <p:cNvPr id="374791" name="Rectangle 7"/>
          <p:cNvSpPr>
            <a:spLocks noChangeArrowheads="1"/>
          </p:cNvSpPr>
          <p:nvPr/>
        </p:nvSpPr>
        <p:spPr bwMode="auto">
          <a:xfrm>
            <a:off x="-685800" y="2224088"/>
            <a:ext cx="6629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Scab on pyracantha</a:t>
            </a:r>
          </a:p>
        </p:txBody>
      </p:sp>
      <p:sp>
        <p:nvSpPr>
          <p:cNvPr id="374793" name="Rectangle 9"/>
          <p:cNvSpPr>
            <a:spLocks noChangeArrowheads="1"/>
          </p:cNvSpPr>
          <p:nvPr/>
        </p:nvSpPr>
        <p:spPr bwMode="auto">
          <a:xfrm>
            <a:off x="-61913" y="1295400"/>
            <a:ext cx="3581401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solidFill>
                  <a:srgbClr val="FFFFFF"/>
                </a:solidFill>
              </a:rPr>
              <a:t>Scab</a:t>
            </a:r>
            <a:endParaRPr lang="en-US" altLang="en-US" sz="1800">
              <a:solidFill>
                <a:srgbClr val="FFFFFF"/>
              </a:solidFill>
            </a:endParaRPr>
          </a:p>
        </p:txBody>
      </p:sp>
      <p:grpSp>
        <p:nvGrpSpPr>
          <p:cNvPr id="374794" name="Group 10"/>
          <p:cNvGrpSpPr>
            <a:grpSpLocks/>
          </p:cNvGrpSpPr>
          <p:nvPr/>
        </p:nvGrpSpPr>
        <p:grpSpPr bwMode="auto">
          <a:xfrm>
            <a:off x="3048000" y="4114800"/>
            <a:ext cx="3352800" cy="2533650"/>
            <a:chOff x="2592" y="2448"/>
            <a:chExt cx="2424" cy="1740"/>
          </a:xfrm>
        </p:grpSpPr>
        <p:pic>
          <p:nvPicPr>
            <p:cNvPr id="374795" name="Picture 11" descr="scab pyracantha uiu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2448"/>
              <a:ext cx="2424" cy="1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4796" name="Text Box 12"/>
            <p:cNvSpPr txBox="1">
              <a:spLocks noChangeArrowheads="1"/>
            </p:cNvSpPr>
            <p:nvPr/>
          </p:nvSpPr>
          <p:spPr bwMode="auto">
            <a:xfrm>
              <a:off x="2640" y="3907"/>
              <a:ext cx="719" cy="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>
                  <a:solidFill>
                    <a:srgbClr val="FFFFFF"/>
                  </a:solidFill>
                  <a:latin typeface="Arial" charset="0"/>
                </a:rPr>
                <a:t>Univ. Illinois</a:t>
              </a:r>
            </a:p>
          </p:txBody>
        </p:sp>
      </p:grpSp>
      <p:sp>
        <p:nvSpPr>
          <p:cNvPr id="374797" name="Rectangle 13"/>
          <p:cNvSpPr>
            <a:spLocks noChangeArrowheads="1"/>
          </p:cNvSpPr>
          <p:nvPr/>
        </p:nvSpPr>
        <p:spPr bwMode="auto">
          <a:xfrm>
            <a:off x="-685800" y="2662238"/>
            <a:ext cx="6629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Use resistant cultivars</a:t>
            </a:r>
          </a:p>
        </p:txBody>
      </p:sp>
      <p:sp>
        <p:nvSpPr>
          <p:cNvPr id="374798" name="Rectangle 14"/>
          <p:cNvSpPr>
            <a:spLocks noChangeArrowheads="1"/>
          </p:cNvSpPr>
          <p:nvPr/>
        </p:nvSpPr>
        <p:spPr bwMode="auto">
          <a:xfrm>
            <a:off x="-685800" y="3109913"/>
            <a:ext cx="4433888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Rake &amp; destroy fallen leaves and fruits</a:t>
            </a:r>
          </a:p>
        </p:txBody>
      </p:sp>
      <p:sp>
        <p:nvSpPr>
          <p:cNvPr id="374799" name="Rectangle 15"/>
          <p:cNvSpPr>
            <a:spLocks noChangeArrowheads="1"/>
          </p:cNvSpPr>
          <p:nvPr/>
        </p:nvSpPr>
        <p:spPr bwMode="auto">
          <a:xfrm>
            <a:off x="-685800" y="3919538"/>
            <a:ext cx="3810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Fungicides in spring until warm, dry weather</a:t>
            </a:r>
          </a:p>
        </p:txBody>
      </p:sp>
      <p:grpSp>
        <p:nvGrpSpPr>
          <p:cNvPr id="374800" name="Group 16"/>
          <p:cNvGrpSpPr>
            <a:grpSpLocks/>
          </p:cNvGrpSpPr>
          <p:nvPr/>
        </p:nvGrpSpPr>
        <p:grpSpPr bwMode="auto">
          <a:xfrm>
            <a:off x="6519863" y="3124200"/>
            <a:ext cx="2624137" cy="3521075"/>
            <a:chOff x="4107" y="1632"/>
            <a:chExt cx="1653" cy="2218"/>
          </a:xfrm>
        </p:grpSpPr>
        <p:pic>
          <p:nvPicPr>
            <p:cNvPr id="374801" name="Picture 17" descr="crabapple_leaf_scab_CYW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3" r="36368"/>
            <a:stretch>
              <a:fillRect/>
            </a:stretch>
          </p:blipFill>
          <p:spPr bwMode="auto">
            <a:xfrm>
              <a:off x="4107" y="1632"/>
              <a:ext cx="1653" cy="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4802" name="Text Box 18"/>
            <p:cNvSpPr txBox="1">
              <a:spLocks noChangeArrowheads="1"/>
            </p:cNvSpPr>
            <p:nvPr/>
          </p:nvSpPr>
          <p:spPr bwMode="auto">
            <a:xfrm>
              <a:off x="4128" y="3657"/>
              <a:ext cx="153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b="1">
                  <a:solidFill>
                    <a:schemeClr val="bg2"/>
                  </a:solidFill>
                  <a:latin typeface="Arial" charset="0"/>
                </a:rPr>
                <a:t>C W Warfield</a:t>
              </a:r>
            </a:p>
          </p:txBody>
        </p:sp>
      </p:grpSp>
      <p:grpSp>
        <p:nvGrpSpPr>
          <p:cNvPr id="374803" name="Group 19"/>
          <p:cNvGrpSpPr>
            <a:grpSpLocks/>
          </p:cNvGrpSpPr>
          <p:nvPr/>
        </p:nvGrpSpPr>
        <p:grpSpPr bwMode="auto">
          <a:xfrm>
            <a:off x="3581400" y="914400"/>
            <a:ext cx="2743200" cy="2936875"/>
            <a:chOff x="2448" y="1584"/>
            <a:chExt cx="2107" cy="2135"/>
          </a:xfrm>
        </p:grpSpPr>
        <p:pic>
          <p:nvPicPr>
            <p:cNvPr id="374804" name="Picture 20" descr="crabapple_fruit_scab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5" r="11719" b="5000"/>
            <a:stretch>
              <a:fillRect/>
            </a:stretch>
          </p:blipFill>
          <p:spPr bwMode="auto">
            <a:xfrm>
              <a:off x="2448" y="1584"/>
              <a:ext cx="2107" cy="210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4805" name="Text Box 21"/>
            <p:cNvSpPr txBox="1">
              <a:spLocks noChangeArrowheads="1"/>
            </p:cNvSpPr>
            <p:nvPr/>
          </p:nvSpPr>
          <p:spPr bwMode="auto">
            <a:xfrm>
              <a:off x="2448" y="3497"/>
              <a:ext cx="983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b="1">
                  <a:solidFill>
                    <a:schemeClr val="bg2"/>
                  </a:solidFill>
                  <a:latin typeface="Arial" charset="0"/>
                </a:rPr>
                <a:t>C W Warfield</a:t>
              </a:r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ChangeArrowheads="1"/>
          </p:cNvSpPr>
          <p:nvPr/>
        </p:nvSpPr>
        <p:spPr bwMode="auto">
          <a:xfrm>
            <a:off x="228600" y="2133600"/>
            <a:ext cx="8915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altLang="en-US" sz="2000"/>
          </a:p>
        </p:txBody>
      </p:sp>
      <p:sp>
        <p:nvSpPr>
          <p:cNvPr id="375811" name="Rectangle 3"/>
          <p:cNvSpPr>
            <a:spLocks noChangeArrowheads="1"/>
          </p:cNvSpPr>
          <p:nvPr/>
        </p:nvSpPr>
        <p:spPr bwMode="auto">
          <a:xfrm>
            <a:off x="0" y="0"/>
            <a:ext cx="777240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Diseases of Ornamental Plants </a:t>
            </a:r>
          </a:p>
        </p:txBody>
      </p:sp>
      <p:sp>
        <p:nvSpPr>
          <p:cNvPr id="375812" name="Rectangle 4"/>
          <p:cNvSpPr>
            <a:spLocks noChangeArrowheads="1"/>
          </p:cNvSpPr>
          <p:nvPr/>
        </p:nvSpPr>
        <p:spPr bwMode="auto">
          <a:xfrm>
            <a:off x="609600" y="2362200"/>
            <a:ext cx="5486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b="1">
                <a:solidFill>
                  <a:srgbClr val="FFFFFF"/>
                </a:solidFill>
              </a:rPr>
              <a:t>Root Rots</a:t>
            </a:r>
            <a:endParaRPr lang="en-US" altLang="en-US" sz="3200">
              <a:solidFill>
                <a:srgbClr val="FFFFFF"/>
              </a:solidFill>
            </a:endParaRPr>
          </a:p>
        </p:txBody>
      </p:sp>
      <p:sp>
        <p:nvSpPr>
          <p:cNvPr id="375813" name="Rectangle 5"/>
          <p:cNvSpPr>
            <a:spLocks noChangeArrowheads="1"/>
          </p:cNvSpPr>
          <p:nvPr/>
        </p:nvSpPr>
        <p:spPr bwMode="auto">
          <a:xfrm>
            <a:off x="0" y="2852738"/>
            <a:ext cx="3657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Char char="•"/>
            </a:pPr>
            <a:r>
              <a:rPr lang="en-US" altLang="en-US" b="1"/>
              <a:t>Phytophthora root rot of azaleas etc.</a:t>
            </a:r>
          </a:p>
        </p:txBody>
      </p:sp>
      <p:pic>
        <p:nvPicPr>
          <p:cNvPr id="375814" name="Picture 6" descr="phytophth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38200"/>
            <a:ext cx="4114800" cy="272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5816" name="Line 8"/>
          <p:cNvSpPr>
            <a:spLocks noChangeShapeType="1"/>
          </p:cNvSpPr>
          <p:nvPr/>
        </p:nvSpPr>
        <p:spPr bwMode="auto">
          <a:xfrm flipV="1">
            <a:off x="3810000" y="2895600"/>
            <a:ext cx="1143000" cy="228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5817" name="Rectangle 9"/>
          <p:cNvSpPr>
            <a:spLocks noChangeArrowheads="1"/>
          </p:cNvSpPr>
          <p:nvPr/>
        </p:nvSpPr>
        <p:spPr bwMode="auto">
          <a:xfrm>
            <a:off x="-19050" y="4152900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Char char="•"/>
            </a:pPr>
            <a:r>
              <a:rPr lang="en-US" altLang="en-US" b="1"/>
              <a:t>Use resistant cultivars</a:t>
            </a:r>
            <a:endParaRPr lang="en-US" altLang="en-US" b="1" i="1"/>
          </a:p>
        </p:txBody>
      </p:sp>
      <p:sp>
        <p:nvSpPr>
          <p:cNvPr id="375818" name="Rectangle 10"/>
          <p:cNvSpPr>
            <a:spLocks noChangeArrowheads="1"/>
          </p:cNvSpPr>
          <p:nvPr/>
        </p:nvSpPr>
        <p:spPr bwMode="auto">
          <a:xfrm>
            <a:off x="0" y="4629150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Char char="•"/>
            </a:pPr>
            <a:r>
              <a:rPr lang="en-US" altLang="en-US" b="1"/>
              <a:t>Use healthy plants</a:t>
            </a:r>
            <a:endParaRPr lang="en-US" altLang="en-US" b="1" i="1"/>
          </a:p>
        </p:txBody>
      </p:sp>
      <p:sp>
        <p:nvSpPr>
          <p:cNvPr id="375819" name="Rectangle 11"/>
          <p:cNvSpPr>
            <a:spLocks noChangeArrowheads="1"/>
          </p:cNvSpPr>
          <p:nvPr/>
        </p:nvSpPr>
        <p:spPr bwMode="auto">
          <a:xfrm>
            <a:off x="0" y="5067300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Char char="•"/>
            </a:pPr>
            <a:r>
              <a:rPr lang="en-US" altLang="en-US" b="1"/>
              <a:t>Consider raised beds amended with pine bark</a:t>
            </a:r>
            <a:endParaRPr lang="en-US" altLang="en-US" b="1" i="1"/>
          </a:p>
        </p:txBody>
      </p:sp>
      <p:pic>
        <p:nvPicPr>
          <p:cNvPr id="375820" name="Picture 12" descr="rhodo_Phytophthora_rootrot_CYW 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3681413"/>
            <a:ext cx="4241800" cy="317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5821" name="Line 13"/>
          <p:cNvSpPr>
            <a:spLocks noChangeShapeType="1"/>
          </p:cNvSpPr>
          <p:nvPr/>
        </p:nvSpPr>
        <p:spPr bwMode="auto">
          <a:xfrm>
            <a:off x="3810000" y="3886200"/>
            <a:ext cx="2362200" cy="914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5822" name="Rectangle 14"/>
          <p:cNvSpPr>
            <a:spLocks noChangeArrowheads="1"/>
          </p:cNvSpPr>
          <p:nvPr/>
        </p:nvSpPr>
        <p:spPr bwMode="auto">
          <a:xfrm>
            <a:off x="-19050" y="3676650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Char char="•"/>
            </a:pPr>
            <a:r>
              <a:rPr lang="en-US" altLang="en-US" b="1"/>
              <a:t>Leaves curl and wilt</a:t>
            </a:r>
            <a:endParaRPr lang="en-US" altLang="en-US" b="1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5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5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5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5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5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5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5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5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812" grpId="0" autoUpdateAnimBg="0"/>
      <p:bldP spid="375813" grpId="0" autoUpdateAnimBg="0"/>
      <p:bldP spid="375816" grpId="0" animBg="1"/>
      <p:bldP spid="375817" grpId="0" autoUpdateAnimBg="0"/>
      <p:bldP spid="375818" grpId="0" autoUpdateAnimBg="0"/>
      <p:bldP spid="375819" grpId="0" autoUpdateAnimBg="0"/>
      <p:bldP spid="37582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ChangeArrowheads="1"/>
          </p:cNvSpPr>
          <p:nvPr/>
        </p:nvSpPr>
        <p:spPr bwMode="auto">
          <a:xfrm>
            <a:off x="1143000" y="2514600"/>
            <a:ext cx="2362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solidFill>
                  <a:srgbClr val="FFFFFF"/>
                </a:solidFill>
              </a:rPr>
              <a:t>Nematodes</a:t>
            </a:r>
          </a:p>
        </p:txBody>
      </p:sp>
      <p:sp>
        <p:nvSpPr>
          <p:cNvPr id="376835" name="Rectangle 3"/>
          <p:cNvSpPr>
            <a:spLocks noChangeArrowheads="1"/>
          </p:cNvSpPr>
          <p:nvPr/>
        </p:nvSpPr>
        <p:spPr bwMode="auto">
          <a:xfrm>
            <a:off x="685800" y="914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Diseases of Ornamental Plants </a:t>
            </a:r>
          </a:p>
        </p:txBody>
      </p:sp>
      <p:sp>
        <p:nvSpPr>
          <p:cNvPr id="376836" name="Rectangle 4"/>
          <p:cNvSpPr>
            <a:spLocks noChangeArrowheads="1"/>
          </p:cNvSpPr>
          <p:nvPr/>
        </p:nvSpPr>
        <p:spPr bwMode="auto">
          <a:xfrm>
            <a:off x="3200400" y="2633663"/>
            <a:ext cx="1371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1800" b="1">
                <a:solidFill>
                  <a:srgbClr val="FF66FF"/>
                </a:solidFill>
              </a:rPr>
              <a:t>(page 116)</a:t>
            </a:r>
          </a:p>
        </p:txBody>
      </p:sp>
      <p:sp>
        <p:nvSpPr>
          <p:cNvPr id="376837" name="Text Box 5"/>
          <p:cNvSpPr txBox="1">
            <a:spLocks noChangeArrowheads="1"/>
          </p:cNvSpPr>
          <p:nvPr/>
        </p:nvSpPr>
        <p:spPr bwMode="auto">
          <a:xfrm>
            <a:off x="1282700" y="3357563"/>
            <a:ext cx="3289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>
                <a:latin typeface="Arial" charset="0"/>
              </a:rPr>
              <a:t> Foliar nematodes</a:t>
            </a:r>
          </a:p>
        </p:txBody>
      </p:sp>
      <p:pic>
        <p:nvPicPr>
          <p:cNvPr id="376838" name="Picture 6" descr="foliar nem1"/>
          <p:cNvPicPr>
            <a:picLocks noChangeAspect="1" noChangeArrowheads="1"/>
          </p:cNvPicPr>
          <p:nvPr/>
        </p:nvPicPr>
        <p:blipFill>
          <a:blip r:embed="rId3">
            <a:lum bright="12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5" r="17955"/>
          <a:stretch>
            <a:fillRect/>
          </a:stretch>
        </p:blipFill>
        <p:spPr bwMode="auto">
          <a:xfrm>
            <a:off x="5181600" y="2438400"/>
            <a:ext cx="366871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6839" name="Line 7"/>
          <p:cNvSpPr>
            <a:spLocks noChangeShapeType="1"/>
          </p:cNvSpPr>
          <p:nvPr/>
        </p:nvSpPr>
        <p:spPr bwMode="auto">
          <a:xfrm>
            <a:off x="4343400" y="3657600"/>
            <a:ext cx="3265488" cy="11430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6840" name="Line 8"/>
          <p:cNvSpPr>
            <a:spLocks noChangeShapeType="1"/>
          </p:cNvSpPr>
          <p:nvPr/>
        </p:nvSpPr>
        <p:spPr bwMode="auto">
          <a:xfrm>
            <a:off x="4191000" y="3810000"/>
            <a:ext cx="2198688" cy="12192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6842" name="Text Box 10"/>
          <p:cNvSpPr txBox="1">
            <a:spLocks noChangeArrowheads="1"/>
          </p:cNvSpPr>
          <p:nvPr/>
        </p:nvSpPr>
        <p:spPr bwMode="auto">
          <a:xfrm>
            <a:off x="1295400" y="3810000"/>
            <a:ext cx="2743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>
                <a:latin typeface="Arial" charset="0"/>
              </a:rPr>
              <a:t> Root-feeding 	nematodes</a:t>
            </a:r>
          </a:p>
        </p:txBody>
      </p:sp>
      <p:sp>
        <p:nvSpPr>
          <p:cNvPr id="376843" name="Text Box 11"/>
          <p:cNvSpPr txBox="1">
            <a:spLocks noChangeArrowheads="1"/>
          </p:cNvSpPr>
          <p:nvPr/>
        </p:nvSpPr>
        <p:spPr bwMode="auto">
          <a:xfrm>
            <a:off x="1295400" y="4649788"/>
            <a:ext cx="4038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>
                <a:latin typeface="Arial" charset="0"/>
              </a:rPr>
              <a:t> Use nematode-      	resistant cultivars</a:t>
            </a:r>
          </a:p>
        </p:txBody>
      </p:sp>
      <p:sp>
        <p:nvSpPr>
          <p:cNvPr id="376844" name="Text Box 12"/>
          <p:cNvSpPr txBox="1">
            <a:spLocks noChangeArrowheads="1"/>
          </p:cNvSpPr>
          <p:nvPr/>
        </p:nvSpPr>
        <p:spPr bwMode="auto">
          <a:xfrm>
            <a:off x="1295400" y="5454650"/>
            <a:ext cx="3657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>
                <a:latin typeface="Arial" charset="0"/>
              </a:rPr>
              <a:t> Soil sterilization 	where practical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858" name="Group 2"/>
          <p:cNvGrpSpPr>
            <a:grpSpLocks/>
          </p:cNvGrpSpPr>
          <p:nvPr/>
        </p:nvGrpSpPr>
        <p:grpSpPr bwMode="auto">
          <a:xfrm>
            <a:off x="4724400" y="685800"/>
            <a:ext cx="4035425" cy="3027363"/>
            <a:chOff x="3024" y="1968"/>
            <a:chExt cx="2542" cy="1907"/>
          </a:xfrm>
        </p:grpSpPr>
        <p:pic>
          <p:nvPicPr>
            <p:cNvPr id="377859" name="Picture 3" descr="crapemyrtle_PM_bud_CY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968"/>
              <a:ext cx="2542" cy="1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7860" name="Text Box 4"/>
            <p:cNvSpPr txBox="1">
              <a:spLocks noChangeArrowheads="1"/>
            </p:cNvSpPr>
            <p:nvPr/>
          </p:nvSpPr>
          <p:spPr bwMode="auto">
            <a:xfrm>
              <a:off x="3024" y="3667"/>
              <a:ext cx="70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>
                  <a:solidFill>
                    <a:schemeClr val="bg2"/>
                  </a:solidFill>
                  <a:latin typeface="Arial" charset="0"/>
                </a:rPr>
                <a:t>C W Warfield</a:t>
              </a:r>
            </a:p>
          </p:txBody>
        </p:sp>
      </p:grpSp>
      <p:sp>
        <p:nvSpPr>
          <p:cNvPr id="377861" name="Rectangle 5"/>
          <p:cNvSpPr>
            <a:spLocks noChangeArrowheads="1"/>
          </p:cNvSpPr>
          <p:nvPr/>
        </p:nvSpPr>
        <p:spPr bwMode="auto">
          <a:xfrm>
            <a:off x="0" y="0"/>
            <a:ext cx="7772400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Diseases of Ornamental Plants </a:t>
            </a:r>
          </a:p>
        </p:txBody>
      </p:sp>
      <p:sp>
        <p:nvSpPr>
          <p:cNvPr id="377862" name="Rectangle 6"/>
          <p:cNvSpPr>
            <a:spLocks noChangeArrowheads="1"/>
          </p:cNvSpPr>
          <p:nvPr/>
        </p:nvSpPr>
        <p:spPr bwMode="auto">
          <a:xfrm>
            <a:off x="-762000" y="2105025"/>
            <a:ext cx="5867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Crabapples</a:t>
            </a:r>
            <a:r>
              <a:rPr lang="en-US" altLang="en-US" sz="2800"/>
              <a:t> </a:t>
            </a:r>
          </a:p>
        </p:txBody>
      </p:sp>
      <p:sp>
        <p:nvSpPr>
          <p:cNvPr id="377863" name="Rectangle 7"/>
          <p:cNvSpPr>
            <a:spLocks noChangeArrowheads="1"/>
          </p:cNvSpPr>
          <p:nvPr/>
        </p:nvSpPr>
        <p:spPr bwMode="auto">
          <a:xfrm>
            <a:off x="-742950" y="2638425"/>
            <a:ext cx="3276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 Crapemyrtle</a:t>
            </a:r>
          </a:p>
        </p:txBody>
      </p:sp>
      <p:sp>
        <p:nvSpPr>
          <p:cNvPr id="377864" name="Rectangle 8"/>
          <p:cNvSpPr>
            <a:spLocks noChangeArrowheads="1"/>
          </p:cNvSpPr>
          <p:nvPr/>
        </p:nvSpPr>
        <p:spPr bwMode="auto">
          <a:xfrm>
            <a:off x="-742950" y="3095625"/>
            <a:ext cx="6629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 Dogwood</a:t>
            </a:r>
          </a:p>
        </p:txBody>
      </p:sp>
      <p:sp>
        <p:nvSpPr>
          <p:cNvPr id="377865" name="Rectangle 9"/>
          <p:cNvSpPr>
            <a:spLocks noChangeArrowheads="1"/>
          </p:cNvSpPr>
          <p:nvPr/>
        </p:nvSpPr>
        <p:spPr bwMode="auto">
          <a:xfrm>
            <a:off x="-742950" y="4010025"/>
            <a:ext cx="6629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 Zinnia</a:t>
            </a:r>
          </a:p>
        </p:txBody>
      </p:sp>
      <p:sp>
        <p:nvSpPr>
          <p:cNvPr id="377866" name="Rectangle 10"/>
          <p:cNvSpPr>
            <a:spLocks noChangeArrowheads="1"/>
          </p:cNvSpPr>
          <p:nvPr/>
        </p:nvSpPr>
        <p:spPr bwMode="auto">
          <a:xfrm>
            <a:off x="-762000" y="3552825"/>
            <a:ext cx="6629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 Euonymus</a:t>
            </a:r>
          </a:p>
        </p:txBody>
      </p:sp>
      <p:sp>
        <p:nvSpPr>
          <p:cNvPr id="377867" name="Rectangle 11"/>
          <p:cNvSpPr>
            <a:spLocks noChangeArrowheads="1"/>
          </p:cNvSpPr>
          <p:nvPr/>
        </p:nvSpPr>
        <p:spPr bwMode="auto">
          <a:xfrm>
            <a:off x="-685800" y="1676400"/>
            <a:ext cx="4038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Powdery Mildew</a:t>
            </a:r>
          </a:p>
        </p:txBody>
      </p:sp>
      <p:sp>
        <p:nvSpPr>
          <p:cNvPr id="377869" name="Rectangle 13"/>
          <p:cNvSpPr>
            <a:spLocks noChangeArrowheads="1"/>
          </p:cNvSpPr>
          <p:nvPr/>
        </p:nvSpPr>
        <p:spPr bwMode="auto">
          <a:xfrm>
            <a:off x="3214688" y="1795463"/>
            <a:ext cx="1447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1800" b="1">
                <a:solidFill>
                  <a:srgbClr val="FF66FF"/>
                </a:solidFill>
              </a:rPr>
              <a:t>(page 117)</a:t>
            </a:r>
          </a:p>
        </p:txBody>
      </p:sp>
      <p:sp>
        <p:nvSpPr>
          <p:cNvPr id="377870" name="Rectangle 14"/>
          <p:cNvSpPr>
            <a:spLocks noChangeArrowheads="1"/>
          </p:cNvSpPr>
          <p:nvPr/>
        </p:nvSpPr>
        <p:spPr bwMode="auto">
          <a:xfrm>
            <a:off x="-747713" y="4457700"/>
            <a:ext cx="4752976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Selective pruning</a:t>
            </a:r>
          </a:p>
        </p:txBody>
      </p:sp>
      <p:sp>
        <p:nvSpPr>
          <p:cNvPr id="377871" name="Rectangle 15"/>
          <p:cNvSpPr>
            <a:spLocks noChangeArrowheads="1"/>
          </p:cNvSpPr>
          <p:nvPr/>
        </p:nvSpPr>
        <p:spPr bwMode="auto">
          <a:xfrm>
            <a:off x="-747713" y="5353050"/>
            <a:ext cx="38242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  Fungicides help</a:t>
            </a:r>
          </a:p>
        </p:txBody>
      </p:sp>
      <p:sp>
        <p:nvSpPr>
          <p:cNvPr id="377872" name="Rectangle 16"/>
          <p:cNvSpPr>
            <a:spLocks noChangeArrowheads="1"/>
          </p:cNvSpPr>
          <p:nvPr/>
        </p:nvSpPr>
        <p:spPr bwMode="auto">
          <a:xfrm>
            <a:off x="-762000" y="4905375"/>
            <a:ext cx="5638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Select resistant cultivars</a:t>
            </a:r>
          </a:p>
        </p:txBody>
      </p:sp>
      <p:sp>
        <p:nvSpPr>
          <p:cNvPr id="377873" name="Line 17"/>
          <p:cNvSpPr>
            <a:spLocks noChangeShapeType="1"/>
          </p:cNvSpPr>
          <p:nvPr/>
        </p:nvSpPr>
        <p:spPr bwMode="auto">
          <a:xfrm flipV="1">
            <a:off x="2590800" y="2057400"/>
            <a:ext cx="3200400" cy="838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77874" name="Group 18"/>
          <p:cNvGrpSpPr>
            <a:grpSpLocks/>
          </p:cNvGrpSpPr>
          <p:nvPr/>
        </p:nvGrpSpPr>
        <p:grpSpPr bwMode="auto">
          <a:xfrm>
            <a:off x="4724400" y="3754438"/>
            <a:ext cx="4035425" cy="3027362"/>
            <a:chOff x="3024" y="1536"/>
            <a:chExt cx="2542" cy="1907"/>
          </a:xfrm>
        </p:grpSpPr>
        <p:pic>
          <p:nvPicPr>
            <p:cNvPr id="377875" name="Picture 19" descr="zinnia_powderymildew_CYW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536"/>
              <a:ext cx="2542" cy="1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7876" name="Text Box 20"/>
            <p:cNvSpPr txBox="1">
              <a:spLocks noChangeArrowheads="1"/>
            </p:cNvSpPr>
            <p:nvPr/>
          </p:nvSpPr>
          <p:spPr bwMode="auto">
            <a:xfrm>
              <a:off x="3168" y="3216"/>
              <a:ext cx="70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>
                  <a:solidFill>
                    <a:schemeClr val="bg2"/>
                  </a:solidFill>
                  <a:latin typeface="Arial" charset="0"/>
                </a:rPr>
                <a:t>C W Warfield</a:t>
              </a:r>
            </a:p>
          </p:txBody>
        </p:sp>
      </p:grpSp>
      <p:sp>
        <p:nvSpPr>
          <p:cNvPr id="377877" name="Line 21"/>
          <p:cNvSpPr>
            <a:spLocks noChangeShapeType="1"/>
          </p:cNvSpPr>
          <p:nvPr/>
        </p:nvSpPr>
        <p:spPr bwMode="auto">
          <a:xfrm>
            <a:off x="1752600" y="4267200"/>
            <a:ext cx="4267200" cy="838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ChangeArrowheads="1"/>
          </p:cNvSpPr>
          <p:nvPr/>
        </p:nvSpPr>
        <p:spPr bwMode="auto">
          <a:xfrm>
            <a:off x="685800" y="92868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Diseases of Ornamental Plants </a:t>
            </a:r>
          </a:p>
        </p:txBody>
      </p:sp>
      <p:sp>
        <p:nvSpPr>
          <p:cNvPr id="378883" name="Rectangle 3"/>
          <p:cNvSpPr>
            <a:spLocks noChangeArrowheads="1"/>
          </p:cNvSpPr>
          <p:nvPr/>
        </p:nvSpPr>
        <p:spPr bwMode="auto">
          <a:xfrm>
            <a:off x="-304800" y="2362200"/>
            <a:ext cx="4038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Bacterial Blights</a:t>
            </a:r>
          </a:p>
        </p:txBody>
      </p:sp>
      <p:sp>
        <p:nvSpPr>
          <p:cNvPr id="378885" name="Rectangle 5"/>
          <p:cNvSpPr>
            <a:spLocks noChangeArrowheads="1"/>
          </p:cNvSpPr>
          <p:nvPr/>
        </p:nvSpPr>
        <p:spPr bwMode="auto">
          <a:xfrm>
            <a:off x="609600" y="2838450"/>
            <a:ext cx="3657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/>
              <a:t>Fireblight on crabapple</a:t>
            </a:r>
            <a:endParaRPr lang="en-US" altLang="en-US" sz="1800">
              <a:solidFill>
                <a:srgbClr val="FF66FF"/>
              </a:solidFill>
            </a:endParaRPr>
          </a:p>
        </p:txBody>
      </p:sp>
      <p:sp>
        <p:nvSpPr>
          <p:cNvPr id="378886" name="Rectangle 6"/>
          <p:cNvSpPr>
            <a:spLocks noChangeArrowheads="1"/>
          </p:cNvSpPr>
          <p:nvPr/>
        </p:nvSpPr>
        <p:spPr bwMode="auto">
          <a:xfrm>
            <a:off x="609600" y="3762375"/>
            <a:ext cx="426720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/>
              <a:t>Also infects pear, hawthorn, pyracantha, cotoneaster,  and </a:t>
            </a:r>
            <a:r>
              <a:rPr lang="en-US" altLang="en-US" i="1"/>
              <a:t>Amelanchier</a:t>
            </a:r>
            <a:r>
              <a:rPr lang="en-US" altLang="en-US"/>
              <a:t>.</a:t>
            </a:r>
            <a:endParaRPr lang="en-US" altLang="en-US" sz="1800">
              <a:solidFill>
                <a:srgbClr val="FF66FF"/>
              </a:solidFill>
            </a:endParaRPr>
          </a:p>
        </p:txBody>
      </p:sp>
      <p:sp>
        <p:nvSpPr>
          <p:cNvPr id="378887" name="Rectangle 7"/>
          <p:cNvSpPr>
            <a:spLocks noChangeArrowheads="1"/>
          </p:cNvSpPr>
          <p:nvPr/>
        </p:nvSpPr>
        <p:spPr bwMode="auto">
          <a:xfrm>
            <a:off x="609600" y="5548313"/>
            <a:ext cx="678180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/>
              <a:t>Plant resistant cultivars and prune out infected branches</a:t>
            </a:r>
          </a:p>
        </p:txBody>
      </p:sp>
      <p:pic>
        <p:nvPicPr>
          <p:cNvPr id="378888" name="Picture 8" descr="FireblightonPear RJo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14600"/>
            <a:ext cx="4241800" cy="307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ChangeArrowheads="1"/>
          </p:cNvSpPr>
          <p:nvPr/>
        </p:nvSpPr>
        <p:spPr bwMode="auto">
          <a:xfrm>
            <a:off x="685800" y="92868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Diseases of Ornamental Plants </a:t>
            </a:r>
          </a:p>
        </p:txBody>
      </p:sp>
      <p:sp>
        <p:nvSpPr>
          <p:cNvPr id="379907" name="Rectangle 3"/>
          <p:cNvSpPr>
            <a:spLocks noChangeArrowheads="1"/>
          </p:cNvSpPr>
          <p:nvPr/>
        </p:nvSpPr>
        <p:spPr bwMode="auto">
          <a:xfrm>
            <a:off x="3429000" y="2819400"/>
            <a:ext cx="3581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>
              <a:buFontTx/>
              <a:buNone/>
            </a:pPr>
            <a:r>
              <a:rPr lang="en-US" altLang="en-US" sz="2800" b="1"/>
              <a:t>Vascular Wilts</a:t>
            </a:r>
          </a:p>
        </p:txBody>
      </p:sp>
      <p:sp>
        <p:nvSpPr>
          <p:cNvPr id="379908" name="Rectangle 4"/>
          <p:cNvSpPr>
            <a:spLocks noChangeArrowheads="1"/>
          </p:cNvSpPr>
          <p:nvPr/>
        </p:nvSpPr>
        <p:spPr bwMode="auto">
          <a:xfrm>
            <a:off x="4267200" y="3352800"/>
            <a:ext cx="6629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 Fusarium wilt of Mimosa</a:t>
            </a:r>
          </a:p>
        </p:txBody>
      </p:sp>
      <p:sp>
        <p:nvSpPr>
          <p:cNvPr id="379910" name="Rectangle 6"/>
          <p:cNvSpPr>
            <a:spLocks noChangeArrowheads="1"/>
          </p:cNvSpPr>
          <p:nvPr/>
        </p:nvSpPr>
        <p:spPr bwMode="auto">
          <a:xfrm>
            <a:off x="6096000" y="2938463"/>
            <a:ext cx="2286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>
              <a:buFontTx/>
              <a:buNone/>
            </a:pPr>
            <a:r>
              <a:rPr lang="en-US" altLang="en-US" sz="1800" b="1">
                <a:solidFill>
                  <a:srgbClr val="FF66FF"/>
                </a:solidFill>
              </a:rPr>
              <a:t>(page 118)</a:t>
            </a:r>
          </a:p>
        </p:txBody>
      </p:sp>
      <p:pic>
        <p:nvPicPr>
          <p:cNvPr id="379911" name="Picture 7" descr="mimosawi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52800"/>
            <a:ext cx="4800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912" name="Rectangle 8"/>
          <p:cNvSpPr>
            <a:spLocks noChangeArrowheads="1"/>
          </p:cNvSpPr>
          <p:nvPr/>
        </p:nvSpPr>
        <p:spPr bwMode="auto">
          <a:xfrm>
            <a:off x="4267200" y="3829050"/>
            <a:ext cx="5867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533400" indent="-5334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95400" indent="-381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Plant some other tree</a:t>
            </a:r>
            <a:endParaRPr lang="en-US" altLang="en-US" sz="28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ChangeArrowheads="1"/>
          </p:cNvSpPr>
          <p:nvPr/>
        </p:nvSpPr>
        <p:spPr bwMode="auto">
          <a:xfrm>
            <a:off x="76200" y="152400"/>
            <a:ext cx="777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Diseases of Ornamental Plants </a:t>
            </a:r>
          </a:p>
        </p:txBody>
      </p:sp>
      <p:sp>
        <p:nvSpPr>
          <p:cNvPr id="380931" name="Rectangle 3"/>
          <p:cNvSpPr>
            <a:spLocks noChangeArrowheads="1"/>
          </p:cNvSpPr>
          <p:nvPr/>
        </p:nvSpPr>
        <p:spPr bwMode="auto">
          <a:xfrm>
            <a:off x="1600200" y="1447800"/>
            <a:ext cx="4800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>
              <a:buFontTx/>
              <a:buNone/>
            </a:pPr>
            <a:r>
              <a:rPr lang="en-US" altLang="en-US" sz="2800" b="1">
                <a:solidFill>
                  <a:schemeClr val="accent1"/>
                </a:solidFill>
              </a:rPr>
              <a:t>Vascular Wilts</a:t>
            </a:r>
          </a:p>
        </p:txBody>
      </p:sp>
      <p:sp>
        <p:nvSpPr>
          <p:cNvPr id="380932" name="Rectangle 4"/>
          <p:cNvSpPr>
            <a:spLocks noChangeArrowheads="1"/>
          </p:cNvSpPr>
          <p:nvPr/>
        </p:nvSpPr>
        <p:spPr bwMode="auto">
          <a:xfrm>
            <a:off x="4267200" y="3752850"/>
            <a:ext cx="6629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>
                <a:solidFill>
                  <a:schemeClr val="accent1"/>
                </a:solidFill>
              </a:rPr>
              <a:t> Fusarium wilt of Mimosa</a:t>
            </a:r>
          </a:p>
        </p:txBody>
      </p:sp>
      <p:sp>
        <p:nvSpPr>
          <p:cNvPr id="380933" name="Rectangle 5"/>
          <p:cNvSpPr>
            <a:spLocks noChangeArrowheads="1"/>
          </p:cNvSpPr>
          <p:nvPr/>
        </p:nvSpPr>
        <p:spPr bwMode="auto">
          <a:xfrm>
            <a:off x="3581400" y="4210050"/>
            <a:ext cx="6096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>
              <a:buFontTx/>
              <a:buNone/>
            </a:pPr>
            <a:r>
              <a:rPr lang="en-US" altLang="en-US" sz="2800" b="1"/>
              <a:t>Wilts caused by </a:t>
            </a:r>
            <a:r>
              <a:rPr lang="en-US" altLang="en-US" sz="2800" b="1" i="1"/>
              <a:t>Xylella</a:t>
            </a:r>
          </a:p>
        </p:txBody>
      </p:sp>
      <p:sp>
        <p:nvSpPr>
          <p:cNvPr id="380934" name="Rectangle 6"/>
          <p:cNvSpPr>
            <a:spLocks noChangeArrowheads="1"/>
          </p:cNvSpPr>
          <p:nvPr/>
        </p:nvSpPr>
        <p:spPr bwMode="auto">
          <a:xfrm>
            <a:off x="4267200" y="4933950"/>
            <a:ext cx="6629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2"/>
            <a:r>
              <a:rPr lang="en-US" altLang="en-US" sz="2400"/>
              <a:t> Bacterial leaf scorch</a:t>
            </a:r>
          </a:p>
        </p:txBody>
      </p:sp>
      <p:pic>
        <p:nvPicPr>
          <p:cNvPr id="380936" name="Picture 8" descr="scor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495800" cy="302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0937" name="Rectangle 9"/>
          <p:cNvSpPr>
            <a:spLocks noChangeArrowheads="1"/>
          </p:cNvSpPr>
          <p:nvPr/>
        </p:nvSpPr>
        <p:spPr bwMode="auto">
          <a:xfrm>
            <a:off x="1143000" y="2362200"/>
            <a:ext cx="2057400" cy="1143000"/>
          </a:xfrm>
          <a:prstGeom prst="rect">
            <a:avLst/>
          </a:prstGeom>
          <a:solidFill>
            <a:srgbClr val="CCECFF"/>
          </a:solidFill>
          <a:ln w="12700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800" b="1">
                <a:solidFill>
                  <a:schemeClr val="bg2"/>
                </a:solidFill>
                <a:latin typeface="Arial" charset="0"/>
              </a:rPr>
              <a:t>Affects oaks,</a:t>
            </a:r>
          </a:p>
          <a:p>
            <a:pPr algn="ctr"/>
            <a:r>
              <a:rPr lang="en-US" altLang="en-US" sz="1800" b="1">
                <a:solidFill>
                  <a:schemeClr val="bg2"/>
                </a:solidFill>
                <a:latin typeface="Arial" charset="0"/>
              </a:rPr>
              <a:t>sycamore, and</a:t>
            </a:r>
          </a:p>
          <a:p>
            <a:pPr algn="ctr"/>
            <a:r>
              <a:rPr lang="en-US" altLang="en-US" sz="1800" b="1">
                <a:solidFill>
                  <a:schemeClr val="bg2"/>
                </a:solidFill>
                <a:latin typeface="Arial" charset="0"/>
              </a:rPr>
              <a:t>other trees.</a:t>
            </a:r>
          </a:p>
        </p:txBody>
      </p:sp>
      <p:pic>
        <p:nvPicPr>
          <p:cNvPr id="380938" name="Picture 10" descr="bacterial_leaf_scorch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29"/>
          <a:stretch>
            <a:fillRect/>
          </a:stretch>
        </p:blipFill>
        <p:spPr bwMode="auto">
          <a:xfrm>
            <a:off x="5638800" y="685800"/>
            <a:ext cx="3352800" cy="30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0939" name="Text Box 11"/>
          <p:cNvSpPr txBox="1">
            <a:spLocks noChangeArrowheads="1"/>
          </p:cNvSpPr>
          <p:nvPr/>
        </p:nvSpPr>
        <p:spPr bwMode="auto">
          <a:xfrm>
            <a:off x="5200650" y="5426075"/>
            <a:ext cx="35972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>
                <a:latin typeface="Arial" charset="0"/>
              </a:rPr>
              <a:t>   Replace with non-     	susceptible tree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8595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38601" name="Picture 9" descr="NCCE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25963"/>
            <a:ext cx="3200400" cy="1036637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602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1524000"/>
            <a:ext cx="7772400" cy="1143000"/>
          </a:xfrm>
        </p:spPr>
        <p:txBody>
          <a:bodyPr/>
          <a:lstStyle/>
          <a:p>
            <a:r>
              <a:rPr lang="en-US" altLang="en-US" sz="4000" b="1"/>
              <a:t>Credits: </a:t>
            </a:r>
            <a:br>
              <a:rPr lang="en-US" altLang="en-US" sz="4000" b="1"/>
            </a:br>
            <a:r>
              <a:rPr lang="en-US" altLang="en-US" sz="4000">
                <a:solidFill>
                  <a:schemeClr val="tx1"/>
                </a:solidFill>
              </a:rPr>
              <a:t>Wayne Buhler,PHD</a:t>
            </a:r>
            <a:br>
              <a:rPr lang="en-US" altLang="en-US" sz="4000">
                <a:solidFill>
                  <a:schemeClr val="tx1"/>
                </a:solidFill>
              </a:rPr>
            </a:br>
            <a:r>
              <a:rPr lang="en-US" altLang="en-US" sz="4000">
                <a:solidFill>
                  <a:schemeClr val="tx1"/>
                </a:solidFill>
              </a:rPr>
              <a:t>James Baker, PHD</a:t>
            </a:r>
            <a:br>
              <a:rPr lang="en-US" altLang="en-US" sz="4000">
                <a:solidFill>
                  <a:schemeClr val="tx1"/>
                </a:solidFill>
              </a:rPr>
            </a:br>
            <a:r>
              <a:rPr lang="en-US" altLang="en-US" sz="4000">
                <a:solidFill>
                  <a:schemeClr val="tx1"/>
                </a:solidFill>
              </a:rPr>
              <a:t>Steve Pettis, MPPPM</a:t>
            </a:r>
          </a:p>
        </p:txBody>
      </p:sp>
      <p:pic>
        <p:nvPicPr>
          <p:cNvPr id="238603" name="Picture 11" descr="UGABar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95800"/>
            <a:ext cx="2743200" cy="10890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604" name="Text Box 12"/>
          <p:cNvSpPr txBox="1">
            <a:spLocks noChangeArrowheads="1"/>
          </p:cNvSpPr>
          <p:nvPr/>
        </p:nvSpPr>
        <p:spPr bwMode="auto">
          <a:xfrm>
            <a:off x="3429000" y="5715000"/>
            <a:ext cx="2362200" cy="396875"/>
          </a:xfrm>
          <a:prstGeom prst="rect">
            <a:avLst/>
          </a:prstGeom>
          <a:solidFill>
            <a:schemeClr val="fol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1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Georgia Department of Agriculture</a:t>
            </a:r>
          </a:p>
          <a:p>
            <a:pPr algn="ctr" eaLnBrk="1" hangingPunct="1"/>
            <a:r>
              <a:rPr lang="en-US" altLang="en-US" sz="1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Tommy Irvin Commissioner</a:t>
            </a:r>
          </a:p>
        </p:txBody>
      </p:sp>
      <p:pic>
        <p:nvPicPr>
          <p:cNvPr id="238605" name="Picture 13" descr="color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88" y="4343400"/>
            <a:ext cx="1252537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789" name="Rectangle 5"/>
          <p:cNvSpPr>
            <a:spLocks noChangeArrowheads="1"/>
          </p:cNvSpPr>
          <p:nvPr/>
        </p:nvSpPr>
        <p:spPr bwMode="auto">
          <a:xfrm>
            <a:off x="228600" y="2209800"/>
            <a:ext cx="8763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SzPct val="100000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spcBef>
                <a:spcPct val="20000"/>
              </a:spcBef>
              <a:buSzPct val="100000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spcBef>
                <a:spcPct val="20000"/>
              </a:spcBef>
              <a:buSzPct val="10000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spcBef>
                <a:spcPct val="20000"/>
              </a:spcBef>
              <a:buSzPct val="10000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spcBef>
                <a:spcPct val="20000"/>
              </a:spcBef>
              <a:buSzPct val="10000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algn="ctr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algn="ctr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algn="ctr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algn="ctr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 b="1">
                <a:solidFill>
                  <a:srgbClr val="FFFFFF"/>
                </a:solidFill>
              </a:rPr>
              <a:t>Part 2</a:t>
            </a:r>
          </a:p>
          <a:p>
            <a:r>
              <a:rPr lang="en-US" altLang="en-US" sz="4000" b="1">
                <a:solidFill>
                  <a:srgbClr val="FFFFFF"/>
                </a:solidFill>
              </a:rPr>
              <a:t>Intro to Pest Management in Turfgrass and Ornamentals</a:t>
            </a:r>
          </a:p>
          <a:p>
            <a:endParaRPr lang="en-US" altLang="en-US" sz="40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12775"/>
            <a:ext cx="8229600" cy="1139825"/>
          </a:xfrm>
        </p:spPr>
        <p:txBody>
          <a:bodyPr/>
          <a:lstStyle/>
          <a:p>
            <a:r>
              <a:rPr lang="en-US" altLang="en-US" sz="4000"/>
              <a:t>Intro to Pest Management </a:t>
            </a:r>
            <a:br>
              <a:rPr lang="en-US" altLang="en-US" sz="4000"/>
            </a:br>
            <a:r>
              <a:rPr lang="en-US" altLang="en-US" sz="4000"/>
              <a:t>Chapter 1</a:t>
            </a: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4289425" y="2201863"/>
            <a:ext cx="4473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48836" name="Text Box 4"/>
          <p:cNvSpPr txBox="1">
            <a:spLocks noChangeArrowheads="1"/>
          </p:cNvSpPr>
          <p:nvPr/>
        </p:nvSpPr>
        <p:spPr bwMode="auto">
          <a:xfrm>
            <a:off x="4251325" y="1946275"/>
            <a:ext cx="443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/>
          </a:p>
        </p:txBody>
      </p:sp>
      <p:sp>
        <p:nvSpPr>
          <p:cNvPr id="248837" name="Text Box 5"/>
          <p:cNvSpPr txBox="1">
            <a:spLocks noChangeArrowheads="1"/>
          </p:cNvSpPr>
          <p:nvPr/>
        </p:nvSpPr>
        <p:spPr bwMode="auto">
          <a:xfrm>
            <a:off x="1981200" y="2133600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>
                <a:latin typeface="Arial" charset="0"/>
              </a:rPr>
              <a:t>  BASIC PRINCIPLES OF  </a:t>
            </a:r>
            <a:r>
              <a:rPr lang="en-US" altLang="en-US" b="1">
                <a:latin typeface="Arial" charset="0"/>
              </a:rPr>
              <a:t>IPM</a:t>
            </a:r>
          </a:p>
        </p:txBody>
      </p:sp>
      <p:sp>
        <p:nvSpPr>
          <p:cNvPr id="248838" name="Text Box 6"/>
          <p:cNvSpPr txBox="1">
            <a:spLocks noChangeArrowheads="1"/>
          </p:cNvSpPr>
          <p:nvPr/>
        </p:nvSpPr>
        <p:spPr bwMode="auto">
          <a:xfrm>
            <a:off x="1981200" y="3048000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>
                <a:latin typeface="Arial" charset="0"/>
              </a:rPr>
              <a:t>  WHAT’S THE PROBLEM?</a:t>
            </a:r>
          </a:p>
        </p:txBody>
      </p:sp>
      <p:sp>
        <p:nvSpPr>
          <p:cNvPr id="248839" name="Text Box 7"/>
          <p:cNvSpPr txBox="1">
            <a:spLocks noChangeArrowheads="1"/>
          </p:cNvSpPr>
          <p:nvPr/>
        </p:nvSpPr>
        <p:spPr bwMode="auto">
          <a:xfrm>
            <a:off x="1981200" y="3962400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>
                <a:latin typeface="Arial" charset="0"/>
              </a:rPr>
              <a:t>  ACTION CHOICES</a:t>
            </a:r>
          </a:p>
        </p:txBody>
      </p:sp>
      <p:sp>
        <p:nvSpPr>
          <p:cNvPr id="248840" name="Text Box 8"/>
          <p:cNvSpPr txBox="1">
            <a:spLocks noChangeArrowheads="1"/>
          </p:cNvSpPr>
          <p:nvPr/>
        </p:nvSpPr>
        <p:spPr bwMode="auto">
          <a:xfrm>
            <a:off x="1981200" y="4816475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>
                <a:latin typeface="Arial" charset="0"/>
              </a:rPr>
              <a:t>  PESTICIDE APPLICATION AND MIXING </a:t>
            </a:r>
          </a:p>
        </p:txBody>
      </p:sp>
      <p:sp>
        <p:nvSpPr>
          <p:cNvPr id="248841" name="Text Box 9"/>
          <p:cNvSpPr txBox="1">
            <a:spLocks noChangeArrowheads="1"/>
          </p:cNvSpPr>
          <p:nvPr/>
        </p:nvSpPr>
        <p:spPr bwMode="auto">
          <a:xfrm>
            <a:off x="3886200" y="1905000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rgbClr val="FF66FF"/>
                </a:solidFill>
                <a:latin typeface="Arial" charset="0"/>
              </a:rPr>
              <a:t>(page 15)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ChangeArrowheads="1"/>
          </p:cNvSpPr>
          <p:nvPr/>
        </p:nvSpPr>
        <p:spPr bwMode="auto">
          <a:xfrm>
            <a:off x="2667000" y="2590800"/>
            <a:ext cx="6019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2400"/>
              <a:t>Produce healthy plants that resist pests</a:t>
            </a:r>
          </a:p>
        </p:txBody>
      </p:sp>
      <p:sp>
        <p:nvSpPr>
          <p:cNvPr id="249859" name="Text Box 3"/>
          <p:cNvSpPr txBox="1">
            <a:spLocks noChangeArrowheads="1"/>
          </p:cNvSpPr>
          <p:nvPr/>
        </p:nvSpPr>
        <p:spPr bwMode="auto">
          <a:xfrm>
            <a:off x="1889125" y="1868488"/>
            <a:ext cx="5356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Arial" charset="0"/>
              </a:rPr>
              <a:t>BASIC PRINCIPLES OF  </a:t>
            </a:r>
            <a:r>
              <a:rPr lang="en-US" altLang="en-US" b="1">
                <a:latin typeface="Arial" charset="0"/>
              </a:rPr>
              <a:t>IPM  </a:t>
            </a:r>
            <a:r>
              <a:rPr lang="en-US" altLang="en-US" b="1">
                <a:solidFill>
                  <a:srgbClr val="FF66CC"/>
                </a:solidFill>
                <a:latin typeface="Arial" charset="0"/>
              </a:rPr>
              <a:t> </a:t>
            </a:r>
            <a:r>
              <a:rPr lang="en-US" altLang="en-US" sz="1600" b="1">
                <a:solidFill>
                  <a:srgbClr val="FF66CC"/>
                </a:solidFill>
                <a:latin typeface="Arial" charset="0"/>
              </a:rPr>
              <a:t>(page 17)</a:t>
            </a:r>
          </a:p>
          <a:p>
            <a:endParaRPr lang="en-US" altLang="en-US">
              <a:latin typeface="Arial" charset="0"/>
            </a:endParaRPr>
          </a:p>
        </p:txBody>
      </p:sp>
      <p:sp>
        <p:nvSpPr>
          <p:cNvPr id="249860" name="Rectangle 4"/>
          <p:cNvSpPr>
            <a:spLocks noChangeArrowheads="1"/>
          </p:cNvSpPr>
          <p:nvPr/>
        </p:nvSpPr>
        <p:spPr bwMode="auto">
          <a:xfrm>
            <a:off x="2667000" y="3124200"/>
            <a:ext cx="5562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2400"/>
              <a:t>Identify the problem</a:t>
            </a:r>
          </a:p>
        </p:txBody>
      </p:sp>
      <p:sp>
        <p:nvSpPr>
          <p:cNvPr id="249861" name="Rectangle 5"/>
          <p:cNvSpPr>
            <a:spLocks noChangeArrowheads="1"/>
          </p:cNvSpPr>
          <p:nvPr/>
        </p:nvSpPr>
        <p:spPr bwMode="auto">
          <a:xfrm>
            <a:off x="2667000" y="3709988"/>
            <a:ext cx="571500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2400"/>
              <a:t>Expect some pests and tolerate some damage</a:t>
            </a:r>
          </a:p>
        </p:txBody>
      </p:sp>
      <p:sp>
        <p:nvSpPr>
          <p:cNvPr id="249862" name="Rectangle 6"/>
          <p:cNvSpPr>
            <a:spLocks noChangeArrowheads="1"/>
          </p:cNvSpPr>
          <p:nvPr/>
        </p:nvSpPr>
        <p:spPr bwMode="auto">
          <a:xfrm>
            <a:off x="2667000" y="4572000"/>
            <a:ext cx="6096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2400"/>
              <a:t>Use pesticides as a last resort </a:t>
            </a:r>
            <a:r>
              <a:rPr lang="en-US" altLang="en-US" sz="1600"/>
              <a:t>  </a:t>
            </a:r>
            <a:r>
              <a:rPr lang="en-US" altLang="en-US" sz="1600" b="1">
                <a:solidFill>
                  <a:srgbClr val="FF66CC"/>
                </a:solidFill>
              </a:rPr>
              <a:t>(page 18)</a:t>
            </a:r>
          </a:p>
        </p:txBody>
      </p:sp>
      <p:sp>
        <p:nvSpPr>
          <p:cNvPr id="249863" name="Rectangle 7"/>
          <p:cNvSpPr>
            <a:spLocks noChangeArrowheads="1"/>
          </p:cNvSpPr>
          <p:nvPr/>
        </p:nvSpPr>
        <p:spPr bwMode="auto">
          <a:xfrm>
            <a:off x="4127500" y="4076700"/>
            <a:ext cx="190500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/>
              <a:t>: </a:t>
            </a:r>
            <a:r>
              <a:rPr lang="en-US" altLang="en-US" sz="2400" i="1"/>
              <a:t>threshold</a:t>
            </a:r>
          </a:p>
        </p:txBody>
      </p:sp>
      <p:sp>
        <p:nvSpPr>
          <p:cNvPr id="249864" name="Rectangle 8"/>
          <p:cNvSpPr>
            <a:spLocks noChangeArrowheads="1"/>
          </p:cNvSpPr>
          <p:nvPr/>
        </p:nvSpPr>
        <p:spPr bwMode="auto">
          <a:xfrm>
            <a:off x="457200" y="612775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Intro to Pest Management</a:t>
            </a:r>
          </a:p>
        </p:txBody>
      </p:sp>
      <p:sp>
        <p:nvSpPr>
          <p:cNvPr id="249865" name="Rectangle 9"/>
          <p:cNvSpPr>
            <a:spLocks noChangeArrowheads="1"/>
          </p:cNvSpPr>
          <p:nvPr/>
        </p:nvSpPr>
        <p:spPr bwMode="auto">
          <a:xfrm>
            <a:off x="5410200" y="5181600"/>
            <a:ext cx="2438400" cy="1295400"/>
          </a:xfrm>
          <a:prstGeom prst="rect">
            <a:avLst/>
          </a:prstGeom>
          <a:solidFill>
            <a:srgbClr val="CCECFF"/>
          </a:soli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800">
                <a:solidFill>
                  <a:schemeClr val="bg2"/>
                </a:solidFill>
                <a:latin typeface="Arial" charset="0"/>
              </a:rPr>
              <a:t>The goal is not to </a:t>
            </a:r>
          </a:p>
          <a:p>
            <a:pPr algn="ctr" eaLnBrk="1" hangingPunct="1"/>
            <a:r>
              <a:rPr lang="en-US" altLang="en-US" sz="1800">
                <a:solidFill>
                  <a:schemeClr val="bg2"/>
                </a:solidFill>
                <a:latin typeface="Arial" charset="0"/>
              </a:rPr>
              <a:t>eliminate every pest,</a:t>
            </a:r>
          </a:p>
          <a:p>
            <a:pPr algn="ctr" eaLnBrk="1" hangingPunct="1"/>
            <a:r>
              <a:rPr lang="en-US" altLang="en-US" sz="1800">
                <a:solidFill>
                  <a:schemeClr val="bg2"/>
                </a:solidFill>
                <a:latin typeface="Arial" charset="0"/>
              </a:rPr>
              <a:t> but to keep damage </a:t>
            </a:r>
          </a:p>
          <a:p>
            <a:pPr algn="ctr" eaLnBrk="1" hangingPunct="1"/>
            <a:r>
              <a:rPr lang="en-US" altLang="en-US" sz="1800">
                <a:solidFill>
                  <a:schemeClr val="bg2"/>
                </a:solidFill>
                <a:latin typeface="Arial" charset="0"/>
              </a:rPr>
              <a:t>to an acceptable level</a:t>
            </a:r>
            <a:r>
              <a:rPr lang="en-US" altLang="en-US" sz="1800">
                <a:latin typeface="Arial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ChangeArrowheads="1"/>
          </p:cNvSpPr>
          <p:nvPr/>
        </p:nvSpPr>
        <p:spPr bwMode="auto">
          <a:xfrm>
            <a:off x="1828800" y="2667000"/>
            <a:ext cx="5257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2800"/>
              <a:t>Learn about symptoms</a:t>
            </a:r>
          </a:p>
        </p:txBody>
      </p:sp>
      <p:sp>
        <p:nvSpPr>
          <p:cNvPr id="250883" name="Text Box 3"/>
          <p:cNvSpPr txBox="1">
            <a:spLocks noChangeArrowheads="1"/>
          </p:cNvSpPr>
          <p:nvPr/>
        </p:nvSpPr>
        <p:spPr bwMode="auto">
          <a:xfrm>
            <a:off x="2457450" y="1828800"/>
            <a:ext cx="3957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i="1">
                <a:latin typeface="Arial" charset="0"/>
              </a:rPr>
              <a:t>WHAT’S THE PROBLEM? </a:t>
            </a:r>
            <a:endParaRPr lang="en-US" altLang="en-US" sz="1600" b="1">
              <a:solidFill>
                <a:srgbClr val="FF66CC"/>
              </a:solidFill>
              <a:latin typeface="Arial" charset="0"/>
            </a:endParaRPr>
          </a:p>
        </p:txBody>
      </p:sp>
      <p:sp>
        <p:nvSpPr>
          <p:cNvPr id="250884" name="Rectangle 4"/>
          <p:cNvSpPr>
            <a:spLocks noChangeArrowheads="1"/>
          </p:cNvSpPr>
          <p:nvPr/>
        </p:nvSpPr>
        <p:spPr bwMode="auto">
          <a:xfrm>
            <a:off x="1828800" y="4953000"/>
            <a:ext cx="3200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2800"/>
              <a:t>Keep Records</a:t>
            </a:r>
          </a:p>
          <a:p>
            <a:pPr lvl="1"/>
            <a:endParaRPr lang="en-US" altLang="en-US" sz="2400"/>
          </a:p>
        </p:txBody>
      </p:sp>
      <p:sp>
        <p:nvSpPr>
          <p:cNvPr id="250885" name="Rectangle 5"/>
          <p:cNvSpPr>
            <a:spLocks noChangeArrowheads="1"/>
          </p:cNvSpPr>
          <p:nvPr/>
        </p:nvSpPr>
        <p:spPr bwMode="auto">
          <a:xfrm>
            <a:off x="2362200" y="3200400"/>
            <a:ext cx="3657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/>
              <a:t>Use a hand lens</a:t>
            </a:r>
          </a:p>
        </p:txBody>
      </p:sp>
      <p:sp>
        <p:nvSpPr>
          <p:cNvPr id="250886" name="Rectangle 6"/>
          <p:cNvSpPr>
            <a:spLocks noChangeArrowheads="1"/>
          </p:cNvSpPr>
          <p:nvPr/>
        </p:nvSpPr>
        <p:spPr bwMode="auto">
          <a:xfrm>
            <a:off x="1876425" y="3805238"/>
            <a:ext cx="56673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buFontTx/>
              <a:buNone/>
            </a:pPr>
            <a:r>
              <a:rPr lang="en-US" altLang="en-US" sz="2400"/>
              <a:t>Carry an index card (to detect mites)</a:t>
            </a:r>
          </a:p>
          <a:p>
            <a:pPr lvl="1">
              <a:buFontTx/>
              <a:buNone/>
            </a:pPr>
            <a:endParaRPr lang="en-US" altLang="en-US" sz="2400"/>
          </a:p>
        </p:txBody>
      </p:sp>
      <p:sp>
        <p:nvSpPr>
          <p:cNvPr id="250887" name="Rectangle 7"/>
          <p:cNvSpPr>
            <a:spLocks noChangeArrowheads="1"/>
          </p:cNvSpPr>
          <p:nvPr/>
        </p:nvSpPr>
        <p:spPr bwMode="auto">
          <a:xfrm>
            <a:off x="2362200" y="4267200"/>
            <a:ext cx="3810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/>
              <a:t>Recognize indicator plants</a:t>
            </a:r>
            <a:r>
              <a:rPr lang="en-US" altLang="en-US"/>
              <a:t> </a:t>
            </a:r>
            <a:endParaRPr lang="en-US" altLang="en-US" sz="1600"/>
          </a:p>
        </p:txBody>
      </p:sp>
      <p:sp>
        <p:nvSpPr>
          <p:cNvPr id="250888" name="Rectangle 8"/>
          <p:cNvSpPr>
            <a:spLocks noChangeArrowheads="1"/>
          </p:cNvSpPr>
          <p:nvPr/>
        </p:nvSpPr>
        <p:spPr bwMode="auto">
          <a:xfrm>
            <a:off x="457200" y="612775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/>
              <a:t>Intro to Pest Management</a:t>
            </a:r>
          </a:p>
        </p:txBody>
      </p:sp>
      <p:sp>
        <p:nvSpPr>
          <p:cNvPr id="250889" name="Rectangle 9"/>
          <p:cNvSpPr>
            <a:spLocks noChangeArrowheads="1"/>
          </p:cNvSpPr>
          <p:nvPr/>
        </p:nvSpPr>
        <p:spPr bwMode="auto">
          <a:xfrm>
            <a:off x="6172200" y="4419600"/>
            <a:ext cx="1447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1600"/>
              <a:t> </a:t>
            </a:r>
            <a:r>
              <a:rPr lang="en-US" altLang="en-US" sz="1600">
                <a:solidFill>
                  <a:srgbClr val="FF66CC"/>
                </a:solidFill>
              </a:rPr>
              <a:t> </a:t>
            </a:r>
            <a:r>
              <a:rPr lang="en-US" altLang="en-US" sz="1600" b="1">
                <a:solidFill>
                  <a:srgbClr val="FF66CC"/>
                </a:solidFill>
              </a:rPr>
              <a:t>(page 19)</a:t>
            </a:r>
          </a:p>
          <a:p>
            <a:pPr>
              <a:buFontTx/>
              <a:buNone/>
            </a:pPr>
            <a:endParaRPr lang="en-US" altLang="en-US" sz="1600"/>
          </a:p>
        </p:txBody>
      </p:sp>
      <p:sp>
        <p:nvSpPr>
          <p:cNvPr id="250890" name="Rectangle 10"/>
          <p:cNvSpPr>
            <a:spLocks noChangeArrowheads="1"/>
          </p:cNvSpPr>
          <p:nvPr/>
        </p:nvSpPr>
        <p:spPr bwMode="auto">
          <a:xfrm>
            <a:off x="2286000" y="5638800"/>
            <a:ext cx="4495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>
                <a:solidFill>
                  <a:srgbClr val="00FF00"/>
                </a:solidFill>
              </a:rPr>
              <a:t>(For example, check roses for Japanese beetles)</a:t>
            </a:r>
          </a:p>
          <a:p>
            <a:pPr lvl="1"/>
            <a:endParaRPr lang="en-US" altLang="en-US" sz="2400">
              <a:solidFill>
                <a:srgbClr val="008000"/>
              </a:solidFill>
            </a:endParaRPr>
          </a:p>
        </p:txBody>
      </p:sp>
      <p:sp>
        <p:nvSpPr>
          <p:cNvPr id="250891" name="Text Box 11"/>
          <p:cNvSpPr txBox="1">
            <a:spLocks noChangeArrowheads="1"/>
          </p:cNvSpPr>
          <p:nvPr/>
        </p:nvSpPr>
        <p:spPr bwMode="auto">
          <a:xfrm>
            <a:off x="6415088" y="1919288"/>
            <a:ext cx="1076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>
                <a:solidFill>
                  <a:srgbClr val="FF66CC"/>
                </a:solidFill>
                <a:latin typeface="Arial" charset="0"/>
              </a:rPr>
              <a:t>(page 18)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IBBONS">
  <a:themeElements>
    <a:clrScheme name="RIBBONS 8">
      <a:dk1>
        <a:srgbClr val="220011"/>
      </a:dk1>
      <a:lt1>
        <a:srgbClr val="FFFFCC"/>
      </a:lt1>
      <a:dk2>
        <a:srgbClr val="660033"/>
      </a:dk2>
      <a:lt2>
        <a:srgbClr val="FFCC00"/>
      </a:lt2>
      <a:accent1>
        <a:srgbClr val="CC0099"/>
      </a:accent1>
      <a:accent2>
        <a:srgbClr val="56002B"/>
      </a:accent2>
      <a:accent3>
        <a:srgbClr val="B8AAAD"/>
      </a:accent3>
      <a:accent4>
        <a:srgbClr val="DADAAE"/>
      </a:accent4>
      <a:accent5>
        <a:srgbClr val="E2AACA"/>
      </a:accent5>
      <a:accent6>
        <a:srgbClr val="4D0026"/>
      </a:accent6>
      <a:hlink>
        <a:srgbClr val="FFFFFF"/>
      </a:hlink>
      <a:folHlink>
        <a:srgbClr val="FF6600"/>
      </a:folHlink>
    </a:clrScheme>
    <a:fontScheme name="RIBBONS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RIBBON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8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FFFFFF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Designs\RIBBONS.POT</Template>
  <TotalTime>0</TotalTime>
  <Words>2947</Words>
  <Application>Microsoft Macintosh PowerPoint</Application>
  <PresentationFormat>On-screen Show (4:3)</PresentationFormat>
  <Paragraphs>568</Paragraphs>
  <Slides>58</Slides>
  <Notes>58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Times New Roman</vt:lpstr>
      <vt:lpstr>Arial</vt:lpstr>
      <vt:lpstr>Wingdings</vt:lpstr>
      <vt:lpstr>RIBBONS</vt:lpstr>
      <vt:lpstr>Adobe Photoshop Image</vt:lpstr>
      <vt:lpstr>Category 24  Turf and Ornamentals Chapters 1, 2, 5, 6 &amp; 9 T&amp;O Culture and Diseases</vt:lpstr>
      <vt:lpstr>Certification Requirements</vt:lpstr>
      <vt:lpstr>PowerPoint Presentation</vt:lpstr>
      <vt:lpstr>PowerPoint Presentation</vt:lpstr>
      <vt:lpstr>PowerPoint Presentation</vt:lpstr>
      <vt:lpstr>PowerPoint Presentation</vt:lpstr>
      <vt:lpstr>Intro to Pest Management  Chapter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Cultural Management for Turfgrasses </vt:lpstr>
      <vt:lpstr>Cultural Management for Turfgrasses</vt:lpstr>
      <vt:lpstr>Cultural Management for Turfgrasses </vt:lpstr>
      <vt:lpstr>Cultural Management for Turfgrasses</vt:lpstr>
      <vt:lpstr>Cultural Management for Ornamental Plants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Cultural Management for Ornamentals</vt:lpstr>
      <vt:lpstr>PowerPoint Presentation</vt:lpstr>
      <vt:lpstr>Part 5 Disease Management in Turfgrass and Ornamentals (Chapters 5 and 9)</vt:lpstr>
      <vt:lpstr>Diseases of Turfgrasses</vt:lpstr>
      <vt:lpstr>Diseases of Turfgrasses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Diseases of Ornamental Plants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Credits:  Wayne Buhler,PHD James Baker, PHD Steve Pettis, MPPPM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Category 24  Turf and Ornamentals Chapters 1, 2, 5, 6 &amp; 9 T&amp;O Culture and Diseases</dc:title>
  <dc:creator>George Braman</dc:creator>
  <cp:lastModifiedBy>George Braman</cp:lastModifiedBy>
  <cp:revision>1</cp:revision>
  <dcterms:created xsi:type="dcterms:W3CDTF">2015-09-07T23:55:41Z</dcterms:created>
  <dcterms:modified xsi:type="dcterms:W3CDTF">2015-09-07T23:56:16Z</dcterms:modified>
</cp:coreProperties>
</file>