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57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664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664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664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664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063368D-14FC-A140-B083-1AAF502AD2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37CC8-AD5F-3D44-9896-AD734D0105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61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9EB66-AAC7-5649-8D85-393D64B93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7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C36AE-B866-A648-AA0B-7EFD1A098C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26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FA798-4B89-5249-AFD7-CE2A124C4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92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F1B33-595F-B445-AEEB-0D2CFFD3BF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7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953E8-6772-F54B-8B6B-3E2C99E9F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4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ED97A-2FF4-DD4C-B9F7-16B5BA2E4A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31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73FCF-7C15-5F42-9222-727E0FFC9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84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41464-DEDC-F74D-9B1B-682C3AFE9D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49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0BC1F-75C1-CB43-897D-040A0AF72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29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560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2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2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2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562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2562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36CB7B6-F605-3B47-8108-017FA44848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hyperlink" Target="http://images.google.com/imgres?imgurl=http://www.sport.ed.ac.uk/facilities/playing_fields/images/golf1.jpg&amp;imgrefurl=http://www.sport.ed.ac.uk/facilities/playing_fields/playing_fields_individualsports.shtml&amp;h=720&amp;w=960&amp;sz=59&amp;hl=en&amp;start=1&amp;um=1&amp;tbnid=_hca4-lSrCSggM:&amp;tbnh=111&amp;tbnw=148&amp;prev=/images%3Fq%3Dgolf%26svnum%3D10%26um%3D1%26hl%3Den%26rls%3DHPIA,HPIA:2006-03,HPIA:en%26sa%3DN" TargetMode="External"/><Relationship Id="rId5" Type="http://schemas.openxmlformats.org/officeDocument/2006/relationships/image" Target="../media/image30.jpe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rightanglemath.com/images/angle2.gif&amp;imgrefurl=http://www.rightanglemath.com/main.htm&amp;h=400&amp;w=400&amp;sz=26&amp;hl=en&amp;start=2&amp;um=1&amp;tbnid=o0wXAU2vkilqyM:&amp;tbnh=124&amp;tbnw=124&amp;prev=/images%3Fq%3Dright%2Bangle%26svnum%3D10%26um%3D1%26hl%3Den%26rls%3DHPIA,HPIA:2006-03,HPIA:en" TargetMode="External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image" Target="../media/image37.jpeg"/><Relationship Id="rId9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hyperlink" Target="http://www.gadnr.org/index.html" TargetMode="External"/><Relationship Id="rId5" Type="http://schemas.openxmlformats.org/officeDocument/2006/relationships/image" Target="../media/image41.png"/><Relationship Id="rId6" Type="http://schemas.openxmlformats.org/officeDocument/2006/relationships/hyperlink" Target="http://www.gfc.state.ga.us/" TargetMode="External"/><Relationship Id="rId7" Type="http://schemas.openxmlformats.org/officeDocument/2006/relationships/image" Target="../media/image42.png"/><Relationship Id="rId8" Type="http://schemas.openxmlformats.org/officeDocument/2006/relationships/hyperlink" Target="http://images.google.com/imgres?imgurl=http://www.na.fs.fed.us/wv/eis/logo/aphis.GIF&amp;imgrefurl=http://www.na.fs.fed.us/wv/eis/&amp;h=509&amp;w=453&amp;sz=15&amp;hl=en&amp;start=1&amp;um=1&amp;tbnid=h5vmd4gqN27fqM:&amp;tbnh=131&amp;tbnw=117&amp;prev=/images%3Fq%3DAPHIS%2Blogo%26svnum%3D10%26um%3D1%26hl%3Den%26rls%3DHPIA,HPIA:2006-03,HPIA:en%26sa%3DN" TargetMode="External"/><Relationship Id="rId9" Type="http://schemas.openxmlformats.org/officeDocument/2006/relationships/image" Target="../media/image43.jpeg"/><Relationship Id="rId1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es.uga.edu/unit/oc/resources/logos/images/big/learning4life2.jpg" TargetMode="External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images.google.com/imgres?imgurl=http://www.hds.harvard.edu/cswr/images/galleries/concealment-large/20.jpg&amp;imgrefurl=http://www.hds.harvard.edu/cswr/resources/concealment/20.html&amp;h=375&amp;w=281&amp;sz=49&amp;hl=en&amp;start=7&amp;um=1&amp;tbnid=H8ECkICWqsg2DM:&amp;tbnh=122&amp;tbnw=91&amp;prev=/images%3Fq%3Dlandscaper%26svnum%3D10%26um%3D1%26hl%3Den%26rls%3DHPIA,HPIA:2006-03,HPIA:en" TargetMode="External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hyperlink" Target="http://www.agr.state.ga.us/html/gg_about.html" TargetMode="External"/><Relationship Id="rId5" Type="http://schemas.openxmlformats.org/officeDocument/2006/relationships/image" Target="../media/image20.png"/><Relationship Id="rId6" Type="http://schemas.openxmlformats.org/officeDocument/2006/relationships/image" Target="../media/image6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altLang="en-US" sz="4800"/>
              <a:t>Careers Opportunities in Horticulture</a:t>
            </a:r>
          </a:p>
        </p:txBody>
      </p:sp>
      <p:pic>
        <p:nvPicPr>
          <p:cNvPr id="2053" name="Picture 5" descr="Horticulture Department: Photo Collage of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p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7175"/>
            <a:ext cx="11017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828800" y="2667000"/>
            <a:ext cx="543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http://www.caes.uga.edu/departments/hort/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Turfgrass Management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Sports fields</a:t>
            </a:r>
          </a:p>
          <a:p>
            <a:r>
              <a:rPr lang="en-US" altLang="en-US"/>
              <a:t>Golf Courses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9150"/>
            <a:ext cx="4876800" cy="3498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74" name="Picture 10" descr="f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3810000" cy="2857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golf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2438400" cy="1828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turfgras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5811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Landscape Design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Landscape designers</a:t>
            </a:r>
          </a:p>
          <a:p>
            <a:r>
              <a:rPr lang="en-US" altLang="en-US"/>
              <a:t>Landscape architects</a:t>
            </a:r>
          </a:p>
          <a:p>
            <a:r>
              <a:rPr lang="en-US" altLang="en-US"/>
              <a:t>Interiorscapers</a:t>
            </a:r>
          </a:p>
        </p:txBody>
      </p:sp>
      <p:pic>
        <p:nvPicPr>
          <p:cNvPr id="12293" name="Picture 5" descr="design-toron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55950"/>
            <a:ext cx="54864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angle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671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protracto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2286000" cy="1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Steel-protracto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33525"/>
            <a:ext cx="128111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7" name="Picture 19" descr="55453-1024-3ww-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25226">
            <a:off x="1030288" y="3236912"/>
            <a:ext cx="14541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5" name="Picture 27" descr="rule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ECC8"/>
              </a:clrFrom>
              <a:clrTo>
                <a:srgbClr val="FEECC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0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9" name="Picture 31" descr="icon_p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71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Regulatory/Government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USDA Plant Protection and Quarantine</a:t>
            </a:r>
          </a:p>
          <a:p>
            <a:r>
              <a:rPr lang="en-US" altLang="en-US"/>
              <a:t>Georgia Department of Agriculture</a:t>
            </a:r>
          </a:p>
          <a:p>
            <a:r>
              <a:rPr lang="en-US" altLang="en-US"/>
              <a:t>Environmental Protection Agency</a:t>
            </a:r>
          </a:p>
          <a:p>
            <a:r>
              <a:rPr lang="en-US" altLang="en-US"/>
              <a:t>Georgia Forestry Commission</a:t>
            </a:r>
          </a:p>
          <a:p>
            <a:r>
              <a:rPr lang="en-US" altLang="en-US"/>
              <a:t>Department of Natural Resources</a:t>
            </a:r>
          </a:p>
        </p:txBody>
      </p:sp>
      <p:pic>
        <p:nvPicPr>
          <p:cNvPr id="13317" name="Picture 5" descr="APHIS-PPQ%20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799CC"/>
              </a:clrFrom>
              <a:clrTo>
                <a:srgbClr val="6799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2438400" cy="15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Forest%20Service%20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13192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 Department of Natural Resourc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53025"/>
            <a:ext cx="13303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_tgfcshield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67300"/>
            <a:ext cx="1373188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 descr="aphi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81600"/>
            <a:ext cx="11144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a_Sealcl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01988"/>
            <a:ext cx="1447800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Communication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Garden book writers</a:t>
            </a:r>
          </a:p>
          <a:p>
            <a:r>
              <a:rPr lang="en-US" altLang="en-US"/>
              <a:t>Magazine columnist</a:t>
            </a:r>
          </a:p>
          <a:p>
            <a:r>
              <a:rPr lang="en-US" altLang="en-US"/>
              <a:t>Industry lobbyists</a:t>
            </a:r>
          </a:p>
          <a:p>
            <a:r>
              <a:rPr lang="en-US" altLang="en-US"/>
              <a:t>Television shows</a:t>
            </a:r>
          </a:p>
          <a:p>
            <a:r>
              <a:rPr lang="en-US" altLang="en-US"/>
              <a:t>Talk radio</a:t>
            </a:r>
          </a:p>
        </p:txBody>
      </p:sp>
      <p:pic>
        <p:nvPicPr>
          <p:cNvPr id="14341" name="Picture 5" descr="mbm_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05175"/>
            <a:ext cx="27432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bienni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1630363" cy="240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DirrWoodybook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38200"/>
            <a:ext cx="1658938" cy="2200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11-20-03bs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3886200"/>
            <a:ext cx="2251075" cy="297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Career Path in Horticulture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Get practical hands-on experience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Internships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Shadowing/Interviews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Job work experience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Post-Secondary Education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Technical Schools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Undergraduate Colleges/Universities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Graduate Schools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Professional Certifications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GGIA Certified Plant Professional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Georgia Certified Landscape Professional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ISA Certified Arborist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Get involved with Trade Associations</a:t>
            </a:r>
          </a:p>
        </p:txBody>
      </p:sp>
      <p:pic>
        <p:nvPicPr>
          <p:cNvPr id="28677" name="Picture 5" descr="garden_p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581400" cy="2686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 descr="Learning for Life type treatment, black and red, stacke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3000"/>
            <a:ext cx="2590800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en-US"/>
              <a:t>Future of Horticulture Industry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Horticulture is a recession-proof industry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Increasing demand for services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Population growth increasing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Recent shift in U.S. population to the “sun belt” South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Metro-Atlanta is the #1 business relocation site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Decreased leisure time for working families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Gardening is #1 leisure activity among retirees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Increases real-estate value, home sales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Increases employee productivity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Horticulture is fastest growing agricultural commodity in Georgia worth over $2.9 Billion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Ranked 2</a:t>
            </a:r>
            <a:r>
              <a:rPr lang="en-US" altLang="en-US" sz="2400" baseline="30000"/>
              <a:t>nd</a:t>
            </a:r>
            <a:r>
              <a:rPr lang="en-US" altLang="en-US" sz="2400"/>
              <a:t> largest agricultural commodity in Georgia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914400" y="274638"/>
            <a:ext cx="8229600" cy="1143000"/>
          </a:xfrm>
        </p:spPr>
        <p:txBody>
          <a:bodyPr/>
          <a:lstStyle/>
          <a:p>
            <a:r>
              <a:rPr lang="en-US" altLang="en-US"/>
              <a:t>Landscaping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Installation</a:t>
            </a:r>
          </a:p>
          <a:p>
            <a:r>
              <a:rPr lang="en-US" altLang="en-US"/>
              <a:t>Softscaping</a:t>
            </a:r>
          </a:p>
          <a:p>
            <a:r>
              <a:rPr lang="en-US" altLang="en-US"/>
              <a:t>Hardscaping</a:t>
            </a:r>
          </a:p>
          <a:p>
            <a:r>
              <a:rPr lang="en-US" altLang="en-US"/>
              <a:t>Maintenance</a:t>
            </a:r>
          </a:p>
          <a:p>
            <a:r>
              <a:rPr lang="en-US" altLang="en-US"/>
              <a:t>Troubleshooting</a:t>
            </a:r>
          </a:p>
        </p:txBody>
      </p:sp>
      <p:pic>
        <p:nvPicPr>
          <p:cNvPr id="3077" name="Picture 5" descr="landscaping_j0p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7185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85800"/>
            <a:ext cx="3124200" cy="249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2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1477963" cy="1981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hampion_bt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29718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hampion_bt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2971800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Plant Production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Vegetable/Fruit/Nut production</a:t>
            </a:r>
          </a:p>
          <a:p>
            <a:r>
              <a:rPr lang="en-US" altLang="en-US"/>
              <a:t>U-pick farms</a:t>
            </a:r>
          </a:p>
          <a:p>
            <a:r>
              <a:rPr lang="en-US" altLang="en-US"/>
              <a:t>Field/Container Nurseries</a:t>
            </a:r>
          </a:p>
          <a:p>
            <a:r>
              <a:rPr lang="en-US" altLang="en-US"/>
              <a:t>Greenhouses</a:t>
            </a:r>
          </a:p>
          <a:p>
            <a:r>
              <a:rPr lang="en-US" altLang="en-US"/>
              <a:t>Turfgrass farms</a:t>
            </a:r>
          </a:p>
          <a:p>
            <a:r>
              <a:rPr lang="en-US" altLang="en-US"/>
              <a:t>Christmas Trees</a:t>
            </a:r>
          </a:p>
        </p:txBody>
      </p:sp>
      <p:pic>
        <p:nvPicPr>
          <p:cNvPr id="4103" name="Picture 7" descr="greenhous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81375"/>
            <a:ext cx="47244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hristmas-tree-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57300"/>
            <a:ext cx="2771775" cy="1866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ermuda_sod_pal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86350"/>
            <a:ext cx="2362200" cy="1771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Forestry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r>
              <a:rPr lang="en-US" altLang="en-US"/>
              <a:t>Foresters</a:t>
            </a:r>
          </a:p>
          <a:p>
            <a:r>
              <a:rPr lang="en-US" altLang="en-US"/>
              <a:t>Timber cruising</a:t>
            </a:r>
          </a:p>
          <a:p>
            <a:r>
              <a:rPr lang="en-US" altLang="en-US"/>
              <a:t>Wildlife Management</a:t>
            </a:r>
          </a:p>
          <a:p>
            <a:r>
              <a:rPr lang="en-US" altLang="en-US"/>
              <a:t>Arborists</a:t>
            </a:r>
          </a:p>
        </p:txBody>
      </p:sp>
      <p:pic>
        <p:nvPicPr>
          <p:cNvPr id="5125" name="Picture 5" descr="fore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457575"/>
            <a:ext cx="3571875" cy="3400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ig Sur State Park, California (13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3835400"/>
            <a:ext cx="4478337" cy="2984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ar02_p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38200"/>
            <a:ext cx="2514600" cy="2344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Parks &amp; Recreation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altLang="en-US"/>
              <a:t>Botanical Gardens</a:t>
            </a:r>
          </a:p>
          <a:p>
            <a:r>
              <a:rPr lang="en-US" altLang="en-US"/>
              <a:t>Arboretums</a:t>
            </a:r>
          </a:p>
          <a:p>
            <a:r>
              <a:rPr lang="en-US" altLang="en-US"/>
              <a:t>State Parks</a:t>
            </a:r>
          </a:p>
          <a:p>
            <a:r>
              <a:rPr lang="en-US" altLang="en-US"/>
              <a:t>Horticulture Therapy</a:t>
            </a:r>
          </a:p>
        </p:txBody>
      </p:sp>
      <p:pic>
        <p:nvPicPr>
          <p:cNvPr id="6148" name="Picture 4" descr="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67100"/>
            <a:ext cx="4521200" cy="3390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old Gate Park, California (16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3538538"/>
            <a:ext cx="2211387" cy="3319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Education/Research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Extension Agents</a:t>
            </a:r>
          </a:p>
          <a:p>
            <a:r>
              <a:rPr lang="en-US" altLang="en-US"/>
              <a:t>Vocational Teachers</a:t>
            </a:r>
          </a:p>
          <a:p>
            <a:r>
              <a:rPr lang="en-US" altLang="en-US"/>
              <a:t>Plant Breeders</a:t>
            </a:r>
          </a:p>
          <a:p>
            <a:r>
              <a:rPr lang="en-US" altLang="en-US"/>
              <a:t>Research scientists</a:t>
            </a:r>
          </a:p>
        </p:txBody>
      </p:sp>
      <p:pic>
        <p:nvPicPr>
          <p:cNvPr id="7175" name="Picture 7" descr="rockw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4038600" cy="2103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LABPlantsinT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98988"/>
            <a:ext cx="3048000" cy="2030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4876800"/>
            <a:ext cx="5707062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Marketing &amp; Sales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Chemical Dealers</a:t>
            </a:r>
          </a:p>
          <a:p>
            <a:r>
              <a:rPr lang="en-US" altLang="en-US"/>
              <a:t>Equipment Sales</a:t>
            </a:r>
          </a:p>
          <a:p>
            <a:r>
              <a:rPr lang="en-US" altLang="en-US"/>
              <a:t>Plant &amp; Seed Sales</a:t>
            </a:r>
          </a:p>
          <a:p>
            <a:r>
              <a:rPr lang="en-US" altLang="en-US"/>
              <a:t>Retail</a:t>
            </a:r>
          </a:p>
          <a:p>
            <a:r>
              <a:rPr lang="en-US" altLang="en-US"/>
              <a:t>Wholesale</a:t>
            </a:r>
          </a:p>
        </p:txBody>
      </p:sp>
      <p:pic>
        <p:nvPicPr>
          <p:cNvPr id="9220" name="Picture 4" descr="seed"/>
          <p:cNvPicPr>
            <a:picLocks noChangeAspect="1" noChangeArrowheads="1"/>
          </p:cNvPicPr>
          <p:nvPr/>
        </p:nvPicPr>
        <p:blipFill>
          <a:blip r:embed="rId2">
            <a:lum bright="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62450"/>
            <a:ext cx="4114800" cy="2495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als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35088"/>
            <a:ext cx="3505200" cy="2627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Abou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03588"/>
            <a:ext cx="2286000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Champion_bty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590800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plant_sale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1036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 descr="fertbg_w2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76800"/>
            <a:ext cx="1295400" cy="172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Crop Consultants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Entomology</a:t>
            </a:r>
          </a:p>
          <a:p>
            <a:r>
              <a:rPr lang="en-US" altLang="en-US"/>
              <a:t>Plant Pathology</a:t>
            </a:r>
          </a:p>
          <a:p>
            <a:r>
              <a:rPr lang="en-US" altLang="en-US"/>
              <a:t>Weed Science</a:t>
            </a:r>
          </a:p>
          <a:p>
            <a:r>
              <a:rPr lang="en-US" altLang="en-US"/>
              <a:t>Integrated Pest Management</a:t>
            </a:r>
          </a:p>
        </p:txBody>
      </p:sp>
      <p:pic>
        <p:nvPicPr>
          <p:cNvPr id="10245" name="Picture 5" descr="Photo: Bumble Bee, Butterflies, crop da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0"/>
            <a:ext cx="5715000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Southern_Weeds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600"/>
            <a:ext cx="2057400" cy="312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572000"/>
            <a:ext cx="1962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j0153239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19192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j0136739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2362200"/>
            <a:ext cx="7254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0</TotalTime>
  <Words>240</Words>
  <Application>Microsoft Macintosh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</vt:lpstr>
      <vt:lpstr>Maple</vt:lpstr>
      <vt:lpstr>Careers Opportunities in Horticulture</vt:lpstr>
      <vt:lpstr>Future of Horticulture Industry</vt:lpstr>
      <vt:lpstr>Landscaping</vt:lpstr>
      <vt:lpstr>Plant Production</vt:lpstr>
      <vt:lpstr>Forestry</vt:lpstr>
      <vt:lpstr>Parks &amp; Recreation</vt:lpstr>
      <vt:lpstr>Education/Research</vt:lpstr>
      <vt:lpstr>Marketing &amp; Sales</vt:lpstr>
      <vt:lpstr>Crop Consultants</vt:lpstr>
      <vt:lpstr>Turfgrass Management</vt:lpstr>
      <vt:lpstr>Landscape Design</vt:lpstr>
      <vt:lpstr>Regulatory/Government</vt:lpstr>
      <vt:lpstr>Communication</vt:lpstr>
      <vt:lpstr>Career Path in Horticulture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Opportunities in Horticulture</dc:title>
  <dc:creator>George Braman</dc:creator>
  <cp:lastModifiedBy>George Braman</cp:lastModifiedBy>
  <cp:revision>1</cp:revision>
  <dcterms:created xsi:type="dcterms:W3CDTF">2015-09-08T05:02:43Z</dcterms:created>
  <dcterms:modified xsi:type="dcterms:W3CDTF">2015-09-08T05:02:52Z</dcterms:modified>
</cp:coreProperties>
</file>