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80" r:id="rId1"/>
  </p:sldMasterIdLst>
  <p:handoutMasterIdLst>
    <p:handoutMasterId r:id="rId48"/>
  </p:handoutMasterIdLst>
  <p:sldIdLst>
    <p:sldId id="310" r:id="rId2"/>
    <p:sldId id="259" r:id="rId3"/>
    <p:sldId id="258" r:id="rId4"/>
    <p:sldId id="257" r:id="rId5"/>
    <p:sldId id="267" r:id="rId6"/>
    <p:sldId id="278" r:id="rId7"/>
    <p:sldId id="273" r:id="rId8"/>
    <p:sldId id="300" r:id="rId9"/>
    <p:sldId id="276" r:id="rId10"/>
    <p:sldId id="277" r:id="rId11"/>
    <p:sldId id="302" r:id="rId12"/>
    <p:sldId id="279" r:id="rId13"/>
    <p:sldId id="280" r:id="rId14"/>
    <p:sldId id="281" r:id="rId15"/>
    <p:sldId id="282" r:id="rId16"/>
    <p:sldId id="286" r:id="rId17"/>
    <p:sldId id="290" r:id="rId18"/>
    <p:sldId id="291" r:id="rId19"/>
    <p:sldId id="295" r:id="rId20"/>
    <p:sldId id="296" r:id="rId21"/>
    <p:sldId id="260" r:id="rId22"/>
    <p:sldId id="293" r:id="rId23"/>
    <p:sldId id="294" r:id="rId24"/>
    <p:sldId id="311" r:id="rId25"/>
    <p:sldId id="313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4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6405"/>
  </p:normalViewPr>
  <p:slideViewPr>
    <p:cSldViewPr>
      <p:cViewPr varScale="1">
        <p:scale>
          <a:sx n="126" d="100"/>
          <a:sy n="126" d="100"/>
        </p:scale>
        <p:origin x="17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634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634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E94CDC2-1725-5042-A79C-6E9811FA9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86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35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3517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3517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517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517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517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3517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517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5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518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51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518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3EB4EF-306A-0A43-927A-B3420E42A8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D11AE-1AC6-7945-AEE1-B2FCFA856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740DA-D7F1-F044-A72B-F7891282D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14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141BC5-2982-4A4B-87D8-9DB114A6B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F953E9-6D0E-804B-895D-CDC32A28C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68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086761-45E7-CB4C-9665-A6671DFBE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D2B2-4028-1A46-8249-5F8B15DEC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3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C68E2-823B-EB4F-A2F0-EDE238B40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06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A6A0-D5BF-1E4B-B21C-A40B09B60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DC57-0D92-4945-AA7C-BA452B9E5F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26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A9F9B-EDDB-3E4E-B5F8-03E392DB5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7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195C-7F0F-7344-8EAF-597879289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0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3F220-DC34-E947-B991-94675FDD6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20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2580C-1D2B-8C4B-B5D7-3FDC508F0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9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34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charset="0"/>
              </a:endParaRPr>
            </a:p>
          </p:txBody>
        </p:sp>
        <p:grpSp>
          <p:nvGrpSpPr>
            <p:cNvPr id="13414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414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2400">
                  <a:latin typeface="Times New Roman" charset="0"/>
                </a:endParaRPr>
              </a:p>
            </p:txBody>
          </p:sp>
          <p:sp>
            <p:nvSpPr>
              <p:cNvPr id="13415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4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B4A9496-0ED6-8B42-A9AE-C014A09A2F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altLang="en-US" dirty="0"/>
              <a:t>Best Management Practices for </a:t>
            </a:r>
            <a:r>
              <a:rPr lang="en-US" altLang="en-US" dirty="0" err="1"/>
              <a:t>Turfgrasses</a:t>
            </a:r>
            <a:endParaRPr lang="en-US" altLang="en-US" dirty="0"/>
          </a:p>
        </p:txBody>
      </p:sp>
      <p:sp>
        <p:nvSpPr>
          <p:cNvPr id="58371" name="Rectangle 205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Keith Mickler – Floyd County</a:t>
            </a:r>
            <a:br>
              <a:rPr lang="en-US" altLang="en-US"/>
            </a:br>
            <a:r>
              <a:rPr lang="en-US" altLang="en-US"/>
              <a:t>Todd Hurt – Cherokee County</a:t>
            </a:r>
          </a:p>
          <a:p>
            <a:r>
              <a:rPr lang="en-US" altLang="en-US"/>
              <a:t>University of Georgia Extension Service,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/>
              <a:t>Fall Fertility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6477000" cy="4114800"/>
          </a:xfrm>
        </p:spPr>
        <p:txBody>
          <a:bodyPr/>
          <a:lstStyle/>
          <a:p>
            <a:r>
              <a:rPr lang="en-US" altLang="en-US" sz="3200"/>
              <a:t>What the heck is that “winterizer fertilizer” about, anyways?</a:t>
            </a:r>
          </a:p>
          <a:p>
            <a:r>
              <a:rPr lang="en-US" altLang="en-US" sz="3200"/>
              <a:t>Watch fall N!!</a:t>
            </a:r>
          </a:p>
          <a:p>
            <a:r>
              <a:rPr lang="en-US" altLang="en-US" sz="3200"/>
              <a:t>Fall K can be beneficial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Fertilizer</a:t>
            </a:r>
            <a:r>
              <a:rPr lang="en-US" altLang="en-US"/>
              <a:t> Source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33575"/>
            <a:ext cx="6400800" cy="3355975"/>
          </a:xfrm>
        </p:spPr>
        <p:txBody>
          <a:bodyPr/>
          <a:lstStyle/>
          <a:p>
            <a:r>
              <a:rPr lang="en-US" altLang="en-US" sz="3200"/>
              <a:t>Water-soluble or “quick release nitrogen”</a:t>
            </a:r>
          </a:p>
          <a:p>
            <a:r>
              <a:rPr lang="en-US" altLang="en-US" sz="3200"/>
              <a:t>“Slow release nitrogen”</a:t>
            </a:r>
          </a:p>
          <a:p>
            <a:r>
              <a:rPr lang="en-US" altLang="en-US" sz="3200"/>
              <a:t>Combinations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/>
              <a:t>Nitrogen</a:t>
            </a:r>
            <a:endParaRPr lang="en-US" altLang="en-US" sz="3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25" y="1600200"/>
            <a:ext cx="7542213" cy="4448175"/>
          </a:xfrm>
        </p:spPr>
        <p:txBody>
          <a:bodyPr/>
          <a:lstStyle/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Needed in greatest quantity by turf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Promotes shoot growth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Enhances green coloration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Excess N depletes carbohydrate reserves </a:t>
            </a:r>
            <a:r>
              <a:rPr lang="en-US" altLang="en-US" sz="3200">
                <a:sym typeface="Symbol" charset="2"/>
              </a:rPr>
              <a:t>   </a:t>
            </a:r>
            <a:r>
              <a:rPr lang="en-US" altLang="en-US" sz="3200">
                <a:sym typeface="Monotype Sorts" charset="2"/>
              </a:rPr>
              <a:t>leaves turf vulnerable to stresses</a:t>
            </a:r>
            <a:endParaRPr lang="en-US" altLang="en-US" sz="3200"/>
          </a:p>
          <a:p>
            <a:pPr>
              <a:buClr>
                <a:srgbClr val="FF3300"/>
              </a:buClr>
              <a:buFont typeface="Wingdings" charset="2"/>
              <a:buChar char="Ø"/>
            </a:pPr>
            <a:endParaRPr lang="en-US" altLang="en-US" sz="3200"/>
          </a:p>
          <a:p>
            <a:pPr>
              <a:buClr>
                <a:srgbClr val="FF3300"/>
              </a:buClr>
              <a:buFont typeface="Wingdings" charset="2"/>
              <a:buChar char="Ø"/>
            </a:pPr>
            <a:endParaRPr lang="en-US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700"/>
              <a:t>Nitrogen</a:t>
            </a: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09800"/>
            <a:ext cx="7086600" cy="4114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charset="2"/>
              <a:buNone/>
            </a:pPr>
            <a:r>
              <a:rPr lang="en-US" altLang="en-US" sz="3200" b="1"/>
              <a:t> </a:t>
            </a:r>
            <a:r>
              <a:rPr lang="en-US" altLang="en-US" sz="3200"/>
              <a:t>Amount applied on a yearly basis determined by: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level of desired lawn quality 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ability to maintain lawn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turf species</a:t>
            </a:r>
          </a:p>
          <a:p>
            <a:pPr lvl="1">
              <a:buFont typeface="Monotype Sorts" charset="2"/>
              <a:buChar char="/"/>
            </a:pPr>
            <a:endParaRPr lang="en-US" altLang="en-US" sz="3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Phosphorous</a:t>
            </a:r>
            <a:r>
              <a:rPr lang="en-US" altLang="en-US" b="1"/>
              <a:t>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6200" cy="4495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Traditional advisories 16-4-8 ….Is this what we really need?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P required in these amounts for newly established lawns until root growth becomes established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Otherwise, P fertilization should be based on soil test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341313"/>
            <a:ext cx="7343775" cy="952500"/>
          </a:xfrm>
        </p:spPr>
        <p:txBody>
          <a:bodyPr/>
          <a:lstStyle/>
          <a:p>
            <a:r>
              <a:rPr lang="en-US" altLang="en-US" sz="5000"/>
              <a:t>Potassium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300" y="1981200"/>
            <a:ext cx="7516813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Functions in water relations – helps turf maintain turgor pressure and hydration status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Functions in cellular activities – photosynthesis and energy relations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Provides increased tolerance to many stresses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It’s raining out- should we leave the sprinklers on?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2133600"/>
            <a:ext cx="4876800" cy="4114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3200"/>
              <a:t>An efficient watering program must include:</a:t>
            </a:r>
          </a:p>
          <a:p>
            <a:r>
              <a:rPr lang="en-US" altLang="en-US" sz="3200"/>
              <a:t>when to water</a:t>
            </a:r>
          </a:p>
          <a:p>
            <a:r>
              <a:rPr lang="en-US" altLang="en-US" sz="3200"/>
              <a:t>how much to water</a:t>
            </a:r>
          </a:p>
          <a:p>
            <a:r>
              <a:rPr lang="en-US" altLang="en-US" sz="3200"/>
              <a:t>time of day to water </a:t>
            </a:r>
          </a:p>
          <a:p>
            <a:endParaRPr lang="en-US" altLang="en-US" sz="400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957263" y="2062163"/>
          <a:ext cx="3132137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Clip" r:id="rId3" imgW="2685960" imgH="2600280" progId="MS_ClipArt_Gallery.2">
                  <p:embed/>
                </p:oleObj>
              </mc:Choice>
              <mc:Fallback>
                <p:oleObj name="Clip" r:id="rId3" imgW="2685960" imgH="260028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062163"/>
                        <a:ext cx="3132137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57275" y="479425"/>
            <a:ext cx="7342188" cy="762000"/>
          </a:xfrm>
        </p:spPr>
        <p:txBody>
          <a:bodyPr/>
          <a:lstStyle/>
          <a:p>
            <a:r>
              <a:rPr lang="en-US" altLang="en-US" sz="5000"/>
              <a:t>When to Water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96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most efficient way is to apply water when turf begins to show signs of stress:</a:t>
            </a:r>
          </a:p>
          <a:p>
            <a:pPr lvl="1">
              <a:lnSpc>
                <a:spcPct val="90000"/>
              </a:lnSpc>
            </a:pPr>
            <a:r>
              <a:rPr lang="en-US" altLang="en-US" sz="3100"/>
              <a:t>bluish gray color</a:t>
            </a:r>
          </a:p>
          <a:p>
            <a:pPr lvl="1">
              <a:lnSpc>
                <a:spcPct val="90000"/>
              </a:lnSpc>
            </a:pPr>
            <a:r>
              <a:rPr lang="en-US" altLang="en-US" sz="3100"/>
              <a:t>footprints remain</a:t>
            </a:r>
          </a:p>
          <a:p>
            <a:pPr lvl="1">
              <a:lnSpc>
                <a:spcPct val="90000"/>
              </a:lnSpc>
            </a:pPr>
            <a:r>
              <a:rPr lang="en-US" altLang="en-US" sz="3100"/>
              <a:t>leaf blades folded in half</a:t>
            </a:r>
            <a:endParaRPr lang="en-US" altLang="en-US"/>
          </a:p>
        </p:txBody>
      </p:sp>
      <p:pic>
        <p:nvPicPr>
          <p:cNvPr id="37893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4063"/>
            <a:ext cx="426720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7688"/>
            <a:ext cx="7340600" cy="693737"/>
          </a:xfrm>
        </p:spPr>
        <p:txBody>
          <a:bodyPr/>
          <a:lstStyle/>
          <a:p>
            <a:r>
              <a:rPr lang="en-US" altLang="en-US" sz="4600"/>
              <a:t>How Much to Water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78486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charset="0"/>
              </a:rPr>
              <a:t>An efficient watering only wets the turfgrass root zone, does not saturate the soil and does not allow water to run off.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charset="0"/>
              </a:rPr>
              <a:t>Apply 3/4” to 1” when turf shows symptoms of wilt and do not apply any more until water stress symptoms are again noticeable</a:t>
            </a:r>
            <a:r>
              <a:rPr lang="en-US" altLang="en-US" sz="3200" b="1">
                <a:latin typeface="Times New Roman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oot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731520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  <a:latin typeface="Times New Roman" charset="0"/>
              </a:rPr>
              <a:t>Short, frequent irrigations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124200" y="2362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495800" y="1752600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  <a:latin typeface="Times New Roman" charset="0"/>
              </a:rPr>
              <a:t>Longer, less frequent irrigations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6934200" y="2362200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960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bg2"/>
                </a:solidFill>
                <a:latin typeface="Times New Roman" charset="0"/>
              </a:rPr>
              <a:t>Influence of Irrigation on Root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Warm-season grasses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641600" y="2057400"/>
            <a:ext cx="5011738" cy="4114800"/>
          </a:xfrm>
        </p:spPr>
        <p:txBody>
          <a:bodyPr/>
          <a:lstStyle/>
          <a:p>
            <a:r>
              <a:rPr lang="en-US" altLang="en-US"/>
              <a:t> Bahiagrass</a:t>
            </a:r>
          </a:p>
          <a:p>
            <a:r>
              <a:rPr lang="en-US" altLang="en-US"/>
              <a:t> Bermudagrass</a:t>
            </a:r>
          </a:p>
          <a:p>
            <a:r>
              <a:rPr lang="en-US" altLang="en-US"/>
              <a:t> Centipedegrass</a:t>
            </a:r>
          </a:p>
          <a:p>
            <a:r>
              <a:rPr lang="en-US" altLang="en-US"/>
              <a:t>St. Augustinegrass</a:t>
            </a:r>
          </a:p>
          <a:p>
            <a:r>
              <a:rPr lang="en-US" altLang="en-US"/>
              <a:t> Zoysiagrass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of Day To Water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772400" cy="4114800"/>
          </a:xfrm>
        </p:spPr>
        <p:txBody>
          <a:bodyPr/>
          <a:lstStyle/>
          <a:p>
            <a:r>
              <a:rPr lang="en-US" altLang="en-US" sz="3200"/>
              <a:t>Wet grass = disease opportunity</a:t>
            </a:r>
          </a:p>
          <a:p>
            <a:r>
              <a:rPr lang="en-US" altLang="en-US" sz="3200"/>
              <a:t>Dew point should not be extended – grass must dry out</a:t>
            </a:r>
          </a:p>
          <a:p>
            <a:r>
              <a:rPr lang="en-US" altLang="en-US" sz="3200"/>
              <a:t>Best time to water is just before or at sunrise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73038" y="1981200"/>
          <a:ext cx="43227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lip" r:id="rId3" imgW="3191040" imgH="2600280" progId="MS_ClipArt_Gallery.2">
                  <p:embed/>
                </p:oleObj>
              </mc:Choice>
              <mc:Fallback>
                <p:oleObj name="Clip" r:id="rId3" imgW="3191040" imgH="260028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1981200"/>
                        <a:ext cx="4322762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33600" y="381000"/>
            <a:ext cx="5181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chemeClr val="tx2"/>
                </a:solidFill>
                <a:latin typeface="Times New Roman" charset="0"/>
              </a:rPr>
              <a:t>Mowing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57800" y="2514600"/>
            <a:ext cx="32766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charset="0"/>
              </a:rPr>
              <a:t> Don’t mow grass when wet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>
                <a:latin typeface="Times New Roman" charset="0"/>
              </a:rPr>
              <a:t>Keep mower blades sharp!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341313"/>
            <a:ext cx="7340600" cy="1039812"/>
          </a:xfrm>
        </p:spPr>
        <p:txBody>
          <a:bodyPr/>
          <a:lstStyle/>
          <a:p>
            <a:r>
              <a:rPr lang="en-US" altLang="en-US" sz="5000"/>
              <a:t>Mowing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Mow at highest recommended height for species – leave as much shoot tissue on as possible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Don’t remove more than 1/3 of the leaf blade at any one time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Leave clippings on the ground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Increase mowing height under any environmental stress (shade, drought,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914400" y="228600"/>
            <a:ext cx="731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Times New Roman" charset="0"/>
              </a:rPr>
              <a:t>Influence of mowing height on rooting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77813"/>
            <a:ext cx="7340600" cy="952500"/>
          </a:xfrm>
        </p:spPr>
        <p:txBody>
          <a:bodyPr/>
          <a:lstStyle/>
          <a:p>
            <a:r>
              <a:rPr lang="en-US" altLang="en-US"/>
              <a:t>About Shady Situations….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altLang="en-US"/>
              <a:t>Multiple problems:</a:t>
            </a:r>
          </a:p>
          <a:p>
            <a:r>
              <a:rPr lang="en-US" altLang="en-US"/>
              <a:t>Reduced light quantity for some or all of the day</a:t>
            </a:r>
          </a:p>
          <a:p>
            <a:r>
              <a:rPr lang="en-US" altLang="en-US"/>
              <a:t>Altered light quality, which affects growth responses</a:t>
            </a:r>
          </a:p>
          <a:p>
            <a:r>
              <a:rPr lang="en-US" altLang="en-US"/>
              <a:t>Competition from tree roots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77813"/>
            <a:ext cx="7340600" cy="952500"/>
          </a:xfrm>
        </p:spPr>
        <p:txBody>
          <a:bodyPr/>
          <a:lstStyle/>
          <a:p>
            <a:r>
              <a:rPr lang="en-US" altLang="en-US"/>
              <a:t>About Shady Situations….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Mow at highest recommended height</a:t>
            </a:r>
          </a:p>
          <a:p>
            <a:r>
              <a:rPr lang="en-US" altLang="en-US"/>
              <a:t>Less irrigation required </a:t>
            </a:r>
          </a:p>
          <a:p>
            <a:r>
              <a:rPr lang="en-US" altLang="en-US"/>
              <a:t>Less fertilizer required</a:t>
            </a:r>
          </a:p>
          <a:p>
            <a:r>
              <a:rPr lang="en-US" altLang="en-US"/>
              <a:t>Watch other stresses (traffic, insects, water)</a:t>
            </a:r>
          </a:p>
          <a:p>
            <a:r>
              <a:rPr lang="en-US" altLang="en-US"/>
              <a:t>Can K help?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DU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506663" cy="187483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ST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667000" cy="19081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EA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224088" cy="28956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 rot="21580854">
            <a:off x="1447800" y="1752600"/>
            <a:ext cx="6359525" cy="193992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Concerns for Pesticide Applicators</a:t>
            </a:r>
            <a:endParaRPr lang="en-US" alt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228600" y="6324600"/>
            <a:ext cx="74613" cy="152400"/>
          </a:xfrm>
          <a:ln/>
        </p:spPr>
        <p:txBody>
          <a:bodyPr lIns="92075" tIns="46038" rIns="92075" bIns="46038" anchor="t"/>
          <a:lstStyle/>
          <a:p>
            <a:endParaRPr lang="en-US" altLang="en-US"/>
          </a:p>
        </p:txBody>
      </p:sp>
      <p:pic>
        <p:nvPicPr>
          <p:cNvPr id="72710" name="Picture 6" descr="DUM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378200" cy="2616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7813"/>
            <a:ext cx="6783388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Pesticides May Harm the Environment by:</a:t>
            </a: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8125" y="2019300"/>
            <a:ext cx="6707188" cy="369252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Runoff into surface waters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Leaching into groundwater</a:t>
            </a:r>
          </a:p>
          <a:p>
            <a:pPr>
              <a:buFont typeface="Wingdings" charset="2"/>
              <a:buNone/>
            </a:pP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charset="2"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					and...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81000"/>
            <a:ext cx="4324350" cy="290988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971800"/>
            <a:ext cx="2667000" cy="360838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308725" y="912813"/>
            <a:ext cx="200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Improper </a:t>
            </a:r>
          </a:p>
          <a:p>
            <a:pPr eaLnBrk="0" hangingPunct="0"/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disposal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52600" y="3733800"/>
            <a:ext cx="381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Movement to non-</a:t>
            </a:r>
          </a:p>
          <a:p>
            <a:pPr eaLnBrk="0" hangingPunct="0"/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target areas (drift)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411788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Pesticide Properties that Affect movement</a:t>
            </a: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6908800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Adsorption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(how tightly the pesticide sticks to soil particles)</a:t>
            </a:r>
          </a:p>
          <a:p>
            <a:r>
              <a:rPr lang="en-US" altLang="en-US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Solubility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in water (the more soluble it is, the more it moves with water)</a:t>
            </a:r>
          </a:p>
          <a:p>
            <a:r>
              <a:rPr lang="en-US" altLang="en-US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Volatility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(if it is a volatile formulation it can move readily as a gas)</a:t>
            </a:r>
          </a:p>
          <a:p>
            <a:r>
              <a:rPr lang="en-US" altLang="en-US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Degradation/Persistence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(how long before it breaks down in the environment)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Warm-season grasses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391400" cy="4530725"/>
          </a:xfrm>
        </p:spPr>
        <p:txBody>
          <a:bodyPr/>
          <a:lstStyle/>
          <a:p>
            <a:r>
              <a:rPr lang="en-US" altLang="en-US"/>
              <a:t> Best time to establish in spring or summer</a:t>
            </a:r>
          </a:p>
          <a:p>
            <a:r>
              <a:rPr lang="en-US" altLang="en-US"/>
              <a:t> Winter dormancy induced due to lower temperatures and reduced daylength</a:t>
            </a:r>
          </a:p>
          <a:p>
            <a:r>
              <a:rPr lang="en-US" altLang="en-US"/>
              <a:t> Most establish vegetatively (sod, sprigs, stolons, rhizomes)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825" y="277813"/>
            <a:ext cx="7546975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Consequences of Groundwater Contamination</a:t>
            </a:r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858000" cy="453072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Restricted use of water</a:t>
            </a:r>
          </a:p>
          <a:p>
            <a:pPr>
              <a:buFont typeface="Wingdings" charset="2"/>
              <a:buNone/>
            </a:pP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Difficult to correct</a:t>
            </a:r>
          </a:p>
          <a:p>
            <a:pPr>
              <a:buFont typeface="Wingdings" charset="2"/>
              <a:buNone/>
            </a:pP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More restrictions on pesticides.</a:t>
            </a:r>
            <a:endParaRPr lang="en-US" altLang="en-US" sz="32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7813"/>
            <a:ext cx="6402388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Pesticides May Reach Groundwater by:</a:t>
            </a:r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8613" y="1600200"/>
            <a:ext cx="6708775" cy="453072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Backsiphoning or spills</a:t>
            </a:r>
          </a:p>
          <a:p>
            <a:pPr>
              <a:buFont typeface="Wingdings" charset="2"/>
              <a:buNone/>
            </a:pP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Leaching through the soil</a:t>
            </a:r>
          </a:p>
          <a:p>
            <a:pPr>
              <a:buFont typeface="Wingdings" charset="2"/>
              <a:buNone/>
            </a:pP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Subsurface flow from streams</a:t>
            </a:r>
            <a:endParaRPr lang="en-US" altLang="en-US" sz="36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0" y="341313"/>
            <a:ext cx="5757863" cy="1039812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Reduce Groundwater Contamination Risk</a:t>
            </a:r>
            <a:endParaRPr lang="en-US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626350" cy="3352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Follow proper application procedures (wind speed, rates, gpa, etc.).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Identify vulnerable areas (sand blows, sinkholes, streams, wells, etc.).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Select safest products when possible.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Prevent pesticide spills</a:t>
            </a:r>
            <a:endParaRPr lang="en-US" altLang="en-US" sz="32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/>
          </p:cNvGraphicFramePr>
          <p:nvPr/>
        </p:nvGraphicFramePr>
        <p:xfrm>
          <a:off x="3505200" y="1752600"/>
          <a:ext cx="441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Photo House" r:id="rId3" imgW="5438520" imgH="7772400" progId="Photohse.Document">
                  <p:embed/>
                </p:oleObj>
              </mc:Choice>
              <mc:Fallback>
                <p:oleObj name="Photo House" r:id="rId3" imgW="5438520" imgH="7772400" progId="Photohse.Document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99" b="3334"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41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ound 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89850" cy="47625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-377825" y="5214938"/>
            <a:ext cx="748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FF99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600" u="sng">
                <a:latin typeface="Times New Roman" charset="0"/>
              </a:rPr>
              <a:t>Wetlands and Groundwater in the United States;</a:t>
            </a:r>
            <a:r>
              <a:rPr lang="en-US" altLang="en-US" sz="1600">
                <a:latin typeface="Times New Roman" charset="0"/>
              </a:rPr>
              <a:t> Stone &amp; Stone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endParaRPr lang="en-US" altLang="en-US" sz="72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981200"/>
            <a:ext cx="4724400" cy="3657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endParaRPr lang="en-US" altLang="en-US" sz="2000"/>
          </a:p>
          <a:p>
            <a:pPr algn="l">
              <a:spcBef>
                <a:spcPct val="50000"/>
              </a:spcBef>
            </a:pPr>
            <a:r>
              <a:rPr lang="en-US" altLang="en-US" sz="2000"/>
              <a:t>  </a:t>
            </a:r>
          </a:p>
        </p:txBody>
      </p:sp>
      <p:pic>
        <p:nvPicPr>
          <p:cNvPr id="83972" name="Picture 4" descr="degraded strm below spillw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Environmental Hazards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7938" cy="4530725"/>
          </a:xfrm>
        </p:spPr>
        <p:txBody>
          <a:bodyPr/>
          <a:lstStyle/>
          <a:p>
            <a:r>
              <a:rPr lang="en-US" altLang="en-US" sz="2400"/>
              <a:t>Read Environmental Hazards Box before purchase.</a:t>
            </a:r>
          </a:p>
          <a:p>
            <a:r>
              <a:rPr lang="en-US" altLang="en-US" sz="2400"/>
              <a:t>Identify vulnerable areas </a:t>
            </a:r>
          </a:p>
          <a:p>
            <a:r>
              <a:rPr lang="en-US" altLang="en-US" sz="2400"/>
              <a:t>Communicate the importance of protecting natural resources with your applicators.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953000" y="2133600"/>
            <a:ext cx="3792538" cy="32337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FuturiSW-Bold" charset="0"/>
              </a:rPr>
              <a:t>ENVIRONMENTAL HAZARDS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FuturiSW-Light" charset="0"/>
              </a:rPr>
              <a:t>This product is highly toxic to aquatic invertebrates. Do not apply directly to water, or to areas where surface water is present…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7813"/>
            <a:ext cx="6859588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Effects of Pesticides on Fish and Wildlife</a:t>
            </a: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9388" y="1600200"/>
            <a:ext cx="6781800" cy="453072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Drift into aquatic environment - can kill fish and invertebrates.</a:t>
            </a:r>
          </a:p>
          <a:p>
            <a:r>
              <a:rPr lang="en-US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Contamination of food supply (acute and chronic effects).</a:t>
            </a:r>
          </a:p>
          <a:p>
            <a:r>
              <a:rPr lang="en-US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Remember that eroded sediment can also act as a carrier.</a:t>
            </a:r>
          </a:p>
          <a:p>
            <a:r>
              <a:rPr lang="en-US" altLang="en-US" sz="2600">
                <a:effectLst>
                  <a:outerShdw blurRad="38100" dist="38100" dir="2700000" algn="tl">
                    <a:srgbClr val="FFFFFF"/>
                  </a:outerShdw>
                </a:effectLst>
              </a:rPr>
              <a:t>Pesticides end up in the food chain and can accumulate which causes problems for predatory species.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Minimize Insecticide </a:t>
            </a:r>
            <a:b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Poisoning of Bees</a:t>
            </a:r>
            <a:endParaRPr lang="en-US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318375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Follow label directions.</a:t>
            </a:r>
          </a:p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Make applications when bees are inactive - early morning or late afternoon.</a:t>
            </a:r>
          </a:p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Do not spray during bloom if possible.</a:t>
            </a:r>
          </a:p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Treat only problem sites.</a:t>
            </a:r>
          </a:p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Use non-hazardous insecticides.</a:t>
            </a:r>
          </a:p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Prevent drift from contacting bees/beehives.</a:t>
            </a:r>
          </a:p>
        </p:txBody>
      </p:sp>
      <p:pic>
        <p:nvPicPr>
          <p:cNvPr id="870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692275" cy="1524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 Management Practices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Pesticide Applications</a:t>
            </a:r>
          </a:p>
          <a:p>
            <a:r>
              <a:rPr lang="en-US" altLang="en-US"/>
              <a:t>Pesticide Mixing and Loading</a:t>
            </a:r>
          </a:p>
          <a:p>
            <a:r>
              <a:rPr lang="en-US" altLang="en-US"/>
              <a:t>Pesticide Storage</a:t>
            </a:r>
          </a:p>
          <a:p>
            <a:r>
              <a:rPr lang="en-US" altLang="en-US"/>
              <a:t>Pesticide Disposal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Components of best management practices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388" y="2019300"/>
            <a:ext cx="4799012" cy="3270250"/>
          </a:xfrm>
        </p:spPr>
        <p:txBody>
          <a:bodyPr/>
          <a:lstStyle/>
          <a:p>
            <a:r>
              <a:rPr lang="en-US" altLang="en-US" sz="3200"/>
              <a:t>Fertility practices</a:t>
            </a:r>
          </a:p>
          <a:p>
            <a:r>
              <a:rPr lang="en-US" altLang="en-US" sz="3200"/>
              <a:t>Irrigation practices</a:t>
            </a:r>
          </a:p>
          <a:p>
            <a:r>
              <a:rPr lang="en-US" altLang="en-US" sz="3200"/>
              <a:t>Mowing practices</a:t>
            </a:r>
          </a:p>
          <a:p>
            <a:r>
              <a:rPr lang="en-US" altLang="en-US" sz="3200"/>
              <a:t>Pesticide application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562600" y="1981200"/>
          <a:ext cx="287655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3" imgW="2876400" imgH="4095720" progId="MS_ClipArt_Gallery.2">
                  <p:embed/>
                </p:oleObj>
              </mc:Choice>
              <mc:Fallback>
                <p:oleObj name="Clip" r:id="rId3" imgW="2876400" imgH="40957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2876550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Pesticide Application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79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Calibrate your Equipment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Use Pesticides with a solubility of 5 ppm or less.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Time well in advance of irrigation or unfavorable weather.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Do not use overhead irrigation to chemigate</a:t>
            </a:r>
          </a:p>
        </p:txBody>
      </p:sp>
      <p:pic>
        <p:nvPicPr>
          <p:cNvPr id="89092" name="Picture 4" descr="chemapp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5" y="1600200"/>
            <a:ext cx="2370138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altLang="en-US" sz="3200" b="1" i="1"/>
              <a:t>Relative Solubility of Preemergence Herbicides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150938" y="1752600"/>
          <a:ext cx="7142162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Chart" r:id="rId3" imgW="8067787" imgH="4438650" progId="MSGraph.Chart.8">
                  <p:embed followColorScheme="full"/>
                </p:oleObj>
              </mc:Choice>
              <mc:Fallback>
                <p:oleObj name="Chart" r:id="rId3" imgW="8067787" imgH="443865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752600"/>
                        <a:ext cx="7142162" cy="44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Pesticide Mixing and Loading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79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Mix and load on an impervious surface with a roof and curbing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Use anti-siphon devices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Mix load sites should be a minimum of 100 feet from any well.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Rinse water should be properly stored and used in following batch mixes where possible.</a:t>
            </a:r>
          </a:p>
        </p:txBody>
      </p:sp>
      <p:pic>
        <p:nvPicPr>
          <p:cNvPr id="91140" name="Picture 4" descr="chemshed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63" y="2244725"/>
            <a:ext cx="3817937" cy="323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Pesticide Storage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3522663" y="25908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Slide" r:id="rId3" imgW="5143680" imgH="3429000" progId="PowerPoint.Slide.8">
                  <p:embed/>
                </p:oleObj>
              </mc:Choice>
              <mc:Fallback>
                <p:oleObj name="Slide" r:id="rId3" imgW="514368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25908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Pesticide Storage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7263" y="1601788"/>
            <a:ext cx="5051425" cy="4144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Store all pesticides in their original containers.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Keep pesticides secure and isolated  from the surrounding environment.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Do not store PPE inside chemical room but readily available.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Adopt 1</a:t>
            </a:r>
            <a:r>
              <a:rPr lang="en-US" altLang="en-US" sz="2000" baseline="30000"/>
              <a:t>st</a:t>
            </a:r>
            <a:r>
              <a:rPr lang="en-US" altLang="en-US" sz="2000"/>
              <a:t> in 1</a:t>
            </a:r>
            <a:r>
              <a:rPr lang="en-US" altLang="en-US" sz="2000" baseline="30000"/>
              <a:t>st</a:t>
            </a:r>
            <a:r>
              <a:rPr lang="en-US" altLang="en-US" sz="2000"/>
              <a:t> out principle.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Maintain an inventory with current MSDS information.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93188" name="Picture 4" descr="chemroo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338" y="1600200"/>
            <a:ext cx="2309812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Pesticide Disposal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Spray excess solution on labeled crop sites.</a:t>
            </a:r>
          </a:p>
          <a:p>
            <a:r>
              <a:rPr lang="en-US" altLang="en-US"/>
              <a:t>Triple rinse and puncture jugs immediately after emptying,</a:t>
            </a:r>
          </a:p>
          <a:p>
            <a:r>
              <a:rPr lang="en-US" altLang="en-US"/>
              <a:t>Dispose of empty containers in recycling programs or as indicated on the label.</a:t>
            </a:r>
          </a:p>
          <a:p>
            <a:pPr>
              <a:buFont typeface="Wingdings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/>
              <a:t>Fertilization</a:t>
            </a:r>
          </a:p>
        </p:txBody>
      </p:sp>
      <p:pic>
        <p:nvPicPr>
          <p:cNvPr id="13315" name="Picture 3" descr="Spreader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86200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76800" y="1981200"/>
            <a:ext cx="3886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>
                <a:latin typeface="Times New Roman" charset="0"/>
              </a:rPr>
              <a:t> </a:t>
            </a:r>
            <a:r>
              <a:rPr lang="en-US" altLang="en-US" sz="3600" b="1">
                <a:latin typeface="Times New Roman" charset="0"/>
              </a:rPr>
              <a:t>Minimizing environmental impacts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76800" y="3810000"/>
            <a:ext cx="3962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3600">
                <a:latin typeface="Times New Roman" charset="0"/>
              </a:rPr>
              <a:t> </a:t>
            </a:r>
            <a:r>
              <a:rPr lang="en-US" altLang="en-US" sz="3600" b="1">
                <a:latin typeface="Times New Roman" charset="0"/>
              </a:rPr>
              <a:t>Producing healthy, stress-tolerant turfgrass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58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64758" dir="67859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r>
              <a:rPr lang="en-US" altLang="en-US" sz="5700"/>
              <a:t>The Fertilizer Bag</a:t>
            </a:r>
            <a:br>
              <a:rPr lang="en-US" altLang="en-US" sz="5700"/>
            </a:br>
            <a:r>
              <a:rPr lang="en-US" altLang="en-US"/>
              <a:t>16-4-8</a:t>
            </a:r>
            <a:endParaRPr lang="en-US" altLang="en-US" sz="5700"/>
          </a:p>
        </p:txBody>
      </p:sp>
      <p:sp>
        <p:nvSpPr>
          <p:cNvPr id="2457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772400" cy="4114800"/>
          </a:xfrm>
        </p:spPr>
        <p:txBody>
          <a:bodyPr/>
          <a:lstStyle/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Numbers refer to percent nitrogen,    phosphorous, potassium in the bag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Example: 16-4-8 has 16% N, (or 8 lbs. in a 50 lb. bag) 4% P, 8% K</a:t>
            </a:r>
          </a:p>
          <a:p>
            <a:pPr>
              <a:buClr>
                <a:srgbClr val="FF3300"/>
              </a:buClr>
              <a:buFont typeface="Wingdings" charset="2"/>
              <a:buChar char="§"/>
            </a:pPr>
            <a:r>
              <a:rPr lang="en-US" altLang="en-US" sz="3200"/>
              <a:t> Nutrient sources also listed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Turfgrass Fertility Considerations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209800"/>
            <a:ext cx="6629400" cy="4114800"/>
          </a:xfrm>
        </p:spPr>
        <p:txBody>
          <a:bodyPr/>
          <a:lstStyle/>
          <a:p>
            <a:r>
              <a:rPr lang="en-US" altLang="en-US"/>
              <a:t>Application amount</a:t>
            </a:r>
          </a:p>
          <a:p>
            <a:r>
              <a:rPr lang="en-US" altLang="en-US"/>
              <a:t>Application timing</a:t>
            </a:r>
          </a:p>
          <a:p>
            <a:r>
              <a:rPr lang="en-US" altLang="en-US"/>
              <a:t>Fall fertility</a:t>
            </a:r>
          </a:p>
          <a:p>
            <a:r>
              <a:rPr lang="en-US" altLang="en-US"/>
              <a:t>Fertilizer source (quick-release vs. slow-release)</a:t>
            </a:r>
          </a:p>
          <a:p>
            <a:r>
              <a:rPr lang="en-US" altLang="en-US"/>
              <a:t>Nitrogen</a:t>
            </a:r>
          </a:p>
          <a:p>
            <a:r>
              <a:rPr lang="en-US" altLang="en-US"/>
              <a:t>Phosphorous</a:t>
            </a:r>
          </a:p>
          <a:p>
            <a:r>
              <a:rPr lang="en-US" altLang="en-US"/>
              <a:t>Potassium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Application Amount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300" y="1981200"/>
            <a:ext cx="7556500" cy="4114800"/>
          </a:xfrm>
        </p:spPr>
        <p:txBody>
          <a:bodyPr/>
          <a:lstStyle/>
          <a:p>
            <a:r>
              <a:rPr lang="en-US" altLang="en-US" sz="3200"/>
              <a:t>Depends on percentage slow-release N</a:t>
            </a:r>
          </a:p>
          <a:p>
            <a:r>
              <a:rPr lang="en-US" altLang="en-US" sz="3200"/>
              <a:t>No more than ½ lb. N 1000 ft</a:t>
            </a:r>
            <a:r>
              <a:rPr lang="en-US" altLang="en-US" sz="3200" baseline="30000"/>
              <a:t>2</a:t>
            </a:r>
            <a:r>
              <a:rPr lang="en-US" altLang="en-US" sz="3200"/>
              <a:t> if quick-release</a:t>
            </a:r>
          </a:p>
          <a:p>
            <a:r>
              <a:rPr lang="en-US" altLang="en-US" sz="3200"/>
              <a:t>Up to 1 lb. N 1000 ft</a:t>
            </a:r>
            <a:r>
              <a:rPr lang="en-US" altLang="en-US" sz="3200" baseline="30000"/>
              <a:t>2</a:t>
            </a:r>
            <a:r>
              <a:rPr lang="en-US" altLang="en-US" sz="3200"/>
              <a:t> if slow-release</a:t>
            </a:r>
          </a:p>
          <a:p>
            <a:r>
              <a:rPr lang="en-US" altLang="en-US" sz="3200"/>
              <a:t>Better to apply smaller amounts more frequently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Timing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/>
              <a:t>Remember, warm-season grass growth cycle- based on </a:t>
            </a:r>
            <a:r>
              <a:rPr lang="en-US" altLang="en-US" sz="3200">
                <a:solidFill>
                  <a:srgbClr val="FF5050"/>
                </a:solidFill>
              </a:rPr>
              <a:t>temperature</a:t>
            </a:r>
            <a:r>
              <a:rPr lang="en-US" altLang="en-US" sz="3200"/>
              <a:t> AND </a:t>
            </a:r>
            <a:r>
              <a:rPr lang="en-US" altLang="en-US" sz="3200">
                <a:solidFill>
                  <a:srgbClr val="FF5050"/>
                </a:solidFill>
              </a:rPr>
              <a:t>daylength 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In general,</a:t>
            </a:r>
            <a:r>
              <a:rPr lang="en-US" altLang="en-US" sz="3200">
                <a:solidFill>
                  <a:schemeClr val="hlink"/>
                </a:solidFill>
              </a:rPr>
              <a:t> </a:t>
            </a:r>
            <a:r>
              <a:rPr lang="en-US" altLang="en-US" sz="3200"/>
              <a:t>greatest fertilization needs during spring growth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Watch N applications during summer growth</a:t>
            </a:r>
          </a:p>
          <a:p>
            <a:pPr>
              <a:lnSpc>
                <a:spcPct val="90000"/>
              </a:lnSpc>
            </a:pPr>
            <a:endParaRPr lang="en-US" altLang="en-US" sz="3200"/>
          </a:p>
          <a:p>
            <a:pPr>
              <a:lnSpc>
                <a:spcPct val="90000"/>
              </a:lnSpc>
            </a:pP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0</TotalTime>
  <Words>1170</Words>
  <Application>Microsoft Macintosh PowerPoint</Application>
  <PresentationFormat>On-screen Show (4:3)</PresentationFormat>
  <Paragraphs>189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Times New Roman</vt:lpstr>
      <vt:lpstr>Wingdings</vt:lpstr>
      <vt:lpstr>Symbol</vt:lpstr>
      <vt:lpstr>Monotype Sorts</vt:lpstr>
      <vt:lpstr>FuturiSW-Bold</vt:lpstr>
      <vt:lpstr>FuturiSW-Light</vt:lpstr>
      <vt:lpstr>Arial</vt:lpstr>
      <vt:lpstr>Layers</vt:lpstr>
      <vt:lpstr>Microsoft Clip Gallery</vt:lpstr>
      <vt:lpstr>Photo House</vt:lpstr>
      <vt:lpstr>Microsoft Graph Chart</vt:lpstr>
      <vt:lpstr>Microsoft PowerPoint Slide</vt:lpstr>
      <vt:lpstr>Best Management Practices for Turfgrasses</vt:lpstr>
      <vt:lpstr>Warm-season grasses</vt:lpstr>
      <vt:lpstr>Warm-season grasses</vt:lpstr>
      <vt:lpstr>Components of best management practices</vt:lpstr>
      <vt:lpstr>Fertilization</vt:lpstr>
      <vt:lpstr>The Fertilizer Bag 16-4-8</vt:lpstr>
      <vt:lpstr>Turfgrass Fertility Considerations</vt:lpstr>
      <vt:lpstr>Application Amount</vt:lpstr>
      <vt:lpstr>Application Timing</vt:lpstr>
      <vt:lpstr>Fall Fertility</vt:lpstr>
      <vt:lpstr>Fertilizer Source</vt:lpstr>
      <vt:lpstr>Nitrogen</vt:lpstr>
      <vt:lpstr>Nitrogen</vt:lpstr>
      <vt:lpstr>Phosphorous </vt:lpstr>
      <vt:lpstr>Potassium</vt:lpstr>
      <vt:lpstr>It’s raining out- should we leave the sprinklers on?</vt:lpstr>
      <vt:lpstr>When to Water</vt:lpstr>
      <vt:lpstr>How Much to Water</vt:lpstr>
      <vt:lpstr>PowerPoint Presentation</vt:lpstr>
      <vt:lpstr>Time of Day To Water</vt:lpstr>
      <vt:lpstr>PowerPoint Presentation</vt:lpstr>
      <vt:lpstr>Mowing</vt:lpstr>
      <vt:lpstr>PowerPoint Presentation</vt:lpstr>
      <vt:lpstr>About Shady Situations….</vt:lpstr>
      <vt:lpstr>About Shady Situations….</vt:lpstr>
      <vt:lpstr>Environmental Concerns for Pesticide Applicators</vt:lpstr>
      <vt:lpstr>Pesticides May Harm the Environment by:</vt:lpstr>
      <vt:lpstr>PowerPoint Presentation</vt:lpstr>
      <vt:lpstr>Pesticide Properties that Affect movement</vt:lpstr>
      <vt:lpstr>Consequences of Groundwater Contamination</vt:lpstr>
      <vt:lpstr>Pesticides May Reach Groundwater by:</vt:lpstr>
      <vt:lpstr>Reduce Groundwater Contamination Risk</vt:lpstr>
      <vt:lpstr>PowerPoint Presentation</vt:lpstr>
      <vt:lpstr>PowerPoint Presentation</vt:lpstr>
      <vt:lpstr>PowerPoint Presentation</vt:lpstr>
      <vt:lpstr>Environmental Hazards</vt:lpstr>
      <vt:lpstr>Effects of Pesticides on Fish and Wildlife</vt:lpstr>
      <vt:lpstr>Minimize Insecticide  Poisoning of Bees</vt:lpstr>
      <vt:lpstr>Best Management Practices</vt:lpstr>
      <vt:lpstr>Pesticide Application</vt:lpstr>
      <vt:lpstr>Relative Solubility of Preemergence Herbicides</vt:lpstr>
      <vt:lpstr>Pesticide Mixing and Loading</vt:lpstr>
      <vt:lpstr>Pesticide Storage</vt:lpstr>
      <vt:lpstr>Pesticide Storage</vt:lpstr>
      <vt:lpstr>Pesticide Disposal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 for Turfgrasses</dc:title>
  <dc:creator>George Braman</dc:creator>
  <cp:lastModifiedBy>George Braman</cp:lastModifiedBy>
  <cp:revision>1</cp:revision>
  <dcterms:created xsi:type="dcterms:W3CDTF">2015-09-08T00:07:30Z</dcterms:created>
  <dcterms:modified xsi:type="dcterms:W3CDTF">2015-09-08T00:07:53Z</dcterms:modified>
</cp:coreProperties>
</file>