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121"/>
  </p:notesMasterIdLst>
  <p:sldIdLst>
    <p:sldId id="680" r:id="rId4"/>
    <p:sldId id="477" r:id="rId5"/>
    <p:sldId id="421" r:id="rId6"/>
    <p:sldId id="349" r:id="rId7"/>
    <p:sldId id="411" r:id="rId8"/>
    <p:sldId id="419" r:id="rId9"/>
    <p:sldId id="420" r:id="rId10"/>
    <p:sldId id="489" r:id="rId11"/>
    <p:sldId id="412" r:id="rId12"/>
    <p:sldId id="666" r:id="rId13"/>
    <p:sldId id="667" r:id="rId14"/>
    <p:sldId id="414" r:id="rId15"/>
    <p:sldId id="681" r:id="rId16"/>
    <p:sldId id="685" r:id="rId17"/>
    <p:sldId id="668" r:id="rId18"/>
    <p:sldId id="669" r:id="rId19"/>
    <p:sldId id="670" r:id="rId20"/>
    <p:sldId id="415" r:id="rId21"/>
    <p:sldId id="490" r:id="rId22"/>
    <p:sldId id="422" r:id="rId23"/>
    <p:sldId id="424" r:id="rId24"/>
    <p:sldId id="662" r:id="rId25"/>
    <p:sldId id="595" r:id="rId26"/>
    <p:sldId id="671" r:id="rId27"/>
    <p:sldId id="672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682" r:id="rId36"/>
    <p:sldId id="683" r:id="rId37"/>
    <p:sldId id="684" r:id="rId38"/>
    <p:sldId id="610" r:id="rId39"/>
    <p:sldId id="611" r:id="rId40"/>
    <p:sldId id="612" r:id="rId41"/>
    <p:sldId id="613" r:id="rId42"/>
    <p:sldId id="614" r:id="rId43"/>
    <p:sldId id="615" r:id="rId44"/>
    <p:sldId id="616" r:id="rId45"/>
    <p:sldId id="617" r:id="rId46"/>
    <p:sldId id="618" r:id="rId47"/>
    <p:sldId id="619" r:id="rId48"/>
    <p:sldId id="620" r:id="rId49"/>
    <p:sldId id="621" r:id="rId50"/>
    <p:sldId id="622" r:id="rId51"/>
    <p:sldId id="627" r:id="rId52"/>
    <p:sldId id="623" r:id="rId53"/>
    <p:sldId id="624" r:id="rId54"/>
    <p:sldId id="625" r:id="rId55"/>
    <p:sldId id="626" r:id="rId56"/>
    <p:sldId id="628" r:id="rId57"/>
    <p:sldId id="629" r:id="rId58"/>
    <p:sldId id="630" r:id="rId59"/>
    <p:sldId id="631" r:id="rId60"/>
    <p:sldId id="632" r:id="rId61"/>
    <p:sldId id="633" r:id="rId62"/>
    <p:sldId id="634" r:id="rId63"/>
    <p:sldId id="635" r:id="rId64"/>
    <p:sldId id="636" r:id="rId65"/>
    <p:sldId id="637" r:id="rId66"/>
    <p:sldId id="638" r:id="rId67"/>
    <p:sldId id="639" r:id="rId68"/>
    <p:sldId id="640" r:id="rId69"/>
    <p:sldId id="641" r:id="rId70"/>
    <p:sldId id="642" r:id="rId71"/>
    <p:sldId id="643" r:id="rId72"/>
    <p:sldId id="644" r:id="rId73"/>
    <p:sldId id="645" r:id="rId74"/>
    <p:sldId id="646" r:id="rId75"/>
    <p:sldId id="647" r:id="rId76"/>
    <p:sldId id="648" r:id="rId77"/>
    <p:sldId id="649" r:id="rId78"/>
    <p:sldId id="650" r:id="rId79"/>
    <p:sldId id="651" r:id="rId80"/>
    <p:sldId id="652" r:id="rId81"/>
    <p:sldId id="653" r:id="rId82"/>
    <p:sldId id="554" r:id="rId83"/>
    <p:sldId id="555" r:id="rId84"/>
    <p:sldId id="556" r:id="rId85"/>
    <p:sldId id="557" r:id="rId86"/>
    <p:sldId id="558" r:id="rId87"/>
    <p:sldId id="559" r:id="rId88"/>
    <p:sldId id="560" r:id="rId89"/>
    <p:sldId id="561" r:id="rId90"/>
    <p:sldId id="562" r:id="rId91"/>
    <p:sldId id="563" r:id="rId92"/>
    <p:sldId id="564" r:id="rId93"/>
    <p:sldId id="565" r:id="rId94"/>
    <p:sldId id="566" r:id="rId95"/>
    <p:sldId id="567" r:id="rId96"/>
    <p:sldId id="568" r:id="rId97"/>
    <p:sldId id="569" r:id="rId98"/>
    <p:sldId id="570" r:id="rId99"/>
    <p:sldId id="571" r:id="rId100"/>
    <p:sldId id="519" r:id="rId101"/>
    <p:sldId id="520" r:id="rId102"/>
    <p:sldId id="521" r:id="rId103"/>
    <p:sldId id="522" r:id="rId104"/>
    <p:sldId id="523" r:id="rId105"/>
    <p:sldId id="524" r:id="rId106"/>
    <p:sldId id="525" r:id="rId107"/>
    <p:sldId id="526" r:id="rId108"/>
    <p:sldId id="527" r:id="rId109"/>
    <p:sldId id="528" r:id="rId110"/>
    <p:sldId id="529" r:id="rId111"/>
    <p:sldId id="530" r:id="rId112"/>
    <p:sldId id="531" r:id="rId113"/>
    <p:sldId id="532" r:id="rId114"/>
    <p:sldId id="548" r:id="rId115"/>
    <p:sldId id="492" r:id="rId116"/>
    <p:sldId id="493" r:id="rId117"/>
    <p:sldId id="494" r:id="rId118"/>
    <p:sldId id="505" r:id="rId119"/>
    <p:sldId id="387" r:id="rId120"/>
  </p:sldIdLst>
  <p:sldSz cx="10287000" cy="6858000" type="35mm"/>
  <p:notesSz cx="6248400" cy="9601200"/>
  <p:custShowLst>
    <p:custShow name="Basic MG Presentation" id="0">
      <p:sldLst>
        <p:sld r:id="rId5"/>
        <p:sld r:id="rId6"/>
        <p:sld r:id="rId7"/>
        <p:sld r:id="rId8"/>
        <p:sld r:id="rId9"/>
        <p:sld r:id="rId10"/>
        <p:sld r:id="rId11"/>
        <p:sld r:id="rId12"/>
        <p:sld r:id="rId15"/>
        <p:sld r:id="rId21"/>
        <p:sld r:id="rId22"/>
        <p:sld r:id="rId23"/>
        <p:sld r:id="rId24"/>
        <p:sld r:id="rId101"/>
        <p:sld r:id="rId102"/>
        <p:sld r:id="rId103"/>
        <p:sld r:id="rId104"/>
        <p:sld r:id="rId105"/>
        <p:sld r:id="rId106"/>
        <p:sld r:id="rId107"/>
        <p:sld r:id="rId108"/>
        <p:sld r:id="rId109"/>
        <p:sld r:id="rId110"/>
        <p:sld r:id="rId111"/>
        <p:sld r:id="rId112"/>
        <p:sld r:id="rId113"/>
        <p:sld r:id="rId120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7200" kern="1200" baseline="300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FF"/>
    <a:srgbClr val="FF3300"/>
    <a:srgbClr val="FF6600"/>
    <a:srgbClr val="FFFF00"/>
    <a:srgbClr val="00FF00"/>
    <a:srgbClr val="00CC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 autoAdjust="0"/>
    <p:restoredTop sz="83622" autoAdjust="0"/>
  </p:normalViewPr>
  <p:slideViewPr>
    <p:cSldViewPr>
      <p:cViewPr>
        <p:scale>
          <a:sx n="55" d="100"/>
          <a:sy n="55" d="100"/>
        </p:scale>
        <p:origin x="3176" y="13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slide" Target="slides/slide117.xml"/><Relationship Id="rId121" Type="http://schemas.openxmlformats.org/officeDocument/2006/relationships/notesMaster" Target="notesMasters/notesMaster1.xml"/><Relationship Id="rId122" Type="http://schemas.openxmlformats.org/officeDocument/2006/relationships/presProps" Target="presProps.xml"/><Relationship Id="rId123" Type="http://schemas.openxmlformats.org/officeDocument/2006/relationships/viewProps" Target="viewProps.xml"/><Relationship Id="rId124" Type="http://schemas.openxmlformats.org/officeDocument/2006/relationships/theme" Target="theme/theme1.xml"/><Relationship Id="rId12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082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 alt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538538" y="0"/>
            <a:ext cx="27082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 altLang="en-US"/>
          </a:p>
        </p:txBody>
      </p:sp>
      <p:sp>
        <p:nvSpPr>
          <p:cNvPr id="2191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423863" y="720725"/>
            <a:ext cx="540067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9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25475" y="4560888"/>
            <a:ext cx="49974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27082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 altLang="en-US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38538" y="9120188"/>
            <a:ext cx="27082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FCAC42D2-9C5E-E040-BA5F-120C0F6D6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942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B2701-61A5-5643-87A1-A2921B5C3AF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35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00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2FA10-035E-CB4E-A8E8-67B28B12E2F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66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288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9842A-CC94-8D46-B271-8B686F9BEFD8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690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1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1CDD15-A201-9F47-B16D-01E30B617251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77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894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8913B-D526-9442-8F77-0598F8AE9FE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77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431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13CD10-E34D-DC4B-B844-920BF66651A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775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284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D4D0EC-A4B0-4842-9071-B223681F2882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777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69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5280A-96F6-7D4A-8C07-EDAEAA0C56D0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612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294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127E7-B861-3743-BF86-E3BBD74F2993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614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56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259C48-EEA1-F843-B2A4-251C3414FA1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16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650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AEFA8-D643-9749-8E51-7871AD1B1675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621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2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D81E3-5A90-6746-A790-ED256753A1DA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20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Warm Humid Zone:</a:t>
            </a:r>
          </a:p>
          <a:p>
            <a:r>
              <a:rPr lang="en-US" altLang="en-US"/>
              <a:t>	- Average July temp for entire zone is 80</a:t>
            </a:r>
            <a:r>
              <a:rPr lang="en-US" altLang="en-US" sz="18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/>
              <a:t> F</a:t>
            </a:r>
          </a:p>
          <a:p>
            <a:r>
              <a:rPr lang="en-US" altLang="en-US"/>
              <a:t>	- High humidity and adequate rainfall (30”)</a:t>
            </a:r>
          </a:p>
          <a:p>
            <a:r>
              <a:rPr lang="en-US" altLang="en-US"/>
              <a:t>	- Bermuda, Zoysia, Bahia, St. Augustine, Centipedegrass, Carpetgrass, &amp; Seashore Paspalum</a:t>
            </a:r>
          </a:p>
          <a:p>
            <a:r>
              <a:rPr lang="en-US" altLang="en-US"/>
              <a:t>Transition Zone:</a:t>
            </a:r>
          </a:p>
          <a:p>
            <a:r>
              <a:rPr lang="en-US" altLang="en-US"/>
              <a:t>	- Too hot for cool-seasons &amp; too cold for warm-seasons, therefore both are prevalent</a:t>
            </a:r>
          </a:p>
          <a:p>
            <a:r>
              <a:rPr lang="en-US" altLang="en-US"/>
              <a:t>	- Bermuda, Zoysia, Tall Fescue, bentgrass, &amp; Kentucky Blue</a:t>
            </a:r>
          </a:p>
        </p:txBody>
      </p:sp>
    </p:spTree>
    <p:extLst>
      <p:ext uri="{BB962C8B-B14F-4D97-AF65-F5344CB8AC3E}">
        <p14:creationId xmlns:p14="http://schemas.microsoft.com/office/powerpoint/2010/main" val="996087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2119A-0D9D-AD49-8FBC-4C565BDFF0BD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623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579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496C6-680F-E247-BA0C-D74AD409339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625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82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DEC17-EFCF-8046-B888-34BD0C58818C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667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396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3AF4E-9CE0-644B-8D52-CE45C318AC9B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66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506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73318-F97A-9E48-AAFB-10BE77CE2E86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67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056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25AE4-AC4C-A54A-BCCB-4FC1AE970B48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69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754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789B8-0B46-8849-BC1E-56D54D30D567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440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016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F00CC1-A8A8-1742-8189-A2C79EA4153D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442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60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1D916-3C7C-F54A-9DB3-52B9F7EF0851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444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12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C2AF8-DABB-7347-A960-B5436FB655DB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446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40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F9572-32F0-D64F-8990-8CDFBD17071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29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Average Annual Minimum Temperatures</a:t>
            </a:r>
          </a:p>
        </p:txBody>
      </p:sp>
    </p:spTree>
    <p:extLst>
      <p:ext uri="{BB962C8B-B14F-4D97-AF65-F5344CB8AC3E}">
        <p14:creationId xmlns:p14="http://schemas.microsoft.com/office/powerpoint/2010/main" val="16125422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04048-C277-CE4B-8AB1-5B8B3620015F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448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985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50B0C-D86D-904D-A8CB-3C9C08E539F5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450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72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12D29-2D29-8043-A197-4A0FCFC20EDD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452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54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3CA3F-B90C-8F40-A99F-DC2DA967AFE1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4546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01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9B622A-7343-E44D-9377-58AB1418F16A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457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013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C144E-D595-0E40-9132-BBCC6CA277C0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459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810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F469B-6D04-EE49-8606-3397B69844D6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461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5724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8BCBDE-4929-874F-838F-6C96478F5A16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463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664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3BEB4-BCD1-9B47-B94B-377BB9044383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465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872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1DA89-447E-B64A-B038-6798E16B1015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467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8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3DF3B-5022-FA4F-BE13-02C749886C6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31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130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98A58-AEA3-DC47-A879-71F7B845BB8A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470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26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ED6EF-67AA-5C41-81E8-04980E59449C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472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23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FEBB3D-8A2A-8447-93CF-735F043584E8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384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9443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A75FD-6B3E-EF46-929D-82D1A0F9F621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386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394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4070B-77AE-8F49-A32D-C5D5F287F5DC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407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5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A1D50-2FC3-F74F-BCF2-C90D2BD6383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4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Although not common in most of the United States, this grass is used and best adapted for coastal regions due to its very high salt tolerance.  Seashore paspalum has a natural, dark green color that will “stripe-up” like many of the cool-season grasses.  This is a characteristic that some find attractive, especially those that have moved into southern coastal regions from northern regions and were accustom to the appearance of Kentucky bluegrass. </a:t>
            </a:r>
          </a:p>
        </p:txBody>
      </p:sp>
    </p:spTree>
    <p:extLst>
      <p:ext uri="{BB962C8B-B14F-4D97-AF65-F5344CB8AC3E}">
        <p14:creationId xmlns:p14="http://schemas.microsoft.com/office/powerpoint/2010/main" val="591664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E5C32-61F1-E34B-9EA6-B90ACD8D9379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7434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Much like bermudagrass, this grass relatively few pest problems, but broadleaf and grassy weed, and brown-patch disease can be problematic.</a:t>
            </a:r>
          </a:p>
        </p:txBody>
      </p:sp>
    </p:spTree>
    <p:extLst>
      <p:ext uri="{BB962C8B-B14F-4D97-AF65-F5344CB8AC3E}">
        <p14:creationId xmlns:p14="http://schemas.microsoft.com/office/powerpoint/2010/main" val="1254318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6D4F3-5DC9-3848-B273-B3D38925CE88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4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Seashore paspalum can only be established by vegetative means, sodding and plugging are most common, and a commercially available cultivar for lawn use is ‘SeaIsle 1’. </a:t>
            </a:r>
          </a:p>
        </p:txBody>
      </p:sp>
    </p:spTree>
    <p:extLst>
      <p:ext uri="{BB962C8B-B14F-4D97-AF65-F5344CB8AC3E}">
        <p14:creationId xmlns:p14="http://schemas.microsoft.com/office/powerpoint/2010/main" val="1636659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56FD6-01F5-C242-B418-6DCFA6DA437C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43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0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25FA7C-9687-D145-A1F5-80CCE0D67BB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649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9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0E0AF-4A06-2940-944C-0B80F550FD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9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42DD6-897D-F842-9D02-355E19653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66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432FC-A2C2-4041-BF3D-7C8253110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76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8D1566CE-B301-FA44-A717-C5D24FE94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26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B58056DB-2752-3444-925C-1FC4BF466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310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1C963-8740-1C4C-A8C7-035B15CE9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72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7CE87-29B7-E24E-A90E-7919CDFFB6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37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063ED-CDF7-5546-9882-6D08D3BBC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98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5CEEA-5219-0D4B-9278-DDBBAFF01C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030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6EB85-7918-2347-A1BA-B7D672DC9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32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BB038-6B0D-C94C-A473-803062CF99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10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8DF35-F954-9C48-B5BD-0D4AAC972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654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A26E1-3A5D-6145-B0E8-CB707D5C0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238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0FCAC-4C88-564C-9DA9-7C66E0FED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50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688CF-583A-6847-84DE-C3791D36B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284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6587F-4E53-9E48-9ACF-8A8B1DAD2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486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2C019-A2E6-1746-8ECF-4000200BA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04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BCD9648D-AFF0-764A-BF15-D4A203612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643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D7B97-9246-534D-A40C-D705734D22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183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A7B00-FB44-1A42-9E53-FD3BBD50C7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78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3D417-2D57-6F4D-9CA7-050ED466D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75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8A42A-8472-4246-8FF2-14FD47CF5D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5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AF099-1D28-584E-A795-347CF3B173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459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72F54-6DFA-1148-9DDA-4BA19A8A41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70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B8F47-EF8C-9F4A-8C13-086F9E835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165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04385-36A7-4443-9A58-72572EDB0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086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5B701-2A9E-D24C-8D75-C1AB8A46AA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91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449B0-3F48-FE4B-ACF7-77A1CB4F9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516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896DE-9699-7E48-8825-B3CE88E12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68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F774C-4DB5-ED49-8E6F-4FE7E3090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579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4295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AA543DB0-003E-1544-9BD0-DF2AED206A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671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80EB2B4F-79C6-674E-B030-AD8A3065C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68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FA52E-9D88-D741-AA29-5D01FCCCE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80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78574-D7AD-7D48-B591-3C85E4224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28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C4E86-D74C-6E4E-9949-8CAF7687DF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09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E62E-F464-8943-8A5F-9E661E5B0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43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21C2D-9638-6545-8CA6-4AA86552F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93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02932-67A5-9645-9029-BFB0769F4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2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theme" Target="../theme/theme3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9A0FF28A-0911-E542-A838-29B931E0F3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 altLang="en-US"/>
          </a:p>
        </p:txBody>
      </p:sp>
      <p:sp>
        <p:nvSpPr>
          <p:cNvPr id="363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 altLang="en-US"/>
          </a:p>
        </p:txBody>
      </p:sp>
      <p:sp>
        <p:nvSpPr>
          <p:cNvPr id="363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CEDBBEFA-9AF7-0C40-B181-7217FCAEDE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6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 altLang="en-US"/>
          </a:p>
        </p:txBody>
      </p:sp>
      <p:sp>
        <p:nvSpPr>
          <p:cNvPr id="366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 altLang="en-US"/>
          </a:p>
        </p:txBody>
      </p:sp>
      <p:sp>
        <p:nvSpPr>
          <p:cNvPr id="366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1D569CAD-F5C1-2D48-9CB7-55B78E3714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61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1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1.jpeg"/><Relationship Id="rId3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6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rgiaturf.com/" TargetMode="External"/><Relationship Id="rId4" Type="http://schemas.openxmlformats.org/officeDocument/2006/relationships/hyperlink" Target="http://www.turfgrasswater.c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88" y="228600"/>
            <a:ext cx="10287001" cy="1981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6800" b="1" dirty="0">
                <a:solidFill>
                  <a:srgbClr val="FFFF00"/>
                </a:solidFill>
              </a:rPr>
              <a:t>Sports Fields Management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1413" y="4343400"/>
            <a:ext cx="8001000" cy="24384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4400" b="1">
                <a:solidFill>
                  <a:schemeClr val="bg1"/>
                </a:solidFill>
              </a:rPr>
              <a:t>Clint Waltz, Ph.D.</a:t>
            </a:r>
          </a:p>
          <a:p>
            <a:r>
              <a:rPr lang="en-US" altLang="en-US" sz="4400" b="1">
                <a:solidFill>
                  <a:schemeClr val="bg1"/>
                </a:solidFill>
              </a:rPr>
              <a:t>Extension Turfgrass Specialist</a:t>
            </a:r>
          </a:p>
          <a:p>
            <a:r>
              <a:rPr lang="en-US" altLang="en-US" sz="4400" b="1">
                <a:solidFill>
                  <a:schemeClr val="bg1"/>
                </a:solidFill>
              </a:rPr>
              <a:t>The University of Georgia</a:t>
            </a:r>
          </a:p>
        </p:txBody>
      </p:sp>
      <p:sp>
        <p:nvSpPr>
          <p:cNvPr id="780292" name="Rectangle 4"/>
          <p:cNvSpPr>
            <a:spLocks noChangeArrowheads="1"/>
          </p:cNvSpPr>
          <p:nvPr/>
        </p:nvSpPr>
        <p:spPr bwMode="auto">
          <a:xfrm>
            <a:off x="265113" y="2514600"/>
            <a:ext cx="9753600" cy="137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en-US" sz="6800" b="1" baseline="0">
                <a:solidFill>
                  <a:srgbClr val="00FF00"/>
                </a:solidFill>
              </a:rPr>
              <a:t>Bermudagrass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-138113"/>
            <a:ext cx="10096500" cy="1433513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Bermudagrass for Sports Fields</a:t>
            </a: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066800"/>
            <a:ext cx="7239000" cy="55626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Vegetative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Others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Bull’s Eye (MS Choice)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GN1</a:t>
            </a:r>
          </a:p>
        </p:txBody>
      </p:sp>
      <p:sp>
        <p:nvSpPr>
          <p:cNvPr id="732164" name="Rectangle 4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0"/>
            <a:ext cx="10287000" cy="1143000"/>
          </a:xfrm>
          <a:noFill/>
          <a:ln/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Turfgrass ET Classification</a:t>
            </a:r>
          </a:p>
        </p:txBody>
      </p:sp>
      <p:graphicFrame>
        <p:nvGraphicFramePr>
          <p:cNvPr id="382979" name="Group 3"/>
          <p:cNvGraphicFramePr>
            <a:graphicFrameLocks noGrp="1"/>
          </p:cNvGraphicFramePr>
          <p:nvPr>
            <p:ph idx="1"/>
          </p:nvPr>
        </p:nvGraphicFramePr>
        <p:xfrm>
          <a:off x="2324100" y="2514600"/>
          <a:ext cx="5448300" cy="2895600"/>
        </p:xfrm>
        <a:graphic>
          <a:graphicData uri="http://schemas.openxmlformats.org/drawingml/2006/table">
            <a:tbl>
              <a:tblPr/>
              <a:tblGrid>
                <a:gridCol w="2819400"/>
                <a:gridCol w="26289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Classification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ET Rate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(in / d)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Very Low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0.16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Medium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0.24 – 0.27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Very High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0.35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2999" name="Text Box 23"/>
          <p:cNvSpPr txBox="1">
            <a:spLocks noChangeArrowheads="1"/>
          </p:cNvSpPr>
          <p:nvPr/>
        </p:nvSpPr>
        <p:spPr bwMode="auto">
          <a:xfrm>
            <a:off x="2247900" y="5410200"/>
            <a:ext cx="174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baseline="0">
                <a:solidFill>
                  <a:schemeClr val="bg1"/>
                </a:solidFill>
              </a:rPr>
              <a:t>Beard, 1985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0"/>
            <a:ext cx="9324975" cy="1143000"/>
          </a:xfrm>
          <a:noFill/>
          <a:ln/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Turfgrass ET Rankings</a:t>
            </a:r>
          </a:p>
        </p:txBody>
      </p:sp>
      <p:graphicFrame>
        <p:nvGraphicFramePr>
          <p:cNvPr id="385027" name="Group 3"/>
          <p:cNvGraphicFramePr>
            <a:graphicFrameLocks noGrp="1"/>
          </p:cNvGraphicFramePr>
          <p:nvPr>
            <p:ph idx="1"/>
          </p:nvPr>
        </p:nvGraphicFramePr>
        <p:xfrm>
          <a:off x="800100" y="1219200"/>
          <a:ext cx="8743950" cy="5207000"/>
        </p:xfrm>
        <a:graphic>
          <a:graphicData uri="http://schemas.openxmlformats.org/drawingml/2006/table">
            <a:tbl>
              <a:tblPr/>
              <a:tblGrid>
                <a:gridCol w="3962400"/>
                <a:gridCol w="1866900"/>
                <a:gridCol w="291465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Turfgrass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Mean ET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(in / d)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Drought Resistance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Common Bermuda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0.12 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VH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Tifway Bermuda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0.12 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VH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Raleigh St. Augustine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0.13 ab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Meyer Zoysiagrass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0.14 ab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M-L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Rebel II Tall Fescue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0.14 ab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M-H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K-31 Tall Fescue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0.15 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Centipedegrass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0.15 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5071" name="Text Box 47"/>
          <p:cNvSpPr txBox="1">
            <a:spLocks noChangeArrowheads="1"/>
          </p:cNvSpPr>
          <p:nvPr/>
        </p:nvSpPr>
        <p:spPr bwMode="auto">
          <a:xfrm>
            <a:off x="819150" y="6400800"/>
            <a:ext cx="196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baseline="0">
                <a:solidFill>
                  <a:schemeClr val="bg1"/>
                </a:solidFill>
              </a:rPr>
              <a:t>Carrow, 1995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0425"/>
            <a:ext cx="9753600" cy="1470025"/>
          </a:xfrm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Turfgrass Irrigation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82563"/>
            <a:ext cx="99060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8000" b="1">
                <a:solidFill>
                  <a:srgbClr val="FFFF00"/>
                </a:solidFill>
              </a:rPr>
              <a:t>Irrigation Guidance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13" y="2362200"/>
            <a:ext cx="8721725" cy="2590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>
                <a:solidFill>
                  <a:schemeClr val="bg1"/>
                </a:solidFill>
              </a:rPr>
              <a:t> Water application based on soil or 	plant moisture status is more 	efficient than applying water 	based on a set schedule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82563"/>
            <a:ext cx="99060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8000" b="1">
                <a:solidFill>
                  <a:srgbClr val="FFFF00"/>
                </a:solidFill>
              </a:rPr>
              <a:t>Irrigation Guidance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9213" y="2667000"/>
            <a:ext cx="7654925" cy="2743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>
                <a:solidFill>
                  <a:schemeClr val="bg1"/>
                </a:solidFill>
              </a:rPr>
              <a:t> Evapotranspiration (ET)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>
                <a:solidFill>
                  <a:schemeClr val="bg1"/>
                </a:solidFill>
              </a:rPr>
              <a:t> Soil water potential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>
                <a:solidFill>
                  <a:schemeClr val="bg1"/>
                </a:solidFill>
              </a:rPr>
              <a:t> Soil volumetric moisture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Water Balance Eqn.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874395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Estimates amount of moisture lost 	through ET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Irrigation applied to compensate for lost 	amount</a:t>
            </a:r>
          </a:p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Effective at conserving water resources 	when properly calibrated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Water Balance Eqn.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905000"/>
            <a:ext cx="9829800" cy="4953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Soil Water = Rainfall + Irrigation 					– Runoff – ET – Drainage</a:t>
            </a:r>
            <a:r>
              <a:rPr lang="en-US" altLang="en-US" sz="4000" b="1">
                <a:solidFill>
                  <a:schemeClr val="bg1"/>
                </a:solidFill>
              </a:rPr>
              <a:t> </a:t>
            </a:r>
          </a:p>
          <a:p>
            <a:pPr marL="1543050" lvl="1">
              <a:spcBef>
                <a:spcPct val="100000"/>
              </a:spcBef>
              <a:buClr>
                <a:srgbClr val="FF00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Measure Runoff &amp; Drainage???</a:t>
            </a:r>
          </a:p>
          <a:p>
            <a:pPr marL="1543050" lvl="1">
              <a:spcBef>
                <a:spcPct val="100000"/>
              </a:spcBef>
              <a:buClr>
                <a:srgbClr val="FF00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Needs to measure ET</a:t>
            </a:r>
          </a:p>
          <a:p>
            <a:pPr marL="1885950" lvl="2">
              <a:spcBef>
                <a:spcPct val="30000"/>
              </a:spcBef>
              <a:buClr>
                <a:srgbClr val="FF00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Weather 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Probe Guidance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2514600"/>
            <a:ext cx="6324600" cy="3124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Water Potential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Tensiometers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FFFF00"/>
              </a:buClr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Volumetric Water Content</a:t>
            </a:r>
          </a:p>
          <a:p>
            <a:pPr lvl="1">
              <a:spcBef>
                <a:spcPct val="3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TDR &amp; Capacitance Probes</a:t>
            </a:r>
          </a:p>
        </p:txBody>
      </p:sp>
      <p:pic>
        <p:nvPicPr>
          <p:cNvPr id="403460" name="Picture 4" descr="Tensiometer (3)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0" y="1752600"/>
            <a:ext cx="3008313" cy="1981200"/>
          </a:xfr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3461" name="Picture 5" descr="Vitel HydraProbe with Logger (1)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13107" r="21809" b="21844"/>
          <a:stretch>
            <a:fillRect/>
          </a:stretch>
        </p:blipFill>
        <p:spPr>
          <a:xfrm>
            <a:off x="6873875" y="4343400"/>
            <a:ext cx="2595563" cy="2243138"/>
          </a:xfr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When to Irrigate?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133600"/>
            <a:ext cx="5829300" cy="4191000"/>
          </a:xfrm>
          <a:noFill/>
          <a:ln/>
        </p:spPr>
        <p:txBody>
          <a:bodyPr/>
          <a:lstStyle/>
          <a:p>
            <a:pPr marL="176213" indent="-176213">
              <a:buClr>
                <a:srgbClr val="FFFF00"/>
              </a:buClr>
              <a:buFont typeface="Webdings" charset="2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</a:t>
            </a:r>
            <a:r>
              <a:rPr lang="en-US" altLang="en-US" sz="4000" b="1">
                <a:solidFill>
                  <a:srgbClr val="00FF00"/>
                </a:solidFill>
              </a:rPr>
              <a:t>1</a:t>
            </a:r>
            <a:r>
              <a:rPr lang="en-US" altLang="en-US" sz="4000" b="1" baseline="30000">
                <a:solidFill>
                  <a:srgbClr val="00FF00"/>
                </a:solidFill>
              </a:rPr>
              <a:t>st</a:t>
            </a:r>
            <a:r>
              <a:rPr lang="en-US" altLang="en-US" sz="4000" b="1">
                <a:solidFill>
                  <a:srgbClr val="00FF00"/>
                </a:solidFill>
              </a:rPr>
              <a:t> signs of water stress</a:t>
            </a:r>
          </a:p>
          <a:p>
            <a:pPr marL="574675" lvl="1" indent="-284163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Visual Symptoms</a:t>
            </a:r>
          </a:p>
          <a:p>
            <a:pPr marL="574675" lvl="1" indent="-284163">
              <a:spcBef>
                <a:spcPct val="10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Guidance</a:t>
            </a:r>
          </a:p>
          <a:p>
            <a:pPr marL="574675" lvl="1" indent="-284163">
              <a:spcBef>
                <a:spcPct val="100000"/>
              </a:spcBef>
              <a:buClr>
                <a:srgbClr val="FFFF00"/>
              </a:buClr>
              <a:buFont typeface="Wingdings 2" charset="2"/>
              <a:buChar char="O"/>
            </a:pPr>
            <a:r>
              <a:rPr lang="en-US" altLang="en-US" sz="3600" b="1">
                <a:solidFill>
                  <a:schemeClr val="bg1"/>
                </a:solidFill>
              </a:rPr>
              <a:t> Avoid Schedules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90488"/>
            <a:ext cx="9523413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How Much to Irrigate?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987550"/>
            <a:ext cx="5829300" cy="4114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Wet 6 to 8 inch depth</a:t>
            </a:r>
          </a:p>
          <a:p>
            <a:pPr marL="457200" lvl="1" indent="-176213">
              <a:spcBef>
                <a:spcPct val="10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clay soils (1 to 1¾ inches 	per week)</a:t>
            </a:r>
          </a:p>
          <a:p>
            <a:pPr marL="457200" lvl="1" indent="-176213">
              <a:spcBef>
                <a:spcPct val="10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sandy soils (½ inch, 3 		times a week)</a:t>
            </a:r>
          </a:p>
        </p:txBody>
      </p:sp>
      <p:pic>
        <p:nvPicPr>
          <p:cNvPr id="405508" name="Picture 4" descr="Image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246313"/>
            <a:ext cx="4038600" cy="36972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-138113"/>
            <a:ext cx="10096500" cy="1433513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Bermudagrass for Sports Fields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066800"/>
            <a:ext cx="7239000" cy="55626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Vegetative - Advantages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Color – dark green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Density - high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Texture - fine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Recuperative potential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Wear tolerance</a:t>
            </a:r>
          </a:p>
        </p:txBody>
      </p:sp>
      <p:sp>
        <p:nvSpPr>
          <p:cNvPr id="733188" name="Rectangle 4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0"/>
            <a:ext cx="9901237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Water to Wet to a Depth</a:t>
            </a:r>
          </a:p>
        </p:txBody>
      </p:sp>
      <p:graphicFrame>
        <p:nvGraphicFramePr>
          <p:cNvPr id="406531" name="Object 3"/>
          <p:cNvGraphicFramePr>
            <a:graphicFrameLocks noChangeAspect="1"/>
          </p:cNvGraphicFramePr>
          <p:nvPr>
            <p:ph idx="1"/>
          </p:nvPr>
        </p:nvGraphicFramePr>
        <p:xfrm>
          <a:off x="342900" y="1143000"/>
          <a:ext cx="9690100" cy="546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2" name="Chart" r:id="rId5" imgW="9686849" imgH="5476951" progId="MSGraph.Chart.8">
                  <p:embed followColorScheme="full"/>
                </p:oleObj>
              </mc:Choice>
              <mc:Fallback>
                <p:oleObj name="Chart" r:id="rId5" imgW="9686849" imgH="5476951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1143000"/>
                        <a:ext cx="9690100" cy="546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3900" y="1676400"/>
            <a:ext cx="8839200" cy="32004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Proper Irrigation</a:t>
            </a:r>
            <a:endParaRPr lang="en-US" altLang="en-US" sz="4000" b="1"/>
          </a:p>
          <a:p>
            <a:pPr lvl="1">
              <a:lnSpc>
                <a:spcPct val="11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only wets the turfgrass rootzone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does not saturate the soil</a:t>
            </a:r>
          </a:p>
          <a:p>
            <a:pPr lvl="1">
              <a:lnSpc>
                <a:spcPct val="11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does not allow water to run off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0425"/>
            <a:ext cx="9753600" cy="1470025"/>
          </a:xfrm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Overseeding &amp; Interseeding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90488"/>
            <a:ext cx="10096500" cy="1143000"/>
          </a:xfrm>
          <a:noFill/>
          <a:ln/>
        </p:spPr>
        <p:txBody>
          <a:bodyPr/>
          <a:lstStyle/>
          <a:p>
            <a:r>
              <a:rPr lang="en-US" altLang="en-US" sz="6400" b="1">
                <a:solidFill>
                  <a:srgbClr val="FFFF00"/>
                </a:solidFill>
              </a:rPr>
              <a:t>Overseeding &amp; Interseeding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5562600" cy="4953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Soil To Seed Contact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Existing vegetation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Soil Preparation</a:t>
            </a:r>
          </a:p>
          <a:p>
            <a:pPr lvl="2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Fertilizer &amp; Lime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Rake smooth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Firm soil surface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328708" name="Picture 4" descr="Tilling (seed bed prep)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3100" y="2165350"/>
            <a:ext cx="4295775" cy="4083050"/>
          </a:xfrm>
          <a:noFill/>
          <a:ln w="25400" cap="flat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90488"/>
            <a:ext cx="10096500" cy="1143000"/>
          </a:xfrm>
          <a:noFill/>
          <a:ln/>
        </p:spPr>
        <p:txBody>
          <a:bodyPr/>
          <a:lstStyle/>
          <a:p>
            <a:r>
              <a:rPr lang="en-US" altLang="en-US" sz="6400" b="1">
                <a:solidFill>
                  <a:srgbClr val="FFFF00"/>
                </a:solidFill>
              </a:rPr>
              <a:t>Overseeding &amp; Interseeding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8343900" cy="5105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Timing – Environmental Window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Soil Temperature</a:t>
            </a:r>
          </a:p>
          <a:p>
            <a:pPr lvl="2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70</a:t>
            </a:r>
            <a:r>
              <a:rPr lang="en-US" altLang="en-US" sz="36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º</a:t>
            </a:r>
            <a:r>
              <a:rPr lang="en-US" altLang="en-US" sz="3600" b="1">
                <a:solidFill>
                  <a:schemeClr val="bg1"/>
                </a:solidFill>
              </a:rPr>
              <a:t> F at 4 inches</a:t>
            </a:r>
          </a:p>
          <a:p>
            <a:pPr lvl="2">
              <a:spcBef>
                <a:spcPct val="4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4 – 5 consecutive days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Cool-season germination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Warm-season slow growth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329733" name="Rectangle 5"/>
          <p:cNvSpPr>
            <a:spLocks noGrp="1" noChangeArrowheads="1"/>
          </p:cNvSpPr>
          <p:nvPr>
            <p:ph type="clipArt" sz="half" idx="2"/>
          </p:nvPr>
        </p:nvSpPr>
        <p:spPr>
          <a:xfrm>
            <a:off x="5800725" y="2133600"/>
            <a:ext cx="4295775" cy="4114800"/>
          </a:xfrm>
        </p:spPr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90488"/>
            <a:ext cx="10096500" cy="1143000"/>
          </a:xfrm>
          <a:noFill/>
          <a:ln/>
        </p:spPr>
        <p:txBody>
          <a:bodyPr/>
          <a:lstStyle/>
          <a:p>
            <a:r>
              <a:rPr lang="en-US" altLang="en-US" sz="6400" b="1">
                <a:solidFill>
                  <a:srgbClr val="FFFF00"/>
                </a:solidFill>
              </a:rPr>
              <a:t>Overseeding &amp; Interseeding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8343900" cy="5105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Timing – Early Seeding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SzPct val="90000"/>
              <a:buFont typeface="Wingdings" charset="2"/>
              <a:buChar char="ü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More rapid germination</a:t>
            </a: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4000" b="1">
                <a:solidFill>
                  <a:schemeClr val="bg1"/>
                </a:solidFill>
              </a:rPr>
              <a:t> Warm-season competition</a:t>
            </a: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4000" b="1">
                <a:solidFill>
                  <a:schemeClr val="bg1"/>
                </a:solidFill>
              </a:rPr>
              <a:t> More disease pressure</a:t>
            </a: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4000" b="1">
                <a:solidFill>
                  <a:schemeClr val="bg1"/>
                </a:solidFill>
              </a:rPr>
              <a:t> Problems with heat and 	desiccation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330756" name="Rectangle 4"/>
          <p:cNvSpPr>
            <a:spLocks noGrp="1" noChangeArrowheads="1"/>
          </p:cNvSpPr>
          <p:nvPr>
            <p:ph type="clipArt" sz="half" idx="2"/>
          </p:nvPr>
        </p:nvSpPr>
        <p:spPr>
          <a:xfrm>
            <a:off x="5800725" y="2133600"/>
            <a:ext cx="4295775" cy="4114800"/>
          </a:xfrm>
        </p:spPr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90488"/>
            <a:ext cx="10096500" cy="1143000"/>
          </a:xfrm>
          <a:noFill/>
          <a:ln/>
        </p:spPr>
        <p:txBody>
          <a:bodyPr/>
          <a:lstStyle/>
          <a:p>
            <a:r>
              <a:rPr lang="en-US" altLang="en-US" sz="6400" b="1">
                <a:solidFill>
                  <a:srgbClr val="FFFF00"/>
                </a:solidFill>
              </a:rPr>
              <a:t>Overseeding &amp; Interseeding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7353300" cy="5105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Ensuring Success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Raise mowing height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Leave clippings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Mow dry turf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Mark sprinkler heads, 	invisible dog fences, &amp; etc.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clipArt" sz="half" idx="2"/>
          </p:nvPr>
        </p:nvSpPr>
        <p:spPr>
          <a:xfrm>
            <a:off x="5800725" y="2133600"/>
            <a:ext cx="4295775" cy="4114800"/>
          </a:xfrm>
        </p:spPr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133600"/>
            <a:ext cx="4953000" cy="41148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5400" b="1">
                <a:solidFill>
                  <a:srgbClr val="00FF00"/>
                </a:solidFill>
              </a:rPr>
              <a:t>Planning</a:t>
            </a:r>
          </a:p>
          <a:p>
            <a:pPr marL="457200" lvl="1" indent="-2286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learn / read</a:t>
            </a:r>
            <a:r>
              <a:rPr lang="en-US" altLang="en-US" sz="4000" b="1"/>
              <a:t> </a:t>
            </a:r>
          </a:p>
          <a:p>
            <a:pPr marL="457200" lvl="1" indent="-2286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mower repair</a:t>
            </a:r>
          </a:p>
          <a:p>
            <a:pPr marL="457200" lvl="1" indent="-2286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calibration</a:t>
            </a:r>
          </a:p>
          <a:p>
            <a:pPr marL="457200" lvl="1" indent="-2286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scouting</a:t>
            </a:r>
          </a:p>
          <a:p>
            <a:pPr marL="457200" lvl="1" indent="-2286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soil sampling</a:t>
            </a:r>
          </a:p>
        </p:txBody>
      </p:sp>
      <p:sp>
        <p:nvSpPr>
          <p:cNvPr id="185347" name="Rectangle 3"/>
          <p:cNvSpPr>
            <a:spLocks noChangeArrowheads="1"/>
          </p:cNvSpPr>
          <p:nvPr>
            <p:ph type="title"/>
          </p:nvPr>
        </p:nvSpPr>
        <p:spPr>
          <a:xfrm>
            <a:off x="0" y="152400"/>
            <a:ext cx="10287000" cy="1752600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What to do during in the off-season?</a:t>
            </a:r>
          </a:p>
        </p:txBody>
      </p:sp>
      <p:pic>
        <p:nvPicPr>
          <p:cNvPr id="185348" name="Picture 4" descr="Image3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8700" y="2452688"/>
            <a:ext cx="5295900" cy="3478212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3" y="-152400"/>
            <a:ext cx="9904412" cy="1281113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Bermudagrass for Sports Fields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447800"/>
            <a:ext cx="5715000" cy="44196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6600"/>
                </a:solidFill>
              </a:rPr>
              <a:t>Seeded</a:t>
            </a:r>
            <a:endParaRPr lang="en-US" altLang="en-US" sz="2400" b="1">
              <a:solidFill>
                <a:srgbClr val="FF6600"/>
              </a:solidFill>
            </a:endParaRPr>
          </a:p>
          <a:p>
            <a:pPr marL="457200" lvl="1" indent="-228600">
              <a:spcBef>
                <a:spcPct val="3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Common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/>
              <a:t> </a:t>
            </a:r>
            <a:r>
              <a:rPr lang="en-US" altLang="en-US" sz="3200" b="1">
                <a:solidFill>
                  <a:schemeClr val="bg1"/>
                </a:solidFill>
              </a:rPr>
              <a:t>Coarse Textured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Low maintenance areas</a:t>
            </a:r>
          </a:p>
          <a:p>
            <a:pPr marL="457200" lvl="1" indent="-228600">
              <a:spcBef>
                <a:spcPct val="6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Improved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rgbClr val="FFFFFF"/>
                </a:solidFill>
              </a:rPr>
              <a:t>Finer textured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rgbClr val="FFFFFF"/>
                </a:solidFill>
              </a:rPr>
              <a:t>Low maintenance areas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pic>
        <p:nvPicPr>
          <p:cNvPr id="223238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6925" y="2286000"/>
            <a:ext cx="4295775" cy="3810000"/>
          </a:xfr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3" y="-152400"/>
            <a:ext cx="9904412" cy="1281113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Bermudagrass for Sports Fields</a:t>
            </a:r>
          </a:p>
        </p:txBody>
      </p:sp>
      <p:sp>
        <p:nvSpPr>
          <p:cNvPr id="78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447800"/>
            <a:ext cx="6705600" cy="44196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6600"/>
                </a:solidFill>
              </a:rPr>
              <a:t>Seeded - Improved</a:t>
            </a:r>
            <a:endParaRPr lang="en-US" altLang="en-US" sz="2400" b="1">
              <a:solidFill>
                <a:srgbClr val="FF6600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Cost</a:t>
            </a:r>
          </a:p>
          <a:p>
            <a:pPr marL="457200" lvl="1" indent="-228600">
              <a:spcBef>
                <a:spcPct val="6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Princess 77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/>
              <a:t> </a:t>
            </a:r>
            <a:r>
              <a:rPr lang="en-US" altLang="en-US" sz="3200" b="1">
                <a:solidFill>
                  <a:schemeClr val="bg1"/>
                </a:solidFill>
              </a:rPr>
              <a:t>Color, texture &amp; density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purchased as sod</a:t>
            </a:r>
          </a:p>
          <a:p>
            <a:pPr marL="457200" lvl="1" indent="-228600">
              <a:spcBef>
                <a:spcPct val="6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Others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-138113"/>
            <a:ext cx="10096500" cy="1433513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Bermudagrass for Sports Fields</a:t>
            </a:r>
          </a:p>
        </p:txBody>
      </p:sp>
      <p:sp>
        <p:nvSpPr>
          <p:cNvPr id="78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066800"/>
            <a:ext cx="7239000" cy="55626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Winter-kill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Cold tolerant cultivar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Midlawn, Patriot, Vamont, 	Quickstand, others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Survival primary issue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Deep &amp; robust rhizomes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Better fall color &amp; green-up</a:t>
            </a:r>
          </a:p>
        </p:txBody>
      </p:sp>
      <p:sp>
        <p:nvSpPr>
          <p:cNvPr id="788484" name="Rectangle 4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152400"/>
            <a:ext cx="8743950" cy="1371600"/>
          </a:xfrm>
          <a:noFill/>
          <a:ln/>
        </p:spPr>
        <p:txBody>
          <a:bodyPr/>
          <a:lstStyle/>
          <a:p>
            <a:r>
              <a:rPr lang="en-US" altLang="en-US" sz="5400" b="1">
                <a:solidFill>
                  <a:srgbClr val="FFFF00"/>
                </a:solidFill>
              </a:rPr>
              <a:t>Seashore Paspalum </a:t>
            </a:r>
            <a:br>
              <a:rPr lang="en-US" altLang="en-US" sz="5400" b="1">
                <a:solidFill>
                  <a:srgbClr val="FFFF00"/>
                </a:solidFill>
              </a:rPr>
            </a:br>
            <a:r>
              <a:rPr lang="en-US" altLang="en-US" sz="4800" b="1">
                <a:solidFill>
                  <a:srgbClr val="FFFF00"/>
                </a:solidFill>
              </a:rPr>
              <a:t>(</a:t>
            </a:r>
            <a:r>
              <a:rPr lang="en-US" altLang="en-US" sz="4800" b="1" i="1">
                <a:solidFill>
                  <a:srgbClr val="FFFF00"/>
                </a:solidFill>
              </a:rPr>
              <a:t>Paspalum vaginatum</a:t>
            </a:r>
            <a:r>
              <a:rPr lang="en-US" altLang="en-US" sz="4800" b="1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600200"/>
            <a:ext cx="4876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Positive Attributes</a:t>
            </a:r>
          </a:p>
          <a:p>
            <a:pPr marL="457200" lvl="1" indent="-228600">
              <a:spcBef>
                <a:spcPct val="3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Perennial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Vigorous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Deep Rooted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Dark green color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Adapted to most 	soils</a:t>
            </a:r>
          </a:p>
        </p:txBody>
      </p:sp>
      <p:sp>
        <p:nvSpPr>
          <p:cNvPr id="740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91100" y="1600200"/>
            <a:ext cx="5181600" cy="533400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endParaRPr lang="en-US" altLang="en-US" sz="4000" b="1">
              <a:solidFill>
                <a:schemeClr val="bg1"/>
              </a:solidFill>
            </a:endParaRPr>
          </a:p>
          <a:p>
            <a:pPr marL="466725" lvl="1" indent="-233363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Excellent salt 	tolerance</a:t>
            </a:r>
          </a:p>
          <a:p>
            <a:pPr marL="466725" lvl="1" indent="-233363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Lower fertilizer 	requirement</a:t>
            </a:r>
          </a:p>
          <a:p>
            <a:pPr marL="466725" lvl="1" indent="-233363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Establishes rapidly</a:t>
            </a:r>
          </a:p>
          <a:p>
            <a:pPr marL="466725" lvl="1" indent="-233363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Few pest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76200"/>
            <a:ext cx="8743950" cy="1143000"/>
          </a:xfrm>
          <a:noFill/>
          <a:ln/>
        </p:spPr>
        <p:txBody>
          <a:bodyPr/>
          <a:lstStyle/>
          <a:p>
            <a:r>
              <a:rPr lang="en-US" altLang="en-US" sz="4800" b="1">
                <a:solidFill>
                  <a:srgbClr val="FFFF00"/>
                </a:solidFill>
              </a:rPr>
              <a:t>Seashore Paspalum </a:t>
            </a:r>
            <a:br>
              <a:rPr lang="en-US" altLang="en-US" sz="4800" b="1">
                <a:solidFill>
                  <a:srgbClr val="FFFF00"/>
                </a:solidFill>
              </a:rPr>
            </a:br>
            <a:r>
              <a:rPr lang="en-US" altLang="en-US" b="1">
                <a:solidFill>
                  <a:srgbClr val="FFFF00"/>
                </a:solidFill>
              </a:rPr>
              <a:t>(</a:t>
            </a:r>
            <a:r>
              <a:rPr lang="en-US" altLang="en-US" b="1" i="1">
                <a:solidFill>
                  <a:srgbClr val="FFFF00"/>
                </a:solidFill>
              </a:rPr>
              <a:t>Paspalum vaginatum</a:t>
            </a:r>
            <a:r>
              <a:rPr lang="en-US" altLang="en-US" b="1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295400"/>
            <a:ext cx="5895975" cy="5486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Negative Attributes</a:t>
            </a:r>
          </a:p>
          <a:p>
            <a:pPr marL="457200" lvl="1" indent="-228600">
              <a:spcBef>
                <a:spcPct val="3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Poor cold tolerance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Thatch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Weeds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200" b="1">
                <a:solidFill>
                  <a:schemeClr val="bg1"/>
                </a:solidFill>
              </a:rPr>
              <a:t> no selective control for 	bermudagrass 	encroachment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Diseases</a:t>
            </a:r>
          </a:p>
        </p:txBody>
      </p:sp>
      <p:sp>
        <p:nvSpPr>
          <p:cNvPr id="742404" name="Text Box 4"/>
          <p:cNvSpPr txBox="1">
            <a:spLocks noChangeArrowheads="1"/>
          </p:cNvSpPr>
          <p:nvPr/>
        </p:nvSpPr>
        <p:spPr bwMode="auto">
          <a:xfrm>
            <a:off x="6402388" y="5518150"/>
            <a:ext cx="32781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Bermudagrass infestation in Seashore Paspalum</a:t>
            </a:r>
          </a:p>
        </p:txBody>
      </p:sp>
      <p:grpSp>
        <p:nvGrpSpPr>
          <p:cNvPr id="742405" name="Group 5"/>
          <p:cNvGrpSpPr>
            <a:grpSpLocks/>
          </p:cNvGrpSpPr>
          <p:nvPr/>
        </p:nvGrpSpPr>
        <p:grpSpPr bwMode="auto">
          <a:xfrm>
            <a:off x="6213475" y="1524000"/>
            <a:ext cx="3654425" cy="4038600"/>
            <a:chOff x="3877" y="960"/>
            <a:chExt cx="2302" cy="2544"/>
          </a:xfrm>
        </p:grpSpPr>
        <p:pic>
          <p:nvPicPr>
            <p:cNvPr id="742406" name="Picture 6" descr="Golf Courses0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" y="960"/>
              <a:ext cx="2302" cy="254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42407" name="Oval 7"/>
            <p:cNvSpPr>
              <a:spLocks noChangeArrowheads="1"/>
            </p:cNvSpPr>
            <p:nvPr/>
          </p:nvSpPr>
          <p:spPr bwMode="auto">
            <a:xfrm>
              <a:off x="4008" y="2016"/>
              <a:ext cx="1920" cy="1344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76200"/>
            <a:ext cx="10287000" cy="1052513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Seashore Paspalum</a:t>
            </a:r>
          </a:p>
        </p:txBody>
      </p:sp>
      <p:sp>
        <p:nvSpPr>
          <p:cNvPr id="74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143000"/>
            <a:ext cx="5638800" cy="5486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Vegetatively Established</a:t>
            </a:r>
            <a:endParaRPr lang="en-US" altLang="en-US" sz="2400" b="1">
              <a:solidFill>
                <a:srgbClr val="00FF00"/>
              </a:solidFill>
            </a:endParaRPr>
          </a:p>
          <a:p>
            <a:pPr marL="457200" lvl="1" indent="-228600">
              <a:spcBef>
                <a:spcPct val="3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Older selections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2800" b="1"/>
              <a:t> </a:t>
            </a:r>
            <a:r>
              <a:rPr lang="en-US" altLang="en-US" sz="3200" b="1">
                <a:solidFill>
                  <a:schemeClr val="bg1"/>
                </a:solidFill>
              </a:rPr>
              <a:t>Adalayd / Excaliber, 	Futurf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Newer selections</a:t>
            </a:r>
          </a:p>
          <a:p>
            <a:pPr lvl="2">
              <a:spcBef>
                <a:spcPct val="30000"/>
              </a:spcBef>
              <a:buFont typeface="Wingdings" charset="2"/>
              <a:buChar char="P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Salam, Sea Isle I,		Sea Isle Supreme,	&amp; others</a:t>
            </a:r>
          </a:p>
        </p:txBody>
      </p:sp>
      <p:pic>
        <p:nvPicPr>
          <p:cNvPr id="744452" name="Picture 4" descr="Golf Courses01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43468"/>
          <a:stretch>
            <a:fillRect/>
          </a:stretch>
        </p:blipFill>
        <p:spPr>
          <a:xfrm>
            <a:off x="5248275" y="2209800"/>
            <a:ext cx="4772025" cy="36449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3" y="-76200"/>
            <a:ext cx="9904412" cy="11430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Zoysiagrass for Sports Fields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066800"/>
            <a:ext cx="4953000" cy="54102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Vegetative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Meyer - medium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Emerald - fine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El Toro - coarse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Empire - medium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Zeon - fine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Palisades - fine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Others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224262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32857"/>
          <a:stretch>
            <a:fillRect/>
          </a:stretch>
        </p:blipFill>
        <p:spPr>
          <a:xfrm>
            <a:off x="4838700" y="1533525"/>
            <a:ext cx="5334000" cy="4476750"/>
          </a:xfr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0425"/>
            <a:ext cx="9753600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Cool-season Turfgrasses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Turfgrass Selection</a:t>
            </a:r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400" b="1">
                <a:solidFill>
                  <a:srgbClr val="00FF00"/>
                </a:solidFill>
              </a:rPr>
              <a:t>Adaptation &amp;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914400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Cool-Season Grasses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638300"/>
            <a:ext cx="5638800" cy="4724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Uses &amp; Adaptations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Overseeding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Winter Color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Bermudagrass</a:t>
            </a:r>
          </a:p>
        </p:txBody>
      </p:sp>
      <p:pic>
        <p:nvPicPr>
          <p:cNvPr id="236552" name="Picture 8" descr="TUNERFLD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0700" y="2819400"/>
            <a:ext cx="4572000" cy="36576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914400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Cool-Season Grasses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858000" cy="55626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Overseeding – early transition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Improved 		bermudagrass cover</a:t>
            </a:r>
            <a:endParaRPr lang="en-US" altLang="en-US" sz="3600" b="1"/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Consecutive years</a:t>
            </a:r>
          </a:p>
          <a:p>
            <a:pPr marL="457200" lvl="1" indent="-228600">
              <a:spcBef>
                <a:spcPct val="6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Herbicide aids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sulfonylureas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pronamide - restricted</a:t>
            </a:r>
          </a:p>
        </p:txBody>
      </p:sp>
      <p:pic>
        <p:nvPicPr>
          <p:cNvPr id="238598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6982" r="1591" b="17342"/>
          <a:stretch>
            <a:fillRect/>
          </a:stretch>
        </p:blipFill>
        <p:spPr>
          <a:xfrm>
            <a:off x="5676900" y="2511425"/>
            <a:ext cx="4495800" cy="3467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7907338" y="5943600"/>
            <a:ext cx="2341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1400" b="1" baseline="0">
                <a:solidFill>
                  <a:srgbClr val="FFFF00"/>
                </a:solidFill>
              </a:rPr>
              <a:t>Gelernter and Stowell, 2005</a:t>
            </a:r>
            <a:r>
              <a:rPr lang="en-US" altLang="en-US" sz="1400" baseline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7962900" y="4464050"/>
            <a:ext cx="2144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baseline="0">
                <a:solidFill>
                  <a:srgbClr val="0066CC"/>
                </a:solidFill>
              </a:rPr>
              <a:t>Revolver – 17 fl oz / 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914400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Cool-Season Grasses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5638800" cy="55626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Ryegrasses</a:t>
            </a:r>
            <a:endParaRPr lang="en-US" altLang="en-US" sz="4000" b="1">
              <a:solidFill>
                <a:srgbClr val="FF6600"/>
              </a:solidFill>
            </a:endParaRP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Annual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/>
              <a:t> </a:t>
            </a:r>
            <a:r>
              <a:rPr lang="en-US" altLang="en-US" sz="3200" b="1">
                <a:solidFill>
                  <a:schemeClr val="bg1"/>
                </a:solidFill>
              </a:rPr>
              <a:t>Lower Turf Quality</a:t>
            </a:r>
            <a:endParaRPr lang="en-US" altLang="en-US" sz="3200" b="1"/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Coarse texture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Temporary cover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Perennial</a:t>
            </a:r>
          </a:p>
          <a:p>
            <a:pPr lvl="2"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Treat as </a:t>
            </a:r>
            <a:r>
              <a:rPr lang="en-US" altLang="en-US" sz="3200" b="1" u="sng">
                <a:solidFill>
                  <a:schemeClr val="bg1"/>
                </a:solidFill>
              </a:rPr>
              <a:t>an</a:t>
            </a:r>
            <a:r>
              <a:rPr lang="en-US" altLang="en-US" sz="3200" b="1">
                <a:solidFill>
                  <a:schemeClr val="bg1"/>
                </a:solidFill>
              </a:rPr>
              <a:t> annual</a:t>
            </a:r>
          </a:p>
          <a:p>
            <a:pPr lvl="2"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Better Turf Quality</a:t>
            </a:r>
          </a:p>
          <a:p>
            <a:pPr lvl="2"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Good wear tolerance</a:t>
            </a:r>
          </a:p>
        </p:txBody>
      </p:sp>
      <p:pic>
        <p:nvPicPr>
          <p:cNvPr id="723972" name="Picture 4" descr="ANGC #1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2175" y="1638300"/>
            <a:ext cx="4048125" cy="48768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10287000" cy="1890713"/>
          </a:xfrm>
          <a:noFill/>
          <a:ln/>
        </p:spPr>
        <p:txBody>
          <a:bodyPr/>
          <a:lstStyle/>
          <a:p>
            <a:r>
              <a:rPr lang="en-US" altLang="en-US" sz="6000" b="1" i="1">
                <a:solidFill>
                  <a:srgbClr val="FFFF00"/>
                </a:solidFill>
              </a:rPr>
              <a:t>Lolium</a:t>
            </a:r>
            <a:r>
              <a:rPr lang="en-US" altLang="en-US" sz="6000" b="1">
                <a:solidFill>
                  <a:srgbClr val="FFFF00"/>
                </a:solidFill>
              </a:rPr>
              <a:t> sp.</a:t>
            </a:r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762000"/>
            <a:ext cx="5867400" cy="6096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Annual Ryegrass (21)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Rolled in the bud</a:t>
            </a:r>
            <a:endParaRPr lang="en-US" altLang="en-US" sz="3600" b="1">
              <a:solidFill>
                <a:schemeClr val="bg1"/>
              </a:solidFill>
            </a:endParaRPr>
          </a:p>
          <a:p>
            <a:pPr marL="457200" lvl="1" indent="-228600"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Auricles – long &amp; claw </a:t>
            </a:r>
            <a:endParaRPr lang="en-US" altLang="en-US" sz="3600" b="1">
              <a:solidFill>
                <a:schemeClr val="bg1"/>
              </a:solidFill>
            </a:endParaRPr>
          </a:p>
          <a:p>
            <a:pPr marL="457200" lvl="1" indent="-228600"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course texture &amp; light 	green</a:t>
            </a:r>
            <a:endParaRPr lang="en-US" altLang="en-US" sz="3600" b="1">
              <a:solidFill>
                <a:schemeClr val="bg1"/>
              </a:solidFill>
            </a:endParaRPr>
          </a:p>
          <a:p>
            <a:pPr marL="0" indent="0">
              <a:lnSpc>
                <a:spcPct val="125000"/>
              </a:lnSpc>
              <a:buFont typeface="Wingdings 2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Perennial Ryegrass (20)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Folded in the bud</a:t>
            </a:r>
            <a:endParaRPr lang="en-US" altLang="en-US" sz="3600" b="1">
              <a:solidFill>
                <a:schemeClr val="bg1"/>
              </a:solidFill>
            </a:endParaRPr>
          </a:p>
          <a:p>
            <a:pPr marL="457200" lvl="1" indent="-228600"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Auricles – short, not 	clasping </a:t>
            </a:r>
            <a:endParaRPr lang="en-US" altLang="en-US" sz="3600" b="1">
              <a:solidFill>
                <a:schemeClr val="bg1"/>
              </a:solidFill>
            </a:endParaRPr>
          </a:p>
        </p:txBody>
      </p:sp>
      <p:sp>
        <p:nvSpPr>
          <p:cNvPr id="542724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10668000" y="4191000"/>
            <a:ext cx="4295775" cy="4114800"/>
          </a:xfrm>
        </p:spPr>
      </p:sp>
      <p:pic>
        <p:nvPicPr>
          <p:cNvPr id="542725" name="Picture 5" descr="Annual &amp; Perennial Ryegras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220788"/>
            <a:ext cx="3886200" cy="25844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26" name="Picture 6" descr="Annual &amp; Perennial Ryegrass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067175"/>
            <a:ext cx="3886200" cy="25622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0425"/>
            <a:ext cx="9753600" cy="1470025"/>
          </a:xfrm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Turfgrass Establishment Methods</a:t>
            </a:r>
          </a:p>
        </p:txBody>
      </p:sp>
      <p:sp>
        <p:nvSpPr>
          <p:cNvPr id="76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Establishment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295400"/>
            <a:ext cx="4953000" cy="4343400"/>
          </a:xfrm>
          <a:noFill/>
          <a:ln/>
        </p:spPr>
        <p:txBody>
          <a:bodyPr/>
          <a:lstStyle/>
          <a:p>
            <a:pPr marL="0" indent="0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Vegetative Methods</a:t>
            </a:r>
          </a:p>
          <a:p>
            <a:pPr marL="457200" lvl="1" indent="-228600">
              <a:spcBef>
                <a:spcPct val="5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Sodding</a:t>
            </a:r>
          </a:p>
          <a:p>
            <a:pPr marL="457200" lvl="1" indent="-228600">
              <a:spcBef>
                <a:spcPct val="5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Sprigging</a:t>
            </a:r>
          </a:p>
          <a:p>
            <a:pPr marL="457200" lvl="1" indent="-228600">
              <a:spcBef>
                <a:spcPct val="5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Plugging </a:t>
            </a:r>
          </a:p>
          <a:p>
            <a:pPr marL="0" indent="0">
              <a:spcBef>
                <a:spcPct val="75000"/>
              </a:spcBef>
              <a:buFont typeface="Wingdings 2" charset="2"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 Seeding</a:t>
            </a:r>
          </a:p>
        </p:txBody>
      </p:sp>
      <p:pic>
        <p:nvPicPr>
          <p:cNvPr id="763908" name="Picture 4" descr="Seed Mat (0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22653" r="8994" b="21352"/>
          <a:stretch>
            <a:fillRect/>
          </a:stretch>
        </p:blipFill>
        <p:spPr bwMode="auto">
          <a:xfrm>
            <a:off x="3771900" y="2286000"/>
            <a:ext cx="6324600" cy="37338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3909" name="Text Box 5"/>
          <p:cNvSpPr txBox="1">
            <a:spLocks noChangeArrowheads="1"/>
          </p:cNvSpPr>
          <p:nvPr/>
        </p:nvSpPr>
        <p:spPr bwMode="auto">
          <a:xfrm>
            <a:off x="4408488" y="6019800"/>
            <a:ext cx="505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Seed 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Establishment</a:t>
            </a:r>
          </a:p>
        </p:txBody>
      </p:sp>
      <p:sp>
        <p:nvSpPr>
          <p:cNvPr id="76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143000"/>
            <a:ext cx="5181600" cy="4572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Sodding</a:t>
            </a:r>
          </a:p>
          <a:p>
            <a:pPr marL="457200" lvl="1" indent="-228600"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Instant</a:t>
            </a:r>
          </a:p>
          <a:p>
            <a:pPr marL="457200" lvl="1" indent="-228600">
              <a:lnSpc>
                <a:spcPct val="125000"/>
              </a:lnSpc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Soil Stabilization</a:t>
            </a:r>
          </a:p>
          <a:p>
            <a:pPr marL="457200" lvl="1" indent="-228600">
              <a:lnSpc>
                <a:spcPct val="125000"/>
              </a:lnSpc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Greater Cost</a:t>
            </a:r>
          </a:p>
          <a:p>
            <a:pPr marL="457200" lvl="1" indent="-228600">
              <a:lnSpc>
                <a:spcPct val="125000"/>
              </a:lnSpc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Differing Soil Types</a:t>
            </a:r>
          </a:p>
          <a:p>
            <a:pPr lvl="2">
              <a:lnSpc>
                <a:spcPct val="125000"/>
              </a:lnSpc>
              <a:buClr>
                <a:srgbClr val="00FF00"/>
              </a:buClr>
              <a:buFont typeface="Wingdings" charset="2"/>
              <a:buChar char="P"/>
            </a:pPr>
            <a:r>
              <a:rPr lang="en-US" altLang="en-US" sz="3200" b="1">
                <a:solidFill>
                  <a:schemeClr val="bg1"/>
                </a:solidFill>
              </a:rPr>
              <a:t> Washed Sod</a:t>
            </a:r>
          </a:p>
        </p:txBody>
      </p:sp>
      <p:pic>
        <p:nvPicPr>
          <p:cNvPr id="765956" name="Picture 4" descr="Sod Roll (0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2236" r="26573" b="34373"/>
          <a:stretch>
            <a:fillRect/>
          </a:stretch>
        </p:blipFill>
        <p:spPr bwMode="auto">
          <a:xfrm>
            <a:off x="4914900" y="2247900"/>
            <a:ext cx="5105400" cy="38481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Establishment</a:t>
            </a:r>
          </a:p>
        </p:txBody>
      </p:sp>
      <p:sp>
        <p:nvSpPr>
          <p:cNvPr id="76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066800"/>
            <a:ext cx="5181600" cy="5029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Sodding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Slabs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width: 10” to 16”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length: 12 to 24”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Small Rolls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length: 24 to 80”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Big Rolls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width: 30 to 48” 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length: 100 feet</a:t>
            </a:r>
          </a:p>
        </p:txBody>
      </p:sp>
      <p:pic>
        <p:nvPicPr>
          <p:cNvPr id="768004" name="Picture 4" descr="Image6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1981200"/>
            <a:ext cx="4724400" cy="41910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Establishment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676400"/>
            <a:ext cx="5791200" cy="4572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Sprigging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Rhizomes &amp; Stolons</a:t>
            </a:r>
          </a:p>
          <a:p>
            <a:pPr marL="457200" lvl="1" indent="-228600">
              <a:lnSpc>
                <a:spcPct val="125000"/>
              </a:lnSpc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Uniform Turf Stand</a:t>
            </a:r>
            <a:endParaRPr lang="en-US" altLang="en-US" sz="3600" b="1">
              <a:solidFill>
                <a:srgbClr val="FFFF00"/>
              </a:solidFill>
            </a:endParaRPr>
          </a:p>
          <a:p>
            <a:pPr marL="457200" lvl="1" indent="-228600">
              <a:lnSpc>
                <a:spcPct val="125000"/>
              </a:lnSpc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Little soil associated</a:t>
            </a:r>
          </a:p>
          <a:p>
            <a:pPr marL="457200" lvl="1" indent="-228600">
              <a:lnSpc>
                <a:spcPct val="125000"/>
              </a:lnSpc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Economical</a:t>
            </a:r>
          </a:p>
          <a:p>
            <a:pPr marL="457200" lvl="1" indent="-228600">
              <a:lnSpc>
                <a:spcPct val="125000"/>
              </a:lnSpc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Longer for establishment</a:t>
            </a:r>
          </a:p>
        </p:txBody>
      </p:sp>
      <p:pic>
        <p:nvPicPr>
          <p:cNvPr id="770052" name="Picture 4" descr="Bermudagrass Renovation - Sprigged (0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752600"/>
            <a:ext cx="4816475" cy="3810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Sprigging Rates</a:t>
            </a:r>
          </a:p>
        </p:txBody>
      </p:sp>
      <p:graphicFrame>
        <p:nvGraphicFramePr>
          <p:cNvPr id="772099" name="Group 3"/>
          <p:cNvGraphicFramePr>
            <a:graphicFrameLocks noGrp="1"/>
          </p:cNvGraphicFramePr>
          <p:nvPr>
            <p:ph idx="1"/>
          </p:nvPr>
        </p:nvGraphicFramePr>
        <p:xfrm>
          <a:off x="419100" y="1447800"/>
          <a:ext cx="8991600" cy="5200650"/>
        </p:xfrm>
        <a:graphic>
          <a:graphicData uri="http://schemas.openxmlformats.org/drawingml/2006/table">
            <a:tbl>
              <a:tblPr/>
              <a:tblGrid>
                <a:gridCol w="4243388"/>
                <a:gridCol w="4748212"/>
              </a:tblGrid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Turfgrass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Sprigging Rate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------ Bushels / acre ------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Hybrid Bermudagrass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 indent="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Lawns / Fairways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400 to 600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 indent="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 Golf Greens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400 to 675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Centipedegrass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50 to 200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St. Augustinegrass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75 to 200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Zoysiagrass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10287000" cy="1890713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Considerations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990600"/>
            <a:ext cx="5334000" cy="5791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Usage &amp; Expectations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Traffic</a:t>
            </a:r>
          </a:p>
          <a:p>
            <a:pPr lvl="2"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Wear</a:t>
            </a:r>
          </a:p>
          <a:p>
            <a:pPr lvl="2"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Soil Compaction</a:t>
            </a:r>
          </a:p>
          <a:p>
            <a:pPr marL="457200" lvl="1" indent="-228600">
              <a:lnSpc>
                <a:spcPct val="125000"/>
              </a:lnSpc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Soil Stabilization</a:t>
            </a:r>
          </a:p>
          <a:p>
            <a:pPr lvl="2"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Roadsides</a:t>
            </a:r>
          </a:p>
          <a:p>
            <a:pPr marL="457200" lvl="1" indent="-228600">
              <a:lnSpc>
                <a:spcPct val="125000"/>
              </a:lnSpc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Turf Quality</a:t>
            </a:r>
          </a:p>
          <a:p>
            <a:pPr lvl="2">
              <a:buFont typeface="Wingdings 2" charset="2"/>
              <a:buChar char="O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Bahia is not a high 	quality turf</a:t>
            </a:r>
          </a:p>
        </p:txBody>
      </p:sp>
      <p:pic>
        <p:nvPicPr>
          <p:cNvPr id="234501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1866900"/>
            <a:ext cx="4610100" cy="4038600"/>
          </a:xfr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Establishment</a:t>
            </a:r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371600"/>
            <a:ext cx="5791200" cy="5486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Plugging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Less aggressive species</a:t>
            </a:r>
          </a:p>
          <a:p>
            <a:pPr lvl="2">
              <a:buClr>
                <a:srgbClr val="FFFF00"/>
              </a:buClr>
              <a:buFont typeface="Webdings" charset="2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 Centipedegrass</a:t>
            </a:r>
          </a:p>
          <a:p>
            <a:pPr lvl="2">
              <a:buClr>
                <a:srgbClr val="FFFF00"/>
              </a:buClr>
              <a:buFont typeface="Webdings" charset="2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 St. Augustinegrass</a:t>
            </a:r>
          </a:p>
          <a:p>
            <a:pPr lvl="2">
              <a:buClr>
                <a:srgbClr val="FFFF00"/>
              </a:buClr>
              <a:buFont typeface="Webdings" charset="2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 Zoysiagrass</a:t>
            </a:r>
          </a:p>
          <a:p>
            <a:pPr lvl="2">
              <a:buClr>
                <a:srgbClr val="FFFF00"/>
              </a:buClr>
              <a:buFont typeface="Webdings" charset="2"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 Seashore Paspalum</a:t>
            </a:r>
            <a:endParaRPr lang="en-US" altLang="en-US" sz="3200" b="1">
              <a:solidFill>
                <a:srgbClr val="FFFF00"/>
              </a:solidFill>
            </a:endParaRPr>
          </a:p>
          <a:p>
            <a:pPr marL="457200" lvl="1" indent="-228600">
              <a:lnSpc>
                <a:spcPct val="125000"/>
              </a:lnSpc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Soil associated</a:t>
            </a:r>
          </a:p>
          <a:p>
            <a:pPr marL="457200" lvl="1" indent="-228600">
              <a:lnSpc>
                <a:spcPct val="125000"/>
              </a:lnSpc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6 to 12” centers</a:t>
            </a:r>
          </a:p>
        </p:txBody>
      </p:sp>
      <p:pic>
        <p:nvPicPr>
          <p:cNvPr id="774148" name="Picture 4" descr="Day of Es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1" t="46094" r="31454" b="8328"/>
          <a:stretch>
            <a:fillRect/>
          </a:stretch>
        </p:blipFill>
        <p:spPr bwMode="auto">
          <a:xfrm>
            <a:off x="5946775" y="2019300"/>
            <a:ext cx="4073525" cy="4191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Grow-In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066800"/>
            <a:ext cx="6324600" cy="5791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Vegetative Establishment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Irrigation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predawn hours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moisten soil surface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Avoid excessive irrigation</a:t>
            </a:r>
          </a:p>
          <a:p>
            <a:pPr marL="457200" lvl="1" indent="-228600">
              <a:lnSpc>
                <a:spcPct val="125000"/>
              </a:lnSpc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Fertilization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1-2-2 ratio incorporated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1 lbs N /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Re-apply after 2</a:t>
            </a:r>
            <a:r>
              <a:rPr lang="en-US" altLang="en-US" sz="3200" b="1" baseline="30000">
                <a:solidFill>
                  <a:schemeClr val="bg1"/>
                </a:solidFill>
              </a:rPr>
              <a:t>nd</a:t>
            </a:r>
            <a:r>
              <a:rPr lang="en-US" altLang="en-US" sz="3200" b="1">
                <a:solidFill>
                  <a:schemeClr val="bg1"/>
                </a:solidFill>
              </a:rPr>
              <a:t> mowing</a:t>
            </a:r>
          </a:p>
        </p:txBody>
      </p:sp>
      <p:pic>
        <p:nvPicPr>
          <p:cNvPr id="776196" name="Picture 4" descr="irrigation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2700" y="1866900"/>
            <a:ext cx="3733800" cy="41910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Blends and Mixtures</a:t>
            </a:r>
          </a:p>
        </p:txBody>
      </p:sp>
      <p:sp>
        <p:nvSpPr>
          <p:cNvPr id="77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6667500" cy="49530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Blends</a:t>
            </a:r>
            <a:endParaRPr lang="en-US" altLang="en-US" sz="2400" b="1">
              <a:solidFill>
                <a:srgbClr val="00FF00"/>
              </a:solidFill>
            </a:endParaRP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rgbClr val="00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two or more cultivars from 	the same species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chemeClr val="bg1"/>
                </a:solidFill>
              </a:rPr>
              <a:t>(Millennium &amp; Plantation Tall Fescue)</a:t>
            </a:r>
          </a:p>
          <a:p>
            <a:pPr marL="0" indent="0">
              <a:spcBef>
                <a:spcPct val="75000"/>
              </a:spcBef>
              <a:buFont typeface="Monotype Sorts" charset="2"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 Mixture</a:t>
            </a:r>
            <a:endParaRPr lang="en-US" altLang="en-US" b="1"/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combination of two or 	more species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b="1">
                <a:solidFill>
                  <a:schemeClr val="bg1"/>
                </a:solidFill>
              </a:rPr>
              <a:t>(Tall Fescue &amp; </a:t>
            </a:r>
            <a:r>
              <a:rPr lang="en-US" altLang="en-US" b="1" i="1">
                <a:solidFill>
                  <a:schemeClr val="bg1"/>
                </a:solidFill>
              </a:rPr>
              <a:t>Poa trivialis</a:t>
            </a:r>
            <a:r>
              <a:rPr lang="en-US" altLang="en-US" b="1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778244" name="Picture 4" descr="ZOYSIALN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1300" y="2971800"/>
            <a:ext cx="3505200" cy="3568700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28588" y="2895600"/>
            <a:ext cx="10029825" cy="3810000"/>
          </a:xfrm>
          <a:noFill/>
          <a:ln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Winter Green </a:t>
            </a:r>
            <a:r>
              <a:rPr lang="en-US" altLang="en-US" sz="3600" b="1">
                <a:solidFill>
                  <a:schemeClr val="bg1"/>
                </a:solidFill>
              </a:rPr>
              <a:t>– Jan. 25 - 28</a:t>
            </a: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Green-up 2006</a:t>
            </a:r>
            <a:r>
              <a:rPr lang="en-US" altLang="en-US" sz="3600" b="1">
                <a:solidFill>
                  <a:schemeClr val="bg1"/>
                </a:solidFill>
              </a:rPr>
              <a:t> – Feb. 16</a:t>
            </a: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Southeastern Turf Conference</a:t>
            </a:r>
            <a:r>
              <a:rPr lang="en-US" altLang="en-US" sz="3600" b="1">
                <a:solidFill>
                  <a:schemeClr val="bg1"/>
                </a:solidFill>
              </a:rPr>
              <a:t> – May 1 &amp; 2</a:t>
            </a: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UGA Turfgrass Field Day</a:t>
            </a:r>
            <a:r>
              <a:rPr lang="en-US" altLang="en-US" sz="3600" b="1">
                <a:solidFill>
                  <a:schemeClr val="bg1"/>
                </a:solidFill>
              </a:rPr>
              <a:t> – August 15</a:t>
            </a:r>
          </a:p>
        </p:txBody>
      </p:sp>
      <p:sp>
        <p:nvSpPr>
          <p:cNvPr id="785411" name="Rectangle 3"/>
          <p:cNvSpPr>
            <a:spLocks noChangeArrowheads="1"/>
          </p:cNvSpPr>
          <p:nvPr>
            <p:ph type="title"/>
          </p:nvPr>
        </p:nvSpPr>
        <p:spPr>
          <a:xfrm>
            <a:off x="0" y="-152400"/>
            <a:ext cx="10287000" cy="137160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00CCFF"/>
                </a:solidFill>
              </a:rPr>
              <a:t>Important Dates in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5575" y="3505200"/>
            <a:ext cx="9977438" cy="3048000"/>
          </a:xfrm>
          <a:noFill/>
          <a:ln/>
        </p:spPr>
        <p:txBody>
          <a:bodyPr/>
          <a:lstStyle/>
          <a:p>
            <a:pPr marL="0" indent="0">
              <a:spcBef>
                <a:spcPct val="10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GCSAA Conference &amp; Show </a:t>
            </a:r>
            <a:r>
              <a:rPr lang="en-US" altLang="en-US" sz="3600" b="1">
                <a:solidFill>
                  <a:schemeClr val="bg1"/>
                </a:solidFill>
              </a:rPr>
              <a:t>– Feb. 6 – 11</a:t>
            </a:r>
          </a:p>
          <a:p>
            <a:pPr marL="457200" lvl="1" indent="0">
              <a:spcBef>
                <a:spcPct val="3000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Atlanta – </a:t>
            </a:r>
            <a:r>
              <a:rPr lang="en-US" altLang="en-US" sz="3200" b="1">
                <a:solidFill>
                  <a:srgbClr val="FFFF00"/>
                </a:solidFill>
              </a:rPr>
              <a:t>www.GCSAA.org</a:t>
            </a:r>
            <a:endParaRPr lang="en-US" altLang="en-US" sz="3200" b="1">
              <a:solidFill>
                <a:srgbClr val="00FF00"/>
              </a:solidFill>
            </a:endParaRPr>
          </a:p>
          <a:p>
            <a:pPr marL="0" indent="0">
              <a:spcBef>
                <a:spcPct val="60000"/>
              </a:spcBef>
              <a:buFontTx/>
              <a:buNone/>
            </a:pPr>
            <a:r>
              <a:rPr lang="en-US" altLang="en-US" sz="3600" b="1">
                <a:solidFill>
                  <a:srgbClr val="00FF00"/>
                </a:solidFill>
              </a:rPr>
              <a:t>TPI Midwinter Conference </a:t>
            </a:r>
            <a:r>
              <a:rPr lang="en-US" altLang="en-US" sz="3600" b="1">
                <a:solidFill>
                  <a:schemeClr val="bg1"/>
                </a:solidFill>
              </a:rPr>
              <a:t>– Feb. 13 – 17</a:t>
            </a:r>
          </a:p>
          <a:p>
            <a:pPr marL="457200" lvl="1" indent="0">
              <a:spcBef>
                <a:spcPct val="3000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Savannah – </a:t>
            </a:r>
            <a:r>
              <a:rPr lang="en-US" altLang="en-US" sz="3200" b="1">
                <a:solidFill>
                  <a:srgbClr val="FFFF00"/>
                </a:solidFill>
              </a:rPr>
              <a:t>www.TurfGrassSod.org</a:t>
            </a:r>
          </a:p>
        </p:txBody>
      </p:sp>
      <p:sp>
        <p:nvSpPr>
          <p:cNvPr id="786435" name="Rectangle 3"/>
          <p:cNvSpPr>
            <a:spLocks noChangeArrowheads="1"/>
          </p:cNvSpPr>
          <p:nvPr>
            <p:ph type="title"/>
          </p:nvPr>
        </p:nvSpPr>
        <p:spPr>
          <a:xfrm>
            <a:off x="0" y="-152400"/>
            <a:ext cx="10287000" cy="1371600"/>
          </a:xfrm>
          <a:noFill/>
          <a:ln/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6600" b="1">
                <a:solidFill>
                  <a:srgbClr val="00CCFF"/>
                </a:solidFill>
              </a:rPr>
              <a:t>Important Dates in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0100" y="2057400"/>
            <a:ext cx="8763000" cy="11430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b="1">
                <a:solidFill>
                  <a:srgbClr val="FFFF00"/>
                </a:solidFill>
              </a:rPr>
              <a:t>Thank You</a:t>
            </a: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6638" y="3276600"/>
            <a:ext cx="8215312" cy="3352800"/>
          </a:xfrm>
          <a:noFill/>
          <a:ln/>
        </p:spPr>
        <p:txBody>
          <a:bodyPr anchor="ctr"/>
          <a:lstStyle/>
          <a:p>
            <a:r>
              <a:rPr lang="en-US" altLang="en-US" sz="4400" b="1">
                <a:solidFill>
                  <a:srgbClr val="00CCFF"/>
                </a:solidFill>
              </a:rPr>
              <a:t>Visit</a:t>
            </a:r>
          </a:p>
          <a:p>
            <a:r>
              <a:rPr lang="en-US" altLang="en-US" sz="4400" b="1">
                <a:solidFill>
                  <a:srgbClr val="00CCFF"/>
                </a:solidFill>
                <a:hlinkClick r:id="rId3"/>
              </a:rPr>
              <a:t>www.GeorgiaTurf.com</a:t>
            </a:r>
            <a:endParaRPr lang="en-US" altLang="en-US" sz="4400" b="1">
              <a:solidFill>
                <a:srgbClr val="00CCFF"/>
              </a:solidFill>
            </a:endParaRPr>
          </a:p>
          <a:p>
            <a:r>
              <a:rPr lang="en-US" altLang="en-US" sz="4400" b="1">
                <a:solidFill>
                  <a:srgbClr val="00CCFF"/>
                </a:solidFill>
              </a:rPr>
              <a:t>and</a:t>
            </a:r>
          </a:p>
          <a:p>
            <a:r>
              <a:rPr lang="en-US" altLang="en-US" sz="4400" b="1">
                <a:solidFill>
                  <a:srgbClr val="00CCFF"/>
                </a:solidFill>
                <a:hlinkClick r:id="rId4"/>
              </a:rPr>
              <a:t>www.TurfgrassWater.com</a:t>
            </a:r>
            <a:endParaRPr lang="en-US" altLang="en-US" sz="4400" b="1">
              <a:solidFill>
                <a:srgbClr val="00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28800"/>
            <a:ext cx="4343400" cy="4495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altLang="en-US" sz="4400" b="1">
                <a:solidFill>
                  <a:srgbClr val="00FF00"/>
                </a:solidFill>
              </a:rPr>
              <a:t> Mowing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altLang="en-US" sz="4400" b="1">
                <a:solidFill>
                  <a:srgbClr val="00FF00"/>
                </a:solidFill>
              </a:rPr>
              <a:t> Irrigation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altLang="en-US" sz="4400" b="1">
                <a:solidFill>
                  <a:srgbClr val="00FF00"/>
                </a:solidFill>
              </a:rPr>
              <a:t> Fertilization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altLang="en-US" sz="4400" b="1">
                <a:solidFill>
                  <a:srgbClr val="00FF00"/>
                </a:solidFill>
              </a:rPr>
              <a:t> Aerification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altLang="en-US" sz="4400" b="1">
                <a:solidFill>
                  <a:srgbClr val="00FF00"/>
                </a:solidFill>
              </a:rPr>
              <a:t> Overseeding</a:t>
            </a:r>
          </a:p>
          <a:p>
            <a:pPr>
              <a:lnSpc>
                <a:spcPct val="90000"/>
              </a:lnSpc>
              <a:buFont typeface="Wingdings" charset="2"/>
              <a:buChar char="Ø"/>
            </a:pPr>
            <a:r>
              <a:rPr lang="en-US" altLang="en-US" sz="4400" b="1">
                <a:solidFill>
                  <a:srgbClr val="00FF00"/>
                </a:solidFill>
              </a:rPr>
              <a:t> Pest Control</a:t>
            </a:r>
          </a:p>
        </p:txBody>
      </p:sp>
      <p:pic>
        <p:nvPicPr>
          <p:cNvPr id="609284" name="Picture 4" descr="AERIFY2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038350"/>
            <a:ext cx="4838700" cy="4076700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1600200"/>
            <a:ext cx="9753600" cy="1470025"/>
          </a:xfrm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Mowing</a:t>
            </a:r>
          </a:p>
        </p:txBody>
      </p:sp>
      <p:sp>
        <p:nvSpPr>
          <p:cNvPr id="610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Mowing</a:t>
            </a:r>
          </a:p>
        </p:txBody>
      </p:sp>
      <p:sp>
        <p:nvSpPr>
          <p:cNvPr id="611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600200"/>
            <a:ext cx="3810000" cy="4724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Positive Affects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Density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Texture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Color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Uniformity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Smoothness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Appearance</a:t>
            </a:r>
          </a:p>
        </p:txBody>
      </p:sp>
      <p:pic>
        <p:nvPicPr>
          <p:cNvPr id="611332" name="Picture 4" descr="TUNERFLD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8700" y="2111375"/>
            <a:ext cx="5295900" cy="3703638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Mowing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295400"/>
            <a:ext cx="5257800" cy="5257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Negative Affects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Root growth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Nutrient acquisition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Water uptake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Vigor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Persistence of stand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Stress tolerance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Weed &amp; Diseases</a:t>
            </a:r>
          </a:p>
        </p:txBody>
      </p:sp>
      <p:sp>
        <p:nvSpPr>
          <p:cNvPr id="613380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572125" y="1981200"/>
            <a:ext cx="4295775" cy="4114800"/>
          </a:xfrm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Rectangle 5"/>
          <p:cNvSpPr>
            <a:spLocks noGrp="1" noChangeArrowheads="1"/>
          </p:cNvSpPr>
          <p:nvPr>
            <p:ph type="title"/>
          </p:nvPr>
        </p:nvSpPr>
        <p:spPr>
          <a:xfrm>
            <a:off x="771525" y="90488"/>
            <a:ext cx="874395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Adaptation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371600"/>
            <a:ext cx="6743700" cy="5334000"/>
          </a:xfrm>
          <a:noFill/>
          <a:ln/>
        </p:spPr>
        <p:txBody>
          <a:bodyPr/>
          <a:lstStyle/>
          <a:p>
            <a:pPr marL="0" indent="0">
              <a:spcBef>
                <a:spcPct val="3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Warm Season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Active Growth – 80</a:t>
            </a:r>
            <a:r>
              <a:rPr lang="en-US" altLang="en-US" sz="36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sz="3600" b="1">
                <a:solidFill>
                  <a:schemeClr val="bg1"/>
                </a:solidFill>
              </a:rPr>
              <a:t> to 95</a:t>
            </a:r>
            <a:r>
              <a:rPr lang="en-US" altLang="en-US" sz="36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sz="3600" b="1">
                <a:solidFill>
                  <a:schemeClr val="bg1"/>
                </a:solidFill>
              </a:rPr>
              <a:t> F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Dormancy – 50</a:t>
            </a:r>
            <a:r>
              <a:rPr lang="en-US" altLang="en-US" sz="36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sz="3600" b="1">
                <a:solidFill>
                  <a:schemeClr val="bg1"/>
                </a:solidFill>
              </a:rPr>
              <a:t> to 55</a:t>
            </a:r>
            <a:r>
              <a:rPr lang="en-US" altLang="en-US" sz="36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sz="3600" b="1">
                <a:solidFill>
                  <a:schemeClr val="bg1"/>
                </a:solidFill>
              </a:rPr>
              <a:t> F</a:t>
            </a:r>
          </a:p>
          <a:p>
            <a:pPr marL="0" indent="0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hlink"/>
                </a:solidFill>
              </a:rPr>
              <a:t>Cool Season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Active Growth – 60</a:t>
            </a:r>
            <a:r>
              <a:rPr lang="en-US" altLang="en-US" sz="36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sz="3600" b="1">
                <a:solidFill>
                  <a:schemeClr val="bg1"/>
                </a:solidFill>
              </a:rPr>
              <a:t> to 75</a:t>
            </a:r>
            <a:r>
              <a:rPr lang="en-US" altLang="en-US" sz="3600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sz="3600" b="1">
                <a:solidFill>
                  <a:schemeClr val="bg1"/>
                </a:solidFill>
              </a:rPr>
              <a:t> F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Reduced Growth – Winter &amp; 	Summer</a:t>
            </a:r>
          </a:p>
        </p:txBody>
      </p:sp>
      <p:grpSp>
        <p:nvGrpSpPr>
          <p:cNvPr id="133139" name="Group 19"/>
          <p:cNvGrpSpPr>
            <a:grpSpLocks/>
          </p:cNvGrpSpPr>
          <p:nvPr/>
        </p:nvGrpSpPr>
        <p:grpSpPr bwMode="auto">
          <a:xfrm>
            <a:off x="6667500" y="2286000"/>
            <a:ext cx="3533775" cy="3716338"/>
            <a:chOff x="3456" y="1152"/>
            <a:chExt cx="2874" cy="2677"/>
          </a:xfrm>
        </p:grpSpPr>
        <p:pic>
          <p:nvPicPr>
            <p:cNvPr id="133140" name="Picture 20" descr="Lawns (bermuda &amp; Centipede)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152"/>
              <a:ext cx="2874" cy="267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3141" name="Text Box 21"/>
            <p:cNvSpPr txBox="1">
              <a:spLocks noChangeArrowheads="1"/>
            </p:cNvSpPr>
            <p:nvPr/>
          </p:nvSpPr>
          <p:spPr bwMode="auto">
            <a:xfrm>
              <a:off x="3576" y="3491"/>
              <a:ext cx="1061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64008" bIns="64008" anchor="b">
              <a:spAutoFit/>
            </a:bodyPr>
            <a:lstStyle/>
            <a:p>
              <a:r>
                <a:rPr lang="en-US" altLang="en-US" sz="2800" b="1">
                  <a:solidFill>
                    <a:srgbClr val="FFFF00"/>
                  </a:solidFill>
                </a:rPr>
                <a:t>Bermuda</a:t>
              </a:r>
            </a:p>
          </p:txBody>
        </p:sp>
        <p:sp>
          <p:nvSpPr>
            <p:cNvPr id="133142" name="Text Box 22"/>
            <p:cNvSpPr txBox="1">
              <a:spLocks noChangeArrowheads="1"/>
            </p:cNvSpPr>
            <p:nvPr/>
          </p:nvSpPr>
          <p:spPr bwMode="auto">
            <a:xfrm>
              <a:off x="5107" y="3491"/>
              <a:ext cx="120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tIns="64008" bIns="64008" anchor="b">
              <a:spAutoFit/>
            </a:bodyPr>
            <a:lstStyle/>
            <a:p>
              <a:r>
                <a:rPr lang="en-US" altLang="en-US" sz="2800" b="1">
                  <a:solidFill>
                    <a:srgbClr val="FFFF00"/>
                  </a:solidFill>
                </a:rPr>
                <a:t>Centipede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Mowing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295400"/>
            <a:ext cx="5715000" cy="5257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Nebraska – </a:t>
            </a:r>
            <a:r>
              <a:rPr lang="en-US" altLang="en-US" sz="4000" b="1">
                <a:solidFill>
                  <a:schemeClr val="bg1"/>
                </a:solidFill>
              </a:rPr>
              <a:t>Steinegger 	&amp; Shearman, 2001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Dull blades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increased disease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water use decreased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Sharp blades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33% more water used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22% reduction in fuel</a:t>
            </a:r>
          </a:p>
        </p:txBody>
      </p:sp>
      <p:sp>
        <p:nvSpPr>
          <p:cNvPr id="615428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572125" y="1981200"/>
            <a:ext cx="4295775" cy="4114800"/>
          </a:xfrm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5029200" cy="4953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Mowing</a:t>
            </a:r>
            <a:endParaRPr lang="en-US" altLang="en-US" sz="3600" b="1">
              <a:solidFill>
                <a:schemeClr val="bg1"/>
              </a:solidFill>
            </a:endParaRP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1/3 rule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Rotary vs. Reel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Sharp blade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Recycle (leave or 		compost)</a:t>
            </a:r>
          </a:p>
        </p:txBody>
      </p:sp>
      <p:pic>
        <p:nvPicPr>
          <p:cNvPr id="617476" name="Picture 4" descr="Reel Mower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2663" y="3962400"/>
            <a:ext cx="3190875" cy="2570163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7477" name="Picture 5" descr="Rotary M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295400"/>
            <a:ext cx="3200400" cy="25685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-76200"/>
            <a:ext cx="9944100" cy="1143000"/>
          </a:xfrm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Rotary vs. Reel (advantages)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800600" cy="3276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Rotary Mowers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Fewer man-hours 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Lower maintenance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Grasscycling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57825" y="1524000"/>
            <a:ext cx="4638675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Reel Mowers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High quality of cut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Infinitely adjustable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Lower heights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Minimal scalping</a:t>
            </a:r>
          </a:p>
          <a:p>
            <a:pPr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Striping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75" y="-76200"/>
            <a:ext cx="9944100" cy="1143000"/>
          </a:xfrm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Rotary vs. Reel (disadvantages)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4800600" cy="3276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Rotary Mowers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Low quality of cut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No low heights</a:t>
            </a:r>
          </a:p>
          <a:p>
            <a:pPr lvl="1"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en-US" altLang="en-US" sz="3200" b="1">
                <a:solidFill>
                  <a:schemeClr val="bg1"/>
                </a:solidFill>
              </a:rPr>
              <a:t> 1-inch minimum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No striping</a:t>
            </a:r>
          </a:p>
        </p:txBody>
      </p:sp>
      <p:sp>
        <p:nvSpPr>
          <p:cNvPr id="619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57825" y="1524000"/>
            <a:ext cx="4638675" cy="4876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Reel Mowers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Higher maintenance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More man-hours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Mowing Calculations</a:t>
            </a:r>
          </a:p>
        </p:txBody>
      </p:sp>
      <p:graphicFrame>
        <p:nvGraphicFramePr>
          <p:cNvPr id="620547" name="Group 3"/>
          <p:cNvGraphicFramePr>
            <a:graphicFrameLocks noGrp="1"/>
          </p:cNvGraphicFramePr>
          <p:nvPr>
            <p:ph idx="1"/>
          </p:nvPr>
        </p:nvGraphicFramePr>
        <p:xfrm>
          <a:off x="1866900" y="2293938"/>
          <a:ext cx="5715000" cy="3954462"/>
        </p:xfrm>
        <a:graphic>
          <a:graphicData uri="http://schemas.openxmlformats.org/drawingml/2006/table">
            <a:tbl>
              <a:tblPr/>
              <a:tblGrid>
                <a:gridCol w="2697163"/>
                <a:gridCol w="3017837"/>
              </a:tblGrid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Desired Height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Mow when Turf is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---------- inches ----------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 3/8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 1/2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 5/8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6553200" cy="9144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Mowing</a:t>
            </a:r>
          </a:p>
        </p:txBody>
      </p:sp>
      <p:sp>
        <p:nvSpPr>
          <p:cNvPr id="622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981200"/>
            <a:ext cx="7086600" cy="32766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Vegetative Establishment</a:t>
            </a:r>
          </a:p>
          <a:p>
            <a:pPr marL="4572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Mowing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1</a:t>
            </a:r>
            <a:r>
              <a:rPr lang="en-US" altLang="en-US" sz="3200" b="1" baseline="30000">
                <a:solidFill>
                  <a:schemeClr val="bg1"/>
                </a:solidFill>
              </a:rPr>
              <a:t>st</a:t>
            </a:r>
            <a:r>
              <a:rPr lang="en-US" altLang="en-US" sz="3200" b="1">
                <a:solidFill>
                  <a:schemeClr val="bg1"/>
                </a:solidFill>
              </a:rPr>
              <a:t> mow at 130 to 150%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Proper Mowing Height</a:t>
            </a:r>
          </a:p>
          <a:p>
            <a:pPr lvl="2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200" b="1">
                <a:solidFill>
                  <a:schemeClr val="bg1"/>
                </a:solidFill>
              </a:rPr>
              <a:t> Avoid mowing when wet</a:t>
            </a:r>
          </a:p>
        </p:txBody>
      </p:sp>
      <p:pic>
        <p:nvPicPr>
          <p:cNvPr id="622596" name="Picture 4" descr="Mowers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900" y="2849563"/>
            <a:ext cx="3695700" cy="2636837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0"/>
            <a:ext cx="951547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Proper Mowing Height</a:t>
            </a:r>
          </a:p>
        </p:txBody>
      </p:sp>
      <p:graphicFrame>
        <p:nvGraphicFramePr>
          <p:cNvPr id="624643" name="Group 3"/>
          <p:cNvGraphicFramePr>
            <a:graphicFrameLocks noGrp="1"/>
          </p:cNvGraphicFramePr>
          <p:nvPr>
            <p:ph idx="1"/>
          </p:nvPr>
        </p:nvGraphicFramePr>
        <p:xfrm>
          <a:off x="800100" y="1498600"/>
          <a:ext cx="8458200" cy="5207000"/>
        </p:xfrm>
        <a:graphic>
          <a:graphicData uri="http://schemas.openxmlformats.org/drawingml/2006/table">
            <a:tbl>
              <a:tblPr/>
              <a:tblGrid>
                <a:gridCol w="2743200"/>
                <a:gridCol w="1676400"/>
                <a:gridCol w="1981200"/>
                <a:gridCol w="2057400"/>
              </a:tblGrid>
              <a:tr h="266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Species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806700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806700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806700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8067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8067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8067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8067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8067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80670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6700" algn="l"/>
                        </a:tabLst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06700" algn="l"/>
                        </a:tabLst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Mower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Height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(in)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Frequency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(days)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Bermuda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 indent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Common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Rotary or Reel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 to 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 to 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 indent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5715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Hybrid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0.5 to 1.5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3 to 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Centipede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Either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 to 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 to 10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St. Augustine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Rotary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2 to 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 to 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Zoysia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Reel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0.5 to 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3 to 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Tall Fescue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Rotary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1.5 to 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5 to 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0425"/>
            <a:ext cx="9753600" cy="1470025"/>
          </a:xfrm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Turfgrass Fertilization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8100" y="1447800"/>
            <a:ext cx="6705600" cy="5029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Fertilization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When - soil test</a:t>
            </a:r>
            <a:endParaRPr lang="en-US" altLang="en-US" sz="4000" b="1"/>
          </a:p>
          <a:p>
            <a:pPr marL="457200" lvl="1" indent="-228600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What to use – Soil Test</a:t>
            </a:r>
            <a:endParaRPr lang="en-US" altLang="en-US" sz="4000" b="1"/>
          </a:p>
          <a:p>
            <a:pPr marL="457200" lvl="1" indent="-228600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How Much - rarely 		exceed 1 lb N per 1000 ft</a:t>
            </a:r>
            <a:r>
              <a:rPr lang="en-US" altLang="en-US" sz="4000" b="1" baseline="30000">
                <a:solidFill>
                  <a:schemeClr val="bg1"/>
                </a:solidFill>
              </a:rPr>
              <a:t>2</a:t>
            </a:r>
            <a:endParaRPr lang="en-US" altLang="en-US" sz="4000" b="1"/>
          </a:p>
          <a:p>
            <a:pPr marL="457200" lvl="1" indent="-228600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Application - uniform 		(2 directions)</a:t>
            </a:r>
            <a:endParaRPr lang="en-US" altLang="en-US" sz="2400"/>
          </a:p>
        </p:txBody>
      </p:sp>
      <p:pic>
        <p:nvPicPr>
          <p:cNvPr id="665604" name="Picture 4" descr="Two Directional Application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0" y="2411413"/>
            <a:ext cx="3505200" cy="3836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Fertilization</a:t>
            </a:r>
          </a:p>
        </p:txBody>
      </p:sp>
      <p:sp>
        <p:nvSpPr>
          <p:cNvPr id="67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19300"/>
            <a:ext cx="6438900" cy="4114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5400" b="1">
                <a:solidFill>
                  <a:srgbClr val="00FF00"/>
                </a:solidFill>
              </a:rPr>
              <a:t>Behind the Numbers</a:t>
            </a:r>
            <a:endParaRPr lang="en-US" altLang="en-US" sz="5400" b="1">
              <a:solidFill>
                <a:schemeClr val="bg1"/>
              </a:solidFill>
            </a:endParaRP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400" b="1"/>
              <a:t> </a:t>
            </a:r>
            <a:r>
              <a:rPr lang="en-US" altLang="en-US" sz="4400" b="1">
                <a:solidFill>
                  <a:schemeClr val="bg1"/>
                </a:solidFill>
              </a:rPr>
              <a:t>N – P – K</a:t>
            </a:r>
          </a:p>
          <a:p>
            <a:pPr lvl="2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N = % nitrogen</a:t>
            </a:r>
          </a:p>
          <a:p>
            <a:pPr lvl="2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P = 43% P</a:t>
            </a:r>
            <a:r>
              <a:rPr lang="en-US" altLang="en-US" sz="4000" b="1" baseline="-25000">
                <a:solidFill>
                  <a:schemeClr val="bg1"/>
                </a:solidFill>
              </a:rPr>
              <a:t>2</a:t>
            </a:r>
            <a:r>
              <a:rPr lang="en-US" altLang="en-US" sz="4000" b="1">
                <a:solidFill>
                  <a:schemeClr val="bg1"/>
                </a:solidFill>
              </a:rPr>
              <a:t>O</a:t>
            </a:r>
            <a:r>
              <a:rPr lang="en-US" altLang="en-US" sz="4000" b="1" baseline="-25000">
                <a:solidFill>
                  <a:schemeClr val="bg1"/>
                </a:solidFill>
              </a:rPr>
              <a:t>5</a:t>
            </a:r>
          </a:p>
          <a:p>
            <a:pPr lvl="2">
              <a:buClr>
                <a:srgbClr val="FFFF00"/>
              </a:buClr>
              <a:buFont typeface="Wingdings" charset="2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K = 88% K</a:t>
            </a:r>
            <a:r>
              <a:rPr lang="en-US" altLang="en-US" sz="4000" b="1" baseline="-25000">
                <a:solidFill>
                  <a:schemeClr val="bg1"/>
                </a:solidFill>
              </a:rPr>
              <a:t>2</a:t>
            </a:r>
            <a:r>
              <a:rPr lang="en-US" altLang="en-US" sz="4000" b="1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673796" name="Picture 4" descr="FERT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2019300"/>
            <a:ext cx="3225800" cy="4114800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143000"/>
          </a:xfrm>
          <a:noFill/>
          <a:ln/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Adaptation Zones - Georgia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448300" cy="48768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Warm Humid Zone</a:t>
            </a:r>
          </a:p>
          <a:p>
            <a:pPr marL="796925" lvl="1" indent="-398463"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S. Florida to Virginia</a:t>
            </a:r>
          </a:p>
          <a:p>
            <a:pPr marL="796925" lvl="1" indent="-398463"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E. Coast to E. Texas</a:t>
            </a:r>
          </a:p>
          <a:p>
            <a:pPr marL="0" indent="0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Transition Zone</a:t>
            </a:r>
          </a:p>
          <a:p>
            <a:pPr marL="796925" lvl="1" indent="-398463"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N. Georgia to 			Kentucky</a:t>
            </a:r>
          </a:p>
          <a:p>
            <a:pPr marL="796925" lvl="1" indent="-398463"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Virginia to Arkansas</a:t>
            </a:r>
          </a:p>
        </p:txBody>
      </p:sp>
      <p:pic>
        <p:nvPicPr>
          <p:cNvPr id="218122" name="Picture 10" descr="Picture1a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2590800"/>
            <a:ext cx="4768850" cy="335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2700" y="0"/>
            <a:ext cx="51435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Fertilization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295400"/>
            <a:ext cx="5791200" cy="5105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Phosphorous (P</a:t>
            </a:r>
            <a:r>
              <a:rPr lang="en-US" altLang="en-US" sz="4000" b="1" baseline="-25000">
                <a:solidFill>
                  <a:srgbClr val="FFFF00"/>
                </a:solidFill>
              </a:rPr>
              <a:t>2</a:t>
            </a:r>
            <a:r>
              <a:rPr lang="en-US" altLang="en-US" sz="4000" b="1">
                <a:solidFill>
                  <a:srgbClr val="FFFF00"/>
                </a:solidFill>
              </a:rPr>
              <a:t>O</a:t>
            </a:r>
            <a:r>
              <a:rPr lang="en-US" altLang="en-US" sz="4000" b="1" baseline="-25000">
                <a:solidFill>
                  <a:srgbClr val="FFFF00"/>
                </a:solidFill>
              </a:rPr>
              <a:t>5</a:t>
            </a:r>
            <a:r>
              <a:rPr lang="en-US" altLang="en-US" sz="4000" b="1">
                <a:solidFill>
                  <a:srgbClr val="FFFF00"/>
                </a:solidFill>
              </a:rPr>
              <a:t>)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43% P 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Slowly soluble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Super Phosphate (0-18-0)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Triple Super (0-45-0)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Promotes Rooting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Till into soil</a:t>
            </a:r>
          </a:p>
        </p:txBody>
      </p:sp>
      <p:pic>
        <p:nvPicPr>
          <p:cNvPr id="666630" name="Picture 6" descr="23638_centweedf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19939"/>
          <a:stretch>
            <a:fillRect/>
          </a:stretch>
        </p:blipFill>
        <p:spPr bwMode="auto">
          <a:xfrm>
            <a:off x="7239000" y="1447800"/>
            <a:ext cx="2401888" cy="4800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75" y="-76200"/>
            <a:ext cx="5295900" cy="12192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Fertilization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066800"/>
            <a:ext cx="6172200" cy="5791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Potassium (K</a:t>
            </a:r>
            <a:r>
              <a:rPr lang="en-US" altLang="en-US" sz="4000" b="1" baseline="-25000">
                <a:solidFill>
                  <a:srgbClr val="FFFF00"/>
                </a:solidFill>
              </a:rPr>
              <a:t>2</a:t>
            </a:r>
            <a:r>
              <a:rPr lang="en-US" altLang="en-US" sz="4000" b="1">
                <a:solidFill>
                  <a:srgbClr val="FFFF00"/>
                </a:solidFill>
              </a:rPr>
              <a:t>O)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83% K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“Health” element 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Promotes Rooting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Stress preconditioning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Till into soil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N:K (2:1)</a:t>
            </a:r>
          </a:p>
          <a:p>
            <a:pPr marL="342900" lvl="1" indent="-228600">
              <a:spcBef>
                <a:spcPct val="30000"/>
              </a:spcBef>
              <a:buClr>
                <a:srgbClr val="FFFF00"/>
              </a:buClr>
              <a:buFontTx/>
              <a:buChar char="•"/>
            </a:pPr>
            <a:r>
              <a:rPr lang="en-US" altLang="en-US" sz="3600" b="1">
                <a:solidFill>
                  <a:schemeClr val="bg1"/>
                </a:solidFill>
              </a:rPr>
              <a:t> Part of last application (1:1)</a:t>
            </a:r>
          </a:p>
        </p:txBody>
      </p:sp>
      <p:pic>
        <p:nvPicPr>
          <p:cNvPr id="668678" name="Picture 6" descr="Hand Held Rotary Spr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r="3642" b="21428"/>
          <a:stretch>
            <a:fillRect/>
          </a:stretch>
        </p:blipFill>
        <p:spPr bwMode="auto">
          <a:xfrm>
            <a:off x="6043613" y="1371600"/>
            <a:ext cx="3976687" cy="4572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32063" y="-76200"/>
            <a:ext cx="5219700" cy="1143000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Fertilization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914400"/>
            <a:ext cx="6324600" cy="5867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Lime</a:t>
            </a:r>
          </a:p>
          <a:p>
            <a:pPr marL="3429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Slowly soluble</a:t>
            </a:r>
          </a:p>
          <a:p>
            <a:pPr marL="3429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Raise pH</a:t>
            </a:r>
          </a:p>
          <a:p>
            <a:pPr marL="342900" lvl="1" indent="-228600">
              <a:lnSpc>
                <a:spcPct val="125000"/>
              </a:lnSpc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6.0 to 6.5 – St. Augustine, 	Bermudagrass, Tall 	Fescue, &amp; Zoysiagrass</a:t>
            </a:r>
          </a:p>
          <a:p>
            <a:pPr marL="3429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 5.5 to 6.5 – Centipedegrass</a:t>
            </a:r>
          </a:p>
          <a:p>
            <a:pPr marL="342900" lvl="1" indent="-228600">
              <a:buClr>
                <a:srgbClr val="FFFF00"/>
              </a:buClr>
              <a:buFont typeface="Webdings" charset="2"/>
              <a:buChar char=""/>
            </a:pPr>
            <a:r>
              <a:rPr lang="en-US" altLang="en-US" sz="3600" b="1">
                <a:solidFill>
                  <a:schemeClr val="bg1"/>
                </a:solidFill>
              </a:rPr>
              <a:t>  5.0 to 5.5 – Bahiagrass</a:t>
            </a:r>
          </a:p>
        </p:txBody>
      </p:sp>
      <p:pic>
        <p:nvPicPr>
          <p:cNvPr id="670724" name="Picture 4" descr="DROPSEED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b="2707"/>
          <a:stretch>
            <a:fillRect/>
          </a:stretch>
        </p:blipFill>
        <p:spPr>
          <a:xfrm>
            <a:off x="6591300" y="2459038"/>
            <a:ext cx="3505200" cy="3332162"/>
          </a:xfr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4363" y="90488"/>
            <a:ext cx="9058275" cy="1143000"/>
          </a:xfrm>
          <a:noFill/>
          <a:ln/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Turf Type Tall Fescue</a:t>
            </a:r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590800"/>
            <a:ext cx="5600700" cy="3124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Fertilization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2 to 4 lbs N per 1000 ft</a:t>
            </a:r>
            <a:r>
              <a:rPr lang="en-US" altLang="en-US" sz="3600" b="1" baseline="30000">
                <a:solidFill>
                  <a:schemeClr val="bg1"/>
                </a:solidFill>
              </a:rPr>
              <a:t>2</a:t>
            </a:r>
            <a:r>
              <a:rPr lang="en-US" altLang="en-US" sz="3600" b="1">
                <a:solidFill>
                  <a:schemeClr val="bg1"/>
                </a:solidFill>
              </a:rPr>
              <a:t> 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Lower N rates = lower 	water needs</a:t>
            </a:r>
          </a:p>
        </p:txBody>
      </p:sp>
      <p:pic>
        <p:nvPicPr>
          <p:cNvPr id="672772" name="Picture 4" descr="FER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9300" y="2133600"/>
            <a:ext cx="4140200" cy="4114800"/>
          </a:xfr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Available Sources of N</a:t>
            </a:r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5753100" cy="4249738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Plants use inorganic N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75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4000" b="1">
                <a:solidFill>
                  <a:schemeClr val="bg1"/>
                </a:solidFill>
              </a:rPr>
              <a:t>Nitrate (NO</a:t>
            </a:r>
            <a:r>
              <a:rPr lang="en-US" altLang="en-US" sz="4000" b="1" baseline="-25000">
                <a:solidFill>
                  <a:schemeClr val="bg1"/>
                </a:solidFill>
              </a:rPr>
              <a:t>3</a:t>
            </a:r>
            <a:r>
              <a:rPr lang="en-US" altLang="en-US" sz="4000" b="1" baseline="30000">
                <a:solidFill>
                  <a:schemeClr val="bg1"/>
                </a:solidFill>
              </a:rPr>
              <a:t>-</a:t>
            </a:r>
            <a:r>
              <a:rPr lang="en-US" altLang="en-US" sz="4000" b="1">
                <a:solidFill>
                  <a:schemeClr val="bg1"/>
                </a:solidFill>
              </a:rPr>
              <a:t>)</a:t>
            </a:r>
          </a:p>
          <a:p>
            <a:pPr lvl="2"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easily leached</a:t>
            </a:r>
          </a:p>
          <a:p>
            <a:pPr marL="457200" lvl="1" indent="-228600">
              <a:spcBef>
                <a:spcPct val="75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Ammonium (NH</a:t>
            </a:r>
            <a:r>
              <a:rPr lang="en-US" altLang="en-US" sz="4000" b="1" baseline="-25000">
                <a:solidFill>
                  <a:schemeClr val="bg1"/>
                </a:solidFill>
              </a:rPr>
              <a:t>4</a:t>
            </a:r>
            <a:r>
              <a:rPr lang="en-US" altLang="en-US" sz="4000" b="1" baseline="30000">
                <a:solidFill>
                  <a:schemeClr val="bg1"/>
                </a:solidFill>
              </a:rPr>
              <a:t>+</a:t>
            </a:r>
            <a:r>
              <a:rPr lang="en-US" altLang="en-US" sz="4000" b="1">
                <a:solidFill>
                  <a:schemeClr val="bg1"/>
                </a:solidFill>
              </a:rPr>
              <a:t>)</a:t>
            </a:r>
          </a:p>
          <a:p>
            <a:pPr lvl="2"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lowers soil pH</a:t>
            </a:r>
            <a:endParaRPr lang="en-US" altLang="en-US" sz="3600" b="1" baseline="30000">
              <a:solidFill>
                <a:schemeClr val="bg1"/>
              </a:solidFill>
            </a:endParaRPr>
          </a:p>
        </p:txBody>
      </p:sp>
      <p:pic>
        <p:nvPicPr>
          <p:cNvPr id="674820" name="Picture 4" descr="DROPSEED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441575"/>
            <a:ext cx="3990975" cy="3786188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0488"/>
            <a:ext cx="58674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Origins of N</a:t>
            </a: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57531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Organic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lnSpc>
                <a:spcPct val="30000"/>
              </a:lnSpc>
              <a:spcBef>
                <a:spcPct val="75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Natural Organics</a:t>
            </a:r>
          </a:p>
          <a:p>
            <a:pPr lvl="2">
              <a:lnSpc>
                <a:spcPct val="40000"/>
              </a:lnSpc>
              <a:spcBef>
                <a:spcPct val="75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thatch / crop residue</a:t>
            </a:r>
            <a:endParaRPr lang="en-US" altLang="en-US" sz="3600" b="1" baseline="30000">
              <a:solidFill>
                <a:schemeClr val="bg1"/>
              </a:solidFill>
            </a:endParaRPr>
          </a:p>
          <a:p>
            <a:pPr lvl="2">
              <a:lnSpc>
                <a:spcPct val="40000"/>
              </a:lnSpc>
              <a:spcBef>
                <a:spcPct val="75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sewage sludge</a:t>
            </a:r>
          </a:p>
          <a:p>
            <a:pPr lvl="2">
              <a:lnSpc>
                <a:spcPct val="40000"/>
              </a:lnSpc>
              <a:spcBef>
                <a:spcPct val="75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poultry feather meal</a:t>
            </a:r>
          </a:p>
          <a:p>
            <a:pPr lvl="2">
              <a:lnSpc>
                <a:spcPct val="40000"/>
              </a:lnSpc>
              <a:spcBef>
                <a:spcPct val="75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bone meal blood</a:t>
            </a:r>
          </a:p>
          <a:p>
            <a:pPr lvl="2">
              <a:lnSpc>
                <a:spcPct val="40000"/>
              </a:lnSpc>
              <a:spcBef>
                <a:spcPct val="75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manure</a:t>
            </a:r>
            <a:endParaRPr lang="en-US" altLang="en-US" sz="3600" b="1" baseline="30000">
              <a:solidFill>
                <a:schemeClr val="bg1"/>
              </a:solidFill>
            </a:endParaRPr>
          </a:p>
        </p:txBody>
      </p:sp>
      <p:sp>
        <p:nvSpPr>
          <p:cNvPr id="675844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6134100" y="1981200"/>
            <a:ext cx="3810000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6450" y="90488"/>
            <a:ext cx="61341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Organic N</a:t>
            </a:r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61341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Benefits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low turf burn potential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uniform N release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little effect on soil pH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low leaching losses</a:t>
            </a:r>
          </a:p>
        </p:txBody>
      </p:sp>
      <p:sp>
        <p:nvSpPr>
          <p:cNvPr id="676868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6057900" y="1981200"/>
            <a:ext cx="3886200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6450" y="90488"/>
            <a:ext cx="61341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Organic N</a:t>
            </a:r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72771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Suggested Benefits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may enhance plant 	metabolism &amp; disease 	resistance 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contain sulfur, iron, &amp; trace 	elements</a:t>
            </a:r>
          </a:p>
        </p:txBody>
      </p:sp>
      <p:sp>
        <p:nvSpPr>
          <p:cNvPr id="677892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6057900" y="1981200"/>
            <a:ext cx="3886200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6450" y="90488"/>
            <a:ext cx="61341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Organic N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61341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Disadvantages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low N content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200" b="1">
                <a:solidFill>
                  <a:schemeClr val="bg1"/>
                </a:solidFill>
              </a:rPr>
              <a:t> 1 to 8%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200" b="1">
                <a:solidFill>
                  <a:schemeClr val="bg1"/>
                </a:solidFill>
              </a:rPr>
              <a:t> $$ per pound of nutrient</a:t>
            </a:r>
          </a:p>
          <a:p>
            <a:pPr marL="457200" lvl="1" indent="-228600">
              <a:spcBef>
                <a:spcPct val="75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low N release cool weather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200" b="1">
                <a:solidFill>
                  <a:schemeClr val="bg1"/>
                </a:solidFill>
              </a:rPr>
              <a:t> microbe dependent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200" b="1">
                <a:solidFill>
                  <a:schemeClr val="bg1"/>
                </a:solidFill>
              </a:rPr>
              <a:t> temperature mediated</a:t>
            </a:r>
          </a:p>
        </p:txBody>
      </p:sp>
      <p:sp>
        <p:nvSpPr>
          <p:cNvPr id="678916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6057900" y="1981200"/>
            <a:ext cx="3886200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76450" y="90488"/>
            <a:ext cx="61341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Organic N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64389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Disadvantages (cont.)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objectionable odor</a:t>
            </a: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salts, heavy metals, weed 	seeds</a:t>
            </a:r>
          </a:p>
          <a:p>
            <a:pPr marL="457200" lvl="1" indent="-228600">
              <a:spcBef>
                <a:spcPct val="5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600" b="1">
                <a:solidFill>
                  <a:schemeClr val="bg1"/>
                </a:solidFill>
              </a:rPr>
              <a:t> increased insect populations</a:t>
            </a:r>
          </a:p>
          <a:p>
            <a:pPr lvl="2">
              <a:spcBef>
                <a:spcPct val="30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3200" b="1">
                <a:solidFill>
                  <a:schemeClr val="bg1"/>
                </a:solidFill>
              </a:rPr>
              <a:t> black turfgrass ataenius </a:t>
            </a:r>
          </a:p>
        </p:txBody>
      </p:sp>
      <p:pic>
        <p:nvPicPr>
          <p:cNvPr id="679940" name="Picture 4" descr="Poa (Seedhead in Ryegrass) low re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1300" y="2133600"/>
            <a:ext cx="3128963" cy="40386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10287000" cy="1890713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Adaptation &amp; Selection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524000"/>
            <a:ext cx="6019800" cy="49530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Climatic Zones &amp; Microclimates</a:t>
            </a:r>
            <a:endParaRPr lang="en-US" altLang="en-US" sz="1800" b="1">
              <a:solidFill>
                <a:srgbClr val="FFFF00"/>
              </a:solidFill>
            </a:endParaRPr>
          </a:p>
          <a:p>
            <a:pPr marL="457200" lvl="1" indent="-228600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Zone 6b</a:t>
            </a:r>
          </a:p>
          <a:p>
            <a:pPr lvl="2">
              <a:lnSpc>
                <a:spcPct val="90000"/>
              </a:lnSpc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2000" b="1"/>
              <a:t> </a:t>
            </a:r>
            <a:r>
              <a:rPr lang="en-US" altLang="en-US" b="1">
                <a:solidFill>
                  <a:schemeClr val="bg1"/>
                </a:solidFill>
              </a:rPr>
              <a:t>0 to -5</a:t>
            </a:r>
            <a:r>
              <a:rPr lang="en-US" altLang="en-US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b="1">
                <a:solidFill>
                  <a:schemeClr val="bg1"/>
                </a:solidFill>
              </a:rPr>
              <a:t> F</a:t>
            </a:r>
          </a:p>
          <a:p>
            <a:pPr marL="457200" lvl="1" indent="-228600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Zone 7a</a:t>
            </a:r>
          </a:p>
          <a:p>
            <a:pPr lvl="2">
              <a:lnSpc>
                <a:spcPct val="90000"/>
              </a:lnSpc>
              <a:buFont typeface="Wingdings" charset="2"/>
              <a:buChar char="ü"/>
            </a:pPr>
            <a:r>
              <a:rPr lang="en-US" altLang="en-US" sz="2000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rgbClr val="FFFFFF"/>
                </a:solidFill>
              </a:rPr>
              <a:t>5 to 0</a:t>
            </a:r>
            <a:r>
              <a:rPr lang="en-US" altLang="en-US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b="1">
                <a:solidFill>
                  <a:srgbClr val="FFFFFF"/>
                </a:solidFill>
              </a:rPr>
              <a:t> F</a:t>
            </a:r>
          </a:p>
          <a:p>
            <a:pPr marL="457200" lvl="1" indent="-228600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Zone 7b</a:t>
            </a:r>
          </a:p>
          <a:p>
            <a:pPr lvl="2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10 to 5</a:t>
            </a:r>
            <a:r>
              <a:rPr lang="en-US" altLang="en-US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b="1">
                <a:solidFill>
                  <a:schemeClr val="bg1"/>
                </a:solidFill>
              </a:rPr>
              <a:t> F</a:t>
            </a:r>
          </a:p>
          <a:p>
            <a:pPr marL="457200" lvl="1" indent="-228600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Zone 8a</a:t>
            </a:r>
          </a:p>
          <a:p>
            <a:pPr lvl="2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15 to 10</a:t>
            </a:r>
            <a:r>
              <a:rPr lang="en-US" altLang="en-US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b="1">
                <a:solidFill>
                  <a:schemeClr val="bg1"/>
                </a:solidFill>
              </a:rPr>
              <a:t> F</a:t>
            </a:r>
          </a:p>
          <a:p>
            <a:pPr marL="457200" lvl="1" indent="-228600">
              <a:lnSpc>
                <a:spcPct val="90000"/>
              </a:lnSpc>
              <a:buFont typeface="Wingdings 2" charset="2"/>
              <a:buChar char="ó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Zone 8b</a:t>
            </a:r>
          </a:p>
          <a:p>
            <a:pPr lvl="2">
              <a:lnSpc>
                <a:spcPct val="90000"/>
              </a:lnSpc>
              <a:buFont typeface="Wingdings" charset="2"/>
              <a:buChar char="P"/>
            </a:pPr>
            <a:r>
              <a:rPr lang="en-US" altLang="en-US" b="1">
                <a:solidFill>
                  <a:srgbClr val="FFFF00"/>
                </a:solidFill>
              </a:rPr>
              <a:t> </a:t>
            </a:r>
            <a:r>
              <a:rPr lang="en-US" altLang="en-US" b="1">
                <a:solidFill>
                  <a:schemeClr val="bg1"/>
                </a:solidFill>
              </a:rPr>
              <a:t>20 to 15</a:t>
            </a:r>
            <a:r>
              <a:rPr lang="en-US" altLang="en-US" b="1">
                <a:solidFill>
                  <a:schemeClr val="bg1"/>
                </a:solidFill>
                <a:sym typeface="Symbol" charset="2"/>
              </a:rPr>
              <a:t></a:t>
            </a:r>
            <a:r>
              <a:rPr lang="en-US" altLang="en-US" b="1">
                <a:solidFill>
                  <a:schemeClr val="bg1"/>
                </a:solidFill>
              </a:rPr>
              <a:t> F</a:t>
            </a:r>
          </a:p>
        </p:txBody>
      </p:sp>
      <p:pic>
        <p:nvPicPr>
          <p:cNvPr id="228358" name="Picture 6" descr="USDA Hardiness Zone Map - Georgia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286000"/>
            <a:ext cx="3697288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0488"/>
            <a:ext cx="58674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Origins of N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5753100" cy="5638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Synthetic Organics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water soluble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urea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rapid release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urea formaldehyde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slowly soluble</a:t>
            </a:r>
          </a:p>
          <a:p>
            <a:pPr marL="457200" lvl="1" indent="-228600"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isobutylidene diurea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temp dependent</a:t>
            </a:r>
          </a:p>
        </p:txBody>
      </p:sp>
      <p:sp>
        <p:nvSpPr>
          <p:cNvPr id="680964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800725" y="1981200"/>
            <a:ext cx="4295775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102870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Origins of N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57531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Inorganic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lnSpc>
                <a:spcPct val="30000"/>
              </a:lnSpc>
              <a:spcBef>
                <a:spcPct val="75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4000" b="1">
                <a:solidFill>
                  <a:schemeClr val="bg1"/>
                </a:solidFill>
              </a:rPr>
              <a:t>Synthetic Inorganics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ammonium nitrate</a:t>
            </a:r>
            <a:endParaRPr lang="en-US" altLang="en-US" sz="3600" b="1" baseline="30000">
              <a:solidFill>
                <a:schemeClr val="bg1"/>
              </a:solidFill>
            </a:endParaRP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ammonium sulfate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calcium nitrate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potassium nitrate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nitrate of soda</a:t>
            </a:r>
            <a:endParaRPr lang="en-US" altLang="en-US" sz="3600" b="1" baseline="30000">
              <a:solidFill>
                <a:schemeClr val="bg1"/>
              </a:solidFill>
            </a:endParaRPr>
          </a:p>
        </p:txBody>
      </p:sp>
      <p:sp>
        <p:nvSpPr>
          <p:cNvPr id="681988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648325" y="1981200"/>
            <a:ext cx="4295775" cy="4114800"/>
          </a:xfrm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102870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Fertilization Calculations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04850" y="1905000"/>
            <a:ext cx="8877300" cy="4343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To apply 1 pound of N / 1000 ft</a:t>
            </a:r>
            <a:r>
              <a:rPr lang="en-US" altLang="en-US" sz="4400" b="1" baseline="30000">
                <a:solidFill>
                  <a:srgbClr val="00FF00"/>
                </a:solidFill>
              </a:rPr>
              <a:t>2</a:t>
            </a:r>
            <a:endParaRPr lang="en-US" altLang="en-US" sz="4000" b="1" baseline="30000">
              <a:solidFill>
                <a:schemeClr val="bg1"/>
              </a:solidFill>
            </a:endParaRPr>
          </a:p>
          <a:p>
            <a:pPr marL="457200" lvl="1" indent="-228600">
              <a:spcBef>
                <a:spcPct val="7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4000" b="1">
                <a:solidFill>
                  <a:schemeClr val="bg1"/>
                </a:solidFill>
              </a:rPr>
              <a:t>16 - 4 - 8 (using ½ NH</a:t>
            </a:r>
            <a:r>
              <a:rPr lang="en-US" altLang="en-US" sz="4000" b="1" baseline="-25000">
                <a:solidFill>
                  <a:schemeClr val="bg1"/>
                </a:solidFill>
              </a:rPr>
              <a:t>4</a:t>
            </a:r>
            <a:r>
              <a:rPr lang="en-US" altLang="en-US" sz="4000" b="1">
                <a:solidFill>
                  <a:schemeClr val="bg1"/>
                </a:solidFill>
              </a:rPr>
              <a:t>NO</a:t>
            </a:r>
            <a:r>
              <a:rPr lang="en-US" altLang="en-US" sz="4000" b="1" baseline="-25000">
                <a:solidFill>
                  <a:schemeClr val="bg1"/>
                </a:solidFill>
              </a:rPr>
              <a:t>3</a:t>
            </a:r>
            <a:r>
              <a:rPr lang="en-US" altLang="en-US" sz="4000" b="1">
                <a:solidFill>
                  <a:schemeClr val="bg1"/>
                </a:solidFill>
              </a:rPr>
              <a:t> &amp; ½ UF)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6.25 pounds of material</a:t>
            </a:r>
          </a:p>
          <a:p>
            <a:pPr marL="457200" lvl="1" indent="-228600">
              <a:spcBef>
                <a:spcPct val="7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8 - 4 - 0 (using organic)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 12.5 pounds of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8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8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8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8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8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8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143000"/>
          </a:xfrm>
          <a:noFill/>
          <a:ln/>
        </p:spPr>
        <p:txBody>
          <a:bodyPr/>
          <a:lstStyle/>
          <a:p>
            <a:r>
              <a:rPr lang="en-US" altLang="en-US" sz="6600" b="1">
                <a:solidFill>
                  <a:srgbClr val="FFFF00"/>
                </a:solidFill>
              </a:rPr>
              <a:t>Bermudagrass Fertilization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7505700" cy="5486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5400" b="1">
                <a:solidFill>
                  <a:srgbClr val="00FF00"/>
                </a:solidFill>
              </a:rPr>
              <a:t>Suggested N Application</a:t>
            </a:r>
            <a:endParaRPr lang="en-US" altLang="en-US" sz="54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2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April - ½ </a:t>
            </a:r>
          </a:p>
          <a:p>
            <a:pPr marL="457200" lvl="1" indent="-228600">
              <a:spcBef>
                <a:spcPct val="2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May - ½ to 1</a:t>
            </a:r>
          </a:p>
          <a:p>
            <a:pPr marL="457200" lvl="1" indent="-228600">
              <a:spcBef>
                <a:spcPct val="2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June - ½ to 1</a:t>
            </a:r>
          </a:p>
          <a:p>
            <a:pPr marL="457200" lvl="1" indent="-228600">
              <a:spcBef>
                <a:spcPct val="2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July - 1</a:t>
            </a:r>
          </a:p>
          <a:p>
            <a:pPr marL="457200" lvl="1" indent="-228600">
              <a:spcBef>
                <a:spcPct val="2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August - 1</a:t>
            </a:r>
          </a:p>
          <a:p>
            <a:pPr marL="457200" lvl="1" indent="-228600">
              <a:spcBef>
                <a:spcPct val="25000"/>
              </a:spcBef>
              <a:buClr>
                <a:srgbClr val="FFFF00"/>
              </a:buClr>
              <a:buFont typeface="Arial Unicode MS" charset="0"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September - ½</a:t>
            </a:r>
          </a:p>
        </p:txBody>
      </p:sp>
      <p:pic>
        <p:nvPicPr>
          <p:cNvPr id="684036" name="Picture 4" descr="Bermuda Lawn 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2427288"/>
            <a:ext cx="4648200" cy="3852862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90488"/>
            <a:ext cx="951547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Environmental Affects</a:t>
            </a:r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295400"/>
            <a:ext cx="97536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5400" b="1">
                <a:solidFill>
                  <a:srgbClr val="00FF00"/>
                </a:solidFill>
              </a:rPr>
              <a:t>High N Fertilization</a:t>
            </a:r>
          </a:p>
          <a:p>
            <a:pPr marL="457200" lvl="1" indent="-228600">
              <a:spcBef>
                <a:spcPct val="75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4000" b="1">
                <a:solidFill>
                  <a:schemeClr val="bg1"/>
                </a:solidFill>
              </a:rPr>
              <a:t> Susceptibility to pests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diseases</a:t>
            </a:r>
          </a:p>
          <a:p>
            <a:pPr marL="457200" lvl="1" indent="-228600">
              <a:spcBef>
                <a:spcPct val="75000"/>
              </a:spcBef>
              <a:buClr>
                <a:srgbClr val="FF0000"/>
              </a:buClr>
              <a:buFont typeface="Wingdings" charset="2"/>
              <a:buChar char="û"/>
            </a:pPr>
            <a:r>
              <a:rPr lang="en-US" altLang="en-US" sz="4000" b="1">
                <a:solidFill>
                  <a:schemeClr val="bg1"/>
                </a:solidFill>
              </a:rPr>
              <a:t> Susceptibility to environmental 	stresses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drought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5181600" y="1981200"/>
            <a:ext cx="42957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US" altLang="en-US" sz="2800" baseline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0287000" cy="900113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Phosphorus Fertility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914400"/>
            <a:ext cx="9753600" cy="5867400"/>
          </a:xfrm>
          <a:noFill/>
          <a:ln/>
        </p:spPr>
        <p:txBody>
          <a:bodyPr/>
          <a:lstStyle/>
          <a:p>
            <a:pPr marL="0" indent="0">
              <a:spcBef>
                <a:spcPct val="40000"/>
              </a:spcBef>
              <a:buClr>
                <a:srgbClr val="FFFF00"/>
              </a:buClr>
              <a:buFont typeface="Wingdings" charset="2"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Phosphorus (P)</a:t>
            </a:r>
          </a:p>
          <a:p>
            <a:pPr marL="457200" lvl="1" indent="-228600">
              <a:spcBef>
                <a:spcPct val="1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Granular P ferts. are 90 to 100% water-	soluble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Dissolve rapidly in moist soil</a:t>
            </a: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Hydrolysis of water-soluble P increase when 	temps. increased from 41</a:t>
            </a:r>
            <a:r>
              <a:rPr lang="en-US" altLang="en-US" sz="36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°</a:t>
            </a:r>
            <a:r>
              <a:rPr lang="en-US" altLang="en-US" sz="3600" b="1">
                <a:solidFill>
                  <a:schemeClr val="bg1"/>
                </a:solidFill>
              </a:rPr>
              <a:t> F to 95</a:t>
            </a:r>
            <a:r>
              <a:rPr lang="en-US" altLang="en-US" sz="36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°</a:t>
            </a:r>
            <a:r>
              <a:rPr lang="en-US" altLang="en-US" sz="3600" b="1">
                <a:solidFill>
                  <a:schemeClr val="bg1"/>
                </a:solidFill>
              </a:rPr>
              <a:t> F</a:t>
            </a:r>
            <a:endParaRPr lang="en-US" altLang="en-US" sz="3600" b="1">
              <a:solidFill>
                <a:srgbClr val="00FF00"/>
              </a:solidFill>
            </a:endParaRPr>
          </a:p>
          <a:p>
            <a:pPr marL="457200" lvl="1" indent="-228600">
              <a:spcBef>
                <a:spcPct val="4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00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At field capacity, 50 – 80% water-soluble P 	will move out of granular in 24 hours;		 20 – 50% at 2 – 4% soil moisture.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90488"/>
            <a:ext cx="9713913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Proper Fertilizer Usage</a:t>
            </a:r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524000"/>
            <a:ext cx="6896100" cy="4724400"/>
          </a:xfrm>
          <a:noFill/>
          <a:ln/>
        </p:spPr>
        <p:txBody>
          <a:bodyPr/>
          <a:lstStyle/>
          <a:p>
            <a:pPr marL="457200" lvl="1" indent="-228600">
              <a:buFontTx/>
              <a:buNone/>
            </a:pPr>
            <a:r>
              <a:rPr lang="en-US" altLang="en-US" sz="5400" b="1">
                <a:solidFill>
                  <a:srgbClr val="00FF00"/>
                </a:solidFill>
              </a:rPr>
              <a:t>Common Sense 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Proper rate 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Application (sidewalks)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Calibration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4000" b="1">
                <a:solidFill>
                  <a:schemeClr val="bg1"/>
                </a:solidFill>
              </a:rPr>
              <a:t> Timing</a:t>
            </a:r>
            <a:endParaRPr lang="en-US" altLang="en-US" sz="4000" b="1"/>
          </a:p>
        </p:txBody>
      </p:sp>
      <p:pic>
        <p:nvPicPr>
          <p:cNvPr id="687108" name="Picture 4" descr="Fertilizer on Sidewalk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633663"/>
            <a:ext cx="4076700" cy="3462337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6134100" cy="48768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Adjusting pH (5.5 to 6.5)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According to soil test</a:t>
            </a:r>
          </a:p>
          <a:p>
            <a:pPr marL="457200" lvl="1" indent="-2286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L</a:t>
            </a:r>
            <a:r>
              <a:rPr lang="en-US" altLang="en-US" sz="4000" b="1">
                <a:solidFill>
                  <a:schemeClr val="bg1"/>
                </a:solidFill>
              </a:rPr>
              <a:t>ime</a:t>
            </a:r>
          </a:p>
          <a:p>
            <a:pPr lvl="2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increase pH</a:t>
            </a:r>
          </a:p>
          <a:p>
            <a:pPr marL="457200" lvl="1" indent="-228600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Sulfur &amp; some Ferts.</a:t>
            </a:r>
          </a:p>
          <a:p>
            <a:pPr lvl="2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lowers pH</a:t>
            </a:r>
          </a:p>
          <a:p>
            <a:pPr lvl="2">
              <a:buClr>
                <a:srgbClr val="FFFF00"/>
              </a:buClr>
              <a:buSzPct val="90000"/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NH</a:t>
            </a:r>
            <a:r>
              <a:rPr lang="en-US" altLang="en-US" sz="3600" b="1" baseline="-25000">
                <a:solidFill>
                  <a:schemeClr val="bg1"/>
                </a:solidFill>
              </a:rPr>
              <a:t>4</a:t>
            </a:r>
            <a:r>
              <a:rPr lang="en-US" altLang="en-US" sz="3600" b="1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88132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572125" y="1981200"/>
            <a:ext cx="4295775" cy="4114800"/>
          </a:xfrm>
        </p:spPr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0425"/>
            <a:ext cx="9753600" cy="1470025"/>
          </a:xfrm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Thatch Management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5181600" cy="52578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Thatch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3429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Spongy collection of living &amp; dead material</a:t>
            </a:r>
          </a:p>
          <a:p>
            <a:pPr marL="457200" lvl="1" indent="-342900">
              <a:lnSpc>
                <a:spcPct val="90000"/>
              </a:lnSpc>
              <a:buClr>
                <a:srgbClr val="FFFF00"/>
              </a:buClr>
              <a:buFont typeface="Wingdings" charset="2"/>
              <a:buChar char="ü"/>
            </a:pPr>
            <a:endParaRPr lang="en-US" altLang="en-US" sz="2000" b="1">
              <a:solidFill>
                <a:schemeClr val="bg1"/>
              </a:solidFill>
            </a:endParaRPr>
          </a:p>
          <a:p>
            <a:pPr marL="457200" lvl="1" indent="-342900">
              <a:lnSpc>
                <a:spcPct val="9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600" b="1">
                <a:solidFill>
                  <a:schemeClr val="bg1"/>
                </a:solidFill>
              </a:rPr>
              <a:t>Not all bad</a:t>
            </a:r>
          </a:p>
          <a:p>
            <a:pPr marL="914400" lvl="2">
              <a:lnSpc>
                <a:spcPct val="9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natural cushion (endure wear &amp; tear)</a:t>
            </a:r>
          </a:p>
          <a:p>
            <a:pPr marL="914400" lvl="2">
              <a:lnSpc>
                <a:spcPct val="9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retains moisture</a:t>
            </a:r>
          </a:p>
          <a:p>
            <a:pPr marL="914400" lvl="2">
              <a:lnSpc>
                <a:spcPct val="90000"/>
              </a:lnSpc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insulates soil from temp. extremes</a:t>
            </a:r>
          </a:p>
        </p:txBody>
      </p:sp>
      <p:pic>
        <p:nvPicPr>
          <p:cNvPr id="690180" name="Picture 4" descr="thatch1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925" y="2468563"/>
            <a:ext cx="4524375" cy="3475037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10287000" cy="1890713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Adaptation &amp; Selection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143000"/>
            <a:ext cx="5334000" cy="57912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FFFF00"/>
                </a:solidFill>
              </a:rPr>
              <a:t>Microclimates</a:t>
            </a:r>
          </a:p>
          <a:p>
            <a:pPr marL="457200" lvl="1" indent="-228600"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Environmental</a:t>
            </a:r>
          </a:p>
          <a:p>
            <a:pPr lvl="2">
              <a:buFont typeface="Wingdings 2" charset="2"/>
              <a:buChar char="ó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Precipitation</a:t>
            </a:r>
          </a:p>
          <a:p>
            <a:pPr lvl="2">
              <a:buFont typeface="Wingdings 2" charset="2"/>
              <a:buChar char="ó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Light (sun vs. Shade)</a:t>
            </a:r>
          </a:p>
          <a:p>
            <a:pPr marL="457200" lvl="1" indent="-228600">
              <a:lnSpc>
                <a:spcPct val="150000"/>
              </a:lnSpc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Soil Factors</a:t>
            </a:r>
          </a:p>
          <a:p>
            <a:pPr lvl="2">
              <a:buFont typeface="Wingdings 2" charset="2"/>
              <a:buChar char="ó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pH</a:t>
            </a:r>
          </a:p>
          <a:p>
            <a:pPr lvl="2">
              <a:buFont typeface="Wingdings 2" charset="2"/>
              <a:buChar char="ó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Fertility</a:t>
            </a:r>
          </a:p>
          <a:p>
            <a:pPr lvl="2">
              <a:buFont typeface="Wingdings 2" charset="2"/>
              <a:buChar char="ó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Moisture Holding 	(sandy vs. clayey)</a:t>
            </a:r>
          </a:p>
        </p:txBody>
      </p:sp>
      <p:pic>
        <p:nvPicPr>
          <p:cNvPr id="230408" name="Picture 8" descr="ANGC #9 P3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1838" y="1752600"/>
            <a:ext cx="4132262" cy="45720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Advantages of Thatch</a:t>
            </a:r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2057400"/>
            <a:ext cx="6477000" cy="374015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Approx. ½ inch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Adds resiliency to the turf</a:t>
            </a:r>
            <a:endParaRPr lang="en-US" altLang="en-US" sz="3600" b="1"/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Increases wear tolerance</a:t>
            </a:r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Increases impact absorption</a:t>
            </a:r>
            <a:endParaRPr lang="en-US" altLang="en-US" sz="3600" b="1"/>
          </a:p>
        </p:txBody>
      </p:sp>
      <p:sp>
        <p:nvSpPr>
          <p:cNvPr id="691204" name="Rectangle 4"/>
          <p:cNvSpPr>
            <a:spLocks noGrp="1" noChangeArrowheads="1" noTextEdit="1"/>
          </p:cNvSpPr>
          <p:nvPr>
            <p:ph type="clipArt" sz="half" idx="2"/>
          </p:nvPr>
        </p:nvSpPr>
        <p:spPr/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Disadvantages of Thatch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219200"/>
            <a:ext cx="6477000" cy="55626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Greater than ½ inch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Harbors insects &amp; disease</a:t>
            </a:r>
            <a:endParaRPr lang="en-US" altLang="en-US" sz="3600" b="1"/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Limits root penetration</a:t>
            </a:r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Reduces water infiltration</a:t>
            </a:r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Limits seed establishment</a:t>
            </a:r>
          </a:p>
          <a:p>
            <a:pPr marL="457200" lvl="1" indent="-342900">
              <a:spcBef>
                <a:spcPct val="7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Affects field performance</a:t>
            </a:r>
            <a:endParaRPr lang="en-US" altLang="en-US" sz="3600" b="1"/>
          </a:p>
        </p:txBody>
      </p:sp>
      <p:sp>
        <p:nvSpPr>
          <p:cNvPr id="692228" name="Rectangle 4"/>
          <p:cNvSpPr>
            <a:spLocks noGrp="1" noChangeArrowheads="1" noTextEdit="1"/>
          </p:cNvSpPr>
          <p:nvPr>
            <p:ph type="clipArt" sz="half" idx="2"/>
          </p:nvPr>
        </p:nvSpPr>
        <p:spPr/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-76200"/>
            <a:ext cx="10287000" cy="1295400"/>
          </a:xfrm>
          <a:noFill/>
          <a:ln/>
        </p:spPr>
        <p:txBody>
          <a:bodyPr/>
          <a:lstStyle/>
          <a:p>
            <a:r>
              <a:rPr lang="en-US" altLang="en-US" sz="6000" b="1">
                <a:solidFill>
                  <a:srgbClr val="FFFF00"/>
                </a:solidFill>
              </a:rPr>
              <a:t>Thatching of Common Grasses</a:t>
            </a:r>
          </a:p>
        </p:txBody>
      </p:sp>
      <p:graphicFrame>
        <p:nvGraphicFramePr>
          <p:cNvPr id="693251" name="Group 3"/>
          <p:cNvGraphicFramePr>
            <a:graphicFrameLocks noGrp="1"/>
          </p:cNvGraphicFramePr>
          <p:nvPr>
            <p:ph idx="1"/>
          </p:nvPr>
        </p:nvGraphicFramePr>
        <p:xfrm>
          <a:off x="571500" y="1530350"/>
          <a:ext cx="9144000" cy="4641850"/>
        </p:xfrm>
        <a:graphic>
          <a:graphicData uri="http://schemas.openxmlformats.org/drawingml/2006/table">
            <a:tbl>
              <a:tblPr/>
              <a:tblGrid>
                <a:gridCol w="4314825"/>
                <a:gridCol w="4829175"/>
              </a:tblGrid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Thatching Tendency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Turfgrass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Moderate to Heavy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Bermudagrass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Zoysiagrass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Kentucky Bluegrass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Low to Moderate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Buffalograss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Creeping Red Fescue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Low (or nonthatching)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Tall Fescue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</a:rPr>
                        <a:t>Perennial Ryegrass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250825" y="6289675"/>
            <a:ext cx="2646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baseline="0">
                <a:solidFill>
                  <a:schemeClr val="bg1"/>
                </a:solidFill>
              </a:rPr>
              <a:t>Puhalla et al., 1999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5181600" cy="41910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4800" b="1">
                <a:solidFill>
                  <a:srgbClr val="00FF00"/>
                </a:solidFill>
              </a:rPr>
              <a:t>Thatch</a:t>
            </a:r>
            <a:endParaRPr lang="en-US" altLang="en-US" sz="4800" b="1">
              <a:solidFill>
                <a:schemeClr val="bg1"/>
              </a:solidFill>
            </a:endParaRPr>
          </a:p>
          <a:p>
            <a:pPr marL="457200" lvl="1" indent="-3429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Actively growing</a:t>
            </a:r>
          </a:p>
          <a:p>
            <a:pPr marL="457200" lvl="1" indent="-342900">
              <a:lnSpc>
                <a:spcPct val="9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Removal</a:t>
            </a:r>
          </a:p>
          <a:p>
            <a:pPr marL="914400" lvl="2">
              <a:lnSpc>
                <a:spcPct val="9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Aerification</a:t>
            </a:r>
          </a:p>
          <a:p>
            <a:pPr marL="914400" lvl="2">
              <a:lnSpc>
                <a:spcPct val="9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Vertical mowing</a:t>
            </a:r>
          </a:p>
          <a:p>
            <a:pPr marL="914400" lvl="2">
              <a:lnSpc>
                <a:spcPct val="90000"/>
              </a:lnSpc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Topdressing</a:t>
            </a:r>
          </a:p>
        </p:txBody>
      </p:sp>
      <p:pic>
        <p:nvPicPr>
          <p:cNvPr id="695300" name="Picture 4" descr="Verticutter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2400300"/>
            <a:ext cx="4838700" cy="3810000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Cultural Practices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5181600" cy="51054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Aerification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3429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When - turf actively 	growing</a:t>
            </a:r>
            <a:endParaRPr lang="en-US" altLang="en-US" sz="3600" b="1"/>
          </a:p>
          <a:p>
            <a:pPr marL="457200" lvl="1" indent="-3429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Remove thatch and 		organic layer</a:t>
            </a:r>
          </a:p>
          <a:p>
            <a:pPr marL="457200" lvl="1" indent="-3429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Equipment - 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solid vs. hollow tines</a:t>
            </a:r>
          </a:p>
          <a:p>
            <a:pPr lvl="2"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rental</a:t>
            </a:r>
            <a:endParaRPr lang="en-US" altLang="en-US" sz="3200" b="1"/>
          </a:p>
        </p:txBody>
      </p:sp>
      <p:pic>
        <p:nvPicPr>
          <p:cNvPr id="696324" name="Picture 4" descr="AERIFY1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4025" y="1371600"/>
            <a:ext cx="4295775" cy="3238500"/>
          </a:xfrm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96325" name="Picture 5" descr="C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4876800"/>
            <a:ext cx="3446463" cy="17748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Core Aerification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1524000"/>
            <a:ext cx="5867400" cy="4953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Common Questions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342900">
              <a:spcBef>
                <a:spcPct val="5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4000" b="1"/>
              <a:t> </a:t>
            </a:r>
            <a:r>
              <a:rPr lang="en-US" altLang="en-US" sz="4000" b="1">
                <a:solidFill>
                  <a:schemeClr val="bg1"/>
                </a:solidFill>
              </a:rPr>
              <a:t>Solid or Hollow?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Hollow increased 	macropores</a:t>
            </a:r>
          </a:p>
          <a:p>
            <a:pPr marL="457200" lvl="1" indent="-342900">
              <a:spcBef>
                <a:spcPct val="75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4000" b="1">
                <a:solidFill>
                  <a:schemeClr val="bg1"/>
                </a:solidFill>
              </a:rPr>
              <a:t> Duration?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>
                <a:solidFill>
                  <a:schemeClr val="bg1"/>
                </a:solidFill>
              </a:rPr>
              <a:t> 3 weeks</a:t>
            </a:r>
          </a:p>
        </p:txBody>
      </p:sp>
      <p:pic>
        <p:nvPicPr>
          <p:cNvPr id="697348" name="Picture 4" descr="AERIFY2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2100" y="1978025"/>
            <a:ext cx="4800600" cy="4044950"/>
          </a:xfr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Core Aerification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" y="2660650"/>
            <a:ext cx="5181600" cy="3048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solidFill>
                  <a:srgbClr val="00FF00"/>
                </a:solidFill>
              </a:rPr>
              <a:t>3 times per year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3429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Spring Green-up</a:t>
            </a:r>
            <a:endParaRPr lang="en-US" altLang="en-US" sz="3600" b="1"/>
          </a:p>
          <a:p>
            <a:pPr marL="457200" lvl="1" indent="-3429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Early Summer</a:t>
            </a:r>
          </a:p>
          <a:p>
            <a:pPr marL="457200" lvl="1" indent="-342900">
              <a:buClr>
                <a:srgbClr val="FFFF00"/>
              </a:buClr>
              <a:buFont typeface="Wingdings" charset="2"/>
              <a:buChar char="Ø"/>
            </a:pPr>
            <a:r>
              <a:rPr lang="en-US" altLang="en-US" sz="3600" b="1"/>
              <a:t> </a:t>
            </a:r>
            <a:r>
              <a:rPr lang="en-US" altLang="en-US" sz="3600" b="1">
                <a:solidFill>
                  <a:schemeClr val="bg1"/>
                </a:solidFill>
              </a:rPr>
              <a:t>After Playing Season</a:t>
            </a:r>
            <a:endParaRPr lang="en-US" altLang="en-US" sz="3600" b="1"/>
          </a:p>
        </p:txBody>
      </p:sp>
      <p:pic>
        <p:nvPicPr>
          <p:cNvPr id="698372" name="Picture 4" descr="Image3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2120900"/>
            <a:ext cx="4991100" cy="41275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Topdressing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5486400" cy="49149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800" b="1">
                <a:solidFill>
                  <a:srgbClr val="00FF00"/>
                </a:solidFill>
              </a:rPr>
              <a:t>Reasons</a:t>
            </a:r>
            <a:endParaRPr lang="en-US" altLang="en-US" sz="4800" b="1">
              <a:solidFill>
                <a:schemeClr val="bg1"/>
              </a:solidFill>
            </a:endParaRP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Thatch management</a:t>
            </a: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Surface leveling</a:t>
            </a: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Soil amendment</a:t>
            </a: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Improve drainage</a:t>
            </a: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Assist in overseeding</a:t>
            </a:r>
          </a:p>
        </p:txBody>
      </p:sp>
      <p:sp>
        <p:nvSpPr>
          <p:cNvPr id="699396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648325" y="2057400"/>
            <a:ext cx="4295775" cy="4114800"/>
          </a:xfrm>
        </p:spPr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Topdressing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5486400" cy="49149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800" b="1">
                <a:solidFill>
                  <a:srgbClr val="00FF00"/>
                </a:solidFill>
              </a:rPr>
              <a:t>Procedures</a:t>
            </a:r>
            <a:endParaRPr lang="en-US" altLang="en-US" sz="4800" b="1">
              <a:solidFill>
                <a:schemeClr val="bg1"/>
              </a:solidFill>
            </a:endParaRP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Light &amp; frequent</a:t>
            </a:r>
          </a:p>
          <a:p>
            <a:pPr marL="914400" lvl="2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1/16 to 3/8”</a:t>
            </a:r>
          </a:p>
          <a:p>
            <a:pPr marL="457200" lvl="1" indent="-342900">
              <a:lnSpc>
                <a:spcPct val="140000"/>
              </a:lnSpc>
              <a:spcBef>
                <a:spcPct val="4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Reaching soil surface</a:t>
            </a:r>
          </a:p>
          <a:p>
            <a:pPr marL="914400" lvl="2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mow turf low</a:t>
            </a:r>
          </a:p>
          <a:p>
            <a:pPr marL="914400" lvl="2">
              <a:lnSpc>
                <a:spcPct val="8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broom or rub-in</a:t>
            </a:r>
          </a:p>
        </p:txBody>
      </p:sp>
      <p:pic>
        <p:nvPicPr>
          <p:cNvPr id="700420" name="Picture 4" descr="Image11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885950"/>
            <a:ext cx="4572000" cy="4191000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90488"/>
            <a:ext cx="9140825" cy="1143000"/>
          </a:xfrm>
          <a:noFill/>
          <a:ln/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Topdressing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676400"/>
            <a:ext cx="5486400" cy="4495800"/>
          </a:xfrm>
          <a:noFill/>
          <a:ln/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5400" b="1">
                <a:solidFill>
                  <a:srgbClr val="00FF00"/>
                </a:solidFill>
              </a:rPr>
              <a:t>Material</a:t>
            </a:r>
            <a:endParaRPr lang="en-US" altLang="en-US" sz="5400" b="1">
              <a:solidFill>
                <a:schemeClr val="bg1"/>
              </a:solidFill>
            </a:endParaRPr>
          </a:p>
          <a:p>
            <a:pPr marL="457200" lvl="1" indent="-342900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400" b="1">
                <a:solidFill>
                  <a:schemeClr val="bg1"/>
                </a:solidFill>
              </a:rPr>
              <a:t>Similar to existing</a:t>
            </a:r>
          </a:p>
          <a:p>
            <a:pPr marL="914400" lvl="2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4000" b="1">
                <a:solidFill>
                  <a:schemeClr val="bg1"/>
                </a:solidFill>
              </a:rPr>
              <a:t>Chemically</a:t>
            </a:r>
          </a:p>
          <a:p>
            <a:pPr marL="914400" lvl="2">
              <a:lnSpc>
                <a:spcPct val="110000"/>
              </a:lnSpc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000" b="1">
                <a:solidFill>
                  <a:schemeClr val="bg1"/>
                </a:solidFill>
              </a:rPr>
              <a:t> Physically</a:t>
            </a:r>
          </a:p>
          <a:p>
            <a:pPr marL="457200" lvl="1" indent="-342900">
              <a:lnSpc>
                <a:spcPct val="140000"/>
              </a:lnSpc>
              <a:spcBef>
                <a:spcPct val="4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4400" b="1">
                <a:solidFill>
                  <a:schemeClr val="bg1"/>
                </a:solidFill>
              </a:rPr>
              <a:t>Prevent layering</a:t>
            </a:r>
            <a:endParaRPr lang="en-US" altLang="en-US" sz="4800" b="1">
              <a:solidFill>
                <a:schemeClr val="bg1"/>
              </a:solidFill>
            </a:endParaRPr>
          </a:p>
        </p:txBody>
      </p:sp>
      <p:pic>
        <p:nvPicPr>
          <p:cNvPr id="701444" name="Picture 4" descr="Image08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862138"/>
            <a:ext cx="4762500" cy="4310062"/>
          </a:xfr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10287000" cy="1470025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r>
              <a:rPr lang="en-US" altLang="en-US" sz="7000" b="1">
                <a:solidFill>
                  <a:srgbClr val="FFFF00"/>
                </a:solidFill>
              </a:rPr>
              <a:t>Warm-season Turfgrasses</a:t>
            </a:r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8" y="1143000"/>
            <a:ext cx="10287000" cy="3886200"/>
          </a:xfrm>
          <a:effectLst>
            <a:outerShdw blurRad="63500" dist="107763" dir="2700000" algn="ctr" rotWithShape="0">
              <a:schemeClr val="tx2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altLang="en-US" sz="8800" b="1">
                <a:solidFill>
                  <a:srgbClr val="FFFF00"/>
                </a:solidFill>
              </a:rPr>
              <a:t>Common Spring</a:t>
            </a:r>
            <a:r>
              <a:rPr lang="en-US" altLang="en-US" sz="7000" b="1">
                <a:solidFill>
                  <a:srgbClr val="FFFF00"/>
                </a:solidFill>
              </a:rPr>
              <a:t> </a:t>
            </a:r>
            <a:br>
              <a:rPr lang="en-US" altLang="en-US" sz="7000" b="1">
                <a:solidFill>
                  <a:srgbClr val="FFFF00"/>
                </a:solidFill>
              </a:rPr>
            </a:br>
            <a:r>
              <a:rPr lang="en-US" altLang="en-US" sz="7000" b="1">
                <a:solidFill>
                  <a:srgbClr val="00FF00"/>
                </a:solidFill>
              </a:rPr>
              <a:t>Problems &amp; Management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01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Mowing Height</a:t>
            </a:r>
          </a:p>
          <a:p>
            <a:pPr lvl="2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Scalping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½-  to 1½-inches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WP TypographicSymbols" charset="0"/>
              </a:rPr>
              <a:t>a</a:t>
            </a:r>
            <a:r>
              <a:rPr lang="en-US" altLang="en-US" sz="3200" b="1">
                <a:solidFill>
                  <a:schemeClr val="bg1"/>
                </a:solidFill>
              </a:rPr>
              <a:t> mowing rule</a:t>
            </a:r>
          </a:p>
        </p:txBody>
      </p:sp>
      <p:sp>
        <p:nvSpPr>
          <p:cNvPr id="439300" name="Text Box 4"/>
          <p:cNvSpPr txBox="1">
            <a:spLocks noChangeArrowheads="1"/>
          </p:cNvSpPr>
          <p:nvPr/>
        </p:nvSpPr>
        <p:spPr bwMode="auto">
          <a:xfrm>
            <a:off x="6615113" y="5883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Scalping</a:t>
            </a:r>
          </a:p>
        </p:txBody>
      </p:sp>
      <p:pic>
        <p:nvPicPr>
          <p:cNvPr id="439301" name="Picture 5" descr="Scalping on Bentgrass Green - Close up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2133600"/>
            <a:ext cx="4449762" cy="35814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01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Fertility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2 pounds N / year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Thatch</a:t>
            </a:r>
          </a:p>
          <a:p>
            <a:pPr lvl="3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excessive nitrogen</a:t>
            </a:r>
          </a:p>
          <a:p>
            <a:pPr lvl="3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over watering</a:t>
            </a:r>
          </a:p>
          <a:p>
            <a:pPr lvl="2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Bermudagrass invasion</a:t>
            </a:r>
          </a:p>
        </p:txBody>
      </p:sp>
      <p:grpSp>
        <p:nvGrpSpPr>
          <p:cNvPr id="441348" name="Group 4"/>
          <p:cNvGrpSpPr>
            <a:grpSpLocks/>
          </p:cNvGrpSpPr>
          <p:nvPr/>
        </p:nvGrpSpPr>
        <p:grpSpPr bwMode="auto">
          <a:xfrm>
            <a:off x="5248275" y="2209800"/>
            <a:ext cx="4924425" cy="3262313"/>
            <a:chOff x="3258" y="1392"/>
            <a:chExt cx="3102" cy="2055"/>
          </a:xfrm>
        </p:grpSpPr>
        <p:pic>
          <p:nvPicPr>
            <p:cNvPr id="441349" name="Picture 5" descr="Bermuda &amp; Zoysia Stolon (3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" y="1392"/>
              <a:ext cx="3102" cy="2055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1350" name="Text Box 6"/>
            <p:cNvSpPr txBox="1">
              <a:spLocks noChangeArrowheads="1"/>
            </p:cNvSpPr>
            <p:nvPr/>
          </p:nvSpPr>
          <p:spPr bwMode="auto">
            <a:xfrm>
              <a:off x="3769" y="1488"/>
              <a:ext cx="20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baseline="0">
                  <a:solidFill>
                    <a:srgbClr val="FFFF00"/>
                  </a:solidFill>
                </a:rPr>
                <a:t>Bermudagrass Stolon</a:t>
              </a:r>
            </a:p>
          </p:txBody>
        </p:sp>
        <p:sp>
          <p:nvSpPr>
            <p:cNvPr id="441351" name="Text Box 7"/>
            <p:cNvSpPr txBox="1">
              <a:spLocks noChangeArrowheads="1"/>
            </p:cNvSpPr>
            <p:nvPr/>
          </p:nvSpPr>
          <p:spPr bwMode="auto">
            <a:xfrm>
              <a:off x="3769" y="2832"/>
              <a:ext cx="20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baseline="0">
                  <a:solidFill>
                    <a:srgbClr val="FFFF00"/>
                  </a:solidFill>
                </a:rPr>
                <a:t>Zoysiagrass Stolon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53340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Thatch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Likely above 2” HOC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Excessive nitrogen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Excessive irrigation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Increase disease 	incidences</a:t>
            </a:r>
          </a:p>
        </p:txBody>
      </p:sp>
      <p:pic>
        <p:nvPicPr>
          <p:cNvPr id="443396" name="Picture 4" descr="thatc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0097" r="21895"/>
          <a:stretch>
            <a:fillRect/>
          </a:stretch>
        </p:blipFill>
        <p:spPr bwMode="auto">
          <a:xfrm>
            <a:off x="5372100" y="1524000"/>
            <a:ext cx="3124200" cy="4343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8504238" y="2228850"/>
            <a:ext cx="1425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baseline="0">
                <a:solidFill>
                  <a:srgbClr val="FFFF00"/>
                </a:solidFill>
              </a:rPr>
              <a:t>Thatch</a:t>
            </a: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8504238" y="2971800"/>
            <a:ext cx="1820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baseline="0">
                <a:solidFill>
                  <a:srgbClr val="FFFF00"/>
                </a:solidFill>
              </a:rPr>
              <a:t>Sod layer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8504238" y="3657600"/>
            <a:ext cx="1809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baseline="0">
                <a:solidFill>
                  <a:srgbClr val="FFFF00"/>
                </a:solidFill>
              </a:rPr>
              <a:t>Rootzone</a:t>
            </a:r>
          </a:p>
        </p:txBody>
      </p:sp>
      <p:sp>
        <p:nvSpPr>
          <p:cNvPr id="443400" name="Text Box 8"/>
          <p:cNvSpPr txBox="1">
            <a:spLocks noChangeArrowheads="1"/>
          </p:cNvSpPr>
          <p:nvPr/>
        </p:nvSpPr>
        <p:spPr bwMode="auto">
          <a:xfrm>
            <a:off x="5753100" y="5851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baseline="0">
                <a:solidFill>
                  <a:srgbClr val="FFFF00"/>
                </a:solidFill>
              </a:rPr>
              <a:t>Kentucky Bluegrass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01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Water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Too much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over stimulate growth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disease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Too little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slow growth</a:t>
            </a:r>
          </a:p>
        </p:txBody>
      </p:sp>
      <p:pic>
        <p:nvPicPr>
          <p:cNvPr id="445444" name="Picture 4" descr="Irrigation Head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22656" r="9024" b="12187"/>
          <a:stretch>
            <a:fillRect/>
          </a:stretch>
        </p:blipFill>
        <p:spPr bwMode="auto">
          <a:xfrm>
            <a:off x="5981700" y="2057400"/>
            <a:ext cx="4114800" cy="3657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066800"/>
            <a:ext cx="6019800" cy="5715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Disease – Large Patch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Night Temperatures</a:t>
            </a:r>
          </a:p>
          <a:p>
            <a:pPr lvl="3">
              <a:spcBef>
                <a:spcPct val="30000"/>
              </a:spcBef>
              <a:buClr>
                <a:srgbClr val="FF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50</a:t>
            </a:r>
            <a:r>
              <a:rPr lang="en-US" altLang="en-US" sz="32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°</a:t>
            </a:r>
            <a:r>
              <a:rPr lang="en-US" altLang="en-US" sz="3200" b="1">
                <a:solidFill>
                  <a:schemeClr val="bg1"/>
                </a:solidFill>
              </a:rPr>
              <a:t> to 60</a:t>
            </a:r>
            <a:r>
              <a:rPr lang="en-US" altLang="en-US" sz="32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°</a:t>
            </a:r>
            <a:r>
              <a:rPr lang="en-US" altLang="en-US" sz="3200" b="1">
                <a:solidFill>
                  <a:schemeClr val="bg1"/>
                </a:solidFill>
              </a:rPr>
              <a:t> F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Fall &amp; Spring</a:t>
            </a:r>
          </a:p>
          <a:p>
            <a:pPr lvl="3">
              <a:spcBef>
                <a:spcPct val="30000"/>
              </a:spcBef>
              <a:buClr>
                <a:srgbClr val="FF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flutolanil</a:t>
            </a:r>
          </a:p>
          <a:p>
            <a:pPr lvl="3">
              <a:spcBef>
                <a:spcPct val="30000"/>
              </a:spcBef>
              <a:buClr>
                <a:srgbClr val="FF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azoxystrobin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Nitrogen Fertility</a:t>
            </a:r>
          </a:p>
        </p:txBody>
      </p: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5762625" y="5410200"/>
            <a:ext cx="385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Large Patch on zoysiagrass</a:t>
            </a:r>
          </a:p>
        </p:txBody>
      </p:sp>
      <p:pic>
        <p:nvPicPr>
          <p:cNvPr id="447493" name="Picture 5" descr="Large Patch on Zoysia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4427"/>
          <a:stretch>
            <a:fillRect/>
          </a:stretch>
        </p:blipFill>
        <p:spPr bwMode="auto">
          <a:xfrm>
            <a:off x="5295900" y="2286000"/>
            <a:ext cx="4787900" cy="31242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01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Cool Temperatures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Slow green-up typical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Early Spring Temps.</a:t>
            </a:r>
          </a:p>
          <a:p>
            <a:pPr lvl="2">
              <a:spcBef>
                <a:spcPct val="6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Soil Temp. Guideline</a:t>
            </a:r>
          </a:p>
          <a:p>
            <a:pPr lvl="3">
              <a:spcBef>
                <a:spcPct val="30000"/>
              </a:spcBef>
              <a:buClr>
                <a:srgbClr val="FF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65</a:t>
            </a:r>
            <a:r>
              <a:rPr lang="en-US" altLang="en-US" sz="3200" b="1">
                <a:solidFill>
                  <a:schemeClr val="bg1"/>
                </a:solidFill>
                <a:ea typeface="Times New Roman" charset="0"/>
                <a:cs typeface="Times New Roman" charset="0"/>
              </a:rPr>
              <a:t>°</a:t>
            </a:r>
            <a:r>
              <a:rPr lang="en-US" altLang="en-US" sz="3200" b="1">
                <a:solidFill>
                  <a:schemeClr val="bg1"/>
                </a:solidFill>
              </a:rPr>
              <a:t> F</a:t>
            </a: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5727700" y="5410200"/>
            <a:ext cx="424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Slow to green-up zoysiagrass</a:t>
            </a:r>
          </a:p>
        </p:txBody>
      </p:sp>
      <p:pic>
        <p:nvPicPr>
          <p:cNvPr id="449541" name="Picture 5" descr="Slow to Green-up Zoysiagrass (DDDI 04-0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0875" r="5484" b="7875"/>
          <a:stretch>
            <a:fillRect/>
          </a:stretch>
        </p:blipFill>
        <p:spPr bwMode="auto">
          <a:xfrm>
            <a:off x="5527675" y="2100263"/>
            <a:ext cx="4645025" cy="3309937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01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Microclimate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‘Emerald’ in N. Atlanta</a:t>
            </a:r>
          </a:p>
          <a:p>
            <a:pPr lvl="3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Low temperatures</a:t>
            </a:r>
          </a:p>
          <a:p>
            <a:pPr lvl="3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Shades sites</a:t>
            </a:r>
          </a:p>
          <a:p>
            <a:pPr lvl="3">
              <a:spcBef>
                <a:spcPct val="5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Lack of winter sun</a:t>
            </a:r>
          </a:p>
        </p:txBody>
      </p:sp>
      <p:sp>
        <p:nvSpPr>
          <p:cNvPr id="451588" name="Text Box 4"/>
          <p:cNvSpPr txBox="1">
            <a:spLocks noChangeArrowheads="1"/>
          </p:cNvSpPr>
          <p:nvPr/>
        </p:nvSpPr>
        <p:spPr bwMode="auto">
          <a:xfrm>
            <a:off x="6016625" y="5410200"/>
            <a:ext cx="385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Shaded zoysiagrass</a:t>
            </a:r>
          </a:p>
        </p:txBody>
      </p:sp>
      <p:pic>
        <p:nvPicPr>
          <p:cNvPr id="451589" name="Picture 5" descr="Pat's emzoy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5" t="41460" r="32220" b="33360"/>
          <a:stretch>
            <a:fillRect/>
          </a:stretch>
        </p:blipFill>
        <p:spPr bwMode="auto">
          <a:xfrm>
            <a:off x="5753100" y="1903413"/>
            <a:ext cx="4381500" cy="3386137"/>
          </a:xfrm>
          <a:prstGeom prst="rect">
            <a:avLst/>
          </a:prstGeom>
          <a:noFill/>
          <a:ln w="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Green-up Problems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01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Possible Causes</a:t>
            </a:r>
          </a:p>
          <a:p>
            <a:pPr marL="457200" lvl="1" indent="-228600">
              <a:spcBef>
                <a:spcPct val="5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Varietal Differences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‘Emerald’ in 		N. Atlanta</a:t>
            </a:r>
          </a:p>
          <a:p>
            <a:pPr lvl="3">
              <a:spcBef>
                <a:spcPct val="50000"/>
              </a:spcBef>
              <a:buClr>
                <a:srgbClr val="00FF00"/>
              </a:buClr>
              <a:buFont typeface="Symbol" charset="2"/>
              <a:buChar char="?"/>
            </a:pPr>
            <a:r>
              <a:rPr lang="en-US" altLang="en-US" sz="3200" b="1">
                <a:solidFill>
                  <a:schemeClr val="bg1"/>
                </a:solidFill>
              </a:rPr>
              <a:t> unknown</a:t>
            </a:r>
          </a:p>
          <a:p>
            <a:pPr lvl="3">
              <a:spcBef>
                <a:spcPct val="50000"/>
              </a:spcBef>
              <a:buClr>
                <a:srgbClr val="00FF00"/>
              </a:buClr>
              <a:buFont typeface="Symbol" charset="2"/>
              <a:buChar char="?"/>
            </a:pPr>
            <a:r>
              <a:rPr lang="en-US" altLang="en-US" sz="3200" b="1">
                <a:solidFill>
                  <a:schemeClr val="bg1"/>
                </a:solidFill>
              </a:rPr>
              <a:t> work ongoing</a:t>
            </a:r>
          </a:p>
        </p:txBody>
      </p:sp>
      <p:sp>
        <p:nvSpPr>
          <p:cNvPr id="453636" name="Text Box 4"/>
          <p:cNvSpPr txBox="1">
            <a:spLocks noChangeArrowheads="1"/>
          </p:cNvSpPr>
          <p:nvPr/>
        </p:nvSpPr>
        <p:spPr bwMode="auto">
          <a:xfrm>
            <a:off x="5635625" y="5410200"/>
            <a:ext cx="385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Unexplained</a:t>
            </a:r>
          </a:p>
        </p:txBody>
      </p:sp>
      <p:pic>
        <p:nvPicPr>
          <p:cNvPr id="453637" name="Picture 5" descr="Pat's emzoy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552575"/>
            <a:ext cx="5143500" cy="38576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88" y="1143000"/>
            <a:ext cx="10287000" cy="3886200"/>
          </a:xfrm>
          <a:effectLst>
            <a:outerShdw blurRad="63500" dist="107763" dir="2700000" algn="ctr" rotWithShape="0">
              <a:schemeClr val="tx2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</a:pPr>
            <a:r>
              <a:rPr lang="en-US" altLang="en-US" sz="8800" b="1">
                <a:solidFill>
                  <a:srgbClr val="FFFF00"/>
                </a:solidFill>
              </a:rPr>
              <a:t>News for 2004</a:t>
            </a:r>
            <a:r>
              <a:rPr lang="en-US" altLang="en-US" sz="7000" b="1">
                <a:solidFill>
                  <a:srgbClr val="FFFF00"/>
                </a:solidFill>
              </a:rPr>
              <a:t> </a:t>
            </a:r>
            <a:br>
              <a:rPr lang="en-US" altLang="en-US" sz="7000" b="1">
                <a:solidFill>
                  <a:srgbClr val="FFFF00"/>
                </a:solidFill>
              </a:rPr>
            </a:br>
            <a:r>
              <a:rPr lang="en-US" altLang="en-US" sz="7000" b="1">
                <a:solidFill>
                  <a:srgbClr val="00FF00"/>
                </a:solidFill>
              </a:rPr>
              <a:t>Pesticides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" y="-138113"/>
            <a:ext cx="10096500" cy="1433513"/>
          </a:xfrm>
          <a:noFill/>
          <a:ln/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5600" b="1">
                <a:solidFill>
                  <a:srgbClr val="FFFF00"/>
                </a:solidFill>
              </a:rPr>
              <a:t>Bermudagrass for Sports Fields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" y="1066800"/>
            <a:ext cx="7239000" cy="5562600"/>
          </a:xfrm>
          <a:noFill/>
          <a:ln/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Vegetative</a:t>
            </a:r>
            <a:endParaRPr lang="en-US" altLang="en-US" sz="2400" b="1">
              <a:solidFill>
                <a:srgbClr val="00FF00"/>
              </a:solidFill>
            </a:endParaRPr>
          </a:p>
          <a:p>
            <a:pPr marL="457200" lvl="1" indent="-228600">
              <a:spcBef>
                <a:spcPct val="3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Tifway ‘419’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2800" b="1"/>
              <a:t> </a:t>
            </a:r>
            <a:r>
              <a:rPr lang="en-US" altLang="en-US" sz="3200" b="1">
                <a:solidFill>
                  <a:schemeClr val="bg1"/>
                </a:solidFill>
              </a:rPr>
              <a:t>most used hybrid</a:t>
            </a:r>
            <a:endParaRPr lang="en-US" altLang="en-US" sz="3200" b="1">
              <a:solidFill>
                <a:srgbClr val="FFFFFF"/>
              </a:solidFill>
            </a:endParaRPr>
          </a:p>
          <a:p>
            <a:pPr marL="457200" lvl="1" indent="-228600">
              <a:spcBef>
                <a:spcPct val="60000"/>
              </a:spcBef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TifSport</a:t>
            </a:r>
          </a:p>
          <a:p>
            <a:pPr lvl="2">
              <a:spcBef>
                <a:spcPct val="30000"/>
              </a:spcBef>
              <a:buFont typeface="Wingdings" charset="2"/>
              <a:buChar char="P"/>
            </a:pPr>
            <a:r>
              <a:rPr lang="en-US" altLang="en-US" sz="3200" b="1">
                <a:solidFill>
                  <a:srgbClr val="FFFF00"/>
                </a:solidFill>
              </a:rPr>
              <a:t> </a:t>
            </a:r>
            <a:r>
              <a:rPr lang="en-US" altLang="en-US" sz="3200" b="1">
                <a:solidFill>
                  <a:schemeClr val="bg1"/>
                </a:solidFill>
              </a:rPr>
              <a:t>New Cold Hardy Hybrid</a:t>
            </a:r>
          </a:p>
          <a:p>
            <a:pPr lvl="2">
              <a:spcBef>
                <a:spcPct val="30000"/>
              </a:spcBef>
              <a:buFont typeface="Wingdings" charset="2"/>
              <a:buChar char="ü"/>
            </a:pPr>
            <a:r>
              <a:rPr lang="en-US" altLang="en-US" sz="3200" b="1">
                <a:solidFill>
                  <a:srgbClr val="FFFF00"/>
                </a:solidFill>
              </a:rPr>
              <a:t>  </a:t>
            </a:r>
            <a:r>
              <a:rPr lang="en-US" altLang="en-US" sz="3200" b="1">
                <a:solidFill>
                  <a:schemeClr val="bg1"/>
                </a:solidFill>
              </a:rPr>
              <a:t>Non-preference to mole crickets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clipArt" sz="half" idx="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Insecticides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Diazinon</a:t>
            </a:r>
          </a:p>
          <a:p>
            <a:pPr lvl="2">
              <a:spcBef>
                <a:spcPct val="5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200" b="1">
                <a:solidFill>
                  <a:schemeClr val="bg1"/>
                </a:solidFill>
              </a:rPr>
              <a:t> Loss of material (Dec. 31)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residential uses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fire ants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chinch bugs</a:t>
            </a:r>
          </a:p>
        </p:txBody>
      </p:sp>
      <p:pic>
        <p:nvPicPr>
          <p:cNvPr id="456708" name="Picture 4" descr="Ant Mound on Football Field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16878" r="14540" b="24045"/>
          <a:stretch>
            <a:fillRect/>
          </a:stretch>
        </p:blipFill>
        <p:spPr bwMode="auto">
          <a:xfrm>
            <a:off x="6286500" y="2057400"/>
            <a:ext cx="3810000" cy="38862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98298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Insecticides</a:t>
            </a:r>
            <a:endParaRPr lang="en-US" altLang="en-US" sz="44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Sevin (carbaryl) </a:t>
            </a:r>
          </a:p>
          <a:p>
            <a:pPr lvl="2">
              <a:spcBef>
                <a:spcPct val="3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200" b="1">
                <a:solidFill>
                  <a:schemeClr val="bg1"/>
                </a:solidFill>
              </a:rPr>
              <a:t> Loss of material (July 1)</a:t>
            </a:r>
          </a:p>
          <a:p>
            <a:pPr lvl="3">
              <a:spcBef>
                <a:spcPct val="30000"/>
              </a:spcBef>
              <a:buClr>
                <a:srgbClr val="FF0000"/>
              </a:buClr>
              <a:buFont typeface="Wingdings 2" charset="2"/>
              <a:buChar char="O"/>
            </a:pPr>
            <a:r>
              <a:rPr lang="en-US" altLang="en-US" sz="3200" b="1">
                <a:solidFill>
                  <a:schemeClr val="bg1"/>
                </a:solidFill>
              </a:rPr>
              <a:t> broadcast applications of home lawns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Spot treatment (&lt; 1000 ft</a:t>
            </a:r>
            <a:r>
              <a:rPr lang="en-US" altLang="en-US" sz="3200" b="1" baseline="30000">
                <a:solidFill>
                  <a:schemeClr val="bg1"/>
                </a:solidFill>
              </a:rPr>
              <a:t>2</a:t>
            </a:r>
            <a:r>
              <a:rPr lang="en-US" altLang="en-US" sz="3200" b="1">
                <a:solidFill>
                  <a:schemeClr val="bg1"/>
                </a:solidFill>
              </a:rPr>
              <a:t>) allowed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golf courses, commercial lawns, &amp; sod farms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Insecticides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Mach 2 (halofenozide)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white grubs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caterpillars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Merit (imidacloprid)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white grubs</a:t>
            </a:r>
            <a:endParaRPr lang="en-US" altLang="en-US" sz="3600" b="1">
              <a:solidFill>
                <a:schemeClr val="bg1"/>
              </a:solidFill>
            </a:endParaRPr>
          </a:p>
        </p:txBody>
      </p:sp>
      <p:pic>
        <p:nvPicPr>
          <p:cNvPr id="460804" name="Picture 4" descr="Spittle Bug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10938"/>
          <a:stretch>
            <a:fillRect/>
          </a:stretch>
        </p:blipFill>
        <p:spPr bwMode="auto">
          <a:xfrm>
            <a:off x="5600700" y="1905000"/>
            <a:ext cx="4495800" cy="409098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05" name="Text Box 5"/>
          <p:cNvSpPr txBox="1">
            <a:spLocks noChangeArrowheads="1"/>
          </p:cNvSpPr>
          <p:nvPr/>
        </p:nvSpPr>
        <p:spPr bwMode="auto">
          <a:xfrm>
            <a:off x="5713413" y="6019800"/>
            <a:ext cx="4270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Spittlebug on Centipedegrass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Insecticides</a:t>
            </a:r>
            <a:endParaRPr lang="en-US" altLang="en-US" sz="4000" b="1">
              <a:solidFill>
                <a:schemeClr val="bg1"/>
              </a:solidFill>
            </a:endParaRP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Top Choice (fipronil)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mole crickets &amp; fire ants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Conserve (spinosin)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caterpillars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armyworms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sod webworms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Times New Roman" charset="0"/>
              <a:buChar char="-"/>
            </a:pPr>
            <a:r>
              <a:rPr lang="en-US" altLang="en-US" sz="3200" b="1">
                <a:solidFill>
                  <a:schemeClr val="bg1"/>
                </a:solidFill>
              </a:rPr>
              <a:t> cutworms</a:t>
            </a:r>
          </a:p>
        </p:txBody>
      </p:sp>
      <p:pic>
        <p:nvPicPr>
          <p:cNvPr id="462852" name="Picture 4" descr="Web-worm Damage on St Augustine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-781" r="9961" b="13594"/>
          <a:stretch>
            <a:fillRect/>
          </a:stretch>
        </p:blipFill>
        <p:spPr bwMode="auto">
          <a:xfrm>
            <a:off x="5981700" y="1752600"/>
            <a:ext cx="4152900" cy="39497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2853" name="Text Box 5"/>
          <p:cNvSpPr txBox="1">
            <a:spLocks noChangeArrowheads="1"/>
          </p:cNvSpPr>
          <p:nvPr/>
        </p:nvSpPr>
        <p:spPr bwMode="auto">
          <a:xfrm>
            <a:off x="6018213" y="5730875"/>
            <a:ext cx="4079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Sod Webworm on St. Augustinegrass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Fungicides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Endorse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Brown Patch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Medallion (fludioxonil)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Brown Patch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Yellow Patch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Take-all Patch</a:t>
            </a:r>
            <a:endParaRPr lang="en-US" altLang="en-US" sz="3600" b="1">
              <a:solidFill>
                <a:schemeClr val="bg1"/>
              </a:solidFill>
            </a:endParaRPr>
          </a:p>
        </p:txBody>
      </p:sp>
      <p:pic>
        <p:nvPicPr>
          <p:cNvPr id="464900" name="Picture 4" descr="Large Patch on Bermudagrass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7" r="7211"/>
          <a:stretch>
            <a:fillRect/>
          </a:stretch>
        </p:blipFill>
        <p:spPr bwMode="auto">
          <a:xfrm>
            <a:off x="5600700" y="1828800"/>
            <a:ext cx="4498975" cy="38100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901" name="Text Box 5"/>
          <p:cNvSpPr txBox="1">
            <a:spLocks noChangeArrowheads="1"/>
          </p:cNvSpPr>
          <p:nvPr/>
        </p:nvSpPr>
        <p:spPr bwMode="auto">
          <a:xfrm>
            <a:off x="6210300" y="5638800"/>
            <a:ext cx="3278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Large patch disease on common bermudagrass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Fungicides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Emerald (boscalid)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Dollar Spot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Bentgrass Dead Spot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Signature, Magellan, 	Vital, &amp; Alude 	(phosphite)</a:t>
            </a:r>
          </a:p>
          <a:p>
            <a:pPr lvl="3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Pythium</a:t>
            </a: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5600700" y="5638800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Fairy Ring on common bermudagrass</a:t>
            </a:r>
          </a:p>
        </p:txBody>
      </p:sp>
      <p:pic>
        <p:nvPicPr>
          <p:cNvPr id="466949" name="Picture 5" descr="Fairy Ring &amp; Mushroom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114550"/>
            <a:ext cx="4648200" cy="34861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Velocity </a:t>
            </a:r>
            <a:r>
              <a:rPr lang="en-US" altLang="en-US" sz="3200" b="1">
                <a:solidFill>
                  <a:schemeClr val="bg1"/>
                </a:solidFill>
              </a:rPr>
              <a:t>(bispyribac-sodium)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</a:t>
            </a:r>
            <a:r>
              <a:rPr lang="en-US" altLang="en-US" sz="3200" b="1" i="1">
                <a:solidFill>
                  <a:schemeClr val="bg1"/>
                </a:solidFill>
              </a:rPr>
              <a:t>Poa annua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Overseeded ryegrass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Monument </a:t>
            </a:r>
            <a:r>
              <a:rPr lang="en-US" altLang="en-US" sz="3200" b="1">
                <a:solidFill>
                  <a:schemeClr val="bg1"/>
                </a:solidFill>
              </a:rPr>
              <a:t>(trifloxysulfuron)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registration pending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TranXit </a:t>
            </a:r>
            <a:r>
              <a:rPr lang="en-US" altLang="en-US" sz="3200" b="1">
                <a:solidFill>
                  <a:schemeClr val="bg1"/>
                </a:solidFill>
              </a:rPr>
              <a:t>(rimsulfuron)</a:t>
            </a:r>
          </a:p>
        </p:txBody>
      </p:sp>
      <p:sp>
        <p:nvSpPr>
          <p:cNvPr id="468996" name="Text Box 4"/>
          <p:cNvSpPr txBox="1">
            <a:spLocks noChangeArrowheads="1"/>
          </p:cNvSpPr>
          <p:nvPr/>
        </p:nvSpPr>
        <p:spPr bwMode="auto">
          <a:xfrm>
            <a:off x="6870700" y="6019800"/>
            <a:ext cx="282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Annual Bluegrass</a:t>
            </a:r>
          </a:p>
        </p:txBody>
      </p:sp>
      <p:pic>
        <p:nvPicPr>
          <p:cNvPr id="468997" name="Picture 5" descr="Poa (Seedhead in Ryegras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1524000"/>
            <a:ext cx="3478212" cy="4495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350" y="-76200"/>
            <a:ext cx="9515475" cy="1143000"/>
          </a:xfrm>
          <a:noFill/>
          <a:ln/>
          <a:effectLst>
            <a:outerShdw blurRad="63500" dist="89803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en-US" sz="7200" b="1">
                <a:solidFill>
                  <a:srgbClr val="FFFF00"/>
                </a:solidFill>
              </a:rPr>
              <a:t>2004 Pesticide Update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" y="1295400"/>
            <a:ext cx="6248400" cy="5334000"/>
          </a:xfrm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000" b="1">
                <a:solidFill>
                  <a:srgbClr val="00FF00"/>
                </a:solidFill>
              </a:rPr>
              <a:t>Herbicides</a:t>
            </a:r>
          </a:p>
          <a:p>
            <a:pPr marL="457200" lvl="1" indent="-228600">
              <a:spcBef>
                <a:spcPct val="3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rgbClr val="FFFF00"/>
                </a:solidFill>
              </a:rPr>
              <a:t> </a:t>
            </a:r>
            <a:r>
              <a:rPr lang="en-US" altLang="en-US" sz="3600" b="1">
                <a:solidFill>
                  <a:schemeClr val="bg1"/>
                </a:solidFill>
              </a:rPr>
              <a:t>Revolver </a:t>
            </a:r>
            <a:r>
              <a:rPr lang="en-US" altLang="en-US" sz="3200" b="1">
                <a:solidFill>
                  <a:schemeClr val="bg1"/>
                </a:solidFill>
              </a:rPr>
              <a:t>(foramsulfuron)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Fall – </a:t>
            </a:r>
            <a:r>
              <a:rPr lang="en-US" altLang="en-US" sz="3200" b="1" i="1">
                <a:solidFill>
                  <a:schemeClr val="bg1"/>
                </a:solidFill>
              </a:rPr>
              <a:t>Poa annua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Spring – transition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Summer - goosegrass</a:t>
            </a:r>
          </a:p>
          <a:p>
            <a:pPr marL="457200" lvl="1" indent="-228600">
              <a:spcBef>
                <a:spcPct val="60000"/>
              </a:spcBef>
              <a:buClr>
                <a:srgbClr val="FFFF00"/>
              </a:buClr>
              <a:buFont typeface="Wingdings 2" charset="2"/>
              <a:buChar char="ó"/>
            </a:pPr>
            <a:r>
              <a:rPr lang="en-US" altLang="en-US" sz="3600" b="1">
                <a:solidFill>
                  <a:schemeClr val="bg1"/>
                </a:solidFill>
              </a:rPr>
              <a:t> Katana </a:t>
            </a:r>
            <a:r>
              <a:rPr lang="en-US" altLang="en-US" sz="3200" b="1">
                <a:solidFill>
                  <a:schemeClr val="bg1"/>
                </a:solidFill>
              </a:rPr>
              <a:t>(flazasulfuron)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Fall – </a:t>
            </a:r>
            <a:r>
              <a:rPr lang="en-US" altLang="en-US" sz="3200" b="1" i="1">
                <a:solidFill>
                  <a:schemeClr val="bg1"/>
                </a:solidFill>
              </a:rPr>
              <a:t>Poa annua</a:t>
            </a:r>
          </a:p>
          <a:p>
            <a:pPr lvl="2">
              <a:spcBef>
                <a:spcPct val="30000"/>
              </a:spcBef>
              <a:buClr>
                <a:srgbClr val="00FF00"/>
              </a:buClr>
              <a:buFont typeface="Wingdings" charset="2"/>
              <a:buChar char="ü"/>
            </a:pPr>
            <a:r>
              <a:rPr lang="en-US" altLang="en-US" sz="3200" b="1">
                <a:solidFill>
                  <a:schemeClr val="bg1"/>
                </a:solidFill>
              </a:rPr>
              <a:t> Spring - transition</a:t>
            </a:r>
          </a:p>
        </p:txBody>
      </p:sp>
      <p:sp>
        <p:nvSpPr>
          <p:cNvPr id="471044" name="Text Box 4"/>
          <p:cNvSpPr txBox="1">
            <a:spLocks noChangeArrowheads="1"/>
          </p:cNvSpPr>
          <p:nvPr/>
        </p:nvSpPr>
        <p:spPr bwMode="auto">
          <a:xfrm>
            <a:off x="6781800" y="5562600"/>
            <a:ext cx="243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baseline="0">
                <a:solidFill>
                  <a:srgbClr val="FFFF00"/>
                </a:solidFill>
              </a:rPr>
              <a:t>Goosegrass</a:t>
            </a:r>
          </a:p>
        </p:txBody>
      </p:sp>
      <p:pic>
        <p:nvPicPr>
          <p:cNvPr id="471045" name="Picture 5" descr="Goosegr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81200"/>
            <a:ext cx="4191000" cy="35814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4675" y="2130425"/>
            <a:ext cx="9144000" cy="1470025"/>
          </a:xfrm>
        </p:spPr>
        <p:txBody>
          <a:bodyPr anchor="ctr"/>
          <a:lstStyle/>
          <a:p>
            <a:r>
              <a:rPr lang="en-US" altLang="en-US" sz="7200" b="1">
                <a:solidFill>
                  <a:srgbClr val="FFFF00"/>
                </a:solidFill>
              </a:rPr>
              <a:t>Evapotranspiration &amp; Drought Resistance</a:t>
            </a:r>
            <a:endParaRPr lang="en-US" altLang="en-US" sz="440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" y="182563"/>
            <a:ext cx="99060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altLang="en-US" sz="8000" b="1">
                <a:solidFill>
                  <a:srgbClr val="FFFF00"/>
                </a:solidFill>
              </a:rPr>
              <a:t>Evapotranspiration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0613" y="2438400"/>
            <a:ext cx="8112125" cy="2971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4000" b="1">
                <a:solidFill>
                  <a:schemeClr val="bg1"/>
                </a:solidFill>
              </a:rPr>
              <a:t> Combined loss of water</a:t>
            </a:r>
          </a:p>
          <a:p>
            <a:pPr lvl="1"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</a:t>
            </a:r>
            <a:r>
              <a:rPr lang="en-US" altLang="en-US" sz="3600" b="1" u="sng">
                <a:solidFill>
                  <a:schemeClr val="bg1"/>
                </a:solidFill>
              </a:rPr>
              <a:t>Evapo</a:t>
            </a:r>
            <a:r>
              <a:rPr lang="en-US" altLang="en-US" sz="3600" b="1">
                <a:solidFill>
                  <a:schemeClr val="bg1"/>
                </a:solidFill>
              </a:rPr>
              <a:t>ration of water from the soil</a:t>
            </a:r>
          </a:p>
          <a:p>
            <a:pPr lvl="1">
              <a:spcBef>
                <a:spcPct val="60000"/>
              </a:spcBef>
              <a:buClr>
                <a:srgbClr val="FFFF00"/>
              </a:buClr>
              <a:buFont typeface="Wingdings" charset="2"/>
              <a:buChar char="P"/>
            </a:pPr>
            <a:r>
              <a:rPr lang="en-US" altLang="en-US" sz="3600" b="1">
                <a:solidFill>
                  <a:schemeClr val="bg1"/>
                </a:solidFill>
              </a:rPr>
              <a:t> Plant </a:t>
            </a:r>
            <a:r>
              <a:rPr lang="en-US" altLang="en-US" sz="3600" b="1" u="sng">
                <a:solidFill>
                  <a:schemeClr val="bg1"/>
                </a:solidFill>
              </a:rPr>
              <a:t>transpiration</a:t>
            </a:r>
            <a:endParaRPr lang="en-US" altLang="en-US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orts Turf Management (11-01)">
  <a:themeElements>
    <a:clrScheme name="Sports Turf Management (11-01)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FFFF"/>
      </a:hlink>
      <a:folHlink>
        <a:srgbClr val="B2B2B2"/>
      </a:folHlink>
    </a:clrScheme>
    <a:fontScheme name="Sports Turf Management (11-0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ports Turf Management (11-0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orts Turf Management (11-01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orts Turf Management (11-01)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ports Turf Management (11-01)">
  <a:themeElements>
    <a:clrScheme name="1_Sports Turf Management (11-01)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FFFF"/>
      </a:hlink>
      <a:folHlink>
        <a:srgbClr val="B2B2B2"/>
      </a:folHlink>
    </a:clrScheme>
    <a:fontScheme name="1_Sports Turf Management (11-0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1_Sports Turf Management (11-0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ports Turf Management (11-01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ports Turf Management (11-01)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ports Turf Management (11-01)">
  <a:themeElements>
    <a:clrScheme name="2_Sports Turf Management (11-01)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FFFF"/>
      </a:hlink>
      <a:folHlink>
        <a:srgbClr val="B2B2B2"/>
      </a:folHlink>
    </a:clrScheme>
    <a:fontScheme name="2_Sports Turf Management (11-01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0" i="0" u="none" strike="noStrike" cap="none" normalizeH="0" baseline="30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2_Sports Turf Management (11-0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ports Turf Management (11-01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ports Turf Management (11-01)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Sports Turf Management (11-01)</Template>
  <TotalTime>1</TotalTime>
  <Words>2712</Words>
  <Application>Microsoft Macintosh PowerPoint</Application>
  <PresentationFormat>35mm Slides</PresentationFormat>
  <Paragraphs>884</Paragraphs>
  <Slides>117</Slides>
  <Notes>44</Notes>
  <HiddenSlides>0</HiddenSlides>
  <MMClips>0</MMClips>
  <ScaleCrop>false</ScaleCrop>
  <HeadingPairs>
    <vt:vector size="10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  <vt:variant>
        <vt:lpstr>Custom Shows</vt:lpstr>
      </vt:variant>
      <vt:variant>
        <vt:i4>1</vt:i4>
      </vt:variant>
    </vt:vector>
  </HeadingPairs>
  <TitlesOfParts>
    <vt:vector size="130" baseType="lpstr">
      <vt:lpstr>Times New Roman</vt:lpstr>
      <vt:lpstr>Wingdings 2</vt:lpstr>
      <vt:lpstr>Wingdings</vt:lpstr>
      <vt:lpstr>Symbol</vt:lpstr>
      <vt:lpstr>Webdings</vt:lpstr>
      <vt:lpstr>Monotype Sorts</vt:lpstr>
      <vt:lpstr>Arial Unicode MS</vt:lpstr>
      <vt:lpstr>WP TypographicSymbols</vt:lpstr>
      <vt:lpstr>Sports Turf Management (11-01)</vt:lpstr>
      <vt:lpstr>1_Sports Turf Management (11-01)</vt:lpstr>
      <vt:lpstr>2_Sports Turf Management (11-01)</vt:lpstr>
      <vt:lpstr>Microsoft Graph Chart</vt:lpstr>
      <vt:lpstr>Sports Fields Management</vt:lpstr>
      <vt:lpstr>Turfgrass Selection</vt:lpstr>
      <vt:lpstr>Considerations</vt:lpstr>
      <vt:lpstr>Adaptation</vt:lpstr>
      <vt:lpstr>Adaptation Zones - Georgia</vt:lpstr>
      <vt:lpstr>Adaptation &amp; Selection</vt:lpstr>
      <vt:lpstr>Adaptation &amp; Selection</vt:lpstr>
      <vt:lpstr>Warm-season Turfgrasses</vt:lpstr>
      <vt:lpstr>Bermudagrass for Sports Fields</vt:lpstr>
      <vt:lpstr>Bermudagrass for Sports Fields</vt:lpstr>
      <vt:lpstr>Bermudagrass for Sports Fields</vt:lpstr>
      <vt:lpstr>Bermudagrass for Sports Fields</vt:lpstr>
      <vt:lpstr>Bermudagrass for Sports Fields</vt:lpstr>
      <vt:lpstr>Bermudagrass for Sports Fields</vt:lpstr>
      <vt:lpstr>Seashore Paspalum  (Paspalum vaginatum)</vt:lpstr>
      <vt:lpstr>Seashore Paspalum  (Paspalum vaginatum)</vt:lpstr>
      <vt:lpstr>Seashore Paspalum</vt:lpstr>
      <vt:lpstr>Zoysiagrass for Sports Fields</vt:lpstr>
      <vt:lpstr>Cool-season Turfgrasses</vt:lpstr>
      <vt:lpstr>Cool-Season Grasses</vt:lpstr>
      <vt:lpstr>Cool-Season Grasses</vt:lpstr>
      <vt:lpstr>Cool-Season Grasses</vt:lpstr>
      <vt:lpstr>Lolium sp.</vt:lpstr>
      <vt:lpstr>Turfgrass Establishment Methods</vt:lpstr>
      <vt:lpstr>Establishment</vt:lpstr>
      <vt:lpstr>Establishment</vt:lpstr>
      <vt:lpstr>Establishment</vt:lpstr>
      <vt:lpstr>Establishment</vt:lpstr>
      <vt:lpstr>Sprigging Rates</vt:lpstr>
      <vt:lpstr>Establishment</vt:lpstr>
      <vt:lpstr>Grow-In</vt:lpstr>
      <vt:lpstr>Blends and Mixtures</vt:lpstr>
      <vt:lpstr>Important Dates in 2006</vt:lpstr>
      <vt:lpstr>Important Dates in 2006</vt:lpstr>
      <vt:lpstr>Thank You</vt:lpstr>
      <vt:lpstr>Cultural Practices</vt:lpstr>
      <vt:lpstr>Mowing</vt:lpstr>
      <vt:lpstr>Mowing</vt:lpstr>
      <vt:lpstr>Mowing</vt:lpstr>
      <vt:lpstr>Mowing</vt:lpstr>
      <vt:lpstr>Cultural Practices</vt:lpstr>
      <vt:lpstr>Rotary vs. Reel (advantages)</vt:lpstr>
      <vt:lpstr>Rotary vs. Reel (disadvantages)</vt:lpstr>
      <vt:lpstr>Mowing Calculations</vt:lpstr>
      <vt:lpstr>Mowing</vt:lpstr>
      <vt:lpstr>Proper Mowing Height</vt:lpstr>
      <vt:lpstr>Turfgrass Fertilization</vt:lpstr>
      <vt:lpstr>Cultural Practices</vt:lpstr>
      <vt:lpstr>Fertilization</vt:lpstr>
      <vt:lpstr>Fertilization</vt:lpstr>
      <vt:lpstr>Fertilization</vt:lpstr>
      <vt:lpstr>Fertilization</vt:lpstr>
      <vt:lpstr>Turf Type Tall Fescue</vt:lpstr>
      <vt:lpstr>Available Sources of N</vt:lpstr>
      <vt:lpstr>Origins of N</vt:lpstr>
      <vt:lpstr>Organic N</vt:lpstr>
      <vt:lpstr>Organic N</vt:lpstr>
      <vt:lpstr>Organic N</vt:lpstr>
      <vt:lpstr>Organic N</vt:lpstr>
      <vt:lpstr>Origins of N</vt:lpstr>
      <vt:lpstr>Origins of N</vt:lpstr>
      <vt:lpstr>Fertilization Calculations</vt:lpstr>
      <vt:lpstr>Bermudagrass Fertilization</vt:lpstr>
      <vt:lpstr>Environmental Affects</vt:lpstr>
      <vt:lpstr>Phosphorus Fertility</vt:lpstr>
      <vt:lpstr>Proper Fertilizer Usage</vt:lpstr>
      <vt:lpstr>Cultural Practices</vt:lpstr>
      <vt:lpstr>Thatch Management</vt:lpstr>
      <vt:lpstr>Cultural Practices</vt:lpstr>
      <vt:lpstr>Advantages of Thatch</vt:lpstr>
      <vt:lpstr>Disadvantages of Thatch</vt:lpstr>
      <vt:lpstr>Thatching of Common Grasses</vt:lpstr>
      <vt:lpstr>Cultural Practices</vt:lpstr>
      <vt:lpstr>Cultural Practices</vt:lpstr>
      <vt:lpstr>Core Aerification</vt:lpstr>
      <vt:lpstr>Core Aerification</vt:lpstr>
      <vt:lpstr>Topdressing</vt:lpstr>
      <vt:lpstr>Topdressing</vt:lpstr>
      <vt:lpstr>Topdressing</vt:lpstr>
      <vt:lpstr>Common Spring  Problems &amp; Management</vt:lpstr>
      <vt:lpstr>Green-up Problems</vt:lpstr>
      <vt:lpstr>Green-up Problems</vt:lpstr>
      <vt:lpstr>Green-up Problems</vt:lpstr>
      <vt:lpstr>Green-up Problems</vt:lpstr>
      <vt:lpstr>Green-up Problems</vt:lpstr>
      <vt:lpstr>Green-up Problems</vt:lpstr>
      <vt:lpstr>Green-up Problems</vt:lpstr>
      <vt:lpstr>Green-up Problems</vt:lpstr>
      <vt:lpstr>News for 2004  Pesticides</vt:lpstr>
      <vt:lpstr>2004 Pesticide Update</vt:lpstr>
      <vt:lpstr>2004 Pesticide Update</vt:lpstr>
      <vt:lpstr>2004 Pesticide Update</vt:lpstr>
      <vt:lpstr>2004 Pesticide Update</vt:lpstr>
      <vt:lpstr>2004 Pesticide Update</vt:lpstr>
      <vt:lpstr>2004 Pesticide Update</vt:lpstr>
      <vt:lpstr>2004 Pesticide Update</vt:lpstr>
      <vt:lpstr>2004 Pesticide Update</vt:lpstr>
      <vt:lpstr>Evapotranspiration &amp; Drought Resistance</vt:lpstr>
      <vt:lpstr>Evapotranspiration</vt:lpstr>
      <vt:lpstr>Turfgrass ET Classification</vt:lpstr>
      <vt:lpstr>Turfgrass ET Rankings</vt:lpstr>
      <vt:lpstr>Turfgrass Irrigation</vt:lpstr>
      <vt:lpstr>Irrigation Guidance</vt:lpstr>
      <vt:lpstr>Irrigation Guidance</vt:lpstr>
      <vt:lpstr>Water Balance Eqn.</vt:lpstr>
      <vt:lpstr>Water Balance Eqn.</vt:lpstr>
      <vt:lpstr>Probe Guidance</vt:lpstr>
      <vt:lpstr>When to Irrigate?</vt:lpstr>
      <vt:lpstr>How Much to Irrigate?</vt:lpstr>
      <vt:lpstr>Water to Wet to a Depth</vt:lpstr>
      <vt:lpstr>Cultural Practices</vt:lpstr>
      <vt:lpstr>Overseeding &amp; Interseeding</vt:lpstr>
      <vt:lpstr>Overseeding &amp; Interseeding</vt:lpstr>
      <vt:lpstr>Overseeding &amp; Interseeding</vt:lpstr>
      <vt:lpstr>Overseeding &amp; Interseeding</vt:lpstr>
      <vt:lpstr>Overseeding &amp; Interseeding</vt:lpstr>
      <vt:lpstr>What to do during in the off-season?</vt:lpstr>
      <vt:lpstr>Basic MG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Fields Management</dc:title>
  <dc:creator>George Braman</dc:creator>
  <cp:lastModifiedBy>George Braman</cp:lastModifiedBy>
  <cp:revision>1</cp:revision>
  <cp:lastPrinted>1999-10-27T18:42:49Z</cp:lastPrinted>
  <dcterms:created xsi:type="dcterms:W3CDTF">2015-09-08T04:14:52Z</dcterms:created>
  <dcterms:modified xsi:type="dcterms:W3CDTF">2015-09-08T04:16:39Z</dcterms:modified>
</cp:coreProperties>
</file>