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9" r:id="rId1"/>
  </p:sldMasterIdLst>
  <p:notesMasterIdLst>
    <p:notesMasterId r:id="rId59"/>
  </p:notesMasterIdLst>
  <p:sldIdLst>
    <p:sldId id="296" r:id="rId2"/>
    <p:sldId id="298" r:id="rId3"/>
    <p:sldId id="301" r:id="rId4"/>
    <p:sldId id="256" r:id="rId5"/>
    <p:sldId id="306" r:id="rId6"/>
    <p:sldId id="257" r:id="rId7"/>
    <p:sldId id="258" r:id="rId8"/>
    <p:sldId id="269" r:id="rId9"/>
    <p:sldId id="259" r:id="rId10"/>
    <p:sldId id="260" r:id="rId11"/>
    <p:sldId id="263" r:id="rId12"/>
    <p:sldId id="272" r:id="rId13"/>
    <p:sldId id="273" r:id="rId14"/>
    <p:sldId id="274" r:id="rId15"/>
    <p:sldId id="275" r:id="rId16"/>
    <p:sldId id="276" r:id="rId17"/>
    <p:sldId id="277" r:id="rId18"/>
    <p:sldId id="291" r:id="rId19"/>
    <p:sldId id="265" r:id="rId20"/>
    <p:sldId id="264" r:id="rId21"/>
    <p:sldId id="278" r:id="rId22"/>
    <p:sldId id="307" r:id="rId23"/>
    <p:sldId id="279" r:id="rId24"/>
    <p:sldId id="308" r:id="rId25"/>
    <p:sldId id="280" r:id="rId26"/>
    <p:sldId id="309" r:id="rId27"/>
    <p:sldId id="281" r:id="rId28"/>
    <p:sldId id="310" r:id="rId29"/>
    <p:sldId id="318" r:id="rId30"/>
    <p:sldId id="282" r:id="rId31"/>
    <p:sldId id="283" r:id="rId32"/>
    <p:sldId id="311" r:id="rId33"/>
    <p:sldId id="284" r:id="rId34"/>
    <p:sldId id="312" r:id="rId35"/>
    <p:sldId id="285" r:id="rId36"/>
    <p:sldId id="313" r:id="rId37"/>
    <p:sldId id="286" r:id="rId38"/>
    <p:sldId id="314" r:id="rId39"/>
    <p:sldId id="292" r:id="rId40"/>
    <p:sldId id="315" r:id="rId41"/>
    <p:sldId id="261" r:id="rId42"/>
    <p:sldId id="317" r:id="rId43"/>
    <p:sldId id="288" r:id="rId44"/>
    <p:sldId id="316" r:id="rId45"/>
    <p:sldId id="289" r:id="rId46"/>
    <p:sldId id="290" r:id="rId47"/>
    <p:sldId id="266" r:id="rId48"/>
    <p:sldId id="319" r:id="rId49"/>
    <p:sldId id="320" r:id="rId50"/>
    <p:sldId id="321" r:id="rId51"/>
    <p:sldId id="322" r:id="rId52"/>
    <p:sldId id="324" r:id="rId53"/>
    <p:sldId id="267" r:id="rId54"/>
    <p:sldId id="268" r:id="rId55"/>
    <p:sldId id="271" r:id="rId56"/>
    <p:sldId id="293" r:id="rId57"/>
    <p:sldId id="325" r:id="rId5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charset="0"/>
        <a:ea typeface="+mn-ea"/>
        <a:cs typeface="+mn-cs"/>
      </a:defRPr>
    </a:lvl1pPr>
    <a:lvl2pPr marL="457200" algn="l" rtl="0" eaLnBrk="0" fontAlgn="base" hangingPunct="0">
      <a:spcBef>
        <a:spcPct val="0"/>
      </a:spcBef>
      <a:spcAft>
        <a:spcPct val="0"/>
      </a:spcAft>
      <a:defRPr kern="1200">
        <a:solidFill>
          <a:schemeClr val="tx1"/>
        </a:solidFill>
        <a:latin typeface="Garamond" charset="0"/>
        <a:ea typeface="+mn-ea"/>
        <a:cs typeface="+mn-cs"/>
      </a:defRPr>
    </a:lvl2pPr>
    <a:lvl3pPr marL="914400" algn="l" rtl="0" eaLnBrk="0" fontAlgn="base" hangingPunct="0">
      <a:spcBef>
        <a:spcPct val="0"/>
      </a:spcBef>
      <a:spcAft>
        <a:spcPct val="0"/>
      </a:spcAft>
      <a:defRPr kern="1200">
        <a:solidFill>
          <a:schemeClr val="tx1"/>
        </a:solidFill>
        <a:latin typeface="Garamond" charset="0"/>
        <a:ea typeface="+mn-ea"/>
        <a:cs typeface="+mn-cs"/>
      </a:defRPr>
    </a:lvl3pPr>
    <a:lvl4pPr marL="1371600" algn="l" rtl="0" eaLnBrk="0" fontAlgn="base" hangingPunct="0">
      <a:spcBef>
        <a:spcPct val="0"/>
      </a:spcBef>
      <a:spcAft>
        <a:spcPct val="0"/>
      </a:spcAft>
      <a:defRPr kern="1200">
        <a:solidFill>
          <a:schemeClr val="tx1"/>
        </a:solidFill>
        <a:latin typeface="Garamond" charset="0"/>
        <a:ea typeface="+mn-ea"/>
        <a:cs typeface="+mn-cs"/>
      </a:defRPr>
    </a:lvl4pPr>
    <a:lvl5pPr marL="1828800" algn="l" rtl="0" eaLnBrk="0" fontAlgn="base" hangingPunct="0">
      <a:spcBef>
        <a:spcPct val="0"/>
      </a:spcBef>
      <a:spcAft>
        <a:spcPct val="0"/>
      </a:spcAft>
      <a:defRPr kern="1200">
        <a:solidFill>
          <a:schemeClr val="tx1"/>
        </a:solidFill>
        <a:latin typeface="Garamond" charset="0"/>
        <a:ea typeface="+mn-ea"/>
        <a:cs typeface="+mn-cs"/>
      </a:defRPr>
    </a:lvl5pPr>
    <a:lvl6pPr marL="2286000" algn="l" defTabSz="914400" rtl="0" eaLnBrk="1" latinLnBrk="0" hangingPunct="1">
      <a:defRPr kern="1200">
        <a:solidFill>
          <a:schemeClr val="tx1"/>
        </a:solidFill>
        <a:latin typeface="Garamond" charset="0"/>
        <a:ea typeface="+mn-ea"/>
        <a:cs typeface="+mn-cs"/>
      </a:defRPr>
    </a:lvl6pPr>
    <a:lvl7pPr marL="2743200" algn="l" defTabSz="914400" rtl="0" eaLnBrk="1" latinLnBrk="0" hangingPunct="1">
      <a:defRPr kern="1200">
        <a:solidFill>
          <a:schemeClr val="tx1"/>
        </a:solidFill>
        <a:latin typeface="Garamond" charset="0"/>
        <a:ea typeface="+mn-ea"/>
        <a:cs typeface="+mn-cs"/>
      </a:defRPr>
    </a:lvl7pPr>
    <a:lvl8pPr marL="3200400" algn="l" defTabSz="914400" rtl="0" eaLnBrk="1" latinLnBrk="0" hangingPunct="1">
      <a:defRPr kern="1200">
        <a:solidFill>
          <a:schemeClr val="tx1"/>
        </a:solidFill>
        <a:latin typeface="Garamond" charset="0"/>
        <a:ea typeface="+mn-ea"/>
        <a:cs typeface="+mn-cs"/>
      </a:defRPr>
    </a:lvl8pPr>
    <a:lvl9pPr marL="3657600" algn="l" defTabSz="914400" rtl="0" eaLnBrk="1" latinLnBrk="0" hangingPunct="1">
      <a:defRPr kern="1200">
        <a:solidFill>
          <a:schemeClr val="tx1"/>
        </a:solidFill>
        <a:latin typeface="Garamond"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25" autoAdjust="0"/>
    <p:restoredTop sz="84554" autoAdjust="0"/>
  </p:normalViewPr>
  <p:slideViewPr>
    <p:cSldViewPr>
      <p:cViewPr>
        <p:scale>
          <a:sx n="66" d="100"/>
          <a:sy n="66" d="100"/>
        </p:scale>
        <p:origin x="3216" y="1128"/>
      </p:cViewPr>
      <p:guideLst>
        <p:guide orient="horz" pos="2160"/>
        <p:guide pos="2880"/>
      </p:guideLst>
    </p:cSldViewPr>
  </p:slideViewPr>
  <p:outlineViewPr>
    <p:cViewPr>
      <p:scale>
        <a:sx n="33" d="100"/>
        <a:sy n="33" d="100"/>
      </p:scale>
      <p:origin x="0" y="0"/>
    </p:cViewPr>
  </p:outlineViewPr>
  <p:notesTextViewPr>
    <p:cViewPr>
      <p:scale>
        <a:sx n="88" d="100"/>
        <a:sy n="88"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ltLang="en-US"/>
          </a:p>
        </p:txBody>
      </p:sp>
      <p:sp>
        <p:nvSpPr>
          <p:cNvPr id="870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ltLang="en-US"/>
          </a:p>
        </p:txBody>
      </p:sp>
      <p:sp>
        <p:nvSpPr>
          <p:cNvPr id="8704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870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70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ltLang="en-US"/>
          </a:p>
        </p:txBody>
      </p:sp>
      <p:sp>
        <p:nvSpPr>
          <p:cNvPr id="870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C541CA7C-1218-A84D-8258-1EC58DA5311D}" type="slidenum">
              <a:rPr lang="en-US" altLang="en-US"/>
              <a:pPr/>
              <a:t>‹#›</a:t>
            </a:fld>
            <a:endParaRPr lang="en-US" altLang="en-US"/>
          </a:p>
        </p:txBody>
      </p:sp>
    </p:spTree>
    <p:extLst>
      <p:ext uri="{BB962C8B-B14F-4D97-AF65-F5344CB8AC3E}">
        <p14:creationId xmlns:p14="http://schemas.microsoft.com/office/powerpoint/2010/main" val="2880494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 Id="rId3" Type="http://schemas.openxmlformats.org/officeDocument/2006/relationships/hyperlink" Target="http://www.ucmp.berkeley.edu/arthropoda/arachnida/spiderweb.gif" TargetMode="Externa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37B9C7-3132-164F-88B6-59A07A5BE56A}" type="slidenum">
              <a:rPr lang="en-US" altLang="en-US"/>
              <a:pPr/>
              <a:t>1</a:t>
            </a:fld>
            <a:endParaRPr lang="en-US" altLang="en-US"/>
          </a:p>
        </p:txBody>
      </p:sp>
      <p:sp>
        <p:nvSpPr>
          <p:cNvPr id="133122" name="Rectangle 2"/>
          <p:cNvSpPr>
            <a:spLocks noRot="1" noChangeArrowheads="1" noTextEdit="1"/>
          </p:cNvSpPr>
          <p:nvPr>
            <p:ph type="sldImg"/>
          </p:nvPr>
        </p:nvSpPr>
        <p:spPr>
          <a:xfrm>
            <a:off x="1144588" y="685800"/>
            <a:ext cx="4572000" cy="3429000"/>
          </a:xfrm>
          <a:ln/>
        </p:spPr>
      </p:sp>
      <p:sp>
        <p:nvSpPr>
          <p:cNvPr id="133123" name="Rectangle 3"/>
          <p:cNvSpPr>
            <a:spLocks noGrp="1" noChangeArrowheads="1"/>
          </p:cNvSpPr>
          <p:nvPr>
            <p:ph type="body" idx="1"/>
          </p:nvPr>
        </p:nvSpPr>
        <p:spPr>
          <a:xfrm>
            <a:off x="912813" y="4343400"/>
            <a:ext cx="5032375" cy="4114800"/>
          </a:xfrm>
        </p:spPr>
        <p:txBody>
          <a:bodyPr/>
          <a:lstStyle/>
          <a:p>
            <a:r>
              <a:rPr lang="en-US" altLang="en-US"/>
              <a:t>UGA Logo</a:t>
            </a:r>
          </a:p>
        </p:txBody>
      </p:sp>
    </p:spTree>
    <p:extLst>
      <p:ext uri="{BB962C8B-B14F-4D97-AF65-F5344CB8AC3E}">
        <p14:creationId xmlns:p14="http://schemas.microsoft.com/office/powerpoint/2010/main" val="819453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2298FF-7512-1C4F-BE5C-F001E50F454A}" type="slidenum">
              <a:rPr lang="en-US" altLang="en-US"/>
              <a:pPr/>
              <a:t>10</a:t>
            </a:fld>
            <a:endParaRPr lang="en-US" altLang="en-US"/>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altLang="en-US"/>
              <a:t>All adult members of the class Insecta possess the following characteristics: a) three body regions; b) three pairs of legs; c) one pair of antennae; and d) none, one or two pairs of wings. Legs and other appendages are often greatly modified to suit the environment in which the insect lives and these appendages are often used as tools for classification.  </a:t>
            </a:r>
          </a:p>
          <a:p>
            <a:endParaRPr lang="en-US" altLang="en-US"/>
          </a:p>
        </p:txBody>
      </p:sp>
    </p:spTree>
    <p:extLst>
      <p:ext uri="{BB962C8B-B14F-4D97-AF65-F5344CB8AC3E}">
        <p14:creationId xmlns:p14="http://schemas.microsoft.com/office/powerpoint/2010/main" val="1504863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853817-50AF-6840-B5DB-D92CA8E8A131}" type="slidenum">
              <a:rPr lang="en-US" altLang="en-US"/>
              <a:pPr/>
              <a:t>11</a:t>
            </a:fld>
            <a:endParaRPr lang="en-US" altLang="en-US"/>
          </a:p>
        </p:txBody>
      </p:sp>
      <p:sp>
        <p:nvSpPr>
          <p:cNvPr id="92162" name="Rectangle 2"/>
          <p:cNvSpPr>
            <a:spLocks noRo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altLang="en-US"/>
              <a:t>While the adult insect's body is made up of three parts (head, thorax, and abdomen), the division is not always obvious between thorax and abdomen. An insect's body is not supported by a bony skeleton but by a tough body wall or exoskeleton. The tough covering of skin is referred to as the cuticle. The cuticle contains a layer of wax which determines its permeability to water and prevents desiccation or drying. The cuticle of each segment is formed into several hardened plates called scleritis which are separated by infolds or sutures which give them flexibility. The cuticle of the immature stage is not usually as hardened as that of the adult. </a:t>
            </a:r>
          </a:p>
          <a:p>
            <a:r>
              <a:rPr lang="en-US" altLang="en-US"/>
              <a:t>	The thorax is made up of three segments: prothorax, mesothorax, and metathorax. Each of these segments bears a pair of legs. The wings are attached to the mesothorax and metathorax, never to the prothorax or first segment. </a:t>
            </a:r>
          </a:p>
          <a:p>
            <a:endParaRPr lang="en-US" altLang="en-US"/>
          </a:p>
          <a:p>
            <a:r>
              <a:rPr lang="en-US" altLang="en-US"/>
              <a:t>The abdomen may have eleven or twelve segments, but in most cases they are difficult to distinguish. Some insects have a pair of appendages at the tip of the abdomen. They may be short, as in grasshoppers, termites, and cockroaches; or extremely long, as in mayflies; or curved, as in earwigs.</a:t>
            </a:r>
          </a:p>
        </p:txBody>
      </p:sp>
    </p:spTree>
    <p:extLst>
      <p:ext uri="{BB962C8B-B14F-4D97-AF65-F5344CB8AC3E}">
        <p14:creationId xmlns:p14="http://schemas.microsoft.com/office/powerpoint/2010/main" val="1323648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FF0646-F45E-DC4C-B5D6-C83728C826DD}" type="slidenum">
              <a:rPr lang="en-US" altLang="en-US"/>
              <a:pPr/>
              <a:t>12</a:t>
            </a:fld>
            <a:endParaRPr lang="en-US" altLang="en-US"/>
          </a:p>
        </p:txBody>
      </p:sp>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altLang="en-US"/>
              <a:t>The most important characteristic of insects is the presence of three pairs of jointed legs. These are almost always present on adult or mature insects and are generally present in the other stages as well. In addition to walking and jumping, insects often use their legs for digging, grasping, feeling, swimming, carrying loads, building nests, and cleaning parts of the body. The legs of insects vary greatly in size and form and are used in classification.</a:t>
            </a:r>
          </a:p>
          <a:p>
            <a:endParaRPr lang="en-US" altLang="en-US"/>
          </a:p>
        </p:txBody>
      </p:sp>
    </p:spTree>
    <p:extLst>
      <p:ext uri="{BB962C8B-B14F-4D97-AF65-F5344CB8AC3E}">
        <p14:creationId xmlns:p14="http://schemas.microsoft.com/office/powerpoint/2010/main" val="769324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01228F-DAB7-6746-816C-8D5881721EAB}" type="slidenum">
              <a:rPr lang="en-US" altLang="en-US"/>
              <a:pPr/>
              <a:t>13</a:t>
            </a:fld>
            <a:endParaRPr lang="en-US" altLang="en-US"/>
          </a:p>
        </p:txBody>
      </p:sp>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altLang="en-US"/>
              <a:t>Venation (the arrangement of veins in wings) is different for each species of insect; thus, it serves as a means of identification. Systems have been devised to designate the venation for descriptive purposes. Wing surfaces are covered with fine hairs or scales, or they may be bare.  Note that the names of many insect orders end in "ptera", which comes from the Greek word meaning  "with wings". Thus, each of these names denotes some feature of the wings. Hemiptera means half winged; Hymenoptera means membrane winged; Diptera means two winged; Isoptera means equal wings.</a:t>
            </a:r>
          </a:p>
          <a:p>
            <a:endParaRPr lang="en-US" altLang="en-US"/>
          </a:p>
        </p:txBody>
      </p:sp>
    </p:spTree>
    <p:extLst>
      <p:ext uri="{BB962C8B-B14F-4D97-AF65-F5344CB8AC3E}">
        <p14:creationId xmlns:p14="http://schemas.microsoft.com/office/powerpoint/2010/main" val="31614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C6B21B-4211-7541-B8BB-8322DBA255D6}" type="slidenum">
              <a:rPr lang="en-US" altLang="en-US"/>
              <a:pPr/>
              <a:t>14</a:t>
            </a:fld>
            <a:endParaRPr lang="en-US" altLang="en-US"/>
          </a:p>
        </p:txBody>
      </p:sp>
      <p:sp>
        <p:nvSpPr>
          <p:cNvPr id="95234" name="Rectangle 2"/>
          <p:cNvSpPr>
            <a:spLocks noRo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altLang="en-US"/>
              <a:t>The main features of the insect's head are the eyes, antennae, and mouthparts. The antennae are a prominent and distinctive feature of insects. Insects have one pair of antennae located on the adult's head usually  between or in front of the eyes.  Antennae are segmented, vary greatly in form and complexity, and are often referred to as horns or "feelers". They are primarily organs of smell but serve other functions in some insects.</a:t>
            </a:r>
          </a:p>
          <a:p>
            <a:endParaRPr lang="en-US" altLang="en-US"/>
          </a:p>
        </p:txBody>
      </p:sp>
    </p:spTree>
    <p:extLst>
      <p:ext uri="{BB962C8B-B14F-4D97-AF65-F5344CB8AC3E}">
        <p14:creationId xmlns:p14="http://schemas.microsoft.com/office/powerpoint/2010/main" val="913465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B3A4E3-FD90-EC4C-99DF-70C850900F2B}" type="slidenum">
              <a:rPr lang="en-US" altLang="en-US"/>
              <a:pPr/>
              <a:t>15</a:t>
            </a:fld>
            <a:endParaRPr lang="en-US" altLang="en-US"/>
          </a:p>
        </p:txBody>
      </p:sp>
      <p:sp>
        <p:nvSpPr>
          <p:cNvPr id="96258" name="Rectangle 2"/>
          <p:cNvSpPr>
            <a:spLocks noRot="1" noChangeArrowheads="1" noTextEdit="1"/>
          </p:cNvSpPr>
          <p:nvPr>
            <p:ph type="sldImg"/>
          </p:nvPr>
        </p:nvSpPr>
        <p:spPr>
          <a:ln/>
        </p:spPr>
      </p:sp>
      <p:sp>
        <p:nvSpPr>
          <p:cNvPr id="96259" name="Rectangle 3"/>
          <p:cNvSpPr>
            <a:spLocks noGrp="1" noChangeArrowheads="1"/>
          </p:cNvSpPr>
          <p:nvPr>
            <p:ph type="body" idx="1"/>
          </p:nvPr>
        </p:nvSpPr>
        <p:spPr/>
        <p:txBody>
          <a:bodyPr/>
          <a:lstStyle/>
          <a:p>
            <a:pPr>
              <a:lnSpc>
                <a:spcPct val="90000"/>
              </a:lnSpc>
            </a:pPr>
            <a:r>
              <a:rPr lang="en-US" altLang="en-US"/>
              <a:t>The most remarkable structural feature of insects and the most complicated is the mouth. Great variation exist in form and function of insect mouthparts.  Although insect mouthparts differ considerable in appearance, the same basic parts are found in all types.  Most insects are divided into two broad categories by the type mouthparts they possess -- those with mouthparts adapted for chewing and those with mouthparts adapted for sucking. </a:t>
            </a:r>
          </a:p>
          <a:p>
            <a:pPr>
              <a:lnSpc>
                <a:spcPct val="90000"/>
              </a:lnSpc>
            </a:pPr>
            <a:endParaRPr lang="en-US" altLang="en-US"/>
          </a:p>
          <a:p>
            <a:pPr>
              <a:lnSpc>
                <a:spcPct val="90000"/>
              </a:lnSpc>
            </a:pPr>
            <a:r>
              <a:rPr lang="en-US" altLang="en-US"/>
              <a:t>There are intermediate types of mouthparts: rasping-sucking, as found in thrips; and chewing-lapping, as found in honey bees, wasps, and bumble bees. Sucking types are greatly varied. Piercing-sucking mouthparts are typical of the Hemiptera (bugs), Homoptera (aphids, scales, mealybugs), blood-sucking lice, fleas, mosquitoes, and the so-called biting flies. In the siphoning types, as seen in butterflies and moths, the mandibles are absent and the labial and maxillary palpi greatly reduced. Houseflies have sponging mouthparts.</a:t>
            </a:r>
          </a:p>
          <a:p>
            <a:pPr>
              <a:lnSpc>
                <a:spcPct val="90000"/>
              </a:lnSpc>
            </a:pPr>
            <a:endParaRPr lang="en-US" altLang="en-US"/>
          </a:p>
          <a:p>
            <a:pPr>
              <a:lnSpc>
                <a:spcPct val="90000"/>
              </a:lnSpc>
            </a:pPr>
            <a:r>
              <a:rPr lang="en-US" altLang="en-US"/>
              <a:t>The mouthparts of immature insects can vary from those found in the adult form.  Although nymphs have mouthparts similar to those of the adults, larval forms generally have the chewing type regardless of the kind possessed by the adults. For some adult insects the mouthparts are vestigial (no longer used for feeding).</a:t>
            </a:r>
          </a:p>
          <a:p>
            <a:pPr>
              <a:lnSpc>
                <a:spcPct val="90000"/>
              </a:lnSpc>
            </a:pPr>
            <a:endParaRPr lang="en-US" altLang="en-US"/>
          </a:p>
        </p:txBody>
      </p:sp>
    </p:spTree>
    <p:extLst>
      <p:ext uri="{BB962C8B-B14F-4D97-AF65-F5344CB8AC3E}">
        <p14:creationId xmlns:p14="http://schemas.microsoft.com/office/powerpoint/2010/main" val="259982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5D907D-0B0B-4C4E-8953-3644902D1BE6}" type="slidenum">
              <a:rPr lang="en-US" altLang="en-US"/>
              <a:pPr/>
              <a:t>16</a:t>
            </a:fld>
            <a:endParaRPr lang="en-US" altLang="en-US"/>
          </a:p>
        </p:txBody>
      </p:sp>
      <p:sp>
        <p:nvSpPr>
          <p:cNvPr id="97282" name="Rectangle 2"/>
          <p:cNvSpPr>
            <a:spLocks noRo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US" altLang="en-US"/>
              <a:t>In higher animals, the most important development takes place before birth (in the embryonic stage); in insects, it occurs after birth or egg hatch. The immature period of an insect is primarily one of growth, feeding, and storing up food for the pupal and adult stages which follow. Many insects feed very little or not at all during their adult lives.</a:t>
            </a:r>
          </a:p>
          <a:p>
            <a:endParaRPr lang="en-US" altLang="en-US"/>
          </a:p>
          <a:p>
            <a:r>
              <a:rPr lang="en-US" altLang="en-US"/>
              <a:t>	One of the distinctive features of insects is the phenomenon called metamorphosis. The term is a combination of two Greek words: meta, meaning change and morphe, meaning form. It is commonly defined as a marked or abrupt change in form or structure and refers to all stages of development.  Insects undergo one of four types of metamorphosis.</a:t>
            </a:r>
          </a:p>
          <a:p>
            <a:endParaRPr lang="en-US" altLang="en-US"/>
          </a:p>
        </p:txBody>
      </p:sp>
    </p:spTree>
    <p:extLst>
      <p:ext uri="{BB962C8B-B14F-4D97-AF65-F5344CB8AC3E}">
        <p14:creationId xmlns:p14="http://schemas.microsoft.com/office/powerpoint/2010/main" val="1538441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75EE3D-C1B4-144F-B842-5886CCEBA2E9}" type="slidenum">
              <a:rPr lang="en-US" altLang="en-US"/>
              <a:pPr/>
              <a:t>17</a:t>
            </a:fld>
            <a:endParaRPr lang="en-US" altLang="en-US"/>
          </a:p>
        </p:txBody>
      </p:sp>
      <p:sp>
        <p:nvSpPr>
          <p:cNvPr id="99330" name="Rectangle 2"/>
          <p:cNvSpPr>
            <a:spLocks noRo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US" altLang="en-US"/>
              <a:t>Insects that undergo complete metamorphosis go through the following stages:  egg, larvae, pupae, and adult.</a:t>
            </a:r>
          </a:p>
          <a:p>
            <a:r>
              <a:rPr lang="en-US" altLang="en-US"/>
              <a:t>The immature insect sheds its outer skeleton (molts) at various stages of growth, since it outgrows the hard covering or cuticle more than once. Most insects do not grow gradually as many other animals do. They grow by stages. When their skeleton gets too tight, it splits open and the insect crawls out, protected by a new and larger skeleton that has formed underneath the old one. The stage of life between each molt is called an instar. Following each molt, the insect increases its feeding. The number of instars, or frequency of molts, varies considerably with species and to some extent with food supply, temperature, and moisture.</a:t>
            </a:r>
          </a:p>
          <a:p>
            <a:endParaRPr lang="en-US" altLang="en-US"/>
          </a:p>
          <a:p>
            <a:r>
              <a:rPr lang="en-US" altLang="en-US"/>
              <a:t>	The pupal stage is one of profound change. It is a period of transformation from larva to adult. Many tissues and structures, such as prolegs, are completely broken down and true legs, antennae, wings, and other structures of the adult are formed.</a:t>
            </a:r>
          </a:p>
          <a:p>
            <a:r>
              <a:rPr lang="en-US" altLang="en-US"/>
              <a:t>  </a:t>
            </a:r>
          </a:p>
          <a:p>
            <a:r>
              <a:rPr lang="en-US" altLang="en-US"/>
              <a:t>	The adult insect does not grow in the usual sense.  The adult period is primarily one of reproduction and is sometimes of short duration. Their food is often entirely different from that of the larval stage</a:t>
            </a:r>
          </a:p>
        </p:txBody>
      </p:sp>
    </p:spTree>
    <p:extLst>
      <p:ext uri="{BB962C8B-B14F-4D97-AF65-F5344CB8AC3E}">
        <p14:creationId xmlns:p14="http://schemas.microsoft.com/office/powerpoint/2010/main" val="890390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FAFAA-3E55-F346-BCAB-0DEE3B1C955C}" type="slidenum">
              <a:rPr lang="en-US" altLang="en-US"/>
              <a:pPr/>
              <a:t>18</a:t>
            </a:fld>
            <a:endParaRPr lang="en-US" altLang="en-US"/>
          </a:p>
        </p:txBody>
      </p:sp>
      <p:sp>
        <p:nvSpPr>
          <p:cNvPr id="98306" name="Rectangle 2"/>
          <p:cNvSpPr>
            <a:spLocks noRot="1" noChangeArrowheads="1" noTextEdit="1"/>
          </p:cNvSpPr>
          <p:nvPr>
            <p:ph type="sldImg"/>
          </p:nvPr>
        </p:nvSpPr>
        <p:spPr>
          <a:ln/>
        </p:spPr>
      </p:sp>
      <p:sp>
        <p:nvSpPr>
          <p:cNvPr id="98307" name="Rectangle 3"/>
          <p:cNvSpPr>
            <a:spLocks noGrp="1" noChangeArrowheads="1"/>
          </p:cNvSpPr>
          <p:nvPr>
            <p:ph type="body" idx="1"/>
          </p:nvPr>
        </p:nvSpPr>
        <p:spPr/>
        <p:txBody>
          <a:bodyPr/>
          <a:lstStyle/>
          <a:p>
            <a:r>
              <a:rPr lang="en-US" altLang="en-US"/>
              <a:t>Some insects do not go through a metamorphosis but rather gradually increase in size while maintaining the same characteristics. Others experience a gradual metamorphosis, going through a nymph stage. In the case of gradual  metamorphosis the stages are: egg, nymph, and adult. </a:t>
            </a:r>
          </a:p>
          <a:p>
            <a:endParaRPr lang="en-US" altLang="en-US"/>
          </a:p>
        </p:txBody>
      </p:sp>
    </p:spTree>
    <p:extLst>
      <p:ext uri="{BB962C8B-B14F-4D97-AF65-F5344CB8AC3E}">
        <p14:creationId xmlns:p14="http://schemas.microsoft.com/office/powerpoint/2010/main" val="1132509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316757-3279-0D43-824C-0C532955A6CC}" type="slidenum">
              <a:rPr lang="en-US" altLang="en-US"/>
              <a:pPr/>
              <a:t>19</a:t>
            </a:fld>
            <a:endParaRPr lang="en-US" altLang="en-US"/>
          </a:p>
        </p:txBody>
      </p:sp>
      <p:sp>
        <p:nvSpPr>
          <p:cNvPr id="120834" name="Rectangle 2"/>
          <p:cNvSpPr>
            <a:spLocks noRot="1" noChangeArrowheads="1" noTextEdit="1"/>
          </p:cNvSpPr>
          <p:nvPr>
            <p:ph type="sldImg"/>
          </p:nvPr>
        </p:nvSpPr>
        <p:spPr>
          <a:ln/>
        </p:spPr>
      </p:sp>
      <p:sp>
        <p:nvSpPr>
          <p:cNvPr id="120835" name="Rectangle 3"/>
          <p:cNvSpPr>
            <a:spLocks noGrp="1" noChangeArrowheads="1"/>
          </p:cNvSpPr>
          <p:nvPr>
            <p:ph type="body" idx="1"/>
          </p:nvPr>
        </p:nvSpPr>
        <p:spPr/>
        <p:txBody>
          <a:bodyPr/>
          <a:lstStyle/>
          <a:p>
            <a:pPr>
              <a:lnSpc>
                <a:spcPct val="90000"/>
              </a:lnSpc>
            </a:pPr>
            <a:r>
              <a:rPr lang="en-US" altLang="en-US" sz="1000" b="1"/>
              <a:t>Complete classification system of insects.   </a:t>
            </a:r>
          </a:p>
          <a:p>
            <a:pPr>
              <a:lnSpc>
                <a:spcPct val="90000"/>
              </a:lnSpc>
            </a:pPr>
            <a:r>
              <a:rPr lang="en-US" altLang="en-US" sz="1000"/>
              <a:t>	Insect Orders are further broken down into a classification known as Family. The family is a more finite grouping of very closely related insects. Family names end with "idae." Aphidae (aphids), Muscidae (houseflies), and Blattidae (cockroaches) are examples of families of insects.</a:t>
            </a:r>
          </a:p>
          <a:p>
            <a:pPr>
              <a:lnSpc>
                <a:spcPct val="90000"/>
              </a:lnSpc>
            </a:pPr>
            <a:endParaRPr lang="en-US" altLang="en-US" sz="1000"/>
          </a:p>
          <a:p>
            <a:pPr>
              <a:lnSpc>
                <a:spcPct val="90000"/>
              </a:lnSpc>
            </a:pPr>
            <a:r>
              <a:rPr lang="en-US" altLang="en-US" sz="1000"/>
              <a:t>	Families are further divided into Genera and Species.  These are the most finite levels of our classification system.   The housefly,</a:t>
            </a:r>
            <a:r>
              <a:rPr lang="en-US" altLang="en-US" sz="1000" u="sng"/>
              <a:t> Musca</a:t>
            </a:r>
            <a:r>
              <a:rPr lang="en-US" altLang="en-US" sz="1000"/>
              <a:t> </a:t>
            </a:r>
            <a:r>
              <a:rPr lang="en-US" altLang="en-US" sz="1000" u="sng"/>
              <a:t>domestica</a:t>
            </a:r>
            <a:r>
              <a:rPr lang="en-US" altLang="en-US" sz="1000"/>
              <a:t>, serves here as an example of classification:</a:t>
            </a:r>
          </a:p>
          <a:p>
            <a:pPr>
              <a:lnSpc>
                <a:spcPct val="90000"/>
              </a:lnSpc>
            </a:pPr>
            <a:r>
              <a:rPr lang="en-US" altLang="en-US" sz="1000"/>
              <a:t>        Phylum: Arthropoda</a:t>
            </a:r>
          </a:p>
          <a:p>
            <a:pPr>
              <a:lnSpc>
                <a:spcPct val="90000"/>
              </a:lnSpc>
            </a:pPr>
            <a:r>
              <a:rPr lang="en-US" altLang="en-US" sz="1000"/>
              <a:t>                        Class: Insecta</a:t>
            </a:r>
          </a:p>
          <a:p>
            <a:pPr>
              <a:lnSpc>
                <a:spcPct val="90000"/>
              </a:lnSpc>
            </a:pPr>
            <a:r>
              <a:rPr lang="en-US" altLang="en-US" sz="1000"/>
              <a:t>                        Order: Diptera</a:t>
            </a:r>
          </a:p>
          <a:p>
            <a:pPr>
              <a:lnSpc>
                <a:spcPct val="90000"/>
              </a:lnSpc>
            </a:pPr>
            <a:r>
              <a:rPr lang="en-US" altLang="en-US" sz="1000"/>
              <a:t>                        Family: Muscidae</a:t>
            </a:r>
          </a:p>
          <a:p>
            <a:pPr>
              <a:lnSpc>
                <a:spcPct val="90000"/>
              </a:lnSpc>
            </a:pPr>
            <a:r>
              <a:rPr lang="en-US" altLang="en-US" sz="1000"/>
              <a:t>                        Genus: </a:t>
            </a:r>
            <a:r>
              <a:rPr lang="en-US" altLang="en-US" sz="1000" u="sng"/>
              <a:t>Musca</a:t>
            </a:r>
            <a:endParaRPr lang="en-US" altLang="en-US" sz="1000"/>
          </a:p>
          <a:p>
            <a:pPr>
              <a:lnSpc>
                <a:spcPct val="90000"/>
              </a:lnSpc>
            </a:pPr>
            <a:r>
              <a:rPr lang="en-US" altLang="en-US" sz="1000"/>
              <a:t>                        Species: </a:t>
            </a:r>
            <a:r>
              <a:rPr lang="en-US" altLang="en-US" sz="1000" u="sng"/>
              <a:t>domestica</a:t>
            </a:r>
            <a:endParaRPr lang="en-US" altLang="en-US" sz="1000"/>
          </a:p>
          <a:p>
            <a:pPr>
              <a:lnSpc>
                <a:spcPct val="90000"/>
              </a:lnSpc>
            </a:pPr>
            <a:r>
              <a:rPr lang="en-US" altLang="en-US" sz="1000"/>
              <a:t>                        Common name: housefly</a:t>
            </a:r>
          </a:p>
          <a:p>
            <a:pPr>
              <a:lnSpc>
                <a:spcPct val="90000"/>
              </a:lnSpc>
            </a:pPr>
            <a:endParaRPr lang="en-US" altLang="en-US" sz="1000"/>
          </a:p>
          <a:p>
            <a:pPr>
              <a:lnSpc>
                <a:spcPct val="90000"/>
              </a:lnSpc>
            </a:pPr>
            <a:r>
              <a:rPr lang="en-US" altLang="en-US" sz="1000"/>
              <a:t>	The most commonly found insects also acquire common names and  sometimes one species will have  several common names.  For example, </a:t>
            </a:r>
            <a:r>
              <a:rPr lang="en-US" altLang="en-US" sz="1000" u="sng"/>
              <a:t>Heliothis</a:t>
            </a:r>
            <a:r>
              <a:rPr lang="en-US" altLang="en-US" sz="1000"/>
              <a:t> </a:t>
            </a:r>
            <a:r>
              <a:rPr lang="en-US" altLang="en-US" sz="1000" u="sng"/>
              <a:t>zea</a:t>
            </a:r>
            <a:r>
              <a:rPr lang="en-US" altLang="en-US" sz="1000"/>
              <a:t>  on corn is called the corn earworm, but when it is found on tomatoes it is called the tomato fruitworm.  Often common names are used to refer to large groups of insects, such as families or orders. The term beetle refers to the order Coleoptera, which includes thousands of different species.  The term moth refers to thousands of species in the order Lepidoptera.</a:t>
            </a:r>
          </a:p>
        </p:txBody>
      </p:sp>
    </p:spTree>
    <p:extLst>
      <p:ext uri="{BB962C8B-B14F-4D97-AF65-F5344CB8AC3E}">
        <p14:creationId xmlns:p14="http://schemas.microsoft.com/office/powerpoint/2010/main" val="945737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45D6DE-0599-9642-928A-056FA3C04FC9}" type="slidenum">
              <a:rPr lang="en-US" altLang="en-US"/>
              <a:pPr/>
              <a:t>2</a:t>
            </a:fld>
            <a:endParaRPr lang="en-US" altLang="en-US"/>
          </a:p>
        </p:txBody>
      </p:sp>
      <p:sp>
        <p:nvSpPr>
          <p:cNvPr id="137218" name="Rectangle 2"/>
          <p:cNvSpPr>
            <a:spLocks noRot="1" noChangeArrowheads="1" noTextEdit="1"/>
          </p:cNvSpPr>
          <p:nvPr>
            <p:ph type="sldImg"/>
          </p:nvPr>
        </p:nvSpPr>
        <p:spPr>
          <a:xfrm>
            <a:off x="1144588" y="685800"/>
            <a:ext cx="4572000" cy="3429000"/>
          </a:xfrm>
          <a:ln/>
        </p:spPr>
      </p:sp>
      <p:sp>
        <p:nvSpPr>
          <p:cNvPr id="137219" name="Rectangle 3"/>
          <p:cNvSpPr>
            <a:spLocks noGrp="1" noChangeArrowheads="1"/>
          </p:cNvSpPr>
          <p:nvPr>
            <p:ph type="body" idx="1"/>
          </p:nvPr>
        </p:nvSpPr>
        <p:spPr>
          <a:xfrm>
            <a:off x="912813" y="4343400"/>
            <a:ext cx="5032375" cy="4114800"/>
          </a:xfrm>
        </p:spPr>
        <p:txBody>
          <a:bodyPr/>
          <a:lstStyle/>
          <a:p>
            <a:r>
              <a:rPr lang="en-US" altLang="en-US"/>
              <a:t>UGA Cooperative Extension Web address</a:t>
            </a:r>
          </a:p>
        </p:txBody>
      </p:sp>
    </p:spTree>
    <p:extLst>
      <p:ext uri="{BB962C8B-B14F-4D97-AF65-F5344CB8AC3E}">
        <p14:creationId xmlns:p14="http://schemas.microsoft.com/office/powerpoint/2010/main" val="737556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904093-2F68-B540-AE43-D053BA574FB9}" type="slidenum">
              <a:rPr lang="en-US" altLang="en-US"/>
              <a:pPr/>
              <a:t>20</a:t>
            </a:fld>
            <a:endParaRPr lang="en-US" altLang="en-US"/>
          </a:p>
        </p:txBody>
      </p:sp>
      <p:sp>
        <p:nvSpPr>
          <p:cNvPr id="119810" name="Rectangle 2"/>
          <p:cNvSpPr>
            <a:spLocks noRot="1"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n-US" altLang="en-US" b="1"/>
              <a:t>Knowledge gained from classification to order level. </a:t>
            </a:r>
          </a:p>
          <a:p>
            <a:r>
              <a:rPr lang="en-US" altLang="en-US"/>
              <a:t>	If one can classify insects into an order then one knows:  1) general life cycle, 2) type damage the insect causes (damaging stage), 3) habitat of adult and immature stages.</a:t>
            </a:r>
          </a:p>
          <a:p>
            <a:endParaRPr lang="en-US" altLang="en-US"/>
          </a:p>
        </p:txBody>
      </p:sp>
    </p:spTree>
    <p:extLst>
      <p:ext uri="{BB962C8B-B14F-4D97-AF65-F5344CB8AC3E}">
        <p14:creationId xmlns:p14="http://schemas.microsoft.com/office/powerpoint/2010/main" val="1486951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51A75-0976-7047-A195-E3AD9C0C8BFF}" type="slidenum">
              <a:rPr lang="en-US" altLang="en-US"/>
              <a:pPr/>
              <a:t>21</a:t>
            </a:fld>
            <a:endParaRPr lang="en-US" altLang="en-US"/>
          </a:p>
        </p:txBody>
      </p:sp>
      <p:sp>
        <p:nvSpPr>
          <p:cNvPr id="100354" name="Rectangle 2"/>
          <p:cNvSpPr>
            <a:spLocks noRo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altLang="en-US" b="1"/>
              <a:t>Coleoptera - Beetles, Weevils.</a:t>
            </a:r>
          </a:p>
          <a:p>
            <a:r>
              <a:rPr lang="en-US" altLang="en-US"/>
              <a:t>       Coleoptera (beetles and weevils) is the largest order in the class Insecta.   As adults, most beetles have a hard, dense exoskeleton that covers and protects most of their body surface.   The front wings, known as elytra, are just as hard as the rest of the exoskeleton.   They fold down over the abdomen and serve as protective covers for the large, membranous hind wings.   At rest, both elytra meet along the middle of the back, forming a straight line that is probably the most distinctive characteristics of the order.   During flight, the elytra are held out to the sides of the body where they provide a certain amount of aerodynamic stability. </a:t>
            </a:r>
          </a:p>
          <a:p>
            <a:r>
              <a:rPr lang="en-US" altLang="en-US"/>
              <a:t>Both larvae and adults have strong mandibulate mouthparts.   As a group, they feed on a wide variety of diets, inhabit all terrestrial and fresh-water environments, and exhibit a number of different life styles.   Many species are herbivores -- variously adapted to feed on the roots, stems, leaves, or reproductive structures of their host plants.   Some species live on fungi, others burrow into plant tissues, still others excavate tunnels in wood or under bark.   Many beetles are predators.   They live in the soil or on vegetation and attack a wide variety of invertebrate hosts.   Some beetles are scavengers, feeding primarily on carrion, fecal material, decaying wood, or other dead organic matter.   There are even a few parasitic beetles -- some are internal parasites of other insects, some invade the nests of ants or termites, and some are external parasites of mammals. </a:t>
            </a:r>
          </a:p>
          <a:p>
            <a:r>
              <a:rPr lang="en-US" altLang="en-US"/>
              <a:t>	Many beetles are regarded as major pests of agricultural plants and stored products.   They attack all parts of living plants as well as processed fibers, grains, and wood products.   Scavengers and wood boring beetles are useful as decomposers and recyclers of organic nutrients.   Predatory species, such as lady beetles, are important biological control agents of aphids and scale insects. </a:t>
            </a:r>
          </a:p>
        </p:txBody>
      </p:sp>
    </p:spTree>
    <p:extLst>
      <p:ext uri="{BB962C8B-B14F-4D97-AF65-F5344CB8AC3E}">
        <p14:creationId xmlns:p14="http://schemas.microsoft.com/office/powerpoint/2010/main" val="928525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6F0DEB-C924-6B4F-8E55-4B64A89BF76E}" type="slidenum">
              <a:rPr lang="en-US" altLang="en-US"/>
              <a:pPr/>
              <a:t>22</a:t>
            </a:fld>
            <a:endParaRPr lang="en-US" altLang="en-US"/>
          </a:p>
        </p:txBody>
      </p:sp>
      <p:sp>
        <p:nvSpPr>
          <p:cNvPr id="158722" name="Rectangle 2"/>
          <p:cNvSpPr>
            <a:spLocks noRot="1" noChangeArrowheads="1" noTextEdit="1"/>
          </p:cNvSpPr>
          <p:nvPr>
            <p:ph type="sldImg"/>
          </p:nvPr>
        </p:nvSpPr>
        <p:spPr>
          <a:ln/>
        </p:spPr>
      </p:sp>
      <p:sp>
        <p:nvSpPr>
          <p:cNvPr id="158723" name="Rectangle 3"/>
          <p:cNvSpPr>
            <a:spLocks noGrp="1" noChangeArrowheads="1"/>
          </p:cNvSpPr>
          <p:nvPr>
            <p:ph type="body" idx="1"/>
          </p:nvPr>
        </p:nvSpPr>
        <p:spPr/>
        <p:txBody>
          <a:bodyPr/>
          <a:lstStyle/>
          <a:p>
            <a:r>
              <a:rPr lang="en-US" altLang="en-US"/>
              <a:t> (1)  Adults have hardened, horny outer skeleton.</a:t>
            </a:r>
          </a:p>
          <a:p>
            <a:r>
              <a:rPr lang="en-US" altLang="en-US"/>
              <a:t>       (2)  Adults have two pairs of wings, the outer pair hardened and the inner pair membranous. </a:t>
            </a:r>
          </a:p>
          <a:p>
            <a:r>
              <a:rPr lang="en-US" altLang="en-US"/>
              <a:t>       (3)  Chewing mouthparts.</a:t>
            </a:r>
          </a:p>
          <a:p>
            <a:r>
              <a:rPr lang="en-US" altLang="en-US"/>
              <a:t>       (4)  Adults usually have noticeable antennae.</a:t>
            </a:r>
          </a:p>
          <a:p>
            <a:r>
              <a:rPr lang="en-US" altLang="en-US"/>
              <a:t>       (5)  Larvae with head capsule, 3 pairs of legs on the thorax with no legs on the abdomen. (Weevil larvae lack legs on the thorax).</a:t>
            </a:r>
          </a:p>
          <a:p>
            <a:r>
              <a:rPr lang="en-US" altLang="en-US"/>
              <a:t>       (6)  Complete metamorphosis.</a:t>
            </a:r>
          </a:p>
          <a:p>
            <a:endParaRPr lang="en-US" altLang="en-US"/>
          </a:p>
        </p:txBody>
      </p:sp>
    </p:spTree>
    <p:extLst>
      <p:ext uri="{BB962C8B-B14F-4D97-AF65-F5344CB8AC3E}">
        <p14:creationId xmlns:p14="http://schemas.microsoft.com/office/powerpoint/2010/main" val="2119260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F81F44-06C3-FA45-A750-E4FF82284BDC}" type="slidenum">
              <a:rPr lang="en-US" altLang="en-US"/>
              <a:pPr/>
              <a:t>23</a:t>
            </a:fld>
            <a:endParaRPr lang="en-US" altLang="en-US"/>
          </a:p>
        </p:txBody>
      </p:sp>
      <p:sp>
        <p:nvSpPr>
          <p:cNvPr id="101378" name="Rectangle 2"/>
          <p:cNvSpPr>
            <a:spLocks noRot="1" noChangeArrowheads="1" noTextEdit="1"/>
          </p:cNvSpPr>
          <p:nvPr>
            <p:ph type="sldImg"/>
          </p:nvPr>
        </p:nvSpPr>
        <p:spPr>
          <a:ln/>
        </p:spPr>
      </p:sp>
      <p:sp>
        <p:nvSpPr>
          <p:cNvPr id="101379" name="Rectangle 3"/>
          <p:cNvSpPr>
            <a:spLocks noGrp="1" noChangeArrowheads="1"/>
          </p:cNvSpPr>
          <p:nvPr>
            <p:ph type="body" idx="1"/>
          </p:nvPr>
        </p:nvSpPr>
        <p:spPr/>
        <p:txBody>
          <a:bodyPr/>
          <a:lstStyle/>
          <a:p>
            <a:r>
              <a:rPr lang="en-US" altLang="en-US"/>
              <a:t>Earwigs are mostly scavengers or herbivores that hide in dark recesses during the day and become active at night. They feed on a wide variety of plant or animal matter. A few species may be predatory. Females lay their eggs in the soil, and may guard them until they hatch. Nymphs are similar in appearance to adults, but lack wings. The front wings are short, thick, and serve as protective covers for the hind wings. Hind wings are large, fan-shaped and pleated. They fold (both length-wise and cross-wise) to fit beneath the front wings when not in use. In most earwigs, the cerci at the end of the abdomen are enlarged and thickened to form pincers (forceps). These pincers are used in grooming, defense, courtship, and even to help fold the hind wings.  All of these insects are adapted for a parasitic or semi-parasitic lifestyle.</a:t>
            </a:r>
          </a:p>
        </p:txBody>
      </p:sp>
    </p:spTree>
    <p:extLst>
      <p:ext uri="{BB962C8B-B14F-4D97-AF65-F5344CB8AC3E}">
        <p14:creationId xmlns:p14="http://schemas.microsoft.com/office/powerpoint/2010/main" val="253572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F5144C-131E-CB42-AF97-7C7117D3593E}" type="slidenum">
              <a:rPr lang="en-US" altLang="en-US"/>
              <a:pPr/>
              <a:t>24</a:t>
            </a:fld>
            <a:endParaRPr lang="en-US" altLang="en-US"/>
          </a:p>
        </p:txBody>
      </p:sp>
      <p:sp>
        <p:nvSpPr>
          <p:cNvPr id="160770" name="Rectangle 2"/>
          <p:cNvSpPr>
            <a:spLocks noRot="1"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n-US" altLang="en-US"/>
              <a:t>Chewing mouthparts.</a:t>
            </a:r>
          </a:p>
          <a:p>
            <a:r>
              <a:rPr lang="en-US" altLang="en-US"/>
              <a:t>Gradual metamorphosis.</a:t>
            </a:r>
          </a:p>
          <a:p>
            <a:r>
              <a:rPr lang="en-US" altLang="en-US"/>
              <a:t>Elongate, flattened insects with strong, movable forceps on the  abdomen.</a:t>
            </a:r>
          </a:p>
          <a:p>
            <a:r>
              <a:rPr lang="en-US" altLang="en-US"/>
              <a:t>Outer wings- short, hardened ; inner wings folded, membranous, "ear-shaped".</a:t>
            </a:r>
          </a:p>
          <a:p>
            <a:r>
              <a:rPr lang="en-US" altLang="en-US"/>
              <a:t>Adults and nymphs similar in appearance.</a:t>
            </a:r>
          </a:p>
          <a:p>
            <a:r>
              <a:rPr lang="en-US" altLang="en-US"/>
              <a:t>Adults moderately sized insects.</a:t>
            </a:r>
          </a:p>
        </p:txBody>
      </p:sp>
    </p:spTree>
    <p:extLst>
      <p:ext uri="{BB962C8B-B14F-4D97-AF65-F5344CB8AC3E}">
        <p14:creationId xmlns:p14="http://schemas.microsoft.com/office/powerpoint/2010/main" val="1178829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46CB83-DA24-0D4D-872C-663432095CCE}" type="slidenum">
              <a:rPr lang="en-US" altLang="en-US"/>
              <a:pPr/>
              <a:t>25</a:t>
            </a:fld>
            <a:endParaRPr lang="en-US" altLang="en-US"/>
          </a:p>
        </p:txBody>
      </p:sp>
      <p:sp>
        <p:nvSpPr>
          <p:cNvPr id="102402" name="Rectangle 2"/>
          <p:cNvSpPr>
            <a:spLocks noRo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n-US" altLang="en-US"/>
              <a:t>The order Diptera includes all true flies. These insects are distinctive because their hind wings are reduced to small, club-shaped structures called halteres -- only the membranous front wings serve as aerodynamic surfaces. The halteres vibrate during flight and work much like a gyroscope to help the insect maintain balance. All Dipteran larvae are legless. They live in aquatic (fresh water), semi-aquatic, or moist terrestrial environments. They are commonly found in the soil, in plant or animal tissues, and in carrion or dung -- almost always where there is little danger of desiccation.  Some species are herbivores, but most feed on dead organic matter or parasitize other animals, especially vertebrates, mollusks, and other arthropods.   </a:t>
            </a:r>
          </a:p>
          <a:p>
            <a:r>
              <a:rPr lang="en-US" altLang="en-US"/>
              <a:t>	Adult flies live in a wide range of habitats and display enormous variation in appearance and life style.  In many families, the mouthparts are adapted for sponging and/or lapping. These flies survive on honeydew, nectar, or the exudates of various plants and animals. In other families, the proboscis is adapted for cutting or piercing the tissues of a host. Some of these flies are predators of other arthropods but most of them are external parasites that feed on the blood of their vertebrate hosts, including humans and most wild and domestic animals. </a:t>
            </a:r>
          </a:p>
          <a:p>
            <a:r>
              <a:rPr lang="en-US" altLang="en-US"/>
              <a:t>	The Diptera probably have a greater economic impact on humans than any other group of insects. Some flies are pests of agricultural plants, others transmit diseases to humans and domestic animals. On the other hand, many flies are beneficial -- particularly those that pollinate flowering plants, assist in the decomposition of organic matter, or serve as biocontrol agents of insect pests. </a:t>
            </a:r>
          </a:p>
        </p:txBody>
      </p:sp>
    </p:spTree>
    <p:extLst>
      <p:ext uri="{BB962C8B-B14F-4D97-AF65-F5344CB8AC3E}">
        <p14:creationId xmlns:p14="http://schemas.microsoft.com/office/powerpoint/2010/main" val="2057384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D0B378-C600-DE48-A131-2090EAF0B5C9}" type="slidenum">
              <a:rPr lang="en-US" altLang="en-US"/>
              <a:pPr/>
              <a:t>26</a:t>
            </a:fld>
            <a:endParaRPr lang="en-US" altLang="en-US"/>
          </a:p>
        </p:txBody>
      </p:sp>
      <p:sp>
        <p:nvSpPr>
          <p:cNvPr id="162818" name="Rectangle 2"/>
          <p:cNvSpPr>
            <a:spLocks noRot="1"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n-US" altLang="en-US" b="1"/>
              <a:t>Diptera - Flies, Mosquitoes, Gnats, Midges.</a:t>
            </a:r>
          </a:p>
          <a:p>
            <a:r>
              <a:rPr lang="en-US" altLang="en-US"/>
              <a:t>       (1)  Adults have only one pair of wings, are rather soft-bodied and often hairy.</a:t>
            </a:r>
          </a:p>
          <a:p>
            <a:r>
              <a:rPr lang="en-US" altLang="en-US"/>
              <a:t>       (2)  Adults have sponging (housefly) or piercing (mosquito) mouthparts.</a:t>
            </a:r>
          </a:p>
          <a:p>
            <a:r>
              <a:rPr lang="en-US" altLang="en-US"/>
              <a:t>       (3)  Larvae may have mouth hooks or chewing mouthparts.</a:t>
            </a:r>
          </a:p>
          <a:p>
            <a:r>
              <a:rPr lang="en-US" altLang="en-US"/>
              <a:t>       (4)  Most larvae are legless.</a:t>
            </a:r>
          </a:p>
          <a:p>
            <a:r>
              <a:rPr lang="en-US" altLang="en-US"/>
              <a:t>       (5)  Larvae of advanced forms, housefly and relatives, have no head capsule, possess mouth hooks, and are called maggots; lower forms such as mosquito larvae and relatives have a head capsule.</a:t>
            </a:r>
          </a:p>
          <a:p>
            <a:r>
              <a:rPr lang="en-US" altLang="en-US"/>
              <a:t>       (6)  Complete metamorphosis.</a:t>
            </a:r>
          </a:p>
          <a:p>
            <a:endParaRPr lang="en-US" altLang="en-US"/>
          </a:p>
        </p:txBody>
      </p:sp>
    </p:spTree>
    <p:extLst>
      <p:ext uri="{BB962C8B-B14F-4D97-AF65-F5344CB8AC3E}">
        <p14:creationId xmlns:p14="http://schemas.microsoft.com/office/powerpoint/2010/main" val="1833528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209BF6-A137-5148-B796-529710A35C11}" type="slidenum">
              <a:rPr lang="en-US" altLang="en-US"/>
              <a:pPr/>
              <a:t>27</a:t>
            </a:fld>
            <a:endParaRPr lang="en-US" altLang="en-US"/>
          </a:p>
        </p:txBody>
      </p:sp>
      <p:sp>
        <p:nvSpPr>
          <p:cNvPr id="103426" name="Rectangle 2"/>
          <p:cNvSpPr>
            <a:spLocks noRo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altLang="en-US"/>
              <a:t>Members of the suborder Heteroptera are known as "true bugs".  The Heteroptera include a diverse group of insects that have become adapted to a broad range of habitats -- terrestrial, aquatic and semi-aquatic. Terrestrial species are often associated with plants. They feed in vascular tissues or on the nutrients stored within seeds. Other species live as scavengers in the soil or underground in caves or ant nests. Still others are predators on a variety of small arthropods.  A few species even feed on the blood of vertebrates.  Bed bugs, and other members of the family Cimicidae, live exclusively as ectoparasites on birds and mammals (including humans).  Aquatic Heteroptera can be found on the surface of both fresh and salt water, near shorelines, or beneath the water surface in nearly all freshwater habitats and most are predators of other aquatic organisms.</a:t>
            </a:r>
            <a:r>
              <a:rPr lang="en-US" altLang="en-US" b="1"/>
              <a:t> </a:t>
            </a:r>
          </a:p>
          <a:p>
            <a:r>
              <a:rPr lang="en-US" altLang="en-US"/>
              <a:t>	Plant feeding bugs are important pests of many crop plants. They may cause localized injury to plant tissues, they may weaken plants by removing sap, and they may also transmit plant pathogens. Predatory species of Heteroptera are generally regarded as beneficial insects, but those that feed on blood may transmit human diseases. Chagas disease, for example, is transmitted to humans by conenose bugs. Although bed bugs (family Cimicidae) can inflict annoying bites, there is little evidence that they regularly transmit any human or animal pathogen. </a:t>
            </a:r>
          </a:p>
          <a:p>
            <a:endParaRPr lang="en-US" altLang="en-US"/>
          </a:p>
        </p:txBody>
      </p:sp>
    </p:spTree>
    <p:extLst>
      <p:ext uri="{BB962C8B-B14F-4D97-AF65-F5344CB8AC3E}">
        <p14:creationId xmlns:p14="http://schemas.microsoft.com/office/powerpoint/2010/main" val="1866178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0A41BD-6894-C548-8670-3700D70A9BC3}" type="slidenum">
              <a:rPr lang="en-US" altLang="en-US"/>
              <a:pPr/>
              <a:t>28</a:t>
            </a:fld>
            <a:endParaRPr lang="en-US" altLang="en-US"/>
          </a:p>
        </p:txBody>
      </p:sp>
      <p:sp>
        <p:nvSpPr>
          <p:cNvPr id="165890" name="Rectangle 2"/>
          <p:cNvSpPr>
            <a:spLocks noRo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altLang="en-US" b="1"/>
              <a:t>Heteroptera - Stink Bug, Plant Bug, Squash Bug, Boxelder Bug.</a:t>
            </a:r>
          </a:p>
          <a:p>
            <a:r>
              <a:rPr lang="en-US" altLang="en-US"/>
              <a:t>       (1)  Have gradual metamorphosis. Stages are egg, nymph, adult.</a:t>
            </a:r>
          </a:p>
          <a:p>
            <a:r>
              <a:rPr lang="en-US" altLang="en-US"/>
              <a:t>       (2)  Have two pairs of wings;  second pair is membranous, the first pair are "half-wings"-membranous with thickening on basal half.</a:t>
            </a:r>
          </a:p>
          <a:p>
            <a:r>
              <a:rPr lang="en-US" altLang="en-US"/>
              <a:t>       (3)  Adults and nymphs usually resemble one another.</a:t>
            </a:r>
          </a:p>
          <a:p>
            <a:r>
              <a:rPr lang="en-US" altLang="en-US"/>
              <a:t>       (4)  Have piercing-sucking mouthparts.</a:t>
            </a:r>
          </a:p>
          <a:p>
            <a:r>
              <a:rPr lang="en-US" altLang="en-US"/>
              <a:t>       (5)  Adults and nymphs are both damaging stages.</a:t>
            </a:r>
          </a:p>
          <a:p>
            <a:endParaRPr lang="en-US" altLang="en-US"/>
          </a:p>
        </p:txBody>
      </p:sp>
    </p:spTree>
    <p:extLst>
      <p:ext uri="{BB962C8B-B14F-4D97-AF65-F5344CB8AC3E}">
        <p14:creationId xmlns:p14="http://schemas.microsoft.com/office/powerpoint/2010/main" val="855569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04EFF9-4172-9646-861C-2A225DEDC74F}" type="slidenum">
              <a:rPr lang="en-US" altLang="en-US"/>
              <a:pPr/>
              <a:t>29</a:t>
            </a:fld>
            <a:endParaRPr lang="en-US" altLang="en-US"/>
          </a:p>
        </p:txBody>
      </p:sp>
      <p:sp>
        <p:nvSpPr>
          <p:cNvPr id="189442" name="Rectangle 2"/>
          <p:cNvSpPr>
            <a:spLocks noRot="1" noChangeArrowheads="1" noTextEdit="1"/>
          </p:cNvSpPr>
          <p:nvPr>
            <p:ph type="sldImg"/>
          </p:nvPr>
        </p:nvSpPr>
        <p:spPr>
          <a:ln/>
        </p:spPr>
      </p:sp>
      <p:sp>
        <p:nvSpPr>
          <p:cNvPr id="189443" name="Rectangle 3"/>
          <p:cNvSpPr>
            <a:spLocks noGrp="1" noChangeArrowheads="1"/>
          </p:cNvSpPr>
          <p:nvPr>
            <p:ph type="body" idx="1"/>
          </p:nvPr>
        </p:nvSpPr>
        <p:spPr/>
        <p:txBody>
          <a:bodyPr/>
          <a:lstStyle/>
          <a:p>
            <a:pPr>
              <a:lnSpc>
                <a:spcPct val="90000"/>
              </a:lnSpc>
            </a:pPr>
            <a:r>
              <a:rPr lang="en-US" altLang="en-US" sz="1000"/>
              <a:t>All members of the suborder Homoptera have piercing/sucking mouthparts and feed by withdrawing sap from vascular plants. The proboscis is shorter than that found in true bugs (suborder Heteroptera). Although some Homoptera are secondarily wingless, the majority have membranous or uniformly textured wings that fold tent-like over the body at rest. It is difficult to generalize about the biology of these insects. </a:t>
            </a:r>
          </a:p>
          <a:p>
            <a:pPr>
              <a:lnSpc>
                <a:spcPct val="90000"/>
              </a:lnSpc>
            </a:pPr>
            <a:r>
              <a:rPr lang="en-US" altLang="en-US" sz="1000"/>
              <a:t>	Cicadas are the largest members of the suborder. As nymphs, they live underground and feed on the roots of trees and shrubs.  Some species complete development in as little as four years, but others have a 13- or 17-year life cycle. In contrast, the aphids are tiny, soft-bodied insects with multiple generations per year. Many species have complex life cycles involving more than one host plant. Winged and wingless forms of the same species may develop at different times of the year. Asexual reproduction (parthenogenesis) is common and males are unknown in some species.</a:t>
            </a:r>
          </a:p>
          <a:p>
            <a:pPr>
              <a:lnSpc>
                <a:spcPct val="90000"/>
              </a:lnSpc>
            </a:pPr>
            <a:r>
              <a:rPr lang="en-US" altLang="en-US" sz="1000"/>
              <a:t>	The scale insects are even more specialized.  During much of their life cycle, they remain immobile, living beneath an impervious cover of wax or cuticle that they secrete over themselves. Legs and antennae often disappear after the first molt.  Only newly hatched nymphs and adult males bear any resemblance to other insects. Females grow to sexual maturity, mate, produce offspring, and die without ever leaving their protective cover. </a:t>
            </a:r>
          </a:p>
          <a:p>
            <a:pPr>
              <a:lnSpc>
                <a:spcPct val="90000"/>
              </a:lnSpc>
            </a:pPr>
            <a:r>
              <a:rPr lang="en-US" altLang="en-US" sz="1000"/>
              <a:t>	In most of the Homoptera, a portion of the digestive system is modified into a filter chamber. This structure allows the insects to ingest and process large volumes of plant sap. Excess water, sugars, and certain amino acids bypass most of the midgut and are shunted directly into the hindgut for excretion as honeydew. Only a small volume of filtered plant sap passes through the midgut for digestion and absorption. Many species of ants are attracted by the honeydew and provide care and protection for the homopterans in exchange for the honeydew they excrete. </a:t>
            </a:r>
          </a:p>
          <a:p>
            <a:pPr>
              <a:lnSpc>
                <a:spcPct val="90000"/>
              </a:lnSpc>
            </a:pPr>
            <a:r>
              <a:rPr lang="en-US" altLang="en-US" sz="1000"/>
              <a:t>	Homoptera are among the most abundant herbivores found in terrestrial habitats. Many species are pests of cultivated plants. Aphids and leafhoppers are also important carriers of plant diseases. </a:t>
            </a:r>
          </a:p>
        </p:txBody>
      </p:sp>
    </p:spTree>
    <p:extLst>
      <p:ext uri="{BB962C8B-B14F-4D97-AF65-F5344CB8AC3E}">
        <p14:creationId xmlns:p14="http://schemas.microsoft.com/office/powerpoint/2010/main" val="11296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BEDD24-97FE-5549-810D-59DB9BC31CE3}" type="slidenum">
              <a:rPr lang="en-US" altLang="en-US"/>
              <a:pPr/>
              <a:t>3</a:t>
            </a:fld>
            <a:endParaRPr lang="en-US" altLang="en-US"/>
          </a:p>
        </p:txBody>
      </p:sp>
      <p:sp>
        <p:nvSpPr>
          <p:cNvPr id="143362" name="Rectangle 2"/>
          <p:cNvSpPr>
            <a:spLocks noRot="1" noChangeArrowheads="1" noTextEdit="1"/>
          </p:cNvSpPr>
          <p:nvPr>
            <p:ph type="sldImg"/>
          </p:nvPr>
        </p:nvSpPr>
        <p:spPr>
          <a:xfrm>
            <a:off x="1144588" y="685800"/>
            <a:ext cx="4572000" cy="3429000"/>
          </a:xfrm>
          <a:ln/>
        </p:spPr>
      </p:sp>
      <p:sp>
        <p:nvSpPr>
          <p:cNvPr id="143363" name="Rectangle 3"/>
          <p:cNvSpPr>
            <a:spLocks noGrp="1" noChangeArrowheads="1"/>
          </p:cNvSpPr>
          <p:nvPr>
            <p:ph type="body" idx="1"/>
          </p:nvPr>
        </p:nvSpPr>
        <p:spPr>
          <a:xfrm>
            <a:off x="912813" y="4343400"/>
            <a:ext cx="5032375" cy="4114800"/>
          </a:xfrm>
        </p:spPr>
        <p:txBody>
          <a:bodyPr/>
          <a:lstStyle/>
          <a:p>
            <a:r>
              <a:rPr lang="en-US" altLang="en-US"/>
              <a:t>Georgia Master Gardener Logo</a:t>
            </a:r>
          </a:p>
        </p:txBody>
      </p:sp>
    </p:spTree>
    <p:extLst>
      <p:ext uri="{BB962C8B-B14F-4D97-AF65-F5344CB8AC3E}">
        <p14:creationId xmlns:p14="http://schemas.microsoft.com/office/powerpoint/2010/main" val="833022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F7A6A2-2FC1-1D41-8B72-2CE73401E63B}" type="slidenum">
              <a:rPr lang="en-US" altLang="en-US"/>
              <a:pPr/>
              <a:t>30</a:t>
            </a:fld>
            <a:endParaRPr lang="en-US" altLang="en-US"/>
          </a:p>
        </p:txBody>
      </p:sp>
      <p:sp>
        <p:nvSpPr>
          <p:cNvPr id="104450" name="Rectangle 2"/>
          <p:cNvSpPr>
            <a:spLocks noRot="1" noChangeArrowheads="1" noTextEdit="1"/>
          </p:cNvSpPr>
          <p:nvPr>
            <p:ph type="sldImg"/>
          </p:nvPr>
        </p:nvSpPr>
        <p:spPr>
          <a:ln/>
        </p:spPr>
      </p:sp>
      <p:sp>
        <p:nvSpPr>
          <p:cNvPr id="104451" name="Rectangle 3"/>
          <p:cNvSpPr>
            <a:spLocks noGrp="1" noChangeArrowheads="1"/>
          </p:cNvSpPr>
          <p:nvPr>
            <p:ph type="body" idx="1"/>
          </p:nvPr>
        </p:nvSpPr>
        <p:spPr/>
        <p:txBody>
          <a:bodyPr/>
          <a:lstStyle/>
          <a:p>
            <a:r>
              <a:rPr lang="en-US" altLang="en-US" b="1"/>
              <a:t>Hemiptera – other suborders-Scale Insects, Mealybugs, Whiteflies, Aphids, Cicadas and</a:t>
            </a:r>
            <a:r>
              <a:rPr lang="en-US" altLang="en-US"/>
              <a:t> </a:t>
            </a:r>
            <a:r>
              <a:rPr lang="en-US" altLang="en-US" b="1"/>
              <a:t>Leafhoppers.</a:t>
            </a:r>
          </a:p>
          <a:p>
            <a:r>
              <a:rPr lang="en-US" altLang="en-US"/>
              <a:t>       (1)  Generally small, soft bodied insects; cicadas may be large and hard bodied.</a:t>
            </a:r>
          </a:p>
          <a:p>
            <a:r>
              <a:rPr lang="en-US" altLang="en-US"/>
              <a:t>       (2)  Winged and unwinged forms.</a:t>
            </a:r>
          </a:p>
          <a:p>
            <a:r>
              <a:rPr lang="en-US" altLang="en-US"/>
              <a:t>       (3)  All stages have sucking mouthparts.</a:t>
            </a:r>
          </a:p>
          <a:p>
            <a:r>
              <a:rPr lang="en-US" altLang="en-US"/>
              <a:t>       (4)  Have gradual metamorphosis.</a:t>
            </a:r>
          </a:p>
          <a:p>
            <a:r>
              <a:rPr lang="en-US" altLang="en-US"/>
              <a:t>       (5)  Many are carriers of plant pathogens.</a:t>
            </a:r>
          </a:p>
          <a:p>
            <a:endParaRPr lang="en-US" altLang="en-US"/>
          </a:p>
        </p:txBody>
      </p:sp>
    </p:spTree>
    <p:extLst>
      <p:ext uri="{BB962C8B-B14F-4D97-AF65-F5344CB8AC3E}">
        <p14:creationId xmlns:p14="http://schemas.microsoft.com/office/powerpoint/2010/main" val="879327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001222-F9AE-7743-89C6-8C68BF2D6980}" type="slidenum">
              <a:rPr lang="en-US" altLang="en-US"/>
              <a:pPr/>
              <a:t>31</a:t>
            </a:fld>
            <a:endParaRPr lang="en-US" altLang="en-US"/>
          </a:p>
        </p:txBody>
      </p:sp>
      <p:sp>
        <p:nvSpPr>
          <p:cNvPr id="105474" name="Rectangle 2"/>
          <p:cNvSpPr>
            <a:spLocks noRo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n-US" altLang="en-US"/>
              <a:t>Hymenoptera - Bees, Ants, Wasps, Sawflies, Horntails. As a rule, members of the order Hymenoptera can be regarded as ecological specialists.  Most species are rather narrowly adapted to specific habitats and/or specific hosts. The Hymenoptera is the only order besides the Isoptera (termites) to have evolved complex social systems with division of labor. Many of the primitive Hymenoptera including the gall wasps and some of the ants and bees are herbivores. Most other Hymenoptera are predatory or parasitic. The large hunting wasps are agile predators that catch and paralyze insects or spiders as food for their offspring. The greatest diversity is found among the many families of parasitoid wasps whose larvae feed internally on the living tissues of other arthropods (or their eggs). These insects eventually kill their host, but not before completing their own larval development within its body. Despite their small size and characteristically narrow host range, these wasps are highly abundant and exert a tremendous impact on the population dynamics of many other insect species. </a:t>
            </a:r>
          </a:p>
          <a:p>
            <a:endParaRPr lang="en-US" altLang="en-US"/>
          </a:p>
          <a:p>
            <a:r>
              <a:rPr lang="en-US" altLang="en-US"/>
              <a:t>Although some species are regarded as pests (e.g., sawflies, gall wasps, and some ants), most members of the Hymenoptera are extremely beneficial -- either as natural enemies of insect pests (parasitic wasps) or as pollinators of flowering plants (bees and wasps). </a:t>
            </a:r>
          </a:p>
        </p:txBody>
      </p:sp>
    </p:spTree>
    <p:extLst>
      <p:ext uri="{BB962C8B-B14F-4D97-AF65-F5344CB8AC3E}">
        <p14:creationId xmlns:p14="http://schemas.microsoft.com/office/powerpoint/2010/main" val="20302167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4C7C20-EAAE-A144-8938-805D34D220CD}" type="slidenum">
              <a:rPr lang="en-US" altLang="en-US"/>
              <a:pPr/>
              <a:t>32</a:t>
            </a:fld>
            <a:endParaRPr lang="en-US" altLang="en-US"/>
          </a:p>
        </p:txBody>
      </p:sp>
      <p:sp>
        <p:nvSpPr>
          <p:cNvPr id="169986" name="Rectangle 2"/>
          <p:cNvSpPr>
            <a:spLocks noRot="1"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altLang="en-US" b="1"/>
              <a:t>Hymenoptera - Bees, Ants, Wasps, Sawflies, Horntails.</a:t>
            </a:r>
          </a:p>
          <a:p>
            <a:r>
              <a:rPr lang="en-US" altLang="en-US"/>
              <a:t>       (1)  Adults with two pairs of membranous wings.</a:t>
            </a:r>
          </a:p>
          <a:p>
            <a:r>
              <a:rPr lang="en-US" altLang="en-US"/>
              <a:t>       (2)  Larvae with no legs (wasps, bees, ants), or with 3 pair of legs on thorax and more than 4 pair of legs on abdomen (some sawflies).</a:t>
            </a:r>
          </a:p>
          <a:p>
            <a:r>
              <a:rPr lang="en-US" altLang="en-US"/>
              <a:t>       (3)  Generally with chewing mouthparts.</a:t>
            </a:r>
          </a:p>
          <a:p>
            <a:r>
              <a:rPr lang="en-US" altLang="en-US"/>
              <a:t>       (4)  Rather soft bodied or slightly hardened bodied adults.</a:t>
            </a:r>
          </a:p>
          <a:p>
            <a:r>
              <a:rPr lang="en-US" altLang="en-US"/>
              <a:t>       (5)  Complete metamorphosis.</a:t>
            </a:r>
          </a:p>
          <a:p>
            <a:endParaRPr lang="en-US" altLang="en-US"/>
          </a:p>
        </p:txBody>
      </p:sp>
    </p:spTree>
    <p:extLst>
      <p:ext uri="{BB962C8B-B14F-4D97-AF65-F5344CB8AC3E}">
        <p14:creationId xmlns:p14="http://schemas.microsoft.com/office/powerpoint/2010/main" val="485804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B6BC9C-0511-D94E-A110-B2E37CE3A72E}" type="slidenum">
              <a:rPr lang="en-US" altLang="en-US"/>
              <a:pPr/>
              <a:t>33</a:t>
            </a:fld>
            <a:endParaRPr lang="en-US" altLang="en-US"/>
          </a:p>
        </p:txBody>
      </p:sp>
      <p:sp>
        <p:nvSpPr>
          <p:cNvPr id="106498" name="Rectangle 2"/>
          <p:cNvSpPr>
            <a:spLocks noRo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altLang="en-US"/>
              <a:t>Lepidoptera is the second largest order in the class Insecta. Nearly all lepidopteran larvae are called caterpillars. They have a well-developed head with chewing mouthparts. Most lepidopteran larvae are herbivores; some species eat foliage, some burrow into stems or roots, and some are leaf-miners. Adults are distinctive for their large wings (relative to body size) which are covered with minute overlapping scales. Lepidopteran wing scales often produce distinctive color patterns that play an important role in courtship and intraspecific recognition. </a:t>
            </a:r>
          </a:p>
          <a:p>
            <a:r>
              <a:rPr lang="en-US" altLang="en-US"/>
              <a:t>	The distinction between moths and butterflies is largely artificial -- some moths are more similar to butterflies than to other moths. As a rule, butterflies are diurnal, brightly colored, and have knobs or hooks at the tip of the antennae. At rest, the wings are held vertically over the body. In contrast, most but not all, moths are nocturnal. They are typically drab in appearance, and have thread-like, spindle-like, or comb-like antennae. At rest, their wings are held horizontally against the substrate, folded flat over the back, or curled around the body. </a:t>
            </a:r>
          </a:p>
          <a:p>
            <a:r>
              <a:rPr lang="en-US" altLang="en-US"/>
              <a:t>	Although many Lepidoptera are valued for their beauty, and a few, like the silkworm, are useful in commerce, the larvae of these insects are probably more destructive to agricultural crops and forest trees than any other group of insects. </a:t>
            </a:r>
          </a:p>
        </p:txBody>
      </p:sp>
    </p:spTree>
    <p:extLst>
      <p:ext uri="{BB962C8B-B14F-4D97-AF65-F5344CB8AC3E}">
        <p14:creationId xmlns:p14="http://schemas.microsoft.com/office/powerpoint/2010/main" val="1867333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653DF3-3EBC-F442-B77F-9D052524DA1A}" type="slidenum">
              <a:rPr lang="en-US" altLang="en-US"/>
              <a:pPr/>
              <a:t>34</a:t>
            </a:fld>
            <a:endParaRPr lang="en-US" altLang="en-US"/>
          </a:p>
        </p:txBody>
      </p:sp>
      <p:sp>
        <p:nvSpPr>
          <p:cNvPr id="173058" name="Rectangle 2"/>
          <p:cNvSpPr>
            <a:spLocks noRo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US" altLang="en-US" b="1"/>
              <a:t>Lepidoptera - Butterflies, Moths.</a:t>
            </a:r>
          </a:p>
          <a:p>
            <a:r>
              <a:rPr lang="en-US" altLang="en-US"/>
              <a:t>       (1)  Adults soft bodied with four well developed membranous wings covered with 		small scales.</a:t>
            </a:r>
          </a:p>
          <a:p>
            <a:r>
              <a:rPr lang="en-US" altLang="en-US"/>
              <a:t>       (2)  Larvae with chewing mouthparts.</a:t>
            </a:r>
          </a:p>
          <a:p>
            <a:r>
              <a:rPr lang="en-US" altLang="en-US"/>
              <a:t>       (3)  Adult mouthparts are a coiled, sucking tube. Adults feed on nectar.</a:t>
            </a:r>
          </a:p>
          <a:p>
            <a:r>
              <a:rPr lang="en-US" altLang="en-US"/>
              <a:t>       (4)  Larvae are caterpillar, worm-like, variable in color and voracious feeders.</a:t>
            </a:r>
          </a:p>
          <a:p>
            <a:r>
              <a:rPr lang="en-US" altLang="en-US"/>
              <a:t>       (5)  Larvae generally have legs on the abdomen, as well as the thorax.</a:t>
            </a:r>
          </a:p>
          <a:p>
            <a:r>
              <a:rPr lang="en-US" altLang="en-US"/>
              <a:t>       (6)  Complete metamorphosis</a:t>
            </a:r>
          </a:p>
        </p:txBody>
      </p:sp>
    </p:spTree>
    <p:extLst>
      <p:ext uri="{BB962C8B-B14F-4D97-AF65-F5344CB8AC3E}">
        <p14:creationId xmlns:p14="http://schemas.microsoft.com/office/powerpoint/2010/main" val="9545110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BAEF6-BE3A-C04E-89D6-A25A2BE16CA7}" type="slidenum">
              <a:rPr lang="en-US" altLang="en-US"/>
              <a:pPr/>
              <a:t>35</a:t>
            </a:fld>
            <a:endParaRPr lang="en-US" altLang="en-US"/>
          </a:p>
        </p:txBody>
      </p:sp>
      <p:sp>
        <p:nvSpPr>
          <p:cNvPr id="107522" name="Rectangle 2"/>
          <p:cNvSpPr>
            <a:spLocks noRo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altLang="en-US"/>
              <a:t>The order Neuroptera includes the lacewings and antlions, dobsonflies and alderflies (suborder Megaloptera) and snakeflies.   Some scientists prefer to assign each of these groups to a separate order (Neuroptera, Megaloptera, and Raphidioptera, respectively), based on differences in structure and development. The Megaloptera are always aquatic as immatures.  They live under stones or submerged vegetation and feed on a variety of small aquatic organisms. Large species, often called hellgrammites, may require several years of growth to reach maturity. Adults usually remain near water, although they are attracted to lights at night. In most species, the adults live only a few days and rarely feed. </a:t>
            </a:r>
          </a:p>
          <a:p>
            <a:r>
              <a:rPr lang="en-US" altLang="en-US"/>
              <a:t>	Except for larval spongillaflies which feed on fresh-water sponges, all members of the suborders Planipennia and Raphidoidea are terrestrial. Antlion larvae live in the soil and construct pitfall traps to snare prey. Lacewing larvae are usually found in vegetation where they typically feed on aphids, mites, and scale insects. Snakefly larvae live in leaf litter or under bark and catch aphids or other soft-bodied prey.   In most cases, the adults of these insects are also predators -- the non-predatory species usually feed on nectar, pollen, or honeydew.</a:t>
            </a:r>
          </a:p>
          <a:p>
            <a:endParaRPr lang="en-US" altLang="en-US"/>
          </a:p>
          <a:p>
            <a:r>
              <a:rPr lang="en-US" altLang="en-US"/>
              <a:t>	 As adults, all neuropterans have two pairs of membranous wings with an extensive pattern of veins and crossveins. At rest, the wings are folded flat over the abdomen or held tent-like over the body.  Most species are rather weak fliers. </a:t>
            </a:r>
          </a:p>
          <a:p>
            <a:r>
              <a:rPr lang="en-US" altLang="en-US"/>
              <a:t>	Larvae of Megaloptera are important predators in aquatic ecosystems. They also serve as food for fish and other aquatic vertebrates.  Lacewing larvae are beneficial as predators of agricultural pests (aphids, whiteflies and scale insects). Some species are reared and sold commercially as biocontrol agents. </a:t>
            </a:r>
          </a:p>
          <a:p>
            <a:endParaRPr lang="en-US" altLang="en-US"/>
          </a:p>
        </p:txBody>
      </p:sp>
    </p:spTree>
    <p:extLst>
      <p:ext uri="{BB962C8B-B14F-4D97-AF65-F5344CB8AC3E}">
        <p14:creationId xmlns:p14="http://schemas.microsoft.com/office/powerpoint/2010/main" val="764828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58F38-DE34-B146-9B7B-B6C0F297B95C}" type="slidenum">
              <a:rPr lang="en-US" altLang="en-US"/>
              <a:pPr/>
              <a:t>36</a:t>
            </a:fld>
            <a:endParaRPr lang="en-US" altLang="en-US"/>
          </a:p>
        </p:txBody>
      </p:sp>
      <p:sp>
        <p:nvSpPr>
          <p:cNvPr id="176130" name="Rectangle 2"/>
          <p:cNvSpPr>
            <a:spLocks noRo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altLang="en-US" b="1"/>
              <a:t>Neuroptera - Lacewings, Antlions, Snakeflies, Mantispids, Dustywing.</a:t>
            </a:r>
          </a:p>
          <a:p>
            <a:r>
              <a:rPr lang="en-US" altLang="en-US"/>
              <a:t>       (1)  Insect predators, many are aquatic.</a:t>
            </a:r>
          </a:p>
          <a:p>
            <a:r>
              <a:rPr lang="en-US" altLang="en-US"/>
              <a:t>       (2)  Two pair of membranous wings.</a:t>
            </a:r>
          </a:p>
          <a:p>
            <a:r>
              <a:rPr lang="en-US" altLang="en-US"/>
              <a:t>       (3)  Chewing mouthparts.</a:t>
            </a:r>
          </a:p>
          <a:p>
            <a:r>
              <a:rPr lang="en-US" altLang="en-US"/>
              <a:t>       (4)  Complete metamorphosis.</a:t>
            </a:r>
          </a:p>
          <a:p>
            <a:endParaRPr lang="en-US" altLang="en-US"/>
          </a:p>
        </p:txBody>
      </p:sp>
    </p:spTree>
    <p:extLst>
      <p:ext uri="{BB962C8B-B14F-4D97-AF65-F5344CB8AC3E}">
        <p14:creationId xmlns:p14="http://schemas.microsoft.com/office/powerpoint/2010/main" val="1775392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7F43FF-537F-DC43-AA6A-62A58F32B664}" type="slidenum">
              <a:rPr lang="en-US" altLang="en-US"/>
              <a:pPr/>
              <a:t>37</a:t>
            </a:fld>
            <a:endParaRPr lang="en-US" altLang="en-US"/>
          </a:p>
        </p:txBody>
      </p:sp>
      <p:sp>
        <p:nvSpPr>
          <p:cNvPr id="108546" name="Rectangle 2"/>
          <p:cNvSpPr>
            <a:spLocks noRo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altLang="en-US"/>
              <a:t>Most living members of this order are terrestrial herbivores with modified hind legs that are adapted for jumping.   Slender, thickened front wings fold back over the abdomen to protect membranous, fan-shaped hind wings.   Many species have the ability to make and detect sounds. Orthoptera is one of the largest and most important groups of plant-feeding insects.</a:t>
            </a:r>
          </a:p>
          <a:p>
            <a:r>
              <a:rPr lang="en-US" altLang="en-US"/>
              <a:t>	Orthoptera is generally regarded as a dominant group in most terrestrial habitats.   These insects feed on all types of plants and often cause serious economic damage. Swarms of grasshoppers (locusts) regularly appear in parts of Africa, Asia, and North America and destroy crops over wide land areas. Mole crickets are major pests in lawns and golf courses in the southern United States. Several species of field crickets are reared commercially as fish bait. </a:t>
            </a:r>
          </a:p>
          <a:p>
            <a:r>
              <a:rPr lang="en-US" altLang="en-US"/>
              <a:t>	In many species of Orthoptera, the males use sound signals (chirping or whirring) in order to attract a mate. The sound is produced by rubbing the upper surface of one wing against the lower surface of another wing, or the inner surface of the hind leg against the outer surface of the front wing. Species that produce sound also have auditory organs.  In crickets and katydids, these "ears" are on the tibia of the front legs. In grasshoppers, they are on the sides of the first abdominal segment. </a:t>
            </a:r>
          </a:p>
        </p:txBody>
      </p:sp>
    </p:spTree>
    <p:extLst>
      <p:ext uri="{BB962C8B-B14F-4D97-AF65-F5344CB8AC3E}">
        <p14:creationId xmlns:p14="http://schemas.microsoft.com/office/powerpoint/2010/main" val="18797207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332860-4ADA-E14D-A2CF-D767D820322D}" type="slidenum">
              <a:rPr lang="en-US" altLang="en-US"/>
              <a:pPr/>
              <a:t>38</a:t>
            </a:fld>
            <a:endParaRPr lang="en-US" altLang="en-US"/>
          </a:p>
        </p:txBody>
      </p:sp>
      <p:sp>
        <p:nvSpPr>
          <p:cNvPr id="179202" name="Rectangle 2"/>
          <p:cNvSpPr>
            <a:spLocks noRo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altLang="en-US" b="1"/>
              <a:t>Orthoptera - Grasshopper, Cricket, Praying Mantis.</a:t>
            </a:r>
          </a:p>
          <a:p>
            <a:r>
              <a:rPr lang="en-US" altLang="en-US"/>
              <a:t>       (1)  Adults are moderate to large, often rather hard bodied.</a:t>
            </a:r>
          </a:p>
          <a:p>
            <a:r>
              <a:rPr lang="en-US" altLang="en-US"/>
              <a:t>       (2)  Have simple metamorphosis.</a:t>
            </a:r>
          </a:p>
          <a:p>
            <a:r>
              <a:rPr lang="en-US" altLang="en-US"/>
              <a:t>       (3)  Adults usually have two pairs of wings. Forewings are elongate, narrow and hardened; hindwings are membranous with extensive folded area.</a:t>
            </a:r>
          </a:p>
          <a:p>
            <a:r>
              <a:rPr lang="en-US" altLang="en-US"/>
              <a:t>       (4)  Chewing mouthparts.  Both adults and nymphs are damaging.</a:t>
            </a:r>
          </a:p>
          <a:p>
            <a:r>
              <a:rPr lang="en-US" altLang="en-US"/>
              <a:t>       (5)  Hind legs of forms other than cockroaches and walking sticks   </a:t>
            </a:r>
          </a:p>
          <a:p>
            <a:r>
              <a:rPr lang="en-US" altLang="en-US"/>
              <a:t>            enlarged for jumping.</a:t>
            </a:r>
          </a:p>
          <a:p>
            <a:r>
              <a:rPr lang="en-US" altLang="en-US"/>
              <a:t>       (6)  Immature stages are called nymphs and resemble adults but are wingless.</a:t>
            </a:r>
          </a:p>
          <a:p>
            <a:endParaRPr lang="en-US" altLang="en-US"/>
          </a:p>
        </p:txBody>
      </p:sp>
    </p:spTree>
    <p:extLst>
      <p:ext uri="{BB962C8B-B14F-4D97-AF65-F5344CB8AC3E}">
        <p14:creationId xmlns:p14="http://schemas.microsoft.com/office/powerpoint/2010/main" val="8341764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220B97-C9E0-D646-8DB1-2B98A31CBFBA}" type="slidenum">
              <a:rPr lang="en-US" altLang="en-US"/>
              <a:pPr/>
              <a:t>39</a:t>
            </a:fld>
            <a:endParaRPr lang="en-US" altLang="en-US"/>
          </a:p>
        </p:txBody>
      </p:sp>
      <p:sp>
        <p:nvSpPr>
          <p:cNvPr id="110594" name="Rectangle 2"/>
          <p:cNvSpPr>
            <a:spLocks noRo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altLang="en-US"/>
              <a:t>Thrips are generally small insects (under 3 mm). Most species feed on plant tissues (often in flower heads), but some are predators of mites and various small insects (including other thrips).  Many species are parthenogenetic (reproduce asexually). Adults may be winged or wingless.  When present, the wings are slender and rod-like with a dense fringe of long hairs. Many species undergo an extended metamorphosis in which the final immature stage is quiescent, non-feeding, and sometimes even enclosed in a silken cocoon. Many thrips are destructive pests of plants, especially grain crops, fruits and vegetables, and ornamentals.  Feeding activities result in plant deformities, scarring, loss of yield, and in some cases, transmission of plant pathogens. Predatory thrips are beneficial species that may control mites and other small insects. </a:t>
            </a:r>
          </a:p>
          <a:p>
            <a:endParaRPr lang="en-US" altLang="en-US"/>
          </a:p>
        </p:txBody>
      </p:sp>
    </p:spTree>
    <p:extLst>
      <p:ext uri="{BB962C8B-B14F-4D97-AF65-F5344CB8AC3E}">
        <p14:creationId xmlns:p14="http://schemas.microsoft.com/office/powerpoint/2010/main" val="1229658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44A8F2-2DB9-EC4C-A1AA-A0C540EDA382}" type="slidenum">
              <a:rPr lang="en-US" altLang="en-US"/>
              <a:pPr/>
              <a:t>4</a:t>
            </a:fld>
            <a:endParaRPr lang="en-US" altLang="en-US"/>
          </a:p>
        </p:txBody>
      </p:sp>
      <p:sp>
        <p:nvSpPr>
          <p:cNvPr id="130050" name="Rectangle 2"/>
          <p:cNvSpPr>
            <a:spLocks noRo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altLang="en-US" sz="1000"/>
              <a:t>Based on the 6</a:t>
            </a:r>
            <a:r>
              <a:rPr lang="en-US" altLang="en-US" sz="1000" baseline="30000"/>
              <a:t>th</a:t>
            </a:r>
            <a:r>
              <a:rPr lang="en-US" altLang="en-US" sz="1000"/>
              <a:t> edition of the Master Gardener Handbook Chapter 5 :Basic Entomology</a:t>
            </a:r>
          </a:p>
          <a:p>
            <a:r>
              <a:rPr lang="en-US" altLang="en-US" sz="1000"/>
              <a:t>Authors: Dr. Kris Braman, Dr. Beverly Sparks, Dr. David Adams The insect images used in this presentation are available at </a:t>
            </a:r>
            <a:r>
              <a:rPr lang="en-US" altLang="en-US" sz="1000" b="1"/>
              <a:t>www.insectimages.org</a:t>
            </a:r>
            <a:r>
              <a:rPr lang="en-US" altLang="en-US" sz="1000"/>
              <a:t>.</a:t>
            </a:r>
          </a:p>
          <a:p>
            <a:endParaRPr lang="en-US" altLang="en-US" sz="1000"/>
          </a:p>
        </p:txBody>
      </p:sp>
    </p:spTree>
    <p:extLst>
      <p:ext uri="{BB962C8B-B14F-4D97-AF65-F5344CB8AC3E}">
        <p14:creationId xmlns:p14="http://schemas.microsoft.com/office/powerpoint/2010/main" val="11678678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7A3C0-71F9-F746-8A74-3FB4CB114F93}" type="slidenum">
              <a:rPr lang="en-US" altLang="en-US"/>
              <a:pPr/>
              <a:t>40</a:t>
            </a:fld>
            <a:endParaRPr lang="en-US" altLang="en-US"/>
          </a:p>
        </p:txBody>
      </p:sp>
      <p:sp>
        <p:nvSpPr>
          <p:cNvPr id="182274" name="Rectangle 2"/>
          <p:cNvSpPr>
            <a:spLocks noRot="1" noChangeArrowheads="1" noTextEdit="1"/>
          </p:cNvSpPr>
          <p:nvPr>
            <p:ph type="sldImg"/>
          </p:nvPr>
        </p:nvSpPr>
        <p:spPr>
          <a:ln/>
        </p:spPr>
      </p:sp>
      <p:sp>
        <p:nvSpPr>
          <p:cNvPr id="182275" name="Rectangle 3"/>
          <p:cNvSpPr>
            <a:spLocks noGrp="1" noChangeArrowheads="1"/>
          </p:cNvSpPr>
          <p:nvPr>
            <p:ph type="body" idx="1"/>
          </p:nvPr>
        </p:nvSpPr>
        <p:spPr/>
        <p:txBody>
          <a:bodyPr/>
          <a:lstStyle/>
          <a:p>
            <a:r>
              <a:rPr lang="en-US" altLang="en-US" b="1"/>
              <a:t>Thysanoptera- Thrips.</a:t>
            </a:r>
          </a:p>
          <a:p>
            <a:r>
              <a:rPr lang="en-US" altLang="en-US"/>
              <a:t>       (1)  Adults are small, soft bodied insects.</a:t>
            </a:r>
          </a:p>
          <a:p>
            <a:r>
              <a:rPr lang="en-US" altLang="en-US"/>
              <a:t>       (2)  Mouthparts are rasping-sucking.</a:t>
            </a:r>
          </a:p>
          <a:p>
            <a:r>
              <a:rPr lang="en-US" altLang="en-US"/>
              <a:t>       (3)  Varied metamorphosis (a mixture of complete and gradual).</a:t>
            </a:r>
          </a:p>
          <a:p>
            <a:r>
              <a:rPr lang="en-US" altLang="en-US"/>
              <a:t>       (4)  Found on flowers or leaves of plants.</a:t>
            </a:r>
          </a:p>
          <a:p>
            <a:r>
              <a:rPr lang="en-US" altLang="en-US"/>
              <a:t>       (5)  Wings in two pairs, slender, feather-like with fringed hairs.</a:t>
            </a:r>
          </a:p>
        </p:txBody>
      </p:sp>
    </p:spTree>
    <p:extLst>
      <p:ext uri="{BB962C8B-B14F-4D97-AF65-F5344CB8AC3E}">
        <p14:creationId xmlns:p14="http://schemas.microsoft.com/office/powerpoint/2010/main" val="16343836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324D21-DD3C-A740-A5BE-303E5B9A7895}" type="slidenum">
              <a:rPr lang="en-US" altLang="en-US"/>
              <a:pPr/>
              <a:t>41</a:t>
            </a:fld>
            <a:endParaRPr lang="en-US" altLang="en-US"/>
          </a:p>
        </p:txBody>
      </p:sp>
      <p:sp>
        <p:nvSpPr>
          <p:cNvPr id="118786" name="Rectangle 2"/>
          <p:cNvSpPr>
            <a:spLocks noRo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altLang="en-US"/>
              <a:t>Arthropoda, a phylum within Kingdom Animalia, is the most diverse of all the phyla. Fossil records indicate that arthropods evolved from annelids sometime in the Cambrian period, but molecular evidence indicates that they evolved separately from each other.</a:t>
            </a:r>
          </a:p>
          <a:p>
            <a:r>
              <a:rPr lang="en-US" altLang="en-US"/>
              <a:t>	All arthropods are bilaterally symmetrical, and their bodies are covered with a tough exoskeleton. This exoskeleton consists of layers of chitin (a type of polysaccharide) and proteins. This hard covering protects the animal, and provides points of attachment for muscle cells, but also present a unique problem for the animal during growth: because it (unlike the human epidermis) is not living, it cannot grow with the organism. Once the arthropod has grown too large for its exoskeleton, it is shed and a new skeleton is grown. This entire process is known as molting.</a:t>
            </a:r>
          </a:p>
          <a:p>
            <a:r>
              <a:rPr lang="en-US" altLang="en-US"/>
              <a:t>	Arthropods' bodies are segmented, but they are also divided into distinct sections, usually the head, thorax, and abdomen, although the head and thorax can be joined to form a cephalothorax.</a:t>
            </a:r>
          </a:p>
          <a:p>
            <a:r>
              <a:rPr lang="en-US" altLang="en-US"/>
              <a:t>There are five main groups of arthropods: horseshoe crabs, arachnids, crustaceans, centipedes and millipedes, and insects (Hexapoda) . Horseshoe crabs are unique in that they have survived for hundreds of millions of years with almost no evolution. Arachnids (Arachnida) consist of scorpions, spiders, and mites. Crustaceans (Crustacea) are nearly all aquatic and consist of lobsters, crabs, shrimps, barnacles, etc. Centipedes (Chilopoda) and millipedes (Diplopoda) are both worm-like, segmented animals with a single pair of legs on each body segment.</a:t>
            </a:r>
          </a:p>
          <a:p>
            <a:r>
              <a:rPr lang="en-US" altLang="en-US"/>
              <a:t>	Overall, Arthropoda is the most successful phylum in terms of diversity, geographical distribution, and sheer numbers. Most strikingly, perhaps, the total population of arthropods on Earth is estimated at around one billion billion individuals!</a:t>
            </a:r>
          </a:p>
        </p:txBody>
      </p:sp>
    </p:spTree>
    <p:extLst>
      <p:ext uri="{BB962C8B-B14F-4D97-AF65-F5344CB8AC3E}">
        <p14:creationId xmlns:p14="http://schemas.microsoft.com/office/powerpoint/2010/main" val="6226431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9668C9-5334-E748-B90C-30447FCDB881}" type="slidenum">
              <a:rPr lang="en-US" altLang="en-US"/>
              <a:pPr/>
              <a:t>42</a:t>
            </a:fld>
            <a:endParaRPr lang="en-US" altLang="en-US"/>
          </a:p>
        </p:txBody>
      </p:sp>
      <p:sp>
        <p:nvSpPr>
          <p:cNvPr id="187394" name="Rectangle 2"/>
          <p:cNvSpPr>
            <a:spLocks noRot="1" noChangeArrowheads="1" noTextEdit="1"/>
          </p:cNvSpPr>
          <p:nvPr>
            <p:ph type="sldImg"/>
          </p:nvPr>
        </p:nvSpPr>
        <p:spPr>
          <a:ln/>
        </p:spPr>
      </p:sp>
      <p:sp>
        <p:nvSpPr>
          <p:cNvPr id="187395" name="Rectangle 3"/>
          <p:cNvSpPr>
            <a:spLocks noGrp="1" noChangeArrowheads="1"/>
          </p:cNvSpPr>
          <p:nvPr>
            <p:ph type="body" idx="1"/>
          </p:nvPr>
        </p:nvSpPr>
        <p:spPr/>
        <p:txBody>
          <a:bodyPr/>
          <a:lstStyle/>
          <a:p>
            <a:r>
              <a:rPr lang="en-US" altLang="en-US" b="1"/>
              <a:t>Class</a:t>
            </a:r>
            <a:r>
              <a:rPr lang="en-US" altLang="en-US"/>
              <a:t> Arachnida (uh-rak'-nid-uh), spiders, ticks, mites, scorpions and others.  This is a diverse class which belongs to a subphylum of the Arthropoda known as the Chelicerata.  Chelicerata are characterized as having two distinct body regions, a cephlothorax and an abdomen.  Chelicerates have six pairs of appendages, the first two pairs being mouthparts and the following four pairs being legs.  They do not have antennae. </a:t>
            </a:r>
            <a:br>
              <a:rPr lang="en-US" altLang="en-US"/>
            </a:br>
            <a:r>
              <a:rPr lang="en-US" altLang="en-US"/>
              <a:t>	The Arachnida most commonly encountered by gardeners include the terrestrial chelicerates: spiders (</a:t>
            </a:r>
            <a:r>
              <a:rPr lang="en-US" altLang="en-US" b="1"/>
              <a:t>Araneae</a:t>
            </a:r>
            <a:r>
              <a:rPr lang="en-US" altLang="en-US"/>
              <a:t>), ticks and mites (</a:t>
            </a:r>
            <a:r>
              <a:rPr lang="en-US" altLang="en-US" b="1"/>
              <a:t>Acari</a:t>
            </a:r>
            <a:r>
              <a:rPr lang="en-US" altLang="en-US"/>
              <a:t>), and scorpions (</a:t>
            </a:r>
            <a:r>
              <a:rPr lang="en-US" altLang="en-US" b="1"/>
              <a:t>Scorpiones</a:t>
            </a:r>
            <a:r>
              <a:rPr lang="en-US" altLang="en-US"/>
              <a:t>). Arachnids also include a number of less familiar taxa: </a:t>
            </a:r>
            <a:r>
              <a:rPr lang="en-US" altLang="en-US" b="1"/>
              <a:t>Opiliones</a:t>
            </a:r>
            <a:r>
              <a:rPr lang="en-US" altLang="en-US"/>
              <a:t> (harvestmen or daddy-longlegs); </a:t>
            </a:r>
            <a:r>
              <a:rPr lang="en-US" altLang="en-US" b="1"/>
              <a:t>Thelyphonida</a:t>
            </a:r>
            <a:r>
              <a:rPr lang="en-US" altLang="en-US"/>
              <a:t> (whip-scorpions); </a:t>
            </a:r>
            <a:r>
              <a:rPr lang="en-US" altLang="en-US" b="1"/>
              <a:t>Pseudoscorpiones</a:t>
            </a:r>
            <a:r>
              <a:rPr lang="en-US" altLang="en-US"/>
              <a:t> (false scorpions); and many others. Most are predators, and some are venomous. All are terrestrial, except for some mites and spiders that have become secondarily aquatic. </a:t>
            </a:r>
          </a:p>
          <a:p>
            <a:endParaRPr lang="en-US" altLang="en-US"/>
          </a:p>
        </p:txBody>
      </p:sp>
    </p:spTree>
    <p:extLst>
      <p:ext uri="{BB962C8B-B14F-4D97-AF65-F5344CB8AC3E}">
        <p14:creationId xmlns:p14="http://schemas.microsoft.com/office/powerpoint/2010/main" val="757614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1894A5-BA14-634C-8296-99C683A32B23}" type="slidenum">
              <a:rPr lang="en-US" altLang="en-US"/>
              <a:pPr/>
              <a:t>43</a:t>
            </a:fld>
            <a:endParaRPr lang="en-US" altLang="en-US"/>
          </a:p>
        </p:txBody>
      </p:sp>
      <p:sp>
        <p:nvSpPr>
          <p:cNvPr id="113666" name="Rectangle 2"/>
          <p:cNvSpPr>
            <a:spLocks noRo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altLang="en-US" b="1"/>
              <a:t>Spiders</a:t>
            </a:r>
            <a:r>
              <a:rPr lang="en-US" altLang="en-US"/>
              <a:t>: Resemble mites except that most are larger and the two body regions are more clearly distinct from one another (thin waist). Most spiders are beneficial predators. The Araneae are the true spiders. Almost all spiders have only five segments in the abdomen, and these are generally fused with no external trace of segmentation. </a:t>
            </a:r>
          </a:p>
          <a:p>
            <a:r>
              <a:rPr lang="en-US" altLang="en-US"/>
              <a:t>	The last two abdominal segments are specially modified into </a:t>
            </a:r>
            <a:r>
              <a:rPr lang="en-US" altLang="en-US" b="1"/>
              <a:t>spinnerets</a:t>
            </a:r>
            <a:r>
              <a:rPr lang="en-US" altLang="en-US"/>
              <a:t> which secrete the silk threads for which spiders have become well known. There are one to four pairs of spinnerets present, even on those spiders which do not spin webs. The silk has many other functions, such as in sperm transfer, encasing the eggs, and building nests or burrows. Those spiders which do use their </a:t>
            </a:r>
            <a:r>
              <a:rPr lang="en-US" altLang="en-US">
                <a:hlinkClick r:id="rId3"/>
              </a:rPr>
              <a:t>silk for webs</a:t>
            </a:r>
            <a:r>
              <a:rPr lang="en-US" altLang="en-US"/>
              <a:t> often produce complex and intricate patterns, but complex or not, the web's function is the capture of prey. </a:t>
            </a:r>
          </a:p>
          <a:p>
            <a:r>
              <a:rPr lang="en-US" altLang="en-US"/>
              <a:t> 	Other spiders which do not spin webs will stalk or ambush their prey. Wolf spiders, tarantulas, and jumping spiders are of this sort. Some species are brightly colored, and hide within flowers where they are camouflaged, waiting to pounce on visiting insects. A very few of these are large enough to capture small birds. These spiders rely on their amazing speed and paralyzing poison to subdue their captures. </a:t>
            </a:r>
          </a:p>
          <a:p>
            <a:r>
              <a:rPr lang="en-US" altLang="en-US"/>
              <a:t>	The front pair of appendages, the chelicerae, are the ones which contain the poison glands. The second pair, the pedipalps, are small, and are used by the male during mating. The head bears four pairs of eyes, the arrangement of which can be very useful for the identification of the several different kinds of spider. Most spiders breathe through tracheae. </a:t>
            </a:r>
          </a:p>
          <a:p>
            <a:endParaRPr lang="en-US" altLang="en-US"/>
          </a:p>
        </p:txBody>
      </p:sp>
    </p:spTree>
    <p:extLst>
      <p:ext uri="{BB962C8B-B14F-4D97-AF65-F5344CB8AC3E}">
        <p14:creationId xmlns:p14="http://schemas.microsoft.com/office/powerpoint/2010/main" val="20129089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2E44FC-2421-AA46-8501-0DE3F1F618C6}" type="slidenum">
              <a:rPr lang="en-US" altLang="en-US"/>
              <a:pPr/>
              <a:t>44</a:t>
            </a:fld>
            <a:endParaRPr lang="en-US" altLang="en-US"/>
          </a:p>
        </p:txBody>
      </p:sp>
      <p:sp>
        <p:nvSpPr>
          <p:cNvPr id="185346" name="Rectangle 2"/>
          <p:cNvSpPr>
            <a:spLocks noRot="1" noChangeArrowheads="1" noTextEdit="1"/>
          </p:cNvSpPr>
          <p:nvPr>
            <p:ph type="sldImg"/>
          </p:nvPr>
        </p:nvSpPr>
        <p:spPr>
          <a:ln/>
        </p:spPr>
      </p:sp>
      <p:sp>
        <p:nvSpPr>
          <p:cNvPr id="185347" name="Rectangle 3"/>
          <p:cNvSpPr>
            <a:spLocks noGrp="1" noChangeArrowheads="1"/>
          </p:cNvSpPr>
          <p:nvPr>
            <p:ph type="body" idx="1"/>
          </p:nvPr>
        </p:nvSpPr>
        <p:spPr/>
        <p:txBody>
          <a:bodyPr/>
          <a:lstStyle/>
          <a:p>
            <a:pPr>
              <a:lnSpc>
                <a:spcPct val="90000"/>
              </a:lnSpc>
            </a:pPr>
            <a:r>
              <a:rPr lang="en-US" altLang="en-US"/>
              <a:t>The Acari include ticks, mites, and their kin. Many members of the Acari are microscopic including some mites. Mites and ticks which feed on vertebrate hair or blood often carry disease organisms, including those that cause Rocky Mountain Spotted fever and Lyme disease. </a:t>
            </a:r>
          </a:p>
          <a:p>
            <a:pPr>
              <a:lnSpc>
                <a:spcPct val="90000"/>
              </a:lnSpc>
            </a:pPr>
            <a:r>
              <a:rPr lang="en-US" altLang="en-US"/>
              <a:t>Others are rather unpleasant parasites themselves, such as ticks, chiggers, and the skin mites that cause mange and scabies. Yet most mites are free-living, found in great abundance in soils, plant litter, and even in water. Those that parasitize agricultural insect pests may be beneficial. In all there are about 30,000 species of Acari known, and that is probably only a fraction of the actual number of species. </a:t>
            </a:r>
          </a:p>
          <a:p>
            <a:pPr>
              <a:lnSpc>
                <a:spcPct val="90000"/>
              </a:lnSpc>
            </a:pPr>
            <a:r>
              <a:rPr lang="en-US" altLang="en-US"/>
              <a:t>The Acari of interest to most gardeners are the Spider mites: tiny, soft bodied animals with two body regions, thick waists, four pairs of legs, and are without antennae.</a:t>
            </a:r>
          </a:p>
          <a:p>
            <a:pPr>
              <a:lnSpc>
                <a:spcPct val="90000"/>
              </a:lnSpc>
            </a:pPr>
            <a:r>
              <a:rPr lang="en-US" altLang="en-US"/>
              <a:t>          Common species:</a:t>
            </a:r>
          </a:p>
          <a:p>
            <a:pPr>
              <a:lnSpc>
                <a:spcPct val="90000"/>
              </a:lnSpc>
            </a:pPr>
            <a:r>
              <a:rPr lang="en-US" altLang="en-US"/>
              <a:t>          (1) The twospotted mites and near relatives.  Theses mites have</a:t>
            </a:r>
          </a:p>
          <a:p>
            <a:pPr>
              <a:lnSpc>
                <a:spcPct val="90000"/>
              </a:lnSpc>
            </a:pPr>
            <a:r>
              <a:rPr lang="en-US" altLang="en-US"/>
              <a:t>          two spots on the back and may be clear, green, orange, or</a:t>
            </a:r>
          </a:p>
          <a:p>
            <a:pPr>
              <a:lnSpc>
                <a:spcPct val="90000"/>
              </a:lnSpc>
            </a:pPr>
            <a:r>
              <a:rPr lang="en-US" altLang="en-US"/>
              <a:t>          reddish.  Usually hard to observe without a hand lens.</a:t>
            </a:r>
          </a:p>
          <a:p>
            <a:pPr>
              <a:lnSpc>
                <a:spcPct val="90000"/>
              </a:lnSpc>
            </a:pPr>
            <a:r>
              <a:rPr lang="en-US" altLang="en-US"/>
              <a:t>          (2) The European red mite:  This mite is carmine red with white  </a:t>
            </a:r>
          </a:p>
          <a:p>
            <a:pPr>
              <a:lnSpc>
                <a:spcPct val="90000"/>
              </a:lnSpc>
            </a:pPr>
            <a:r>
              <a:rPr lang="en-US" altLang="en-US"/>
              <a:t>             spines.</a:t>
            </a:r>
          </a:p>
          <a:p>
            <a:pPr>
              <a:lnSpc>
                <a:spcPct val="90000"/>
              </a:lnSpc>
            </a:pPr>
            <a:r>
              <a:rPr lang="en-US" altLang="en-US"/>
              <a:t>          (3) Clover mites: These mites are brownish or grayish, flat and  </a:t>
            </a:r>
          </a:p>
          <a:p>
            <a:pPr>
              <a:lnSpc>
                <a:spcPct val="90000"/>
              </a:lnSpc>
            </a:pPr>
            <a:r>
              <a:rPr lang="en-US" altLang="en-US"/>
              <a:t>              have very long front legs.</a:t>
            </a:r>
          </a:p>
          <a:p>
            <a:pPr>
              <a:lnSpc>
                <a:spcPct val="90000"/>
              </a:lnSpc>
            </a:pPr>
            <a:endParaRPr lang="en-US" altLang="en-US"/>
          </a:p>
        </p:txBody>
      </p:sp>
    </p:spTree>
    <p:extLst>
      <p:ext uri="{BB962C8B-B14F-4D97-AF65-F5344CB8AC3E}">
        <p14:creationId xmlns:p14="http://schemas.microsoft.com/office/powerpoint/2010/main" val="16508314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56C37E-B94B-824F-953B-41A5D5604C95}" type="slidenum">
              <a:rPr lang="en-US" altLang="en-US"/>
              <a:pPr/>
              <a:t>45</a:t>
            </a:fld>
            <a:endParaRPr lang="en-US" altLang="en-US"/>
          </a:p>
        </p:txBody>
      </p:sp>
      <p:sp>
        <p:nvSpPr>
          <p:cNvPr id="114690" name="Rectangle 2"/>
          <p:cNvSpPr>
            <a:spLocks noRo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en-US" altLang="en-US" b="1"/>
              <a:t>Millipedes - DIPLODA and Centipedes- CHILOPODA</a:t>
            </a:r>
          </a:p>
          <a:p>
            <a:r>
              <a:rPr lang="en-US" altLang="en-US"/>
              <a:t>	Although they look similar Millipedes and Centipedes actually belong to two different classes. </a:t>
            </a:r>
          </a:p>
          <a:p>
            <a:endParaRPr lang="en-US" altLang="en-US"/>
          </a:p>
          <a:p>
            <a:r>
              <a:rPr lang="en-US" altLang="en-US"/>
              <a:t>Class</a:t>
            </a:r>
            <a:r>
              <a:rPr lang="en-US" altLang="en-US" b="1"/>
              <a:t> Diplopoda</a:t>
            </a:r>
            <a:r>
              <a:rPr lang="en-US" altLang="en-US"/>
              <a:t> -the millipedes. Millipedes are usually cylindrical (sometimes slightly flattened).  Except for the first three trunk segments, each segment has two pairs of short legs.  Millipedes are found in damp places such as the soil, leaf litter, or under logs and stones.  Most millipedes are beneficial scavengers of decaying plant material.  A few attack living plants and are sometimes pests. Even fewer are predacious. Millipedes do not bite man, but many give off a foul-smelling fluid containing hydrogen cyanide which can be strong enough to kill insects placed in a jar with a millipede.These are elongate invertebrates with two visible body regions, a head and a body. They are generally rounded in cross section and, with the exception of the first four or five segments, all body segments possess two pairs of legs.  Millipedes are generally inoffensive creatures that feed on fungus and decaying plant material. At times, they can be fairly destructive to vegetables or other plants in greenhouses.</a:t>
            </a:r>
          </a:p>
          <a:p>
            <a:r>
              <a:rPr lang="en-US" altLang="en-US"/>
              <a:t>	</a:t>
            </a:r>
            <a:r>
              <a:rPr lang="en-US" altLang="en-US" b="1"/>
              <a:t>Class</a:t>
            </a:r>
            <a:r>
              <a:rPr lang="en-US" altLang="en-US"/>
              <a:t> Chilopoda -the centipedes.  Centipedes are elongate and flattened. They are usually found in somewhat protected places, such as in leaf litter, in the soil, under bark, or in rotten logs. One species is commonly found in houses and other buildings. Centipedes are predatory and feed on insects, spiders, and other small animals. The larger centipedes can bite humans, but the bite is not serious and is no more painful that the sting of a bee or wasp. Overall, centipedes are beneficial natural enemies of insects. Centipedes strongly resemble millipedes. They are different in that they have longer antennae, are flattened in cross section and have but one pair of legs on each body segment. They are beneficial in that they are predators of other arthropods.  </a:t>
            </a:r>
          </a:p>
          <a:p>
            <a:endParaRPr lang="en-US" altLang="en-US"/>
          </a:p>
        </p:txBody>
      </p:sp>
    </p:spTree>
    <p:extLst>
      <p:ext uri="{BB962C8B-B14F-4D97-AF65-F5344CB8AC3E}">
        <p14:creationId xmlns:p14="http://schemas.microsoft.com/office/powerpoint/2010/main" val="356121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99481B-B577-D146-90E1-5AB865776D7D}" type="slidenum">
              <a:rPr lang="en-US" altLang="en-US"/>
              <a:pPr/>
              <a:t>46</a:t>
            </a:fld>
            <a:endParaRPr lang="en-US" altLang="en-US"/>
          </a:p>
        </p:txBody>
      </p:sp>
      <p:sp>
        <p:nvSpPr>
          <p:cNvPr id="115714" name="Rectangle 2"/>
          <p:cNvSpPr>
            <a:spLocks noRo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altLang="en-US" b="1"/>
              <a:t>Sowbugs and Pillbugs – </a:t>
            </a:r>
          </a:p>
          <a:p>
            <a:r>
              <a:rPr lang="en-US" altLang="en-US" b="1"/>
              <a:t>CRUSTACEA</a:t>
            </a:r>
          </a:p>
          <a:p>
            <a:r>
              <a:rPr lang="en-US" altLang="en-US"/>
              <a:t>Class Crustacea is a very diverse class. Its members display much variation in the tagmata (body sections) and the appendages. There are about 30,000 species of Crustacea.  Most are aquatic, the majority of which are marine.Crustaceans includes lobsters, crabs, crayfish, shrimp, barnacles, and several less familiar forms.  One of the latter is the Isopoda, the sowbugs and pillbugs or roly-polys.  Most people will likely encounter only two orders, the Orders Decapoda and Isopoda. Order Isopoda contains  Sowbugs, pillbugs, roly-polys.        </a:t>
            </a:r>
          </a:p>
          <a:p>
            <a:r>
              <a:rPr lang="en-US" altLang="en-US"/>
              <a:t>            Most isopods are marine, living in seaweed and under stones in the water.  There are a few freshwater forms.  The only Crustacea to invade the land are the isopods.  However, they have not severed all ties with the aquatic habitat for they are only found in places of high moisture. This includes places such as leaf litter and soil and beneath bark and stones.  A few are occasionally pests of cultivated plants, but they usually feed on organic debris. Those that can roll into a ball are called pillbugs or roly-polys; those that can not form a ball are the sowbugs.  Generally, they feed on decaying plant material, but they will attack young plants in greenhouses and gardens.</a:t>
            </a:r>
          </a:p>
          <a:p>
            <a:endParaRPr lang="en-US" altLang="en-US"/>
          </a:p>
        </p:txBody>
      </p:sp>
    </p:spTree>
    <p:extLst>
      <p:ext uri="{BB962C8B-B14F-4D97-AF65-F5344CB8AC3E}">
        <p14:creationId xmlns:p14="http://schemas.microsoft.com/office/powerpoint/2010/main" val="15333377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8BAB45-224D-5845-A75E-B6A900677297}" type="slidenum">
              <a:rPr lang="en-US" altLang="en-US"/>
              <a:pPr/>
              <a:t>47</a:t>
            </a:fld>
            <a:endParaRPr lang="en-US" altLang="en-US"/>
          </a:p>
        </p:txBody>
      </p:sp>
      <p:sp>
        <p:nvSpPr>
          <p:cNvPr id="121858" name="Rectangle 2"/>
          <p:cNvSpPr>
            <a:spLocks noRot="1" noChangeArrowheads="1" noTextEdit="1"/>
          </p:cNvSpPr>
          <p:nvPr>
            <p:ph type="sldImg"/>
          </p:nvPr>
        </p:nvSpPr>
        <p:spPr>
          <a:ln/>
        </p:spPr>
      </p:sp>
      <p:sp>
        <p:nvSpPr>
          <p:cNvPr id="121859" name="Rectangle 3"/>
          <p:cNvSpPr>
            <a:spLocks noGrp="1" noChangeArrowheads="1"/>
          </p:cNvSpPr>
          <p:nvPr>
            <p:ph type="body" idx="1"/>
          </p:nvPr>
        </p:nvSpPr>
        <p:spPr/>
        <p:txBody>
          <a:bodyPr/>
          <a:lstStyle/>
          <a:p>
            <a:pPr>
              <a:lnSpc>
                <a:spcPct val="80000"/>
              </a:lnSpc>
            </a:pPr>
            <a:r>
              <a:rPr lang="en-US" altLang="en-US" sz="800" b="1"/>
              <a:t>Injury by Chewing Insects</a:t>
            </a:r>
          </a:p>
          <a:p>
            <a:pPr>
              <a:lnSpc>
                <a:spcPct val="80000"/>
              </a:lnSpc>
            </a:pPr>
            <a:r>
              <a:rPr lang="en-US" altLang="en-US" sz="800"/>
              <a:t>Insects take their food in a variety of ways. One method is by chewing off the external parts of a plant. Such insects are called chewing insects. It is easy to see examples of this injury.  Perhaps the best way to gain an idea of the prevalence of this type of insect damage is to try to find leaves of plants which have no sign of injury from chewing insects. Cabbageworms, armyworms, grasshoppers, the Japanese beetle, the Colorado potato beetle, and the fall webworm are common examples of insects that cause injury by chewing.</a:t>
            </a:r>
          </a:p>
        </p:txBody>
      </p:sp>
    </p:spTree>
    <p:extLst>
      <p:ext uri="{BB962C8B-B14F-4D97-AF65-F5344CB8AC3E}">
        <p14:creationId xmlns:p14="http://schemas.microsoft.com/office/powerpoint/2010/main" val="10037162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D7966B-430D-5845-9361-A2422D729CE4}" type="slidenum">
              <a:rPr lang="en-US" altLang="en-US"/>
              <a:pPr/>
              <a:t>48</a:t>
            </a:fld>
            <a:endParaRPr lang="en-US" altLang="en-US"/>
          </a:p>
        </p:txBody>
      </p:sp>
      <p:sp>
        <p:nvSpPr>
          <p:cNvPr id="197634" name="Rectangle 2"/>
          <p:cNvSpPr>
            <a:spLocks noRot="1" noChangeArrowheads="1" noTextEdit="1"/>
          </p:cNvSpPr>
          <p:nvPr>
            <p:ph type="sldImg"/>
          </p:nvPr>
        </p:nvSpPr>
        <p:spPr>
          <a:ln/>
        </p:spPr>
      </p:sp>
      <p:sp>
        <p:nvSpPr>
          <p:cNvPr id="197635" name="Rectangle 3"/>
          <p:cNvSpPr>
            <a:spLocks noGrp="1" noChangeArrowheads="1"/>
          </p:cNvSpPr>
          <p:nvPr>
            <p:ph type="body" idx="1"/>
          </p:nvPr>
        </p:nvSpPr>
        <p:spPr/>
        <p:txBody>
          <a:bodyPr/>
          <a:lstStyle/>
          <a:p>
            <a:pPr>
              <a:lnSpc>
                <a:spcPct val="80000"/>
              </a:lnSpc>
            </a:pPr>
            <a:r>
              <a:rPr lang="en-US" altLang="en-US" sz="800" b="1"/>
              <a:t>Injury by Piercing Sucking Insects</a:t>
            </a:r>
          </a:p>
          <a:p>
            <a:pPr>
              <a:lnSpc>
                <a:spcPct val="80000"/>
              </a:lnSpc>
            </a:pPr>
            <a:r>
              <a:rPr lang="en-US" altLang="en-US" sz="800"/>
              <a:t>	A second important way in which insects feed on growing plants is by piercing the plant tissue and sucking sap from cells.  In this case, only internal and liquid portions of the plant are swallowed and the insect feeds externally on the plant. These insects have a slender and sharp pointed portion of the mouthpart which is thrust into the plant and through which sap is sucked. This results in a very different looking, but nonetheless severe injury. The hole made in this way is so small that it cannot be seen with the unaided eye, but the withdrawal of the sap results in either minute spotting of white, brown, or red on leaves, fruits or twigs; curling of the leaves; deforming of the fruit; or a general wilting, browning and dying of the whole plant.  Aphids, scale insects, the squash bug, leafhoppers, and plant bugs are well known examples of piercing sucking insects.</a:t>
            </a:r>
          </a:p>
        </p:txBody>
      </p:sp>
    </p:spTree>
    <p:extLst>
      <p:ext uri="{BB962C8B-B14F-4D97-AF65-F5344CB8AC3E}">
        <p14:creationId xmlns:p14="http://schemas.microsoft.com/office/powerpoint/2010/main" val="9743783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57DB10-A73E-594F-9E1A-171ACD0AB77A}" type="slidenum">
              <a:rPr lang="en-US" altLang="en-US"/>
              <a:pPr/>
              <a:t>49</a:t>
            </a:fld>
            <a:endParaRPr lang="en-US" altLang="en-US"/>
          </a:p>
        </p:txBody>
      </p:sp>
      <p:sp>
        <p:nvSpPr>
          <p:cNvPr id="199682" name="Rectangle 2"/>
          <p:cNvSpPr>
            <a:spLocks noRot="1" noChangeArrowheads="1" noTextEdit="1"/>
          </p:cNvSpPr>
          <p:nvPr>
            <p:ph type="sldImg"/>
          </p:nvPr>
        </p:nvSpPr>
        <p:spPr>
          <a:ln/>
        </p:spPr>
      </p:sp>
      <p:sp>
        <p:nvSpPr>
          <p:cNvPr id="199683" name="Rectangle 3"/>
          <p:cNvSpPr>
            <a:spLocks noGrp="1" noChangeArrowheads="1"/>
          </p:cNvSpPr>
          <p:nvPr>
            <p:ph type="body" idx="1"/>
          </p:nvPr>
        </p:nvSpPr>
        <p:spPr/>
        <p:txBody>
          <a:bodyPr/>
          <a:lstStyle/>
          <a:p>
            <a:pPr>
              <a:lnSpc>
                <a:spcPct val="80000"/>
              </a:lnSpc>
            </a:pPr>
            <a:r>
              <a:rPr lang="en-US" altLang="en-US" sz="800" b="1"/>
              <a:t>Injury by Subterranean Insects</a:t>
            </a:r>
          </a:p>
          <a:p>
            <a:pPr>
              <a:lnSpc>
                <a:spcPct val="80000"/>
              </a:lnSpc>
            </a:pPr>
            <a:r>
              <a:rPr lang="en-US" altLang="en-US" sz="800"/>
              <a:t>Almost as secure from man's attack as the internal feeders are those insects that attack plants below the surface of the soil. These include chewing insects, sucking insects, root borers, and gall insects. The method of attack differs from the above ground forms  only in their position with reference to the soil surface.  Some subterranean insects spend their entire life cycle below ground.  For example, the woolly apple aphid, as both nymph and adult, suck sap from roots of apple trees causing the development of tumors and subsequent decay of the tree's roots.  </a:t>
            </a:r>
          </a:p>
          <a:p>
            <a:pPr>
              <a:lnSpc>
                <a:spcPct val="80000"/>
              </a:lnSpc>
            </a:pPr>
            <a:r>
              <a:rPr lang="en-US" altLang="en-US" sz="800"/>
              <a:t>	In other subterranean insects there is at least one life stage that has not taken up subterranean habit.  An example pictured here is the Japanese beetle. The larvae or grub is a root feeder while the adults live above ground.</a:t>
            </a:r>
          </a:p>
        </p:txBody>
      </p:sp>
    </p:spTree>
    <p:extLst>
      <p:ext uri="{BB962C8B-B14F-4D97-AF65-F5344CB8AC3E}">
        <p14:creationId xmlns:p14="http://schemas.microsoft.com/office/powerpoint/2010/main" val="1813615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75B985-6208-C24C-B14F-F92365B18025}" type="slidenum">
              <a:rPr lang="en-US" altLang="en-US"/>
              <a:pPr/>
              <a:t>5</a:t>
            </a:fld>
            <a:endParaRPr lang="en-US" altLang="en-US"/>
          </a:p>
        </p:txBody>
      </p:sp>
      <p:sp>
        <p:nvSpPr>
          <p:cNvPr id="156674" name="Rectangle 2"/>
          <p:cNvSpPr>
            <a:spLocks noRo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altLang="en-US"/>
              <a:t>LEARNING OBJECTIVES</a:t>
            </a:r>
          </a:p>
          <a:p>
            <a:r>
              <a:rPr lang="en-US" altLang="en-US"/>
              <a:t>After you complete your study of this chapter you should be able to:</a:t>
            </a:r>
          </a:p>
          <a:p>
            <a:r>
              <a:rPr lang="en-US" altLang="en-US"/>
              <a:t>Understand the basic classification system of insects.</a:t>
            </a:r>
          </a:p>
          <a:p>
            <a:r>
              <a:rPr lang="en-US" altLang="en-US"/>
              <a:t>Have an appreciation for the multitude of insects in existence.</a:t>
            </a:r>
          </a:p>
          <a:p>
            <a:r>
              <a:rPr lang="en-US" altLang="en-US"/>
              <a:t>Know the basic form and structure (morphology) of insects. Understand the concept of metamorphosis and the different types of metamorphosis.</a:t>
            </a:r>
          </a:p>
          <a:p>
            <a:r>
              <a:rPr lang="en-US" altLang="en-US"/>
              <a:t>Understand the types of injury insects can cause regarding feeding and secondary damage.</a:t>
            </a:r>
          </a:p>
          <a:p>
            <a:r>
              <a:rPr lang="en-US" altLang="en-US"/>
              <a:t>Understand the benefits and value of insects.</a:t>
            </a:r>
          </a:p>
          <a:p>
            <a:r>
              <a:rPr lang="en-US" altLang="en-US"/>
              <a:t>Have an appreciation for how proper pest identification fits into a pest management plan. </a:t>
            </a:r>
          </a:p>
          <a:p>
            <a:endParaRPr lang="en-US" altLang="en-US"/>
          </a:p>
        </p:txBody>
      </p:sp>
    </p:spTree>
    <p:extLst>
      <p:ext uri="{BB962C8B-B14F-4D97-AF65-F5344CB8AC3E}">
        <p14:creationId xmlns:p14="http://schemas.microsoft.com/office/powerpoint/2010/main" val="3540011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AA82C3-CC9D-7546-B67F-0DAFAFDA5E15}" type="slidenum">
              <a:rPr lang="en-US" altLang="en-US"/>
              <a:pPr/>
              <a:t>50</a:t>
            </a:fld>
            <a:endParaRPr lang="en-US" altLang="en-US"/>
          </a:p>
        </p:txBody>
      </p:sp>
      <p:sp>
        <p:nvSpPr>
          <p:cNvPr id="201730" name="Rectangle 2"/>
          <p:cNvSpPr>
            <a:spLocks noRot="1" noChangeArrowheads="1" noTextEdit="1"/>
          </p:cNvSpPr>
          <p:nvPr>
            <p:ph type="sldImg"/>
          </p:nvPr>
        </p:nvSpPr>
        <p:spPr>
          <a:ln/>
        </p:spPr>
      </p:sp>
      <p:sp>
        <p:nvSpPr>
          <p:cNvPr id="201731" name="Rectangle 3"/>
          <p:cNvSpPr>
            <a:spLocks noGrp="1" noChangeArrowheads="1"/>
          </p:cNvSpPr>
          <p:nvPr>
            <p:ph type="body" idx="1"/>
          </p:nvPr>
        </p:nvSpPr>
        <p:spPr/>
        <p:txBody>
          <a:bodyPr/>
          <a:lstStyle/>
          <a:p>
            <a:pPr>
              <a:lnSpc>
                <a:spcPct val="80000"/>
              </a:lnSpc>
            </a:pPr>
            <a:r>
              <a:rPr lang="en-US" altLang="en-US" sz="800" b="1"/>
              <a:t> Injury by Internal Feeders</a:t>
            </a:r>
          </a:p>
          <a:p>
            <a:pPr>
              <a:lnSpc>
                <a:spcPct val="80000"/>
              </a:lnSpc>
            </a:pPr>
            <a:r>
              <a:rPr lang="en-US" altLang="en-US" sz="800"/>
              <a:t>A number of internal feeders are small enough to find comfortable quarters and an abundance of food between the upper and lower epidermis of a leaf. These are known as leaf miners.  Many insects feed within plant tissues during a part or all of their destructive stages. They gain entrance to plants either in the egg stage when their mothers thrust into the tissues with sharp ovipositor and deposit them there, or by eating their way in after they hatch from the eggs. In either case, the hole by which they enter is almost always minute and often invisible. A large hole in a fruit, seed, nut, twig, or trunk generally indicates where the insect has come out and not the point where it entered.</a:t>
            </a:r>
          </a:p>
          <a:p>
            <a:pPr>
              <a:lnSpc>
                <a:spcPct val="80000"/>
              </a:lnSpc>
            </a:pPr>
            <a:endParaRPr lang="en-US" altLang="en-US" sz="800"/>
          </a:p>
          <a:p>
            <a:pPr>
              <a:lnSpc>
                <a:spcPct val="80000"/>
              </a:lnSpc>
            </a:pPr>
            <a:r>
              <a:rPr lang="en-US" altLang="en-US" sz="800"/>
              <a:t>	The chief groups of internal feeders are indicated by their common group names:  (a) borers in wood or pith; (b) worms or weevils in fruits, nuts or seeds; (c) leaf miners; and (d) gall insects. Each group contains some of the foremost insect pests of the world. In nearly all of them, the insect lives inside the plant during only a part of its life, sooner or later emerging, usually as an adult. Control measures for internal feeding insects are most effective if aimed at adults or the immature stages prior to their entrance into the plant.</a:t>
            </a:r>
          </a:p>
        </p:txBody>
      </p:sp>
    </p:spTree>
    <p:extLst>
      <p:ext uri="{BB962C8B-B14F-4D97-AF65-F5344CB8AC3E}">
        <p14:creationId xmlns:p14="http://schemas.microsoft.com/office/powerpoint/2010/main" val="589575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59EA06-A9A5-2344-8C39-2EF41960593D}" type="slidenum">
              <a:rPr lang="en-US" altLang="en-US"/>
              <a:pPr/>
              <a:t>51</a:t>
            </a:fld>
            <a:endParaRPr lang="en-US" altLang="en-US"/>
          </a:p>
        </p:txBody>
      </p:sp>
      <p:sp>
        <p:nvSpPr>
          <p:cNvPr id="203778" name="Rectangle 2"/>
          <p:cNvSpPr>
            <a:spLocks noRot="1" noChangeArrowheads="1" noTextEdit="1"/>
          </p:cNvSpPr>
          <p:nvPr>
            <p:ph type="sldImg"/>
          </p:nvPr>
        </p:nvSpPr>
        <p:spPr>
          <a:ln/>
        </p:spPr>
      </p:sp>
      <p:sp>
        <p:nvSpPr>
          <p:cNvPr id="203779" name="Rectangle 3"/>
          <p:cNvSpPr>
            <a:spLocks noGrp="1" noChangeArrowheads="1"/>
          </p:cNvSpPr>
          <p:nvPr>
            <p:ph type="body" idx="1"/>
          </p:nvPr>
        </p:nvSpPr>
        <p:spPr/>
        <p:txBody>
          <a:bodyPr/>
          <a:lstStyle/>
          <a:p>
            <a:pPr>
              <a:lnSpc>
                <a:spcPct val="80000"/>
              </a:lnSpc>
            </a:pPr>
            <a:r>
              <a:rPr lang="en-US" altLang="en-US" sz="800" b="1"/>
              <a:t>Injury by Laying Eggs</a:t>
            </a:r>
          </a:p>
          <a:p>
            <a:pPr>
              <a:lnSpc>
                <a:spcPct val="80000"/>
              </a:lnSpc>
            </a:pPr>
            <a:r>
              <a:rPr lang="en-US" altLang="en-US" sz="800"/>
              <a:t>	Probably 95% or more of insect injury to plants is caused by feeding in the various ways just described. In addition, insects may damage plants by laying eggs in critical plant tissues.  The periodical cicada deposits eggs in one year old growth of fruit and forest trees and in doing so they split the wood so severely the entire twig beyond the oviposition site often dies.  As soon as the young hatch, they desert the twigs and injure the plant no further. </a:t>
            </a:r>
          </a:p>
        </p:txBody>
      </p:sp>
    </p:spTree>
    <p:extLst>
      <p:ext uri="{BB962C8B-B14F-4D97-AF65-F5344CB8AC3E}">
        <p14:creationId xmlns:p14="http://schemas.microsoft.com/office/powerpoint/2010/main" val="9093630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252605-C20A-5D4E-BF3D-94E89EF59796}" type="slidenum">
              <a:rPr lang="en-US" altLang="en-US"/>
              <a:pPr/>
              <a:t>52</a:t>
            </a:fld>
            <a:endParaRPr lang="en-US" altLang="en-US"/>
          </a:p>
        </p:txBody>
      </p:sp>
      <p:sp>
        <p:nvSpPr>
          <p:cNvPr id="207874" name="Rectangle 2"/>
          <p:cNvSpPr>
            <a:spLocks noRot="1" noChangeArrowheads="1" noTextEdit="1"/>
          </p:cNvSpPr>
          <p:nvPr>
            <p:ph type="sldImg"/>
          </p:nvPr>
        </p:nvSpPr>
        <p:spPr>
          <a:ln/>
        </p:spPr>
      </p:sp>
      <p:sp>
        <p:nvSpPr>
          <p:cNvPr id="207875" name="Rectangle 3"/>
          <p:cNvSpPr>
            <a:spLocks noGrp="1" noChangeArrowheads="1"/>
          </p:cNvSpPr>
          <p:nvPr>
            <p:ph type="body" idx="1"/>
          </p:nvPr>
        </p:nvSpPr>
        <p:spPr/>
        <p:txBody>
          <a:bodyPr/>
          <a:lstStyle/>
          <a:p>
            <a:pPr>
              <a:lnSpc>
                <a:spcPct val="80000"/>
              </a:lnSpc>
            </a:pPr>
            <a:r>
              <a:rPr lang="en-US" altLang="en-US" sz="800" b="1"/>
              <a:t>Insects as Disseminators of Plant Diseases</a:t>
            </a:r>
          </a:p>
          <a:p>
            <a:pPr>
              <a:lnSpc>
                <a:spcPct val="80000"/>
              </a:lnSpc>
            </a:pPr>
            <a:r>
              <a:rPr lang="en-US" altLang="en-US" sz="800"/>
              <a:t>In 1892 it was discovered that a plant disease (fire blight of fruit trees) was spread by an insect (the honeybee).  At present there is evidence that more than 200 plant diseases are disseminated by insects. The majority of them, about 150, belong to the group known as viruses, 25 or more are due to parasitic fungi, 15 or more are bacterial diseases, and a few are caused by protozoa.</a:t>
            </a:r>
          </a:p>
          <a:p>
            <a:pPr>
              <a:lnSpc>
                <a:spcPct val="80000"/>
              </a:lnSpc>
            </a:pPr>
            <a:r>
              <a:rPr lang="en-US" altLang="en-US" sz="800"/>
              <a:t>	Insects may spread plant diseases in  the following  ways: (a) by feeding, laying eggs or boring into plants they create an entrance point for a disease that is not actually transported by them; (b) they carry and  disseminate the causative agents of the disease  on or in their bodies from one plant to a susceptible surface of another plant; (c) they carry pathogens on the outside or inside of their bodies and inject plants hypodermically as they feed; or (d) the insect may serve as an essential host for some part of the pathogens life cycle and the disease could not complete its life cycle without the insect host. </a:t>
            </a:r>
          </a:p>
        </p:txBody>
      </p:sp>
    </p:spTree>
    <p:extLst>
      <p:ext uri="{BB962C8B-B14F-4D97-AF65-F5344CB8AC3E}">
        <p14:creationId xmlns:p14="http://schemas.microsoft.com/office/powerpoint/2010/main" val="243715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1932D7-93AA-B746-A2C7-AD5E2D12FA2A}" type="slidenum">
              <a:rPr lang="en-US" altLang="en-US"/>
              <a:pPr/>
              <a:t>53</a:t>
            </a:fld>
            <a:endParaRPr lang="en-US" altLang="en-US"/>
          </a:p>
        </p:txBody>
      </p:sp>
      <p:sp>
        <p:nvSpPr>
          <p:cNvPr id="223234" name="Rectangle 2"/>
          <p:cNvSpPr>
            <a:spLocks noRot="1" noChangeArrowheads="1" noTextEdit="1"/>
          </p:cNvSpPr>
          <p:nvPr>
            <p:ph type="sldImg"/>
          </p:nvPr>
        </p:nvSpPr>
        <p:spPr>
          <a:ln/>
        </p:spPr>
      </p:sp>
      <p:sp>
        <p:nvSpPr>
          <p:cNvPr id="223235" name="Rectangle 3"/>
          <p:cNvSpPr>
            <a:spLocks noGrp="1" noChangeArrowheads="1"/>
          </p:cNvSpPr>
          <p:nvPr>
            <p:ph type="body" idx="1"/>
          </p:nvPr>
        </p:nvSpPr>
        <p:spPr/>
        <p:txBody>
          <a:bodyPr/>
          <a:lstStyle/>
          <a:p>
            <a:r>
              <a:rPr lang="en-US" altLang="en-US"/>
              <a:t>Proper diagnosis of plant problems is a key factor in plant health management. Generally diagnostics is a process to come up with the best possible explanation of why a good plant has gone wrong. Unfortunately, diagnostics almost always involves unknown variables and uncertainties that make an absolute slam-dunk diagnosis the exception, rather than the rule.</a:t>
            </a:r>
          </a:p>
          <a:p>
            <a:r>
              <a:rPr lang="en-US" altLang="en-US"/>
              <a:t>	Nevertheless, if diagnostics is the start for finding proper treatment, the place to begin is to consider the questions that must be answered. You do not necessarily need to know the answers to all of the questions, nor do you have to ask them in order. Often, however, failure to accurately answer some of the early basic inquiries at the start is the reason for the faulty diagnosis.</a:t>
            </a:r>
          </a:p>
        </p:txBody>
      </p:sp>
    </p:spTree>
    <p:extLst>
      <p:ext uri="{BB962C8B-B14F-4D97-AF65-F5344CB8AC3E}">
        <p14:creationId xmlns:p14="http://schemas.microsoft.com/office/powerpoint/2010/main" val="15906638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B686CE-DF23-5242-AF5D-13AE54A2EF09}" type="slidenum">
              <a:rPr lang="en-US" altLang="en-US"/>
              <a:pPr/>
              <a:t>54</a:t>
            </a:fld>
            <a:endParaRPr lang="en-US" altLang="en-US"/>
          </a:p>
        </p:txBody>
      </p:sp>
      <p:sp>
        <p:nvSpPr>
          <p:cNvPr id="222210" name="Rectangle 2"/>
          <p:cNvSpPr>
            <a:spLocks noRot="1" noChangeArrowheads="1" noTextEdit="1"/>
          </p:cNvSpPr>
          <p:nvPr>
            <p:ph type="sldImg"/>
          </p:nvPr>
        </p:nvSpPr>
        <p:spPr>
          <a:ln/>
        </p:spPr>
      </p:sp>
      <p:sp>
        <p:nvSpPr>
          <p:cNvPr id="222211" name="Rectangle 3"/>
          <p:cNvSpPr>
            <a:spLocks noGrp="1" noChangeArrowheads="1"/>
          </p:cNvSpPr>
          <p:nvPr>
            <p:ph type="body" idx="1"/>
          </p:nvPr>
        </p:nvSpPr>
        <p:spPr/>
        <p:txBody>
          <a:bodyPr/>
          <a:lstStyle/>
          <a:p>
            <a:pPr>
              <a:buFontTx/>
              <a:buChar char="•"/>
            </a:pPr>
            <a:r>
              <a:rPr lang="en-US" altLang="en-US"/>
              <a:t>Legislative—Preventing the spread of pests through quarantine is known as legislative control. </a:t>
            </a:r>
          </a:p>
          <a:p>
            <a:pPr>
              <a:buFontTx/>
              <a:buChar char="•"/>
            </a:pPr>
            <a:r>
              <a:rPr lang="en-US" altLang="en-US"/>
              <a:t>Physical (mechanical) control—Devices, machines, and other methods used to control pests or alter their environment are called mechanical or physical controls. </a:t>
            </a:r>
          </a:p>
          <a:p>
            <a:pPr>
              <a:buFontTx/>
              <a:buChar char="•"/>
            </a:pPr>
            <a:r>
              <a:rPr lang="en-US" altLang="en-US"/>
              <a:t>Cultural control—Cultural practices sometimes are used to reduce the numbers of pests that are attacking cultivated plants.</a:t>
            </a:r>
          </a:p>
          <a:p>
            <a:pPr>
              <a:buFontTx/>
              <a:buChar char="•"/>
            </a:pPr>
            <a:r>
              <a:rPr lang="en-US" altLang="en-US"/>
              <a:t>Biological control—Biological control involves the use of natural enemies — parasites, predators, and pathogens. </a:t>
            </a:r>
          </a:p>
          <a:p>
            <a:pPr>
              <a:buFontTx/>
              <a:buChar char="•"/>
            </a:pPr>
            <a:r>
              <a:rPr lang="en-US" altLang="en-US"/>
              <a:t>Chemical control—Pesticides are chemicals used to destroy pests, control their activity, or prevent them from causing damage. </a:t>
            </a:r>
          </a:p>
        </p:txBody>
      </p:sp>
    </p:spTree>
    <p:extLst>
      <p:ext uri="{BB962C8B-B14F-4D97-AF65-F5344CB8AC3E}">
        <p14:creationId xmlns:p14="http://schemas.microsoft.com/office/powerpoint/2010/main" val="2639936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FC6493-B37B-604D-9AAC-C2E7840A02B9}" type="slidenum">
              <a:rPr lang="en-US" altLang="en-US"/>
              <a:pPr/>
              <a:t>55</a:t>
            </a:fld>
            <a:endParaRPr lang="en-US" altLang="en-US"/>
          </a:p>
        </p:txBody>
      </p:sp>
      <p:sp>
        <p:nvSpPr>
          <p:cNvPr id="221186" name="Rectangle 2"/>
          <p:cNvSpPr>
            <a:spLocks noRo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altLang="en-US"/>
              <a:t>Integrated pest management (IPM) is a program for managing pests that utilizes a variety of techniques to manage pest populations. Some components of IPM include plant health, host plant resistance, biological controls, cultural controls, and pesticides. Initially, IPM was developed in agricultural production to maximize efficiency. In more recent times, IPM is seen as the best way balance the needs of pest management with protection of human health and the environment.</a:t>
            </a:r>
          </a:p>
        </p:txBody>
      </p:sp>
    </p:spTree>
    <p:extLst>
      <p:ext uri="{BB962C8B-B14F-4D97-AF65-F5344CB8AC3E}">
        <p14:creationId xmlns:p14="http://schemas.microsoft.com/office/powerpoint/2010/main" val="2407667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164FAD-34ED-4740-8FF2-98D6814B41D4}" type="slidenum">
              <a:rPr lang="en-US" altLang="en-US"/>
              <a:pPr/>
              <a:t>56</a:t>
            </a:fld>
            <a:endParaRPr lang="en-US" altLang="en-US"/>
          </a:p>
        </p:txBody>
      </p:sp>
      <p:sp>
        <p:nvSpPr>
          <p:cNvPr id="117762" name="Rectangle 2"/>
          <p:cNvSpPr>
            <a:spLocks noRo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altLang="en-US" b="1"/>
              <a:t>SUMMARY</a:t>
            </a:r>
          </a:p>
          <a:p>
            <a:r>
              <a:rPr lang="en-US" altLang="en-US"/>
              <a:t>	Insects constitute one order of the phylum, Arthropoda, and yet they are one of the largest groups in the animal kingdom.  The insect world is made up of individuals that vary greatly in size, color, and shape.  Although most insects are harmless or beneficial to man, the few that cause damage have tremendous impact.  Harmful species can usually be recognized with some basic knowledge of their host, habits, life cycle, and the type of damage they inflict.  Using IPM concepts a management strategy can be selected and implemented.  Follow up evaluation is critical to success.</a:t>
            </a:r>
          </a:p>
        </p:txBody>
      </p:sp>
    </p:spTree>
    <p:extLst>
      <p:ext uri="{BB962C8B-B14F-4D97-AF65-F5344CB8AC3E}">
        <p14:creationId xmlns:p14="http://schemas.microsoft.com/office/powerpoint/2010/main" val="7074418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2AA4E9-24A5-374A-8A71-8BA025BBDCEF}" type="slidenum">
              <a:rPr lang="en-US" altLang="en-US"/>
              <a:pPr/>
              <a:t>57</a:t>
            </a:fld>
            <a:endParaRPr lang="en-US" altLang="en-US"/>
          </a:p>
        </p:txBody>
      </p:sp>
      <p:sp>
        <p:nvSpPr>
          <p:cNvPr id="226306" name="Rectangle 2"/>
          <p:cNvSpPr>
            <a:spLocks noRot="1" noChangeArrowheads="1" noTextEdit="1"/>
          </p:cNvSpPr>
          <p:nvPr>
            <p:ph type="sldImg"/>
          </p:nvPr>
        </p:nvSpPr>
        <p:spPr>
          <a:ln/>
        </p:spPr>
      </p:sp>
      <p:sp>
        <p:nvSpPr>
          <p:cNvPr id="226307" name="Rectangle 3"/>
          <p:cNvSpPr>
            <a:spLocks noGrp="1" noChangeArrowheads="1"/>
          </p:cNvSpPr>
          <p:nvPr>
            <p:ph type="body" idx="1"/>
          </p:nvPr>
        </p:nvSpPr>
        <p:spPr/>
        <p:txBody>
          <a:bodyPr/>
          <a:lstStyle/>
          <a:p>
            <a:r>
              <a:rPr lang="en-US" altLang="en-US"/>
              <a:t>DISCUSSION QUESTIONS</a:t>
            </a:r>
          </a:p>
          <a:p>
            <a:r>
              <a:rPr lang="en-US" altLang="en-US"/>
              <a:t>1. What are the ways in which insects damage plants?</a:t>
            </a:r>
          </a:p>
          <a:p>
            <a:r>
              <a:rPr lang="en-US" altLang="en-US"/>
              <a:t>2. Discuss the benefits of insects in agriculture/horticulture.</a:t>
            </a:r>
          </a:p>
          <a:p>
            <a:r>
              <a:rPr lang="en-US" altLang="en-US"/>
              <a:t>3. Why is insect morphology important in insect damage identification?</a:t>
            </a:r>
          </a:p>
          <a:p>
            <a:r>
              <a:rPr lang="en-US" altLang="en-US"/>
              <a:t>4. How does knowing which order an insect belongs to help in planning a control strategy, if necessary?</a:t>
            </a:r>
          </a:p>
          <a:p>
            <a:r>
              <a:rPr lang="en-US" altLang="en-US"/>
              <a:t>5. Discuss the different types of insect metamorphosis.</a:t>
            </a:r>
          </a:p>
          <a:p>
            <a:r>
              <a:rPr lang="en-US" altLang="en-US"/>
              <a:t>6. Why is it important to know the difference between the life cycles of insects?</a:t>
            </a:r>
          </a:p>
          <a:p>
            <a:r>
              <a:rPr lang="en-US" altLang="en-US"/>
              <a:t>7. Which common insect orders are characterized by rasping-sucking mouthparts? </a:t>
            </a:r>
          </a:p>
          <a:p>
            <a:r>
              <a:rPr lang="en-US" altLang="en-US"/>
              <a:t>8. Name the insect order of which many members are carriers of plant disease.</a:t>
            </a:r>
          </a:p>
          <a:p>
            <a:r>
              <a:rPr lang="en-US" altLang="en-US"/>
              <a:t>9. Name the non-insect order to which spiders, spider mites, ticks and scorpions belong.</a:t>
            </a:r>
          </a:p>
        </p:txBody>
      </p:sp>
    </p:spTree>
    <p:extLst>
      <p:ext uri="{BB962C8B-B14F-4D97-AF65-F5344CB8AC3E}">
        <p14:creationId xmlns:p14="http://schemas.microsoft.com/office/powerpoint/2010/main" val="1505635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3ADD1A-5CDE-2B43-8481-AC8ABF212592}" type="slidenum">
              <a:rPr lang="en-US" altLang="en-US"/>
              <a:pPr/>
              <a:t>6</a:t>
            </a:fld>
            <a:endParaRPr lang="en-US" altLang="en-US"/>
          </a:p>
        </p:txBody>
      </p:sp>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altLang="en-US"/>
              <a:t>Insects and mites are among the oldest, most numerous, and most successful animals on earth. It is estimated that over 100,000 different species live in North America. In the typical backyard, there are probably 1,000 insects at any given time. While insects which cause problems for man are heard about most often, it is important to note that the vast majority are either beneficial or harmless. </a:t>
            </a:r>
          </a:p>
        </p:txBody>
      </p:sp>
    </p:spTree>
    <p:extLst>
      <p:ext uri="{BB962C8B-B14F-4D97-AF65-F5344CB8AC3E}">
        <p14:creationId xmlns:p14="http://schemas.microsoft.com/office/powerpoint/2010/main" val="1168382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CA148F-08FA-A347-A273-DE1E74535A1F}" type="slidenum">
              <a:rPr lang="en-US" altLang="en-US"/>
              <a:pPr/>
              <a:t>7</a:t>
            </a:fld>
            <a:endParaRPr lang="en-US" altLang="en-US"/>
          </a:p>
        </p:txBody>
      </p:sp>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p:txBody>
          <a:bodyPr/>
          <a:lstStyle/>
          <a:p>
            <a:pPr>
              <a:lnSpc>
                <a:spcPct val="90000"/>
              </a:lnSpc>
            </a:pPr>
            <a:r>
              <a:rPr lang="en-US" altLang="en-US" sz="900"/>
              <a:t>Insects pollinate  fruits and vegetables, they provide food for birds and fish, and produce such useful products as honey, wax, shellac, and silk.  In addition, some insects are beneficial because they feed on insects that are considered pests by man. </a:t>
            </a:r>
          </a:p>
          <a:p>
            <a:pPr>
              <a:lnSpc>
                <a:spcPct val="90000"/>
              </a:lnSpc>
            </a:pPr>
            <a:r>
              <a:rPr lang="en-US" altLang="en-US" sz="900"/>
              <a:t>Insects are beneficial to the gardener in several ways:</a:t>
            </a:r>
          </a:p>
          <a:p>
            <a:pPr>
              <a:lnSpc>
                <a:spcPct val="90000"/>
              </a:lnSpc>
            </a:pPr>
            <a:r>
              <a:rPr lang="en-US" altLang="en-US" sz="900"/>
              <a:t>	1. Insects aid in the production of fruits, seeds, vegetables, and flowers by pollinating the blossoms. Most common fruits are pollinated by insects.  Melons, squash, and many other vegetables require insects to carry their pollen before fruit set. Many ornamental plants, both in the greenhouse and out of doors, are pollinated by insects (chrysanthemums, iris, orchids, and yucca).</a:t>
            </a:r>
          </a:p>
          <a:p>
            <a:pPr>
              <a:lnSpc>
                <a:spcPct val="90000"/>
              </a:lnSpc>
            </a:pPr>
            <a:r>
              <a:rPr lang="en-US" altLang="en-US" sz="900"/>
              <a:t>	2. Parasitic insects destroy injurious insects by living on or in their bodies.  Insects also act as predators, capturing and devouring other insects.</a:t>
            </a:r>
          </a:p>
          <a:p>
            <a:pPr>
              <a:lnSpc>
                <a:spcPct val="90000"/>
              </a:lnSpc>
            </a:pPr>
            <a:r>
              <a:rPr lang="en-US" altLang="en-US" sz="900"/>
              <a:t>	3. Insects destroy various weeds in the same ways that they injure crop plants.</a:t>
            </a:r>
          </a:p>
          <a:p>
            <a:pPr>
              <a:lnSpc>
                <a:spcPct val="90000"/>
              </a:lnSpc>
            </a:pPr>
            <a:r>
              <a:rPr lang="en-US" altLang="en-US" sz="900"/>
              <a:t>	4. Insects improve the physical condition of the soil and promote its fertility by burrowing throughout the surface layer.  Also, the dead bodies and droppings of insects serve as fertilizer.</a:t>
            </a:r>
          </a:p>
          <a:p>
            <a:pPr>
              <a:lnSpc>
                <a:spcPct val="90000"/>
              </a:lnSpc>
            </a:pPr>
            <a:r>
              <a:rPr lang="en-US" altLang="en-US" sz="900"/>
              <a:t>	5. Insects perform a valuable service as scavengers by devouring the bodies of dead animals and plants and by burying carcasses and dung.</a:t>
            </a:r>
          </a:p>
          <a:p>
            <a:pPr>
              <a:lnSpc>
                <a:spcPct val="90000"/>
              </a:lnSpc>
            </a:pPr>
            <a:r>
              <a:rPr lang="en-US" altLang="en-US" sz="900"/>
              <a:t>	Many of the benefits from insects enumerated above, although genuine, are insignificant compared with the good that insects do fighting among themselves. There is no doubt that the greatest single factor in keeping plant feeding insects from overwhelming the rest of the world is that they are fed upon by other insects. </a:t>
            </a:r>
          </a:p>
          <a:p>
            <a:pPr>
              <a:lnSpc>
                <a:spcPct val="90000"/>
              </a:lnSpc>
            </a:pPr>
            <a:r>
              <a:rPr lang="en-US" altLang="en-US" sz="900"/>
              <a:t>	Insects that destroy other insects are considered in two groups known as predators and parasites. Predators are insects (or other animals) that catch and devour other  creatures (called the prey), usually killing and consuming them in a single meal. The prey is generally smaller and weaker than the predator. Parasites are forms of living organisms that live on or in the bodies of living organisms (called the hosts) from which they get their food, during at least one stage of their existence. The hosts are usually larger and stronger than the parasites and are not killed promptly but continue to live during a period of close association with the parasite. Predators are typically very active and have long life cycles; parasites are typically sluggish and tend to have very short life cycles.</a:t>
            </a:r>
          </a:p>
          <a:p>
            <a:pPr>
              <a:lnSpc>
                <a:spcPct val="90000"/>
              </a:lnSpc>
            </a:pPr>
            <a:endParaRPr lang="en-US" altLang="en-US" sz="900"/>
          </a:p>
          <a:p>
            <a:pPr>
              <a:lnSpc>
                <a:spcPct val="90000"/>
              </a:lnSpc>
            </a:pPr>
            <a:endParaRPr lang="en-US" altLang="en-US" sz="900"/>
          </a:p>
        </p:txBody>
      </p:sp>
    </p:spTree>
    <p:extLst>
      <p:ext uri="{BB962C8B-B14F-4D97-AF65-F5344CB8AC3E}">
        <p14:creationId xmlns:p14="http://schemas.microsoft.com/office/powerpoint/2010/main" val="408747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C21B30-F374-D741-94B0-E1F777343BA6}" type="slidenum">
              <a:rPr lang="en-US" altLang="en-US"/>
              <a:pPr/>
              <a:t>8</a:t>
            </a:fld>
            <a:endParaRPr lang="en-US" altLang="en-US"/>
          </a:p>
        </p:txBody>
      </p:sp>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altLang="en-US"/>
              <a:t>	Although the number of pest species compared to the total number of insect species is very small (less than 3% of all insects are classified as pests), the troubles for man wrought by this group reach astonishing proportions. Insects annually destroy millions of dollars worth of crops, fruits, shade trees and ornamental plants, stored products, household items, and other materials valued by man.  They vector diseases of man and domestic animals. They attack man and his pets causing irritation, blood loss, and in some instances, death.</a:t>
            </a:r>
          </a:p>
          <a:p>
            <a:endParaRPr lang="en-US" altLang="en-US"/>
          </a:p>
        </p:txBody>
      </p:sp>
    </p:spTree>
    <p:extLst>
      <p:ext uri="{BB962C8B-B14F-4D97-AF65-F5344CB8AC3E}">
        <p14:creationId xmlns:p14="http://schemas.microsoft.com/office/powerpoint/2010/main" val="11600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51497C-0606-B140-A045-485B67E870CB}" type="slidenum">
              <a:rPr lang="en-US" altLang="en-US"/>
              <a:pPr/>
              <a:t>9</a:t>
            </a:fld>
            <a:endParaRPr lang="en-US" altLang="en-US"/>
          </a:p>
        </p:txBody>
      </p:sp>
      <p:sp>
        <p:nvSpPr>
          <p:cNvPr id="195586" name="Rectangle 2"/>
          <p:cNvSpPr>
            <a:spLocks noRot="1"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en-US" altLang="en-US"/>
              <a:t>Identification of Insects and their Relatives: Insects are part of the phylum of animals called Arthropoda.  All arthropods posses an exoskeleton, bi-lateral symmetry, jointed appendages, segmented bodies, and specialized appendages.  The major arthropod classes can be separated by comparing their number of body regions, legs, and antennae.  </a:t>
            </a:r>
          </a:p>
        </p:txBody>
      </p:sp>
    </p:spTree>
    <p:extLst>
      <p:ext uri="{BB962C8B-B14F-4D97-AF65-F5344CB8AC3E}">
        <p14:creationId xmlns:p14="http://schemas.microsoft.com/office/powerpoint/2010/main" val="1691806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amma/>
                <a:shade val="8902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0825" cy="6850063"/>
            <a:chOff x="0" y="0"/>
            <a:chExt cx="5758" cy="4315"/>
          </a:xfrm>
        </p:grpSpPr>
        <p:grpSp>
          <p:nvGrpSpPr>
            <p:cNvPr id="5123" name="Group 3"/>
            <p:cNvGrpSpPr>
              <a:grpSpLocks/>
            </p:cNvGrpSpPr>
            <p:nvPr userDrawn="1"/>
          </p:nvGrpSpPr>
          <p:grpSpPr bwMode="auto">
            <a:xfrm>
              <a:off x="1728" y="2230"/>
              <a:ext cx="4027" cy="2085"/>
              <a:chOff x="1728" y="2230"/>
              <a:chExt cx="4027" cy="2085"/>
            </a:xfrm>
          </p:grpSpPr>
          <p:sp>
            <p:nvSpPr>
              <p:cNvPr id="5124"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5"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6"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7"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8"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29"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0"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altLang="en-US" noProof="0" smtClean="0"/>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5133" name="Rectangle 13"/>
          <p:cNvSpPr>
            <a:spLocks noGrp="1" noChangeArrowheads="1"/>
          </p:cNvSpPr>
          <p:nvPr>
            <p:ph type="dt" sz="quarter" idx="2"/>
          </p:nvPr>
        </p:nvSpPr>
        <p:spPr>
          <a:xfrm>
            <a:off x="457200" y="6248400"/>
            <a:ext cx="2133600" cy="476250"/>
          </a:xfrm>
        </p:spPr>
        <p:txBody>
          <a:bodyPr/>
          <a:lstStyle>
            <a:lvl1pPr>
              <a:defRPr/>
            </a:lvl1pPr>
          </a:lstStyle>
          <a:p>
            <a:endParaRPr lang="en-US" altLang="en-US"/>
          </a:p>
        </p:txBody>
      </p:sp>
      <p:sp>
        <p:nvSpPr>
          <p:cNvPr id="5134" name="Rectangle 14"/>
          <p:cNvSpPr>
            <a:spLocks noGrp="1" noChangeArrowheads="1"/>
          </p:cNvSpPr>
          <p:nvPr>
            <p:ph type="ftr" sz="quarter" idx="3"/>
          </p:nvPr>
        </p:nvSpPr>
        <p:spPr>
          <a:xfrm>
            <a:off x="3124200" y="6251575"/>
            <a:ext cx="2895600" cy="476250"/>
          </a:xfrm>
        </p:spPr>
        <p:txBody>
          <a:bodyPr/>
          <a:lstStyle>
            <a:lvl1pPr>
              <a:defRPr/>
            </a:lvl1pPr>
          </a:lstStyle>
          <a:p>
            <a:endParaRPr lang="en-US" altLang="en-US"/>
          </a:p>
        </p:txBody>
      </p:sp>
      <p:sp>
        <p:nvSpPr>
          <p:cNvPr id="5135" name="Rectangle 15"/>
          <p:cNvSpPr>
            <a:spLocks noGrp="1" noChangeArrowheads="1"/>
          </p:cNvSpPr>
          <p:nvPr>
            <p:ph type="sldNum" sz="quarter" idx="4"/>
          </p:nvPr>
        </p:nvSpPr>
        <p:spPr>
          <a:xfrm>
            <a:off x="6553200" y="6254750"/>
            <a:ext cx="2133600" cy="476250"/>
          </a:xfrm>
        </p:spPr>
        <p:txBody>
          <a:bodyPr/>
          <a:lstStyle>
            <a:lvl1pPr>
              <a:defRPr/>
            </a:lvl1pPr>
          </a:lstStyle>
          <a:p>
            <a:fld id="{AE30D5A6-14DB-AF43-8BE1-71CA5AC67D8B}"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EC0100E0-1B02-364E-ABB8-60758763B097}"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11262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763A80E2-D8FB-C642-9899-2D498FB29D86}"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892839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lt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71BE8707-0DAC-8E43-9B25-0F048682C49F}" type="slidenum">
              <a:rPr lang="en-US" altLang="en-US"/>
              <a:pPr/>
              <a:t>‹#›</a:t>
            </a:fld>
            <a:endParaRPr lang="en-US" alt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ltLang="en-US"/>
          </a:p>
        </p:txBody>
      </p:sp>
    </p:spTree>
    <p:extLst>
      <p:ext uri="{BB962C8B-B14F-4D97-AF65-F5344CB8AC3E}">
        <p14:creationId xmlns:p14="http://schemas.microsoft.com/office/powerpoint/2010/main" val="1485335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51575"/>
            <a:ext cx="2133600" cy="476250"/>
          </a:xfrm>
        </p:spPr>
        <p:txBody>
          <a:bodyPr/>
          <a:lstStyle>
            <a:lvl1pPr>
              <a:defRPr/>
            </a:lvl1pPr>
          </a:lstStyle>
          <a:p>
            <a:endParaRPr lang="en-US" altLang="en-US"/>
          </a:p>
        </p:txBody>
      </p:sp>
      <p:sp>
        <p:nvSpPr>
          <p:cNvPr id="4" name="Slide Number Placeholder 3"/>
          <p:cNvSpPr>
            <a:spLocks noGrp="1"/>
          </p:cNvSpPr>
          <p:nvPr>
            <p:ph type="sldNum" sz="quarter" idx="11"/>
          </p:nvPr>
        </p:nvSpPr>
        <p:spPr>
          <a:xfrm>
            <a:off x="6553200" y="6248400"/>
            <a:ext cx="2133600" cy="476250"/>
          </a:xfrm>
        </p:spPr>
        <p:txBody>
          <a:bodyPr/>
          <a:lstStyle>
            <a:lvl1pPr>
              <a:defRPr/>
            </a:lvl1pPr>
          </a:lstStyle>
          <a:p>
            <a:fld id="{AF1DC025-0AE2-6B47-B948-901969C67FC2}" type="slidenum">
              <a:rPr lang="en-US" altLang="en-US"/>
              <a:pPr/>
              <a:t>‹#›</a:t>
            </a:fld>
            <a:endParaRPr lang="en-US" altLang="en-US"/>
          </a:p>
        </p:txBody>
      </p:sp>
      <p:sp>
        <p:nvSpPr>
          <p:cNvPr id="5" name="Footer Placeholder 4"/>
          <p:cNvSpPr>
            <a:spLocks noGrp="1"/>
          </p:cNvSpPr>
          <p:nvPr>
            <p:ph type="ftr" sz="quarter" idx="12"/>
          </p:nvPr>
        </p:nvSpPr>
        <p:spPr>
          <a:xfrm>
            <a:off x="3124200" y="6248400"/>
            <a:ext cx="2895600" cy="476250"/>
          </a:xfrm>
        </p:spPr>
        <p:txBody>
          <a:bodyPr/>
          <a:lstStyle>
            <a:lvl1pPr>
              <a:defRPr/>
            </a:lvl1pPr>
          </a:lstStyle>
          <a:p>
            <a:endParaRPr lang="en-US" altLang="en-US"/>
          </a:p>
        </p:txBody>
      </p:sp>
    </p:spTree>
    <p:extLst>
      <p:ext uri="{BB962C8B-B14F-4D97-AF65-F5344CB8AC3E}">
        <p14:creationId xmlns:p14="http://schemas.microsoft.com/office/powerpoint/2010/main" val="1688087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480CFA0D-4297-B64B-A308-266D095E0D8C}"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13904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98989580-8076-9642-8809-80526EA2A62B}"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982525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C1BF81C4-C370-874B-B2ED-62713132B556}"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092942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Slide Number Placeholder 7"/>
          <p:cNvSpPr>
            <a:spLocks noGrp="1"/>
          </p:cNvSpPr>
          <p:nvPr>
            <p:ph type="sldNum" sz="quarter" idx="11"/>
          </p:nvPr>
        </p:nvSpPr>
        <p:spPr/>
        <p:txBody>
          <a:bodyPr/>
          <a:lstStyle>
            <a:lvl1pPr>
              <a:defRPr/>
            </a:lvl1pPr>
          </a:lstStyle>
          <a:p>
            <a:fld id="{8EF42653-C360-F648-B611-4CAEF0CBE90E}" type="slidenum">
              <a:rPr lang="en-US" altLang="en-US"/>
              <a:pPr/>
              <a:t>‹#›</a:t>
            </a:fld>
            <a:endParaRPr lang="en-US" altLang="en-US"/>
          </a:p>
        </p:txBody>
      </p:sp>
      <p:sp>
        <p:nvSpPr>
          <p:cNvPr id="9" name="Footer Placeholder 8"/>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98795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Slide Number Placeholder 3"/>
          <p:cNvSpPr>
            <a:spLocks noGrp="1"/>
          </p:cNvSpPr>
          <p:nvPr>
            <p:ph type="sldNum" sz="quarter" idx="11"/>
          </p:nvPr>
        </p:nvSpPr>
        <p:spPr/>
        <p:txBody>
          <a:bodyPr/>
          <a:lstStyle>
            <a:lvl1pPr>
              <a:defRPr/>
            </a:lvl1pPr>
          </a:lstStyle>
          <a:p>
            <a:fld id="{C6D01DDF-33D8-184B-A4C7-393F7AEF86EE}" type="slidenum">
              <a:rPr lang="en-US" altLang="en-US"/>
              <a:pPr/>
              <a:t>‹#›</a:t>
            </a:fld>
            <a:endParaRPr lang="en-US" altLang="en-US"/>
          </a:p>
        </p:txBody>
      </p:sp>
      <p:sp>
        <p:nvSpPr>
          <p:cNvPr id="5" name="Footer Placeholder 4"/>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042798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Slide Number Placeholder 2"/>
          <p:cNvSpPr>
            <a:spLocks noGrp="1"/>
          </p:cNvSpPr>
          <p:nvPr>
            <p:ph type="sldNum" sz="quarter" idx="11"/>
          </p:nvPr>
        </p:nvSpPr>
        <p:spPr/>
        <p:txBody>
          <a:bodyPr/>
          <a:lstStyle>
            <a:lvl1pPr>
              <a:defRPr/>
            </a:lvl1pPr>
          </a:lstStyle>
          <a:p>
            <a:fld id="{0A46B9D4-E4AA-6E47-B39F-591EAD9B2BAD}" type="slidenum">
              <a:rPr lang="en-US" altLang="en-US"/>
              <a:pPr/>
              <a:t>‹#›</a:t>
            </a:fld>
            <a:endParaRPr lang="en-US" altLang="en-US"/>
          </a:p>
        </p:txBody>
      </p:sp>
      <p:sp>
        <p:nvSpPr>
          <p:cNvPr id="4" name="Footer Placeholder 3"/>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700548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5C76C4C7-FD68-A444-BABD-CE0ACF50CC05}"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605168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0D208462-ECCC-B744-8B20-798C7C0305A7}"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3835404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98431"/>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ltLang="en-US"/>
          </a:p>
        </p:txBody>
      </p:sp>
      <p:sp>
        <p:nvSpPr>
          <p:cNvPr id="4099"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0B5A1FBA-E129-7346-B1AA-E5E949200BC7}" type="slidenum">
              <a:rPr lang="en-US" altLang="en-US"/>
              <a:pPr/>
              <a:t>‹#›</a:t>
            </a:fld>
            <a:endParaRPr lang="en-US" altLang="en-US"/>
          </a:p>
        </p:txBody>
      </p:sp>
      <p:grpSp>
        <p:nvGrpSpPr>
          <p:cNvPr id="4100" name="Group 4"/>
          <p:cNvGrpSpPr>
            <a:grpSpLocks/>
          </p:cNvGrpSpPr>
          <p:nvPr/>
        </p:nvGrpSpPr>
        <p:grpSpPr bwMode="auto">
          <a:xfrm>
            <a:off x="0" y="0"/>
            <a:ext cx="9140825" cy="6850063"/>
            <a:chOff x="0" y="0"/>
            <a:chExt cx="5758" cy="4315"/>
          </a:xfrm>
        </p:grpSpPr>
        <p:grpSp>
          <p:nvGrpSpPr>
            <p:cNvPr id="4101"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07"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09"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10"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endParaRPr lang="en-US" altLang="en-US"/>
          </a:p>
        </p:txBody>
      </p:sp>
      <p:sp>
        <p:nvSpPr>
          <p:cNvPr id="4111"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txStyles>
    <p:title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9pPr>
    </p:titleStyle>
    <p:bodyStyle>
      <a:lvl1pPr marL="342900" indent="-342900" algn="l" rtl="0" fontAlgn="base">
        <a:lnSpc>
          <a:spcPct val="125000"/>
        </a:lnSpc>
        <a:spcBef>
          <a:spcPct val="15000"/>
        </a:spcBef>
        <a:spcAft>
          <a:spcPct val="0"/>
        </a:spcAft>
        <a:buClr>
          <a:schemeClr val="hlink"/>
        </a:buClr>
        <a:buSzPct val="70000"/>
        <a:buFont typeface="Wingdings"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lnSpc>
          <a:spcPct val="125000"/>
        </a:lnSpc>
        <a:spcBef>
          <a:spcPct val="20000"/>
        </a:spcBef>
        <a:spcAft>
          <a:spcPct val="0"/>
        </a:spcAft>
        <a:buClr>
          <a:schemeClr val="accent2"/>
        </a:buClr>
        <a:buSzPct val="70000"/>
        <a:buFont typeface="Wingdings"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lnSpc>
          <a:spcPct val="125000"/>
        </a:lnSpc>
        <a:spcBef>
          <a:spcPct val="20000"/>
        </a:spcBef>
        <a:spcAft>
          <a:spcPct val="0"/>
        </a:spcAft>
        <a:buClr>
          <a:schemeClr val="tx2"/>
        </a:buClr>
        <a:buSzPct val="70000"/>
        <a:buFont typeface="Wingdings"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lnSpc>
          <a:spcPct val="125000"/>
        </a:lnSpc>
        <a:spcBef>
          <a:spcPct val="20000"/>
        </a:spcBef>
        <a:spcAft>
          <a:spcPct val="0"/>
        </a:spcAft>
        <a:buClr>
          <a:schemeClr val="accent2"/>
        </a:buClr>
        <a:buSzPct val="70000"/>
        <a:buFont typeface="Wingdings"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lnSpc>
          <a:spcPct val="125000"/>
        </a:lnSpc>
        <a:spcBef>
          <a:spcPct val="20000"/>
        </a:spcBef>
        <a:spcAft>
          <a:spcPct val="0"/>
        </a:spcAft>
        <a:buClr>
          <a:schemeClr val="hlink"/>
        </a:buClr>
        <a:buSzPct val="70000"/>
        <a:buFont typeface="Wingdings"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6.jpeg"/></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1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 Id="rId3" Type="http://schemas.openxmlformats.org/officeDocument/2006/relationships/image" Target="../media/image3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35.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1"/>
            </a:gs>
            <a:gs pos="100000">
              <a:schemeClr val="bg1">
                <a:gamma/>
                <a:tint val="22353"/>
                <a:invGamma/>
              </a:schemeClr>
            </a:gs>
          </a:gsLst>
          <a:lin ang="5400000" scaled="1"/>
        </a:gradFill>
        <a:effectLst/>
      </p:bgPr>
    </p:bg>
    <p:spTree>
      <p:nvGrpSpPr>
        <p:cNvPr id="1" name=""/>
        <p:cNvGrpSpPr/>
        <p:nvPr/>
      </p:nvGrpSpPr>
      <p:grpSpPr>
        <a:xfrm>
          <a:off x="0" y="0"/>
          <a:ext cx="0" cy="0"/>
          <a:chOff x="0" y="0"/>
          <a:chExt cx="0" cy="0"/>
        </a:xfrm>
      </p:grpSpPr>
      <p:pic>
        <p:nvPicPr>
          <p:cNvPr id="132098" name="Picture 2" descr="UGABa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7881938" cy="3128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r>
              <a:rPr lang="en-US" altLang="en-US" sz="4000"/>
              <a:t>Classification of Insects and their Relatives- cont</a:t>
            </a:r>
          </a:p>
        </p:txBody>
      </p:sp>
      <p:sp>
        <p:nvSpPr>
          <p:cNvPr id="9219" name="Rectangle 3"/>
          <p:cNvSpPr>
            <a:spLocks noGrp="1" noChangeArrowheads="1"/>
          </p:cNvSpPr>
          <p:nvPr>
            <p:ph type="body" idx="1"/>
          </p:nvPr>
        </p:nvSpPr>
        <p:spPr/>
        <p:txBody>
          <a:bodyPr/>
          <a:lstStyle/>
          <a:p>
            <a:r>
              <a:rPr lang="en-US" altLang="en-US" b="1"/>
              <a:t>Insect characteristics (based on the adult form)</a:t>
            </a:r>
          </a:p>
          <a:p>
            <a:pPr lvl="1"/>
            <a:r>
              <a:rPr lang="en-US" altLang="en-US" sz="3200" b="1"/>
              <a:t>Three distinct body regions</a:t>
            </a:r>
          </a:p>
          <a:p>
            <a:pPr lvl="1"/>
            <a:r>
              <a:rPr lang="en-US" altLang="en-US" sz="3200" b="1"/>
              <a:t>Jointed legs (3 pairs)</a:t>
            </a:r>
          </a:p>
          <a:p>
            <a:pPr lvl="1"/>
            <a:r>
              <a:rPr lang="en-US" altLang="en-US" sz="3200" b="1"/>
              <a:t>Antennae (1 pair)</a:t>
            </a:r>
          </a:p>
          <a:p>
            <a:pPr lvl="1"/>
            <a:r>
              <a:rPr lang="en-US" altLang="en-US" sz="3200" b="1"/>
              <a:t>Wings (0-2 pair)</a:t>
            </a:r>
          </a:p>
          <a:p>
            <a:pPr lvl="2"/>
            <a:endParaRPr lang="en-US" altLang="en-US" sz="3200" b="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r>
              <a:rPr lang="en-US" altLang="en-US" sz="4000"/>
              <a:t>Insect Form and Structure (Morphology)</a:t>
            </a:r>
          </a:p>
        </p:txBody>
      </p:sp>
      <p:pic>
        <p:nvPicPr>
          <p:cNvPr id="12292" name="Picture 4" descr="mg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6338" y="1600200"/>
            <a:ext cx="678973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6"/>
          <p:cNvSpPr>
            <a:spLocks noGrp="1" noRot="1" noChangeArrowheads="1"/>
          </p:cNvSpPr>
          <p:nvPr>
            <p:ph type="title"/>
          </p:nvPr>
        </p:nvSpPr>
        <p:spPr/>
        <p:txBody>
          <a:bodyPr/>
          <a:lstStyle/>
          <a:p>
            <a:r>
              <a:rPr lang="en-US" altLang="en-US"/>
              <a:t>Insect legs</a:t>
            </a:r>
          </a:p>
        </p:txBody>
      </p:sp>
      <p:pic>
        <p:nvPicPr>
          <p:cNvPr id="23557" name="Picture 5" descr="mg2"/>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6338" y="1600200"/>
            <a:ext cx="6596062"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6"/>
          <p:cNvSpPr>
            <a:spLocks noGrp="1" noRot="1" noChangeArrowheads="1"/>
          </p:cNvSpPr>
          <p:nvPr>
            <p:ph type="title"/>
          </p:nvPr>
        </p:nvSpPr>
        <p:spPr/>
        <p:txBody>
          <a:bodyPr/>
          <a:lstStyle/>
          <a:p>
            <a:r>
              <a:rPr lang="en-US" altLang="en-US"/>
              <a:t>Insect Wings</a:t>
            </a:r>
          </a:p>
        </p:txBody>
      </p:sp>
      <p:pic>
        <p:nvPicPr>
          <p:cNvPr id="26629" name="Picture 5" descr="mg3"/>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4750" y="1600200"/>
            <a:ext cx="679291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6"/>
          <p:cNvSpPr>
            <a:spLocks noGrp="1" noRot="1" noChangeArrowheads="1"/>
          </p:cNvSpPr>
          <p:nvPr>
            <p:ph type="title"/>
          </p:nvPr>
        </p:nvSpPr>
        <p:spPr/>
        <p:txBody>
          <a:bodyPr/>
          <a:lstStyle/>
          <a:p>
            <a:r>
              <a:rPr lang="en-US" altLang="en-US"/>
              <a:t>Antennae</a:t>
            </a:r>
          </a:p>
        </p:txBody>
      </p:sp>
      <p:pic>
        <p:nvPicPr>
          <p:cNvPr id="30729" name="Picture 9" descr="antennae"/>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1539875"/>
            <a:ext cx="7162800" cy="4502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6"/>
          <p:cNvSpPr>
            <a:spLocks noGrp="1" noRot="1" noChangeArrowheads="1"/>
          </p:cNvSpPr>
          <p:nvPr>
            <p:ph type="title"/>
          </p:nvPr>
        </p:nvSpPr>
        <p:spPr/>
        <p:txBody>
          <a:bodyPr/>
          <a:lstStyle/>
          <a:p>
            <a:r>
              <a:rPr lang="en-US" altLang="en-US"/>
              <a:t>Insect Mouthparts</a:t>
            </a:r>
          </a:p>
        </p:txBody>
      </p:sp>
      <p:pic>
        <p:nvPicPr>
          <p:cNvPr id="33797" name="Picture 5" descr="mg5"/>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6338" y="1600200"/>
            <a:ext cx="678973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Rectangle 6"/>
          <p:cNvSpPr>
            <a:spLocks noGrp="1" noRot="1" noChangeArrowheads="1"/>
          </p:cNvSpPr>
          <p:nvPr>
            <p:ph type="title"/>
          </p:nvPr>
        </p:nvSpPr>
        <p:spPr/>
        <p:txBody>
          <a:bodyPr/>
          <a:lstStyle/>
          <a:p>
            <a:r>
              <a:rPr lang="en-US" altLang="en-US" sz="4000"/>
              <a:t>Growth and Development of Insects</a:t>
            </a:r>
          </a:p>
        </p:txBody>
      </p:sp>
      <p:pic>
        <p:nvPicPr>
          <p:cNvPr id="36869" name="Picture 5" descr="mg6"/>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6338" y="1600200"/>
            <a:ext cx="678973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Rectangle 6"/>
          <p:cNvSpPr>
            <a:spLocks noGrp="1" noRot="1" noChangeArrowheads="1"/>
          </p:cNvSpPr>
          <p:nvPr>
            <p:ph type="title"/>
          </p:nvPr>
        </p:nvSpPr>
        <p:spPr/>
        <p:txBody>
          <a:bodyPr/>
          <a:lstStyle/>
          <a:p>
            <a:r>
              <a:rPr lang="en-US" altLang="en-US"/>
              <a:t>Complete Metamorphosis</a:t>
            </a:r>
          </a:p>
        </p:txBody>
      </p:sp>
      <p:pic>
        <p:nvPicPr>
          <p:cNvPr id="40965" name="Picture 5" descr="mg7"/>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7925" y="1600200"/>
            <a:ext cx="6788150"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4" name="Rectangle 6"/>
          <p:cNvSpPr>
            <a:spLocks noGrp="1" noRot="1" noChangeArrowheads="1"/>
          </p:cNvSpPr>
          <p:nvPr>
            <p:ph type="title"/>
          </p:nvPr>
        </p:nvSpPr>
        <p:spPr/>
        <p:txBody>
          <a:bodyPr/>
          <a:lstStyle/>
          <a:p>
            <a:r>
              <a:rPr lang="en-US" altLang="en-US"/>
              <a:t>Gradual Metamorphosis</a:t>
            </a:r>
          </a:p>
        </p:txBody>
      </p:sp>
      <p:pic>
        <p:nvPicPr>
          <p:cNvPr id="83973" name="Picture 5" descr="mggh"/>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7925" y="1600200"/>
            <a:ext cx="6788150"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r>
              <a:rPr lang="en-US" altLang="en-US" sz="4000"/>
              <a:t>Complete classification system of insects.</a:t>
            </a:r>
            <a:r>
              <a:rPr lang="en-US" altLang="en-US" sz="4000" b="0"/>
              <a:t> </a:t>
            </a:r>
            <a:endParaRPr lang="en-US" altLang="en-US" sz="4000"/>
          </a:p>
        </p:txBody>
      </p:sp>
      <p:sp>
        <p:nvSpPr>
          <p:cNvPr id="14339" name="Rectangle 3"/>
          <p:cNvSpPr>
            <a:spLocks noGrp="1" noChangeArrowheads="1"/>
          </p:cNvSpPr>
          <p:nvPr>
            <p:ph type="body" idx="1"/>
          </p:nvPr>
        </p:nvSpPr>
        <p:spPr/>
        <p:txBody>
          <a:bodyPr/>
          <a:lstStyle/>
          <a:p>
            <a:r>
              <a:rPr lang="en-US" altLang="en-US" sz="2800" b="1"/>
              <a:t>Phylum: Arthropoda</a:t>
            </a:r>
          </a:p>
          <a:p>
            <a:pPr>
              <a:buFont typeface="Wingdings" charset="2"/>
              <a:buNone/>
            </a:pPr>
            <a:r>
              <a:rPr lang="en-US" altLang="en-US" sz="2800" b="1"/>
              <a:t>		Class: Insect</a:t>
            </a:r>
          </a:p>
          <a:p>
            <a:pPr>
              <a:buFont typeface="Wingdings" charset="2"/>
              <a:buNone/>
            </a:pPr>
            <a:r>
              <a:rPr lang="en-US" altLang="en-US" sz="2800" b="1"/>
              <a:t>		   Order: Diptera</a:t>
            </a:r>
          </a:p>
          <a:p>
            <a:pPr>
              <a:buFont typeface="Wingdings" charset="2"/>
              <a:buNone/>
            </a:pPr>
            <a:r>
              <a:rPr lang="en-US" altLang="en-US" sz="2800" b="1"/>
              <a:t>			Family: Muscidae</a:t>
            </a:r>
          </a:p>
          <a:p>
            <a:pPr>
              <a:buFont typeface="Wingdings" charset="2"/>
              <a:buNone/>
            </a:pPr>
            <a:r>
              <a:rPr lang="en-US" altLang="en-US" sz="2800" b="1"/>
              <a:t>                      Genus: </a:t>
            </a:r>
            <a:r>
              <a:rPr lang="en-US" altLang="en-US" sz="2800" b="1" u="sng"/>
              <a:t>Musca</a:t>
            </a:r>
            <a:r>
              <a:rPr lang="en-US" altLang="en-US" sz="2800" b="1"/>
              <a:t>                                                                                                                               			Species: </a:t>
            </a:r>
            <a:r>
              <a:rPr lang="en-US" altLang="en-US" sz="2800" b="1" u="sng"/>
              <a:t>domestica</a:t>
            </a:r>
            <a:endParaRPr lang="en-US" altLang="en-US" sz="2800" b="1"/>
          </a:p>
          <a:p>
            <a:pPr>
              <a:buFont typeface="Wingdings" charset="2"/>
              <a:buNone/>
            </a:pPr>
            <a:r>
              <a:rPr lang="en-US" altLang="en-US" sz="2800" b="1"/>
              <a:t>				   Common name: housefly</a:t>
            </a:r>
          </a:p>
          <a:p>
            <a:endParaRPr lang="en-US" altLang="en-US" sz="2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1">
                <a:gamma/>
                <a:tint val="44314"/>
                <a:invGamma/>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136194" name="Picture 2" descr="lflslide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7772400" cy="5160963"/>
          </a:xfrm>
          <a:prstGeom prst="rect">
            <a:avLst/>
          </a:prstGeom>
          <a:noFill/>
          <a:extLst>
            <a:ext uri="{909E8E84-426E-40DD-AFC4-6F175D3DCCD1}">
              <a14:hiddenFill xmlns:a14="http://schemas.microsoft.com/office/drawing/2010/main">
                <a:solidFill>
                  <a:srgbClr val="FFFFFF"/>
                </a:solidFill>
              </a14:hiddenFill>
            </a:ext>
          </a:extLst>
        </p:spPr>
      </p:pic>
      <p:sp>
        <p:nvSpPr>
          <p:cNvPr id="136195" name="Text Box 3"/>
          <p:cNvSpPr txBox="1">
            <a:spLocks noChangeArrowheads="1"/>
          </p:cNvSpPr>
          <p:nvPr/>
        </p:nvSpPr>
        <p:spPr bwMode="auto">
          <a:xfrm>
            <a:off x="3908425" y="4495800"/>
            <a:ext cx="4473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sz="2400">
              <a:latin typeface="Times" charset="0"/>
            </a:endParaRPr>
          </a:p>
        </p:txBody>
      </p:sp>
      <p:sp>
        <p:nvSpPr>
          <p:cNvPr id="136196" name="Text Box 4"/>
          <p:cNvSpPr txBox="1">
            <a:spLocks noChangeArrowheads="1"/>
          </p:cNvSpPr>
          <p:nvPr/>
        </p:nvSpPr>
        <p:spPr bwMode="auto">
          <a:xfrm>
            <a:off x="3810000" y="48768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sz="2400">
              <a:latin typeface="Times" charset="0"/>
            </a:endParaRPr>
          </a:p>
        </p:txBody>
      </p:sp>
      <p:sp>
        <p:nvSpPr>
          <p:cNvPr id="136197" name="Rectangle 5"/>
          <p:cNvSpPr>
            <a:spLocks noChangeArrowheads="1"/>
          </p:cNvSpPr>
          <p:nvPr/>
        </p:nvSpPr>
        <p:spPr bwMode="auto">
          <a:xfrm>
            <a:off x="1371600" y="5867400"/>
            <a:ext cx="6781800" cy="6858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r>
              <a:rPr lang="en-US" altLang="en-US" sz="3200" b="1">
                <a:solidFill>
                  <a:srgbClr val="3399FF"/>
                </a:solidFill>
                <a:effectLst>
                  <a:outerShdw blurRad="38100" dist="38100" dir="2700000" algn="tl">
                    <a:srgbClr val="C0C0C0"/>
                  </a:outerShdw>
                </a:effectLst>
                <a:latin typeface="Arial" charset="0"/>
              </a:rPr>
              <a:t>www.ugaextension.com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r>
              <a:rPr lang="en-US" altLang="en-US"/>
              <a:t>Insect Identification</a:t>
            </a:r>
          </a:p>
        </p:txBody>
      </p:sp>
      <p:sp>
        <p:nvSpPr>
          <p:cNvPr id="13315" name="Rectangle 3"/>
          <p:cNvSpPr>
            <a:spLocks noGrp="1" noChangeArrowheads="1"/>
          </p:cNvSpPr>
          <p:nvPr>
            <p:ph type="body" idx="1"/>
          </p:nvPr>
        </p:nvSpPr>
        <p:spPr/>
        <p:txBody>
          <a:bodyPr/>
          <a:lstStyle/>
          <a:p>
            <a:pPr>
              <a:buFont typeface="Wingdings" charset="2"/>
              <a:buNone/>
            </a:pPr>
            <a:r>
              <a:rPr lang="en-US" altLang="en-US" b="1"/>
              <a:t>Knowledge gained from classification to order level.</a:t>
            </a:r>
          </a:p>
          <a:p>
            <a:r>
              <a:rPr lang="en-US" altLang="en-US" b="1"/>
              <a:t>Life cycle</a:t>
            </a:r>
          </a:p>
          <a:p>
            <a:r>
              <a:rPr lang="en-US" altLang="en-US" b="1"/>
              <a:t>Damage caused</a:t>
            </a:r>
          </a:p>
          <a:p>
            <a:r>
              <a:rPr lang="en-US" altLang="en-US" b="1"/>
              <a:t>Habitat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8" name="Rectangle 6"/>
          <p:cNvSpPr>
            <a:spLocks noGrp="1" noRot="1" noChangeArrowheads="1"/>
          </p:cNvSpPr>
          <p:nvPr>
            <p:ph type="title"/>
          </p:nvPr>
        </p:nvSpPr>
        <p:spPr/>
        <p:txBody>
          <a:bodyPr/>
          <a:lstStyle/>
          <a:p>
            <a:r>
              <a:rPr lang="en-US" altLang="en-US"/>
              <a:t>Coleoptera: </a:t>
            </a:r>
            <a:r>
              <a:rPr lang="en-US" altLang="en-US" sz="2400"/>
              <a:t>Beetles and weevils</a:t>
            </a:r>
          </a:p>
        </p:txBody>
      </p:sp>
      <p:pic>
        <p:nvPicPr>
          <p:cNvPr id="44037" name="Picture 5" descr="mg8"/>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7925" y="1600200"/>
            <a:ext cx="678656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rrowheads="1"/>
          </p:cNvSpPr>
          <p:nvPr>
            <p:ph type="title"/>
          </p:nvPr>
        </p:nvSpPr>
        <p:spPr/>
        <p:txBody>
          <a:bodyPr/>
          <a:lstStyle/>
          <a:p>
            <a:r>
              <a:rPr lang="en-US" altLang="en-US"/>
              <a:t>Coleoptera: </a:t>
            </a:r>
            <a:r>
              <a:rPr lang="en-US" altLang="en-US" sz="2400"/>
              <a:t>Beetles and weevils</a:t>
            </a:r>
          </a:p>
        </p:txBody>
      </p:sp>
      <p:sp>
        <p:nvSpPr>
          <p:cNvPr id="157699" name="Rectangle 3"/>
          <p:cNvSpPr>
            <a:spLocks noGrp="1" noChangeArrowheads="1"/>
          </p:cNvSpPr>
          <p:nvPr>
            <p:ph type="body" idx="1"/>
          </p:nvPr>
        </p:nvSpPr>
        <p:spPr/>
        <p:txBody>
          <a:bodyPr/>
          <a:lstStyle/>
          <a:p>
            <a:pPr>
              <a:lnSpc>
                <a:spcPct val="80000"/>
              </a:lnSpc>
              <a:buFont typeface="Wingdings" charset="2"/>
              <a:buNone/>
            </a:pPr>
            <a:r>
              <a:rPr lang="en-US" altLang="en-US" b="1"/>
              <a:t>Chewing mouthparts</a:t>
            </a:r>
          </a:p>
          <a:p>
            <a:pPr>
              <a:lnSpc>
                <a:spcPct val="80000"/>
              </a:lnSpc>
              <a:buFont typeface="Wingdings" charset="2"/>
              <a:buNone/>
            </a:pPr>
            <a:r>
              <a:rPr lang="en-US" altLang="en-US" b="1"/>
              <a:t>Complete metamorphosis</a:t>
            </a:r>
          </a:p>
          <a:p>
            <a:pPr>
              <a:lnSpc>
                <a:spcPct val="80000"/>
              </a:lnSpc>
              <a:buFont typeface="Wingdings" charset="2"/>
              <a:buNone/>
            </a:pPr>
            <a:r>
              <a:rPr lang="en-US" altLang="en-US" b="1"/>
              <a:t>Adults </a:t>
            </a:r>
          </a:p>
          <a:p>
            <a:pPr>
              <a:lnSpc>
                <a:spcPct val="80000"/>
              </a:lnSpc>
            </a:pPr>
            <a:r>
              <a:rPr lang="en-US" altLang="en-US" sz="2800" b="1"/>
              <a:t> Hardened outer skeleton</a:t>
            </a:r>
          </a:p>
          <a:p>
            <a:pPr>
              <a:lnSpc>
                <a:spcPct val="80000"/>
              </a:lnSpc>
            </a:pPr>
            <a:r>
              <a:rPr lang="en-US" altLang="en-US" sz="2800" b="1"/>
              <a:t>2 pairs of wings, outer pair hardened - inner pair membranous.</a:t>
            </a:r>
          </a:p>
          <a:p>
            <a:pPr>
              <a:lnSpc>
                <a:spcPct val="80000"/>
              </a:lnSpc>
            </a:pPr>
            <a:r>
              <a:rPr lang="en-US" altLang="en-US" sz="2800" b="1"/>
              <a:t>Noticeable antennae</a:t>
            </a:r>
          </a:p>
          <a:p>
            <a:pPr>
              <a:lnSpc>
                <a:spcPct val="80000"/>
              </a:lnSpc>
              <a:buFont typeface="Wingdings" charset="2"/>
              <a:buNone/>
            </a:pPr>
            <a:r>
              <a:rPr lang="en-US" altLang="en-US" sz="2800" b="1"/>
              <a:t> </a:t>
            </a:r>
            <a:r>
              <a:rPr lang="en-US" altLang="en-US" b="1"/>
              <a:t>Larvae </a:t>
            </a:r>
          </a:p>
          <a:p>
            <a:pPr>
              <a:lnSpc>
                <a:spcPct val="80000"/>
              </a:lnSpc>
            </a:pPr>
            <a:r>
              <a:rPr lang="en-US" altLang="en-US" sz="2800" b="1"/>
              <a:t>Head capsule, 3 pairs of legs on the thorax  no legs on the abdomen </a:t>
            </a:r>
            <a:r>
              <a:rPr lang="en-US" altLang="en-US" sz="2000" b="1"/>
              <a:t>(Weevil larvae lack legs on the thorax)</a:t>
            </a:r>
          </a:p>
          <a:p>
            <a:pPr>
              <a:lnSpc>
                <a:spcPct val="80000"/>
              </a:lnSpc>
              <a:buFont typeface="Wingdings" charset="2"/>
              <a:buNone/>
            </a:pPr>
            <a:endParaRPr lang="en-US" altLang="en-US" sz="20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Rectangle 6"/>
          <p:cNvSpPr>
            <a:spLocks noGrp="1" noRot="1" noChangeArrowheads="1"/>
          </p:cNvSpPr>
          <p:nvPr>
            <p:ph type="title"/>
          </p:nvPr>
        </p:nvSpPr>
        <p:spPr/>
        <p:txBody>
          <a:bodyPr/>
          <a:lstStyle/>
          <a:p>
            <a:r>
              <a:rPr lang="en-US" altLang="en-US"/>
              <a:t>Dermaptera: </a:t>
            </a:r>
            <a:r>
              <a:rPr lang="en-US" altLang="en-US" sz="2400"/>
              <a:t>Earwigs</a:t>
            </a:r>
          </a:p>
        </p:txBody>
      </p:sp>
      <p:pic>
        <p:nvPicPr>
          <p:cNvPr id="47109" name="Picture 5" descr="mg9"/>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7925" y="1600200"/>
            <a:ext cx="678656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rrowheads="1"/>
          </p:cNvSpPr>
          <p:nvPr>
            <p:ph type="title"/>
          </p:nvPr>
        </p:nvSpPr>
        <p:spPr/>
        <p:txBody>
          <a:bodyPr/>
          <a:lstStyle/>
          <a:p>
            <a:r>
              <a:rPr lang="en-US" altLang="en-US"/>
              <a:t>Dermaptera - </a:t>
            </a:r>
            <a:r>
              <a:rPr lang="en-US" altLang="en-US" sz="2400"/>
              <a:t>Earwigs.</a:t>
            </a:r>
          </a:p>
        </p:txBody>
      </p:sp>
      <p:sp>
        <p:nvSpPr>
          <p:cNvPr id="159747" name="Rectangle 3"/>
          <p:cNvSpPr>
            <a:spLocks noGrp="1" noChangeArrowheads="1"/>
          </p:cNvSpPr>
          <p:nvPr>
            <p:ph type="body" idx="1"/>
          </p:nvPr>
        </p:nvSpPr>
        <p:spPr>
          <a:xfrm>
            <a:off x="457200" y="1600200"/>
            <a:ext cx="8229600" cy="4724400"/>
          </a:xfrm>
        </p:spPr>
        <p:txBody>
          <a:bodyPr/>
          <a:lstStyle/>
          <a:p>
            <a:r>
              <a:rPr lang="en-US" altLang="en-US" sz="2800" b="1"/>
              <a:t>Chewing mouthparts</a:t>
            </a:r>
          </a:p>
          <a:p>
            <a:r>
              <a:rPr lang="en-US" altLang="en-US" sz="2800" b="1"/>
              <a:t>Gradual metamorphosis</a:t>
            </a:r>
          </a:p>
          <a:p>
            <a:r>
              <a:rPr lang="en-US" altLang="en-US" sz="2800" b="1"/>
              <a:t> Elongate, flattened insects with strong, movable forceps on the  abdomen</a:t>
            </a:r>
          </a:p>
          <a:p>
            <a:r>
              <a:rPr lang="en-US" altLang="en-US" sz="2800" b="1"/>
              <a:t>Outer wings- short, hardened ; inner wings folded, membranous, "ear-shaped"</a:t>
            </a:r>
          </a:p>
          <a:p>
            <a:r>
              <a:rPr lang="en-US" altLang="en-US" sz="2800" b="1"/>
              <a:t>Adults and nymphs similar in appearance</a:t>
            </a:r>
          </a:p>
          <a:p>
            <a:r>
              <a:rPr lang="en-US" altLang="en-US" sz="2800" b="1"/>
              <a:t>Adults moderately sized insects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Rectangle 6"/>
          <p:cNvSpPr>
            <a:spLocks noGrp="1" noRot="1" noChangeArrowheads="1"/>
          </p:cNvSpPr>
          <p:nvPr>
            <p:ph type="title"/>
          </p:nvPr>
        </p:nvSpPr>
        <p:spPr/>
        <p:txBody>
          <a:bodyPr/>
          <a:lstStyle/>
          <a:p>
            <a:r>
              <a:rPr lang="en-US" altLang="en-US" sz="4000"/>
              <a:t>Diptera: </a:t>
            </a:r>
            <a:r>
              <a:rPr lang="en-US" altLang="en-US" sz="2400"/>
              <a:t>Flies, mosquitoes, gnats and midges</a:t>
            </a:r>
          </a:p>
        </p:txBody>
      </p:sp>
      <p:pic>
        <p:nvPicPr>
          <p:cNvPr id="50181" name="Picture 5" descr="mg10"/>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7925" y="1600200"/>
            <a:ext cx="678656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rrowheads="1"/>
          </p:cNvSpPr>
          <p:nvPr>
            <p:ph type="title"/>
          </p:nvPr>
        </p:nvSpPr>
        <p:spPr/>
        <p:txBody>
          <a:bodyPr/>
          <a:lstStyle/>
          <a:p>
            <a:r>
              <a:rPr lang="en-US" altLang="en-US" sz="4000"/>
              <a:t>Diptera: </a:t>
            </a:r>
            <a:r>
              <a:rPr lang="en-US" altLang="en-US" sz="2400"/>
              <a:t>Flies, mosquitoes, gnats and midges</a:t>
            </a:r>
          </a:p>
        </p:txBody>
      </p:sp>
      <p:sp>
        <p:nvSpPr>
          <p:cNvPr id="161797" name="Rectangle 5"/>
          <p:cNvSpPr>
            <a:spLocks noGrp="1" noChangeArrowheads="1"/>
          </p:cNvSpPr>
          <p:nvPr>
            <p:ph type="body" idx="1"/>
          </p:nvPr>
        </p:nvSpPr>
        <p:spPr>
          <a:xfrm>
            <a:off x="457200" y="1447800"/>
            <a:ext cx="8229600" cy="4525963"/>
          </a:xfrm>
        </p:spPr>
        <p:txBody>
          <a:bodyPr/>
          <a:lstStyle/>
          <a:p>
            <a:pPr>
              <a:lnSpc>
                <a:spcPct val="90000"/>
              </a:lnSpc>
              <a:buFont typeface="Wingdings" charset="2"/>
              <a:buNone/>
            </a:pPr>
            <a:r>
              <a:rPr lang="en-US" altLang="en-US" sz="2800" b="1"/>
              <a:t>Complete metamorphosis</a:t>
            </a:r>
          </a:p>
          <a:p>
            <a:pPr>
              <a:lnSpc>
                <a:spcPct val="90000"/>
              </a:lnSpc>
              <a:buFont typeface="Wingdings" charset="2"/>
              <a:buNone/>
            </a:pPr>
            <a:r>
              <a:rPr lang="en-US" altLang="en-US" b="1"/>
              <a:t>Adults</a:t>
            </a:r>
            <a:r>
              <a:rPr lang="en-US" altLang="en-US" sz="2800" b="1"/>
              <a:t> </a:t>
            </a:r>
          </a:p>
          <a:p>
            <a:pPr>
              <a:lnSpc>
                <a:spcPct val="90000"/>
              </a:lnSpc>
            </a:pPr>
            <a:r>
              <a:rPr lang="en-US" altLang="en-US" sz="2800" b="1"/>
              <a:t>1 pair of wings, are soft-bodied and often hairy</a:t>
            </a:r>
          </a:p>
          <a:p>
            <a:pPr>
              <a:lnSpc>
                <a:spcPct val="90000"/>
              </a:lnSpc>
            </a:pPr>
            <a:r>
              <a:rPr lang="en-US" altLang="en-US" sz="2800" b="1"/>
              <a:t>Sponging (housefly) or piercing (mosquito) mouthparts</a:t>
            </a:r>
          </a:p>
          <a:p>
            <a:pPr>
              <a:lnSpc>
                <a:spcPct val="90000"/>
              </a:lnSpc>
              <a:buFont typeface="Wingdings" charset="2"/>
              <a:buNone/>
            </a:pPr>
            <a:r>
              <a:rPr lang="en-US" altLang="en-US" b="1"/>
              <a:t>Larvae </a:t>
            </a:r>
          </a:p>
          <a:p>
            <a:pPr>
              <a:lnSpc>
                <a:spcPct val="90000"/>
              </a:lnSpc>
            </a:pPr>
            <a:r>
              <a:rPr lang="en-US" altLang="en-US" sz="2800" b="1"/>
              <a:t>Mouth hooks or chewing mouthparts</a:t>
            </a:r>
          </a:p>
          <a:p>
            <a:pPr>
              <a:lnSpc>
                <a:spcPct val="90000"/>
              </a:lnSpc>
            </a:pPr>
            <a:r>
              <a:rPr lang="en-US" altLang="en-US" sz="2800" b="1"/>
              <a:t>Most larvae are legless</a:t>
            </a:r>
          </a:p>
          <a:p>
            <a:pPr>
              <a:lnSpc>
                <a:spcPct val="90000"/>
              </a:lnSpc>
            </a:pPr>
            <a:r>
              <a:rPr lang="en-US" altLang="en-US" sz="2800" b="1"/>
              <a:t>Larvae of advanced forms, housefly and relatives, have no head capsule, possess mouth hooks, and are called maggots; lower forms such as mosquito larvae and relatives have a head capsule</a:t>
            </a:r>
            <a:endParaRPr lang="en-US" altLang="en-US" sz="2400" b="1"/>
          </a:p>
          <a:p>
            <a:pPr>
              <a:lnSpc>
                <a:spcPct val="90000"/>
              </a:lnSpc>
              <a:buFont typeface="Wingdings" charset="2"/>
              <a:buNone/>
            </a:pPr>
            <a:endParaRPr lang="en-US" altLang="en-US" sz="2400" b="1"/>
          </a:p>
          <a:p>
            <a:pPr>
              <a:lnSpc>
                <a:spcPct val="90000"/>
              </a:lnSpc>
            </a:pPr>
            <a:endParaRPr lang="en-US" altLang="en-US" sz="24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4" name="Rectangle 6"/>
          <p:cNvSpPr>
            <a:spLocks noGrp="1" noRot="1" noChangeArrowheads="1"/>
          </p:cNvSpPr>
          <p:nvPr>
            <p:ph type="title"/>
          </p:nvPr>
        </p:nvSpPr>
        <p:spPr/>
        <p:txBody>
          <a:bodyPr/>
          <a:lstStyle/>
          <a:p>
            <a:r>
              <a:rPr lang="en-US" altLang="en-US" sz="4000"/>
              <a:t>Hemiptera – Heteroptera </a:t>
            </a:r>
            <a:br>
              <a:rPr lang="en-US" altLang="en-US" sz="4000"/>
            </a:br>
            <a:r>
              <a:rPr lang="en-US" altLang="en-US" sz="2400"/>
              <a:t>Stink Bug, Plant Bug, Squash Bug, Box elder Bug</a:t>
            </a:r>
          </a:p>
        </p:txBody>
      </p:sp>
      <p:pic>
        <p:nvPicPr>
          <p:cNvPr id="53253" name="Picture 5" descr="mg1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2133600"/>
            <a:ext cx="6518275" cy="4346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rrowheads="1"/>
          </p:cNvSpPr>
          <p:nvPr>
            <p:ph type="title"/>
          </p:nvPr>
        </p:nvSpPr>
        <p:spPr/>
        <p:txBody>
          <a:bodyPr/>
          <a:lstStyle/>
          <a:p>
            <a:r>
              <a:rPr lang="en-US" altLang="en-US" sz="4000"/>
              <a:t>Hemiptera – Heteroptera</a:t>
            </a:r>
            <a:br>
              <a:rPr lang="en-US" altLang="en-US" sz="4000"/>
            </a:br>
            <a:r>
              <a:rPr lang="en-US" altLang="en-US" sz="2400"/>
              <a:t>Stink Bug, Plant Bug, Squash Bug, Box elder Bug</a:t>
            </a:r>
          </a:p>
        </p:txBody>
      </p:sp>
      <p:sp>
        <p:nvSpPr>
          <p:cNvPr id="164869" name="Rectangle 5"/>
          <p:cNvSpPr>
            <a:spLocks noGrp="1" noChangeArrowheads="1"/>
          </p:cNvSpPr>
          <p:nvPr>
            <p:ph type="body" idx="1"/>
          </p:nvPr>
        </p:nvSpPr>
        <p:spPr/>
        <p:txBody>
          <a:bodyPr/>
          <a:lstStyle/>
          <a:p>
            <a:r>
              <a:rPr lang="en-US" altLang="en-US" sz="2800" b="1"/>
              <a:t>Gradual metamorphosis (egg, nymph, adult)</a:t>
            </a:r>
          </a:p>
          <a:p>
            <a:r>
              <a:rPr lang="en-US" altLang="en-US" sz="2800" b="1"/>
              <a:t> 2  pairs of wings; 2nd pair is membranous, 1</a:t>
            </a:r>
            <a:r>
              <a:rPr lang="en-US" altLang="en-US" sz="2800" b="1" baseline="30000"/>
              <a:t>st</a:t>
            </a:r>
            <a:r>
              <a:rPr lang="en-US" altLang="en-US" sz="2800" b="1"/>
              <a:t> pair are "half-wings"-membranous thickening on basal half</a:t>
            </a:r>
          </a:p>
          <a:p>
            <a:r>
              <a:rPr lang="en-US" altLang="en-US" sz="2800" b="1"/>
              <a:t>Adults and nymphs usually resemble one another</a:t>
            </a:r>
          </a:p>
          <a:p>
            <a:r>
              <a:rPr lang="en-US" altLang="en-US" sz="2800" b="1"/>
              <a:t>Piercing-sucking mouthparts</a:t>
            </a:r>
          </a:p>
          <a:p>
            <a:r>
              <a:rPr lang="en-US" altLang="en-US" sz="2800" b="1"/>
              <a:t>Adults and nymphs- both damaging stages</a:t>
            </a:r>
          </a:p>
          <a:p>
            <a:pPr>
              <a:buFont typeface="Wingdings" charset="2"/>
              <a:buNone/>
            </a:pPr>
            <a:endParaRPr lang="en-US" altLang="en-US" sz="28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2" name="Rectangle 6"/>
          <p:cNvSpPr>
            <a:spLocks noGrp="1" noRot="1" noChangeArrowheads="1"/>
          </p:cNvSpPr>
          <p:nvPr>
            <p:ph type="title"/>
          </p:nvPr>
        </p:nvSpPr>
        <p:spPr/>
        <p:txBody>
          <a:bodyPr/>
          <a:lstStyle/>
          <a:p>
            <a:r>
              <a:rPr lang="en-US" altLang="en-US" sz="4000"/>
              <a:t>Hemiptera –</a:t>
            </a:r>
            <a:r>
              <a:rPr lang="en-US" altLang="en-US" sz="4000" b="0"/>
              <a:t> </a:t>
            </a:r>
            <a:r>
              <a:rPr lang="en-US" altLang="en-US" sz="4000"/>
              <a:t>Homoptera</a:t>
            </a:r>
            <a:r>
              <a:rPr lang="en-US" altLang="en-US" sz="4000" b="0"/>
              <a:t/>
            </a:r>
            <a:br>
              <a:rPr lang="en-US" altLang="en-US" sz="4000" b="0"/>
            </a:br>
            <a:r>
              <a:rPr lang="en-US" altLang="en-US" sz="2400"/>
              <a:t>Scale Insects, Mealybugs, Whiteflies, Aphids, Cicadas and Leafhoppers</a:t>
            </a:r>
          </a:p>
        </p:txBody>
      </p:sp>
      <p:pic>
        <p:nvPicPr>
          <p:cNvPr id="188421" name="Picture 5" descr="mg1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990600" y="1676400"/>
            <a:ext cx="7315200" cy="48021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1"/>
            </a:gs>
            <a:gs pos="100000">
              <a:schemeClr val="bg1">
                <a:gamma/>
                <a:tint val="47451"/>
                <a:invGamma/>
              </a:schemeClr>
            </a:gs>
          </a:gsLst>
          <a:lin ang="5400000" scaled="1"/>
        </a:gradFill>
        <a:effectLst/>
      </p:bgPr>
    </p:bg>
    <p:spTree>
      <p:nvGrpSpPr>
        <p:cNvPr id="1" name=""/>
        <p:cNvGrpSpPr/>
        <p:nvPr/>
      </p:nvGrpSpPr>
      <p:grpSpPr>
        <a:xfrm>
          <a:off x="0" y="0"/>
          <a:ext cx="0" cy="0"/>
          <a:chOff x="0" y="0"/>
          <a:chExt cx="0" cy="0"/>
        </a:xfrm>
      </p:grpSpPr>
      <p:pic>
        <p:nvPicPr>
          <p:cNvPr id="142338" name="Picture 2" descr="Weblogo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838200"/>
            <a:ext cx="5410200" cy="5302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Rectangle 6"/>
          <p:cNvSpPr>
            <a:spLocks noGrp="1" noRot="1" noChangeArrowheads="1"/>
          </p:cNvSpPr>
          <p:nvPr>
            <p:ph type="title"/>
          </p:nvPr>
        </p:nvSpPr>
        <p:spPr/>
        <p:txBody>
          <a:bodyPr/>
          <a:lstStyle/>
          <a:p>
            <a:r>
              <a:rPr lang="en-US" altLang="en-US" sz="4000"/>
              <a:t>Hemiptera –</a:t>
            </a:r>
            <a:r>
              <a:rPr lang="en-US" altLang="en-US" sz="4000" b="0"/>
              <a:t> </a:t>
            </a:r>
            <a:br>
              <a:rPr lang="en-US" altLang="en-US" sz="4000" b="0"/>
            </a:br>
            <a:r>
              <a:rPr lang="en-US" altLang="en-US" sz="2400"/>
              <a:t>Scale Insects, Mealybugs, Whiteflies, Aphids, Cicadas and Leafhoppers</a:t>
            </a:r>
          </a:p>
        </p:txBody>
      </p:sp>
      <p:sp>
        <p:nvSpPr>
          <p:cNvPr id="56329" name="Rectangle 9"/>
          <p:cNvSpPr>
            <a:spLocks noGrp="1" noChangeArrowheads="1"/>
          </p:cNvSpPr>
          <p:nvPr>
            <p:ph type="body" idx="1"/>
          </p:nvPr>
        </p:nvSpPr>
        <p:spPr>
          <a:xfrm>
            <a:off x="457200" y="1981200"/>
            <a:ext cx="8229600" cy="4144963"/>
          </a:xfrm>
        </p:spPr>
        <p:txBody>
          <a:bodyPr/>
          <a:lstStyle/>
          <a:p>
            <a:r>
              <a:rPr lang="en-US" altLang="en-US" b="1"/>
              <a:t>Most are small, soft bodied insects; cicadas may be large and hard bodied</a:t>
            </a:r>
          </a:p>
          <a:p>
            <a:r>
              <a:rPr lang="en-US" altLang="en-US" b="1"/>
              <a:t>Winged and unwinged forms</a:t>
            </a:r>
          </a:p>
          <a:p>
            <a:r>
              <a:rPr lang="en-US" altLang="en-US" b="1"/>
              <a:t>All stages- sucking mouthparts</a:t>
            </a:r>
          </a:p>
          <a:p>
            <a:r>
              <a:rPr lang="en-US" altLang="en-US" b="1"/>
              <a:t>Gradual metamorphosis</a:t>
            </a:r>
          </a:p>
          <a:p>
            <a:r>
              <a:rPr lang="en-US" altLang="en-US" b="1"/>
              <a:t>Many are carriers of plant pathogens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Rectangle 6"/>
          <p:cNvSpPr>
            <a:spLocks noGrp="1" noRot="1" noChangeArrowheads="1"/>
          </p:cNvSpPr>
          <p:nvPr>
            <p:ph type="title"/>
          </p:nvPr>
        </p:nvSpPr>
        <p:spPr/>
        <p:txBody>
          <a:bodyPr/>
          <a:lstStyle/>
          <a:p>
            <a:r>
              <a:rPr lang="en-US" altLang="en-US" sz="4000"/>
              <a:t>Hymenoptera – </a:t>
            </a:r>
            <a:br>
              <a:rPr lang="en-US" altLang="en-US" sz="4000"/>
            </a:br>
            <a:r>
              <a:rPr lang="en-US" altLang="en-US" sz="2400"/>
              <a:t>Bees, Ants, Wasps, Sawflies, Horntails</a:t>
            </a:r>
            <a:r>
              <a:rPr lang="en-US" altLang="en-US" sz="4000"/>
              <a:t>.</a:t>
            </a:r>
            <a:br>
              <a:rPr lang="en-US" altLang="en-US" sz="4000"/>
            </a:br>
            <a:endParaRPr lang="en-US" altLang="en-US" sz="4000"/>
          </a:p>
        </p:txBody>
      </p:sp>
      <p:pic>
        <p:nvPicPr>
          <p:cNvPr id="59397" name="Picture 5" descr="mg13"/>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7925" y="1600200"/>
            <a:ext cx="678656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rrowheads="1"/>
          </p:cNvSpPr>
          <p:nvPr>
            <p:ph type="title"/>
          </p:nvPr>
        </p:nvSpPr>
        <p:spPr/>
        <p:txBody>
          <a:bodyPr/>
          <a:lstStyle/>
          <a:p>
            <a:r>
              <a:rPr lang="en-US" altLang="en-US" sz="4000"/>
              <a:t>Hymenoptera – </a:t>
            </a:r>
            <a:br>
              <a:rPr lang="en-US" altLang="en-US" sz="4000"/>
            </a:br>
            <a:r>
              <a:rPr lang="en-US" altLang="en-US" sz="2400"/>
              <a:t>Bees, Ants, Wasps, Sawflies, Horntails</a:t>
            </a:r>
            <a:r>
              <a:rPr lang="en-US" altLang="en-US" sz="4000"/>
              <a:t/>
            </a:r>
            <a:br>
              <a:rPr lang="en-US" altLang="en-US" sz="4000"/>
            </a:br>
            <a:endParaRPr lang="en-US" altLang="en-US" sz="4000"/>
          </a:p>
        </p:txBody>
      </p:sp>
      <p:sp>
        <p:nvSpPr>
          <p:cNvPr id="168965" name="Rectangle 5"/>
          <p:cNvSpPr>
            <a:spLocks noGrp="1" noChangeArrowheads="1"/>
          </p:cNvSpPr>
          <p:nvPr>
            <p:ph type="body" idx="1"/>
          </p:nvPr>
        </p:nvSpPr>
        <p:spPr>
          <a:xfrm>
            <a:off x="457200" y="1295400"/>
            <a:ext cx="8229600" cy="4525963"/>
          </a:xfrm>
        </p:spPr>
        <p:txBody>
          <a:bodyPr/>
          <a:lstStyle/>
          <a:p>
            <a:pPr>
              <a:lnSpc>
                <a:spcPct val="115000"/>
              </a:lnSpc>
              <a:buFont typeface="Wingdings" charset="2"/>
              <a:buNone/>
            </a:pPr>
            <a:r>
              <a:rPr lang="en-US" altLang="en-US" sz="2800" b="1"/>
              <a:t>Complete metamorphosis</a:t>
            </a:r>
          </a:p>
          <a:p>
            <a:pPr>
              <a:lnSpc>
                <a:spcPct val="115000"/>
              </a:lnSpc>
              <a:buFont typeface="Wingdings" charset="2"/>
              <a:buNone/>
            </a:pPr>
            <a:r>
              <a:rPr lang="en-US" altLang="en-US" sz="2800" b="1"/>
              <a:t>Most have chewing mouthparts</a:t>
            </a:r>
          </a:p>
          <a:p>
            <a:pPr>
              <a:lnSpc>
                <a:spcPct val="115000"/>
              </a:lnSpc>
              <a:buFont typeface="Wingdings" charset="2"/>
              <a:buNone/>
            </a:pPr>
            <a:r>
              <a:rPr lang="en-US" altLang="en-US" sz="2800" b="1"/>
              <a:t>Adults </a:t>
            </a:r>
          </a:p>
          <a:p>
            <a:pPr>
              <a:lnSpc>
                <a:spcPct val="115000"/>
              </a:lnSpc>
            </a:pPr>
            <a:r>
              <a:rPr lang="en-US" altLang="en-US" sz="2400" b="1"/>
              <a:t>Membranous wings- 2 pairs </a:t>
            </a:r>
          </a:p>
          <a:p>
            <a:pPr>
              <a:lnSpc>
                <a:spcPct val="115000"/>
              </a:lnSpc>
            </a:pPr>
            <a:r>
              <a:rPr lang="en-US" altLang="en-US" sz="2400" b="1"/>
              <a:t> Soft or slightly hardened body</a:t>
            </a:r>
          </a:p>
          <a:p>
            <a:pPr>
              <a:lnSpc>
                <a:spcPct val="115000"/>
              </a:lnSpc>
            </a:pPr>
            <a:r>
              <a:rPr lang="en-US" altLang="en-US" sz="2800" b="1"/>
              <a:t>Larvae </a:t>
            </a:r>
          </a:p>
          <a:p>
            <a:pPr>
              <a:lnSpc>
                <a:spcPct val="115000"/>
              </a:lnSpc>
            </a:pPr>
            <a:r>
              <a:rPr lang="en-US" altLang="en-US" sz="2400" b="1"/>
              <a:t>0 legs (wasps, bees, ants), or 3 pair of legs on thorax and more than 4 pair of legs on abdomen (some sawflies)</a:t>
            </a:r>
          </a:p>
          <a:p>
            <a:pPr>
              <a:lnSpc>
                <a:spcPct val="115000"/>
              </a:lnSpc>
            </a:pPr>
            <a:endParaRPr lang="en-US" altLang="en-US" sz="2400" b="1"/>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0" name="Rectangle 6"/>
          <p:cNvSpPr>
            <a:spLocks noGrp="1" noRot="1" noChangeArrowheads="1"/>
          </p:cNvSpPr>
          <p:nvPr>
            <p:ph type="title"/>
          </p:nvPr>
        </p:nvSpPr>
        <p:spPr/>
        <p:txBody>
          <a:bodyPr/>
          <a:lstStyle/>
          <a:p>
            <a:r>
              <a:rPr lang="en-US" altLang="en-US" sz="4000"/>
              <a:t>Lepidoptera – </a:t>
            </a:r>
            <a:br>
              <a:rPr lang="en-US" altLang="en-US" sz="4000"/>
            </a:br>
            <a:r>
              <a:rPr lang="en-US" altLang="en-US" sz="2400" b="0"/>
              <a:t>Butterflies, Moths</a:t>
            </a:r>
          </a:p>
        </p:txBody>
      </p:sp>
      <p:pic>
        <p:nvPicPr>
          <p:cNvPr id="62469" name="Picture 5" descr="mg14"/>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7925" y="1600200"/>
            <a:ext cx="678656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rrowheads="1"/>
          </p:cNvSpPr>
          <p:nvPr>
            <p:ph type="title"/>
          </p:nvPr>
        </p:nvSpPr>
        <p:spPr/>
        <p:txBody>
          <a:bodyPr/>
          <a:lstStyle/>
          <a:p>
            <a:r>
              <a:rPr lang="en-US" altLang="en-US"/>
              <a:t>Lepidoptera – </a:t>
            </a:r>
            <a:r>
              <a:rPr lang="en-US" altLang="en-US" sz="2800"/>
              <a:t>Butterflies, Moths</a:t>
            </a:r>
          </a:p>
        </p:txBody>
      </p:sp>
      <p:sp>
        <p:nvSpPr>
          <p:cNvPr id="172037" name="Rectangle 5"/>
          <p:cNvSpPr>
            <a:spLocks noGrp="1" noChangeArrowheads="1"/>
          </p:cNvSpPr>
          <p:nvPr>
            <p:ph type="body" idx="1"/>
          </p:nvPr>
        </p:nvSpPr>
        <p:spPr/>
        <p:txBody>
          <a:bodyPr/>
          <a:lstStyle/>
          <a:p>
            <a:pPr>
              <a:lnSpc>
                <a:spcPct val="90000"/>
              </a:lnSpc>
              <a:buFont typeface="Wingdings" charset="2"/>
              <a:buNone/>
            </a:pPr>
            <a:r>
              <a:rPr lang="en-US" altLang="en-US" sz="2800" b="1">
                <a:latin typeface="Arial" charset="0"/>
              </a:rPr>
              <a:t> </a:t>
            </a:r>
            <a:r>
              <a:rPr lang="en-US" altLang="en-US" b="1"/>
              <a:t>Complete metamorphosis</a:t>
            </a:r>
          </a:p>
          <a:p>
            <a:pPr>
              <a:lnSpc>
                <a:spcPct val="90000"/>
              </a:lnSpc>
              <a:buFont typeface="Wingdings" charset="2"/>
              <a:buNone/>
            </a:pPr>
            <a:r>
              <a:rPr lang="en-US" altLang="en-US" b="1"/>
              <a:t>Adults </a:t>
            </a:r>
          </a:p>
          <a:p>
            <a:pPr>
              <a:lnSpc>
                <a:spcPct val="90000"/>
              </a:lnSpc>
            </a:pPr>
            <a:r>
              <a:rPr lang="en-US" altLang="en-US" sz="2800" b="1"/>
              <a:t>soft bodied </a:t>
            </a:r>
          </a:p>
          <a:p>
            <a:pPr>
              <a:lnSpc>
                <a:spcPct val="90000"/>
              </a:lnSpc>
            </a:pPr>
            <a:r>
              <a:rPr lang="en-US" altLang="en-US" sz="2800" b="1"/>
              <a:t> 4 wings covered with small scales</a:t>
            </a:r>
          </a:p>
          <a:p>
            <a:pPr>
              <a:lnSpc>
                <a:spcPct val="90000"/>
              </a:lnSpc>
            </a:pPr>
            <a:r>
              <a:rPr lang="en-US" altLang="en-US" sz="2800" b="1"/>
              <a:t> Mouthparts coiled, sucking tube. Adults feed on nectar</a:t>
            </a:r>
          </a:p>
          <a:p>
            <a:pPr>
              <a:lnSpc>
                <a:spcPct val="90000"/>
              </a:lnSpc>
              <a:buFont typeface="Wingdings" charset="2"/>
              <a:buNone/>
            </a:pPr>
            <a:r>
              <a:rPr lang="en-US" altLang="en-US" b="1"/>
              <a:t>Larvae</a:t>
            </a:r>
          </a:p>
          <a:p>
            <a:pPr>
              <a:lnSpc>
                <a:spcPct val="90000"/>
              </a:lnSpc>
            </a:pPr>
            <a:r>
              <a:rPr lang="en-US" altLang="en-US" sz="2800" b="1"/>
              <a:t>Chewing mouthparts</a:t>
            </a:r>
          </a:p>
          <a:p>
            <a:pPr>
              <a:lnSpc>
                <a:spcPct val="90000"/>
              </a:lnSpc>
            </a:pPr>
            <a:r>
              <a:rPr lang="en-US" altLang="en-US" sz="2800" b="1"/>
              <a:t>Caterpillar, worm-like, variable in color and voracious feeders</a:t>
            </a:r>
          </a:p>
          <a:p>
            <a:pPr>
              <a:lnSpc>
                <a:spcPct val="90000"/>
              </a:lnSpc>
            </a:pPr>
            <a:r>
              <a:rPr lang="en-US" altLang="en-US" sz="2800" b="1"/>
              <a:t>Legs on the abdomen, as well as the thorax</a:t>
            </a:r>
          </a:p>
          <a:p>
            <a:pPr>
              <a:lnSpc>
                <a:spcPct val="90000"/>
              </a:lnSpc>
              <a:buClr>
                <a:schemeClr val="tx1"/>
              </a:buClr>
            </a:pPr>
            <a:endParaRPr lang="en-US" altLang="en-US" sz="2800" b="1"/>
          </a:p>
          <a:p>
            <a:pPr>
              <a:lnSpc>
                <a:spcPct val="90000"/>
              </a:lnSpc>
              <a:buClr>
                <a:schemeClr val="tx1"/>
              </a:buClr>
            </a:pPr>
            <a:endParaRPr lang="en-US" altLang="en-US" sz="24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1" name="Picture 5" descr="mg15"/>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7925" y="1600200"/>
            <a:ext cx="678656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65542" name="Rectangle 6"/>
          <p:cNvSpPr>
            <a:spLocks noGrp="1" noRot="1" noChangeArrowheads="1"/>
          </p:cNvSpPr>
          <p:nvPr>
            <p:ph type="title"/>
          </p:nvPr>
        </p:nvSpPr>
        <p:spPr/>
        <p:txBody>
          <a:bodyPr/>
          <a:lstStyle/>
          <a:p>
            <a:r>
              <a:rPr lang="en-US" altLang="en-US" sz="4000"/>
              <a:t>Neuroptera – </a:t>
            </a:r>
            <a:br>
              <a:rPr lang="en-US" altLang="en-US" sz="4000"/>
            </a:br>
            <a:r>
              <a:rPr lang="en-US" altLang="en-US" sz="2400"/>
              <a:t>Lacewings, Antlions, Snakeflies, Mantispids, Dustywing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Rot="1" noChangeArrowheads="1"/>
          </p:cNvSpPr>
          <p:nvPr>
            <p:ph type="title"/>
          </p:nvPr>
        </p:nvSpPr>
        <p:spPr/>
        <p:txBody>
          <a:bodyPr/>
          <a:lstStyle/>
          <a:p>
            <a:r>
              <a:rPr lang="en-US" altLang="en-US" sz="4000"/>
              <a:t>Neuroptera – </a:t>
            </a:r>
            <a:br>
              <a:rPr lang="en-US" altLang="en-US" sz="4000"/>
            </a:br>
            <a:r>
              <a:rPr lang="en-US" altLang="en-US" sz="2400"/>
              <a:t>Lacewings, Antlions, Snakeflies, Mantispids, Dustywing</a:t>
            </a:r>
          </a:p>
        </p:txBody>
      </p:sp>
      <p:sp>
        <p:nvSpPr>
          <p:cNvPr id="175109" name="Rectangle 5"/>
          <p:cNvSpPr>
            <a:spLocks noGrp="1" noChangeArrowheads="1"/>
          </p:cNvSpPr>
          <p:nvPr>
            <p:ph type="body" idx="1"/>
          </p:nvPr>
        </p:nvSpPr>
        <p:spPr>
          <a:xfrm>
            <a:off x="457200" y="2209800"/>
            <a:ext cx="8229600" cy="3916363"/>
          </a:xfrm>
        </p:spPr>
        <p:txBody>
          <a:bodyPr/>
          <a:lstStyle/>
          <a:p>
            <a:r>
              <a:rPr lang="en-US" altLang="en-US" b="1"/>
              <a:t>Insect predators, many are aquatic</a:t>
            </a:r>
          </a:p>
          <a:p>
            <a:r>
              <a:rPr lang="en-US" altLang="en-US" b="1"/>
              <a:t>2 pair of membranous wings</a:t>
            </a:r>
          </a:p>
          <a:p>
            <a:r>
              <a:rPr lang="en-US" altLang="en-US" b="1"/>
              <a:t>Chewing mouthparts</a:t>
            </a:r>
          </a:p>
          <a:p>
            <a:r>
              <a:rPr lang="en-US" altLang="en-US" b="1"/>
              <a:t>Complete metamorphosis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4" name="Rectangle 6"/>
          <p:cNvSpPr>
            <a:spLocks noGrp="1" noRot="1" noChangeArrowheads="1"/>
          </p:cNvSpPr>
          <p:nvPr>
            <p:ph type="title"/>
          </p:nvPr>
        </p:nvSpPr>
        <p:spPr/>
        <p:txBody>
          <a:bodyPr/>
          <a:lstStyle/>
          <a:p>
            <a:r>
              <a:rPr lang="en-US" altLang="en-US" sz="4000"/>
              <a:t>Orthoptera – </a:t>
            </a:r>
            <a:br>
              <a:rPr lang="en-US" altLang="en-US" sz="4000"/>
            </a:br>
            <a:r>
              <a:rPr lang="en-US" altLang="en-US" sz="2400"/>
              <a:t>Grasshopper, Cricket, Praying Mantis</a:t>
            </a:r>
          </a:p>
        </p:txBody>
      </p:sp>
      <p:pic>
        <p:nvPicPr>
          <p:cNvPr id="68613" name="Picture 5" descr="mg16"/>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7925" y="1600200"/>
            <a:ext cx="678656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rrowheads="1"/>
          </p:cNvSpPr>
          <p:nvPr>
            <p:ph type="title"/>
          </p:nvPr>
        </p:nvSpPr>
        <p:spPr/>
        <p:txBody>
          <a:bodyPr/>
          <a:lstStyle/>
          <a:p>
            <a:r>
              <a:rPr lang="en-US" altLang="en-US" sz="4000"/>
              <a:t>Orthoptera – </a:t>
            </a:r>
            <a:br>
              <a:rPr lang="en-US" altLang="en-US" sz="4000"/>
            </a:br>
            <a:r>
              <a:rPr lang="en-US" altLang="en-US" sz="2400"/>
              <a:t>Grasshopper, Cricket, Praying Mantis</a:t>
            </a:r>
          </a:p>
        </p:txBody>
      </p:sp>
      <p:sp>
        <p:nvSpPr>
          <p:cNvPr id="178181" name="Rectangle 5"/>
          <p:cNvSpPr>
            <a:spLocks noGrp="1" noChangeArrowheads="1"/>
          </p:cNvSpPr>
          <p:nvPr>
            <p:ph type="body" idx="1"/>
          </p:nvPr>
        </p:nvSpPr>
        <p:spPr/>
        <p:txBody>
          <a:bodyPr/>
          <a:lstStyle/>
          <a:p>
            <a:pPr>
              <a:lnSpc>
                <a:spcPct val="90000"/>
              </a:lnSpc>
            </a:pPr>
            <a:r>
              <a:rPr lang="en-US" altLang="en-US" sz="2800" b="1"/>
              <a:t>Simple metamorphosis</a:t>
            </a:r>
          </a:p>
          <a:p>
            <a:pPr>
              <a:lnSpc>
                <a:spcPct val="90000"/>
              </a:lnSpc>
            </a:pPr>
            <a:r>
              <a:rPr lang="en-US" altLang="en-US" sz="2800" b="1"/>
              <a:t>Chewing mouthparts.  Both adults and nymphs are damaging</a:t>
            </a:r>
          </a:p>
          <a:p>
            <a:pPr>
              <a:lnSpc>
                <a:spcPct val="90000"/>
              </a:lnSpc>
            </a:pPr>
            <a:r>
              <a:rPr lang="en-US" altLang="en-US" sz="2800" b="1"/>
              <a:t> Immature stages – nymphs-- resemble adults but are wingless</a:t>
            </a:r>
          </a:p>
          <a:p>
            <a:pPr>
              <a:lnSpc>
                <a:spcPct val="90000"/>
              </a:lnSpc>
              <a:buFont typeface="Wingdings" charset="2"/>
              <a:buNone/>
            </a:pPr>
            <a:r>
              <a:rPr lang="en-US" altLang="en-US" b="1"/>
              <a:t>Adults</a:t>
            </a:r>
            <a:r>
              <a:rPr lang="en-US" altLang="en-US" sz="2800" b="1"/>
              <a:t> </a:t>
            </a:r>
          </a:p>
          <a:p>
            <a:pPr>
              <a:lnSpc>
                <a:spcPct val="90000"/>
              </a:lnSpc>
            </a:pPr>
            <a:r>
              <a:rPr lang="en-US" altLang="en-US" sz="2800" b="1"/>
              <a:t> Moderate to large, often rather hard bodied</a:t>
            </a:r>
          </a:p>
          <a:p>
            <a:pPr>
              <a:lnSpc>
                <a:spcPct val="90000"/>
              </a:lnSpc>
            </a:pPr>
            <a:r>
              <a:rPr lang="en-US" altLang="en-US" sz="2800" b="1"/>
              <a:t> 2 pairs of wings. Forewings- elongate, narrow and hardened; hindwings- membranous with extensive folded area</a:t>
            </a:r>
          </a:p>
          <a:p>
            <a:pPr>
              <a:lnSpc>
                <a:spcPct val="90000"/>
              </a:lnSpc>
            </a:pPr>
            <a:r>
              <a:rPr lang="en-US" altLang="en-US" sz="2800" b="1"/>
              <a:t> Hind legs of forms enlarged for jumping (except cockroaches and walking sticks)</a:t>
            </a:r>
          </a:p>
          <a:p>
            <a:pPr>
              <a:lnSpc>
                <a:spcPct val="90000"/>
              </a:lnSpc>
              <a:buFont typeface="Wingdings" charset="2"/>
              <a:buNone/>
            </a:pPr>
            <a:endParaRPr lang="en-US" altLang="en-US" sz="2800" b="1"/>
          </a:p>
          <a:p>
            <a:pPr>
              <a:lnSpc>
                <a:spcPct val="90000"/>
              </a:lnSpc>
            </a:pPr>
            <a:endParaRPr lang="en-US" altLang="en-US" sz="2800" b="1"/>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3" name="Rectangle 5"/>
          <p:cNvSpPr>
            <a:spLocks noGrp="1" noRot="1" noChangeArrowheads="1"/>
          </p:cNvSpPr>
          <p:nvPr>
            <p:ph type="title"/>
          </p:nvPr>
        </p:nvSpPr>
        <p:spPr/>
        <p:txBody>
          <a:bodyPr/>
          <a:lstStyle/>
          <a:p>
            <a:r>
              <a:rPr lang="en-US" altLang="en-US" sz="4000"/>
              <a:t>Thysanoptera-</a:t>
            </a:r>
            <a:r>
              <a:rPr lang="en-US" altLang="en-US" sz="4000" b="0"/>
              <a:t> </a:t>
            </a:r>
            <a:br>
              <a:rPr lang="en-US" altLang="en-US" sz="4000" b="0"/>
            </a:br>
            <a:r>
              <a:rPr lang="en-US" altLang="en-US" sz="2400"/>
              <a:t>Thrips</a:t>
            </a:r>
          </a:p>
        </p:txBody>
      </p:sp>
      <p:pic>
        <p:nvPicPr>
          <p:cNvPr id="109572" name="Picture 4" descr="mgthrip"/>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7925" y="1600200"/>
            <a:ext cx="678656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title"/>
          </p:nvPr>
        </p:nvSpPr>
        <p:spPr/>
        <p:txBody>
          <a:bodyPr/>
          <a:lstStyle/>
          <a:p>
            <a:r>
              <a:rPr lang="en-US" altLang="en-US" sz="6000"/>
              <a:t>General Entomology</a:t>
            </a:r>
          </a:p>
        </p:txBody>
      </p:sp>
      <p:sp>
        <p:nvSpPr>
          <p:cNvPr id="2054" name="Text Box 6"/>
          <p:cNvSpPr txBox="1">
            <a:spLocks noChangeArrowheads="1"/>
          </p:cNvSpPr>
          <p:nvPr/>
        </p:nvSpPr>
        <p:spPr bwMode="auto">
          <a:xfrm>
            <a:off x="304800" y="5791200"/>
            <a:ext cx="853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b="1">
                <a:latin typeface="Arial" charset="0"/>
              </a:rPr>
              <a:t>Prepared from information written by Dr. Kris Braman, Dr. Beverly Sparks, Dr. David Adams</a:t>
            </a:r>
          </a:p>
        </p:txBody>
      </p:sp>
      <p:pic>
        <p:nvPicPr>
          <p:cNvPr id="2061" name="Picture 13" descr="1366089"/>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295400"/>
            <a:ext cx="5638800" cy="4516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062" name="Text Box 14"/>
          <p:cNvSpPr txBox="1">
            <a:spLocks noChangeArrowheads="1"/>
          </p:cNvSpPr>
          <p:nvPr/>
        </p:nvSpPr>
        <p:spPr bwMode="auto">
          <a:xfrm>
            <a:off x="609600" y="5562600"/>
            <a:ext cx="3657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400" b="1"/>
              <a:t>Susan Ellis, www.insectimages.org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rrowheads="1"/>
          </p:cNvSpPr>
          <p:nvPr>
            <p:ph type="title"/>
          </p:nvPr>
        </p:nvSpPr>
        <p:spPr/>
        <p:txBody>
          <a:bodyPr/>
          <a:lstStyle/>
          <a:p>
            <a:r>
              <a:rPr lang="en-US" altLang="en-US" sz="4000"/>
              <a:t>Thysanoptera-</a:t>
            </a:r>
            <a:r>
              <a:rPr lang="en-US" altLang="en-US" sz="4000" b="0"/>
              <a:t> </a:t>
            </a:r>
            <a:br>
              <a:rPr lang="en-US" altLang="en-US" sz="4000" b="0"/>
            </a:br>
            <a:r>
              <a:rPr lang="en-US" altLang="en-US" sz="2400"/>
              <a:t>Thrips</a:t>
            </a:r>
          </a:p>
        </p:txBody>
      </p:sp>
      <p:sp>
        <p:nvSpPr>
          <p:cNvPr id="181253" name="Rectangle 5"/>
          <p:cNvSpPr>
            <a:spLocks noGrp="1" noChangeArrowheads="1"/>
          </p:cNvSpPr>
          <p:nvPr>
            <p:ph type="body" idx="1"/>
          </p:nvPr>
        </p:nvSpPr>
        <p:spPr/>
        <p:txBody>
          <a:bodyPr/>
          <a:lstStyle/>
          <a:p>
            <a:pPr>
              <a:lnSpc>
                <a:spcPct val="115000"/>
              </a:lnSpc>
            </a:pPr>
            <a:r>
              <a:rPr lang="en-US" altLang="en-US" b="1"/>
              <a:t> Adults - small, soft bodied insects</a:t>
            </a:r>
          </a:p>
          <a:p>
            <a:pPr>
              <a:lnSpc>
                <a:spcPct val="115000"/>
              </a:lnSpc>
            </a:pPr>
            <a:r>
              <a:rPr lang="en-US" altLang="en-US" b="1"/>
              <a:t>Rasping-sucking mouthparts</a:t>
            </a:r>
          </a:p>
          <a:p>
            <a:pPr>
              <a:lnSpc>
                <a:spcPct val="115000"/>
              </a:lnSpc>
            </a:pPr>
            <a:r>
              <a:rPr lang="en-US" altLang="en-US" b="1"/>
              <a:t>Varied metamorphosis (complete or gradual)</a:t>
            </a:r>
          </a:p>
          <a:p>
            <a:pPr>
              <a:lnSpc>
                <a:spcPct val="115000"/>
              </a:lnSpc>
            </a:pPr>
            <a:r>
              <a:rPr lang="en-US" altLang="en-US" b="1"/>
              <a:t> Found on flowers or leaves of plants</a:t>
            </a:r>
          </a:p>
          <a:p>
            <a:pPr>
              <a:lnSpc>
                <a:spcPct val="115000"/>
              </a:lnSpc>
            </a:pPr>
            <a:r>
              <a:rPr lang="en-US" altLang="en-US" b="1"/>
              <a:t> 2 pairs wings- slender, feather-like with fringed hairs</a:t>
            </a:r>
          </a:p>
          <a:p>
            <a:pPr>
              <a:lnSpc>
                <a:spcPct val="115000"/>
              </a:lnSpc>
            </a:pPr>
            <a:endParaRPr lang="en-US" altLang="en-US" b="1">
              <a:latin typeface="Arial" charset="0"/>
            </a:endParaRPr>
          </a:p>
          <a:p>
            <a:pPr>
              <a:lnSpc>
                <a:spcPct val="115000"/>
              </a:lnSpc>
            </a:pPr>
            <a:endParaRPr lang="en-US"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r>
              <a:rPr lang="en-US" altLang="en-US"/>
              <a:t>Insect Relatives</a:t>
            </a:r>
          </a:p>
        </p:txBody>
      </p:sp>
      <p:sp>
        <p:nvSpPr>
          <p:cNvPr id="10243" name="Rectangle 3"/>
          <p:cNvSpPr>
            <a:spLocks noGrp="1" noChangeArrowheads="1"/>
          </p:cNvSpPr>
          <p:nvPr>
            <p:ph type="body" idx="1"/>
          </p:nvPr>
        </p:nvSpPr>
        <p:spPr/>
        <p:txBody>
          <a:bodyPr/>
          <a:lstStyle/>
          <a:p>
            <a:r>
              <a:rPr lang="en-US" altLang="en-US" sz="4000"/>
              <a:t>Arachnida</a:t>
            </a:r>
          </a:p>
          <a:p>
            <a:r>
              <a:rPr lang="en-US" altLang="en-US" sz="4000"/>
              <a:t>Diplopoda</a:t>
            </a:r>
          </a:p>
          <a:p>
            <a:r>
              <a:rPr lang="en-US" altLang="en-US" sz="4000"/>
              <a:t>Chilopoda</a:t>
            </a:r>
          </a:p>
          <a:p>
            <a:r>
              <a:rPr lang="en-US" altLang="en-US" sz="4000"/>
              <a:t>Crustacea</a:t>
            </a:r>
          </a:p>
          <a:p>
            <a:endParaRPr lang="en-US" altLang="en-US" sz="4000"/>
          </a:p>
          <a:p>
            <a:pPr>
              <a:buFont typeface="Wingdings" charset="2"/>
              <a:buNone/>
            </a:pPr>
            <a:endParaRPr lang="en-US" altLang="en-US">
              <a:latin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rrowheads="1"/>
          </p:cNvSpPr>
          <p:nvPr>
            <p:ph type="title"/>
          </p:nvPr>
        </p:nvSpPr>
        <p:spPr/>
        <p:txBody>
          <a:bodyPr/>
          <a:lstStyle/>
          <a:p>
            <a:r>
              <a:rPr lang="en-US" altLang="en-US"/>
              <a:t>ARACHNIDA </a:t>
            </a:r>
          </a:p>
        </p:txBody>
      </p:sp>
      <p:sp>
        <p:nvSpPr>
          <p:cNvPr id="186371" name="Rectangle 3"/>
          <p:cNvSpPr>
            <a:spLocks noGrp="1" noChangeArrowheads="1"/>
          </p:cNvSpPr>
          <p:nvPr>
            <p:ph type="body" idx="1"/>
          </p:nvPr>
        </p:nvSpPr>
        <p:spPr/>
        <p:txBody>
          <a:bodyPr/>
          <a:lstStyle/>
          <a:p>
            <a:pPr lvl="1"/>
            <a:r>
              <a:rPr lang="en-US" altLang="en-US" sz="4000"/>
              <a:t>Spiders</a:t>
            </a:r>
          </a:p>
          <a:p>
            <a:pPr lvl="1"/>
            <a:r>
              <a:rPr lang="en-US" altLang="en-US" sz="4000"/>
              <a:t>Spider Mites</a:t>
            </a:r>
          </a:p>
          <a:p>
            <a:pPr lvl="1"/>
            <a:r>
              <a:rPr lang="en-US" altLang="en-US" sz="4000"/>
              <a:t>Ticks </a:t>
            </a:r>
          </a:p>
          <a:p>
            <a:pPr lvl="1"/>
            <a:r>
              <a:rPr lang="en-US" altLang="en-US" sz="4000"/>
              <a:t>Scorpions </a:t>
            </a:r>
          </a:p>
          <a:p>
            <a:pPr lvl="1"/>
            <a:r>
              <a:rPr lang="en-US" altLang="en-US" sz="4000"/>
              <a:t>Daddy-longlegs</a:t>
            </a:r>
          </a:p>
          <a:p>
            <a:pPr>
              <a:buFont typeface="Wingdings" charset="2"/>
              <a:buNone/>
            </a:pPr>
            <a:endParaRPr lang="en-US" altLang="en-US" sz="40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8" name="Rectangle 6"/>
          <p:cNvSpPr>
            <a:spLocks noGrp="1" noRot="1" noChangeArrowheads="1"/>
          </p:cNvSpPr>
          <p:nvPr>
            <p:ph type="title"/>
          </p:nvPr>
        </p:nvSpPr>
        <p:spPr/>
        <p:txBody>
          <a:bodyPr/>
          <a:lstStyle/>
          <a:p>
            <a:r>
              <a:rPr lang="en-US" altLang="en-US"/>
              <a:t>Spiders</a:t>
            </a:r>
          </a:p>
        </p:txBody>
      </p:sp>
      <p:pic>
        <p:nvPicPr>
          <p:cNvPr id="74757" name="Picture 5" descr="mg18"/>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7925" y="1600200"/>
            <a:ext cx="6788150"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rrowheads="1"/>
          </p:cNvSpPr>
          <p:nvPr>
            <p:ph type="title"/>
          </p:nvPr>
        </p:nvSpPr>
        <p:spPr/>
        <p:txBody>
          <a:bodyPr/>
          <a:lstStyle/>
          <a:p>
            <a:r>
              <a:rPr lang="en-US" altLang="en-US"/>
              <a:t>Acari- </a:t>
            </a:r>
            <a:r>
              <a:rPr lang="en-US" altLang="en-US" sz="2400"/>
              <a:t>Ticks, Spider mites</a:t>
            </a:r>
          </a:p>
        </p:txBody>
      </p:sp>
      <p:pic>
        <p:nvPicPr>
          <p:cNvPr id="184323" name="Picture 3" descr="mg17"/>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7925" y="1600200"/>
            <a:ext cx="678656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0" name="Rectangle 6"/>
          <p:cNvSpPr>
            <a:spLocks noGrp="1" noRot="1" noChangeArrowheads="1"/>
          </p:cNvSpPr>
          <p:nvPr>
            <p:ph type="title"/>
          </p:nvPr>
        </p:nvSpPr>
        <p:spPr/>
        <p:txBody>
          <a:bodyPr/>
          <a:lstStyle/>
          <a:p>
            <a:r>
              <a:rPr lang="en-US" altLang="en-US" sz="2400"/>
              <a:t>Millipedes –</a:t>
            </a:r>
            <a:r>
              <a:rPr lang="en-US" altLang="en-US" sz="4000"/>
              <a:t>DIPLODA</a:t>
            </a:r>
            <a:r>
              <a:rPr lang="en-US" altLang="en-US" sz="2400" b="0"/>
              <a:t> </a:t>
            </a:r>
            <a:br>
              <a:rPr lang="en-US" altLang="en-US" sz="2400" b="0"/>
            </a:br>
            <a:r>
              <a:rPr lang="en-US" altLang="en-US" sz="2400" b="0"/>
              <a:t>and </a:t>
            </a:r>
            <a:r>
              <a:rPr lang="en-US" altLang="en-US" sz="2400"/>
              <a:t>Centipedes</a:t>
            </a:r>
            <a:r>
              <a:rPr lang="en-US" altLang="en-US" sz="2400" b="0"/>
              <a:t>- </a:t>
            </a:r>
            <a:r>
              <a:rPr lang="en-US" altLang="en-US" sz="4000"/>
              <a:t>CHILOPODA</a:t>
            </a:r>
            <a:r>
              <a:rPr lang="en-US" altLang="en-US" sz="4000" b="0"/>
              <a:t/>
            </a:r>
            <a:br>
              <a:rPr lang="en-US" altLang="en-US" sz="4000" b="0"/>
            </a:br>
            <a:endParaRPr lang="en-US" altLang="en-US" sz="4000" b="0"/>
          </a:p>
        </p:txBody>
      </p:sp>
      <p:pic>
        <p:nvPicPr>
          <p:cNvPr id="77829" name="Picture 5" descr="mg19"/>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7925" y="1600200"/>
            <a:ext cx="6788150"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2" name="Rectangle 6"/>
          <p:cNvSpPr>
            <a:spLocks noGrp="1" noRot="1" noChangeArrowheads="1"/>
          </p:cNvSpPr>
          <p:nvPr>
            <p:ph type="title"/>
          </p:nvPr>
        </p:nvSpPr>
        <p:spPr/>
        <p:txBody>
          <a:bodyPr/>
          <a:lstStyle/>
          <a:p>
            <a:r>
              <a:rPr lang="en-US" altLang="en-US" sz="2800"/>
              <a:t>Sowbugs and Pillbugs</a:t>
            </a:r>
            <a:r>
              <a:rPr lang="en-US" altLang="en-US" b="0"/>
              <a:t> - </a:t>
            </a:r>
            <a:r>
              <a:rPr lang="en-US" altLang="en-US"/>
              <a:t>CRUSTACEA</a:t>
            </a:r>
          </a:p>
        </p:txBody>
      </p:sp>
      <p:pic>
        <p:nvPicPr>
          <p:cNvPr id="80901" name="Picture 5" descr="mg20"/>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7925" y="1600200"/>
            <a:ext cx="6788150"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r>
              <a:rPr lang="en-US" altLang="en-US" sz="4000"/>
              <a:t>Injury by Chewing Insects</a:t>
            </a:r>
          </a:p>
        </p:txBody>
      </p:sp>
      <p:sp>
        <p:nvSpPr>
          <p:cNvPr id="15363" name="Rectangle 3"/>
          <p:cNvSpPr>
            <a:spLocks noGrp="1" noChangeArrowheads="1"/>
          </p:cNvSpPr>
          <p:nvPr>
            <p:ph type="body" sz="half" idx="1"/>
          </p:nvPr>
        </p:nvSpPr>
        <p:spPr/>
        <p:txBody>
          <a:bodyPr/>
          <a:lstStyle/>
          <a:p>
            <a:endParaRPr lang="en-US" altLang="en-US" sz="2800" b="1"/>
          </a:p>
          <a:p>
            <a:endParaRPr lang="en-US" altLang="en-US" sz="2800" b="1"/>
          </a:p>
          <a:p>
            <a:endParaRPr lang="en-US" altLang="en-US" sz="2800" b="1"/>
          </a:p>
          <a:p>
            <a:endParaRPr lang="en-US" altLang="en-US" sz="2800" b="1"/>
          </a:p>
          <a:p>
            <a:endParaRPr lang="en-US" altLang="en-US" sz="2800" b="1"/>
          </a:p>
          <a:p>
            <a:endParaRPr lang="en-US" altLang="en-US" sz="2800"/>
          </a:p>
        </p:txBody>
      </p:sp>
      <p:pic>
        <p:nvPicPr>
          <p:cNvPr id="15365" name="Picture 5" descr="fallarmyworm1"/>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562600" y="1371600"/>
            <a:ext cx="2994025"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5370" name="Text Box 10"/>
          <p:cNvSpPr txBox="1">
            <a:spLocks noChangeArrowheads="1"/>
          </p:cNvSpPr>
          <p:nvPr/>
        </p:nvSpPr>
        <p:spPr bwMode="auto">
          <a:xfrm>
            <a:off x="838200" y="5943600"/>
            <a:ext cx="7391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200" b="1"/>
              <a:t>University of Georgia Archives, The University of Georgia, www.insectimages.org</a:t>
            </a:r>
            <a:r>
              <a:rPr lang="en-US" altLang="en-US" sz="1400"/>
              <a:t> </a:t>
            </a:r>
          </a:p>
        </p:txBody>
      </p:sp>
      <p:pic>
        <p:nvPicPr>
          <p:cNvPr id="15371" name="Picture 11" descr="4060004"/>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219200" y="1447800"/>
            <a:ext cx="4133850" cy="280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5373" name="Text Box 13"/>
          <p:cNvSpPr txBox="1">
            <a:spLocks noChangeArrowheads="1"/>
          </p:cNvSpPr>
          <p:nvPr/>
        </p:nvSpPr>
        <p:spPr bwMode="auto">
          <a:xfrm>
            <a:off x="1143000" y="4191000"/>
            <a:ext cx="1828800" cy="274638"/>
          </a:xfrm>
          <a:prstGeom prst="rect">
            <a:avLst/>
          </a:prstGeom>
          <a:solidFill>
            <a:schemeClr val="tx2">
              <a:alpha val="35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1200" b="1">
                <a:effectLst>
                  <a:outerShdw blurRad="38100" dist="38100" dir="2700000" algn="tl">
                    <a:srgbClr val="000000"/>
                  </a:outerShdw>
                </a:effectLst>
              </a:rPr>
              <a:t> Azalea caterpillar</a:t>
            </a:r>
          </a:p>
        </p:txBody>
      </p:sp>
      <p:sp>
        <p:nvSpPr>
          <p:cNvPr id="15374" name="Text Box 14"/>
          <p:cNvSpPr txBox="1">
            <a:spLocks noChangeArrowheads="1"/>
          </p:cNvSpPr>
          <p:nvPr/>
        </p:nvSpPr>
        <p:spPr bwMode="auto">
          <a:xfrm>
            <a:off x="5257800" y="5715000"/>
            <a:ext cx="1524000" cy="274638"/>
          </a:xfrm>
          <a:prstGeom prst="rect">
            <a:avLst/>
          </a:prstGeom>
          <a:solidFill>
            <a:schemeClr val="tx2">
              <a:alpha val="44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1200" b="1">
                <a:effectLst>
                  <a:outerShdw blurRad="38100" dist="38100" dir="2700000" algn="tl">
                    <a:srgbClr val="000000"/>
                  </a:outerShdw>
                </a:effectLst>
              </a:rPr>
              <a:t>Fall armyworm</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rrowheads="1"/>
          </p:cNvSpPr>
          <p:nvPr>
            <p:ph type="title"/>
          </p:nvPr>
        </p:nvSpPr>
        <p:spPr/>
        <p:txBody>
          <a:bodyPr/>
          <a:lstStyle/>
          <a:p>
            <a:r>
              <a:rPr lang="en-US" altLang="en-US" sz="4000"/>
              <a:t>Injury by Piercing Sucking Insects</a:t>
            </a:r>
          </a:p>
        </p:txBody>
      </p:sp>
      <p:sp>
        <p:nvSpPr>
          <p:cNvPr id="196611" name="Rectangle 3"/>
          <p:cNvSpPr>
            <a:spLocks noGrp="1" noChangeArrowheads="1"/>
          </p:cNvSpPr>
          <p:nvPr>
            <p:ph type="body" idx="4294967295"/>
          </p:nvPr>
        </p:nvSpPr>
        <p:spPr>
          <a:xfrm>
            <a:off x="0" y="1600200"/>
            <a:ext cx="8229600" cy="4525963"/>
          </a:xfrm>
        </p:spPr>
        <p:txBody>
          <a:bodyPr/>
          <a:lstStyle/>
          <a:p>
            <a:endParaRPr lang="en-US" altLang="en-US" b="1"/>
          </a:p>
          <a:p>
            <a:endParaRPr lang="en-US" altLang="en-US" b="1"/>
          </a:p>
          <a:p>
            <a:endParaRPr lang="en-US" altLang="en-US" b="1"/>
          </a:p>
          <a:p>
            <a:endParaRPr lang="en-US" altLang="en-US" b="1"/>
          </a:p>
          <a:p>
            <a:endParaRPr lang="en-US" altLang="en-US" b="1"/>
          </a:p>
          <a:p>
            <a:endParaRPr lang="en-US" altLang="en-US"/>
          </a:p>
        </p:txBody>
      </p:sp>
      <p:sp>
        <p:nvSpPr>
          <p:cNvPr id="196617" name="Text Box 9"/>
          <p:cNvSpPr txBox="1">
            <a:spLocks noChangeArrowheads="1"/>
          </p:cNvSpPr>
          <p:nvPr/>
        </p:nvSpPr>
        <p:spPr bwMode="auto">
          <a:xfrm>
            <a:off x="990600" y="6324600"/>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t>Alton N. Sparks, Jr., The University of Georgia, www.insectimages.org </a:t>
            </a:r>
          </a:p>
        </p:txBody>
      </p:sp>
      <p:pic>
        <p:nvPicPr>
          <p:cNvPr id="196618" name="Picture 10" descr="1327074"/>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6338" y="1600200"/>
            <a:ext cx="678973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rrowheads="1"/>
          </p:cNvSpPr>
          <p:nvPr>
            <p:ph type="title"/>
          </p:nvPr>
        </p:nvSpPr>
        <p:spPr/>
        <p:txBody>
          <a:bodyPr/>
          <a:lstStyle/>
          <a:p>
            <a:r>
              <a:rPr lang="en-US" altLang="en-US" sz="4000"/>
              <a:t>Injury by Subterranean Insects</a:t>
            </a:r>
          </a:p>
        </p:txBody>
      </p:sp>
      <p:sp>
        <p:nvSpPr>
          <p:cNvPr id="198659" name="Rectangle 3"/>
          <p:cNvSpPr>
            <a:spLocks noGrp="1" noChangeArrowheads="1"/>
          </p:cNvSpPr>
          <p:nvPr>
            <p:ph type="body" idx="4294967295"/>
          </p:nvPr>
        </p:nvSpPr>
        <p:spPr>
          <a:xfrm>
            <a:off x="0" y="1600200"/>
            <a:ext cx="8229600" cy="4525963"/>
          </a:xfrm>
        </p:spPr>
        <p:txBody>
          <a:bodyPr/>
          <a:lstStyle/>
          <a:p>
            <a:endParaRPr lang="en-US" altLang="en-US" b="1"/>
          </a:p>
          <a:p>
            <a:endParaRPr lang="en-US" altLang="en-US" b="1"/>
          </a:p>
          <a:p>
            <a:endParaRPr lang="en-US" altLang="en-US" b="1"/>
          </a:p>
          <a:p>
            <a:endParaRPr lang="en-US" altLang="en-US" b="1"/>
          </a:p>
          <a:p>
            <a:endParaRPr lang="en-US" altLang="en-US" b="1"/>
          </a:p>
          <a:p>
            <a:endParaRPr lang="en-US" altLang="en-US" b="1"/>
          </a:p>
          <a:p>
            <a:endParaRPr lang="en-US" altLang="en-US"/>
          </a:p>
        </p:txBody>
      </p:sp>
      <p:sp>
        <p:nvSpPr>
          <p:cNvPr id="198662" name="Text Box 6"/>
          <p:cNvSpPr txBox="1">
            <a:spLocks noChangeArrowheads="1"/>
          </p:cNvSpPr>
          <p:nvPr/>
        </p:nvSpPr>
        <p:spPr bwMode="auto">
          <a:xfrm>
            <a:off x="4191000" y="58674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t>John A. Weidhass, Virginia Tech, www.insectimages.org </a:t>
            </a:r>
          </a:p>
        </p:txBody>
      </p:sp>
      <p:pic>
        <p:nvPicPr>
          <p:cNvPr id="198664" name="Picture 8" descr="1627066"/>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6338" y="1600200"/>
            <a:ext cx="678973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type="body" idx="1"/>
          </p:nvPr>
        </p:nvSpPr>
        <p:spPr>
          <a:xfrm>
            <a:off x="457200" y="1371600"/>
            <a:ext cx="8382000" cy="5105400"/>
          </a:xfrm>
        </p:spPr>
        <p:txBody>
          <a:bodyPr/>
          <a:lstStyle/>
          <a:p>
            <a:pPr>
              <a:lnSpc>
                <a:spcPct val="105000"/>
              </a:lnSpc>
            </a:pPr>
            <a:r>
              <a:rPr lang="en-US" altLang="en-US" sz="3600" b="1"/>
              <a:t>Basic classification </a:t>
            </a:r>
          </a:p>
          <a:p>
            <a:pPr>
              <a:lnSpc>
                <a:spcPct val="105000"/>
              </a:lnSpc>
            </a:pPr>
            <a:r>
              <a:rPr lang="en-US" altLang="en-US" sz="3600" b="1"/>
              <a:t>Existence of insects</a:t>
            </a:r>
          </a:p>
          <a:p>
            <a:pPr>
              <a:lnSpc>
                <a:spcPct val="105000"/>
              </a:lnSpc>
            </a:pPr>
            <a:r>
              <a:rPr lang="en-US" altLang="en-US" sz="3600" b="1"/>
              <a:t>Basic form and structure</a:t>
            </a:r>
          </a:p>
          <a:p>
            <a:pPr>
              <a:lnSpc>
                <a:spcPct val="90000"/>
              </a:lnSpc>
              <a:buClr>
                <a:schemeClr val="tx1"/>
              </a:buClr>
            </a:pPr>
            <a:r>
              <a:rPr lang="en-US" altLang="en-US" sz="3600" b="1"/>
              <a:t>Metamorphosis </a:t>
            </a:r>
          </a:p>
          <a:p>
            <a:pPr>
              <a:lnSpc>
                <a:spcPct val="90000"/>
              </a:lnSpc>
              <a:buClr>
                <a:schemeClr val="tx1"/>
              </a:buClr>
            </a:pPr>
            <a:r>
              <a:rPr lang="en-US" altLang="en-US" sz="3600" b="1"/>
              <a:t>Injury from insects feeding </a:t>
            </a:r>
          </a:p>
          <a:p>
            <a:pPr>
              <a:lnSpc>
                <a:spcPct val="90000"/>
              </a:lnSpc>
              <a:buClr>
                <a:schemeClr val="tx1"/>
              </a:buClr>
            </a:pPr>
            <a:r>
              <a:rPr lang="en-US" altLang="en-US" sz="3600" b="1"/>
              <a:t>Benefits and value of insects</a:t>
            </a:r>
          </a:p>
          <a:p>
            <a:pPr>
              <a:lnSpc>
                <a:spcPct val="90000"/>
              </a:lnSpc>
              <a:buClr>
                <a:schemeClr val="tx1"/>
              </a:buClr>
            </a:pPr>
            <a:r>
              <a:rPr lang="en-US" altLang="en-US" sz="3600" b="1"/>
              <a:t>Proper pest identification &amp; pest management plan</a:t>
            </a:r>
          </a:p>
        </p:txBody>
      </p:sp>
      <p:sp>
        <p:nvSpPr>
          <p:cNvPr id="155652" name="Rectangle 4"/>
          <p:cNvSpPr>
            <a:spLocks noGrp="1" noRot="1" noChangeArrowheads="1"/>
          </p:cNvSpPr>
          <p:nvPr>
            <p:ph type="title"/>
          </p:nvPr>
        </p:nvSpPr>
        <p:spPr/>
        <p:txBody>
          <a:bodyPr/>
          <a:lstStyle/>
          <a:p>
            <a:r>
              <a:rPr lang="en-US" altLang="en-US"/>
              <a:t>Learning objectives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rrowheads="1"/>
          </p:cNvSpPr>
          <p:nvPr>
            <p:ph type="title"/>
          </p:nvPr>
        </p:nvSpPr>
        <p:spPr/>
        <p:txBody>
          <a:bodyPr/>
          <a:lstStyle/>
          <a:p>
            <a:r>
              <a:rPr lang="en-US" altLang="en-US" sz="4000"/>
              <a:t>Injury by Internal Feeders</a:t>
            </a:r>
          </a:p>
        </p:txBody>
      </p:sp>
      <p:pic>
        <p:nvPicPr>
          <p:cNvPr id="200709" name="Picture 5" descr="1439002"/>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 y="2514600"/>
            <a:ext cx="5029200" cy="3351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00707" name="Rectangle 3"/>
          <p:cNvSpPr>
            <a:spLocks noGrp="1" noChangeArrowheads="1"/>
          </p:cNvSpPr>
          <p:nvPr>
            <p:ph type="body" idx="4294967295"/>
          </p:nvPr>
        </p:nvSpPr>
        <p:spPr>
          <a:xfrm>
            <a:off x="0" y="1600200"/>
            <a:ext cx="8229600" cy="4525963"/>
          </a:xfrm>
        </p:spPr>
        <p:txBody>
          <a:bodyPr/>
          <a:lstStyle/>
          <a:p>
            <a:pPr>
              <a:lnSpc>
                <a:spcPct val="90000"/>
              </a:lnSpc>
            </a:pPr>
            <a:endParaRPr lang="en-US" altLang="en-US" b="1"/>
          </a:p>
          <a:p>
            <a:pPr>
              <a:lnSpc>
                <a:spcPct val="90000"/>
              </a:lnSpc>
            </a:pPr>
            <a:endParaRPr lang="en-US" altLang="en-US" b="1"/>
          </a:p>
          <a:p>
            <a:pPr>
              <a:lnSpc>
                <a:spcPct val="90000"/>
              </a:lnSpc>
            </a:pPr>
            <a:endParaRPr lang="en-US" altLang="en-US" b="1"/>
          </a:p>
          <a:p>
            <a:pPr>
              <a:lnSpc>
                <a:spcPct val="90000"/>
              </a:lnSpc>
            </a:pPr>
            <a:endParaRPr lang="en-US" altLang="en-US" b="1"/>
          </a:p>
          <a:p>
            <a:pPr>
              <a:lnSpc>
                <a:spcPct val="90000"/>
              </a:lnSpc>
            </a:pPr>
            <a:endParaRPr lang="en-US" altLang="en-US" b="1"/>
          </a:p>
          <a:p>
            <a:pPr>
              <a:lnSpc>
                <a:spcPct val="90000"/>
              </a:lnSpc>
            </a:pPr>
            <a:endParaRPr lang="en-US" altLang="en-US" b="1"/>
          </a:p>
          <a:p>
            <a:pPr>
              <a:lnSpc>
                <a:spcPct val="90000"/>
              </a:lnSpc>
            </a:pPr>
            <a:endParaRPr lang="en-US" altLang="en-US" b="1"/>
          </a:p>
          <a:p>
            <a:pPr>
              <a:lnSpc>
                <a:spcPct val="90000"/>
              </a:lnSpc>
            </a:pPr>
            <a:endParaRPr lang="en-US" altLang="en-US"/>
          </a:p>
        </p:txBody>
      </p:sp>
      <p:pic>
        <p:nvPicPr>
          <p:cNvPr id="200711" name="Picture 7" descr="1460073"/>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157788" y="1600200"/>
            <a:ext cx="3505200" cy="525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00712" name="Text Box 8"/>
          <p:cNvSpPr txBox="1">
            <a:spLocks noChangeArrowheads="1"/>
          </p:cNvSpPr>
          <p:nvPr/>
        </p:nvSpPr>
        <p:spPr bwMode="auto">
          <a:xfrm>
            <a:off x="228600" y="5715000"/>
            <a:ext cx="4800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200" b="1"/>
              <a:t>David R. McKay, USDA APHIS PPQ, www.insectimages.org</a:t>
            </a:r>
          </a:p>
        </p:txBody>
      </p:sp>
      <p:sp>
        <p:nvSpPr>
          <p:cNvPr id="200713" name="Text Box 9"/>
          <p:cNvSpPr txBox="1">
            <a:spLocks noChangeArrowheads="1"/>
          </p:cNvSpPr>
          <p:nvPr/>
        </p:nvSpPr>
        <p:spPr bwMode="auto">
          <a:xfrm>
            <a:off x="5029200" y="6491288"/>
            <a:ext cx="3352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200" b="1"/>
              <a:t>David Cappaert, www.insectimages.org</a:t>
            </a:r>
            <a:r>
              <a:rPr lang="en-US" altLang="en-US"/>
              <a:t> </a:t>
            </a:r>
          </a:p>
        </p:txBody>
      </p:sp>
      <p:sp>
        <p:nvSpPr>
          <p:cNvPr id="200714" name="Text Box 10"/>
          <p:cNvSpPr txBox="1">
            <a:spLocks noChangeArrowheads="1"/>
          </p:cNvSpPr>
          <p:nvPr/>
        </p:nvSpPr>
        <p:spPr bwMode="auto">
          <a:xfrm>
            <a:off x="2743200" y="1905000"/>
            <a:ext cx="2438400" cy="336550"/>
          </a:xfrm>
          <a:prstGeom prst="rect">
            <a:avLst/>
          </a:prstGeom>
          <a:solidFill>
            <a:schemeClr val="tx2">
              <a:alpha val="44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600" b="1">
                <a:effectLst>
                  <a:outerShdw blurRad="38100" dist="38100" dir="2700000" algn="tl">
                    <a:srgbClr val="000000"/>
                  </a:outerShdw>
                </a:effectLst>
              </a:rPr>
              <a:t>Emerald ash borer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rrowheads="1"/>
          </p:cNvSpPr>
          <p:nvPr>
            <p:ph type="title" idx="4294967295"/>
          </p:nvPr>
        </p:nvSpPr>
        <p:spPr>
          <a:xfrm>
            <a:off x="0" y="685800"/>
            <a:ext cx="8229600" cy="1143000"/>
          </a:xfrm>
        </p:spPr>
        <p:txBody>
          <a:bodyPr/>
          <a:lstStyle/>
          <a:p>
            <a:r>
              <a:rPr lang="en-US" altLang="en-US" sz="4000"/>
              <a:t>Injury by Laying Eggs</a:t>
            </a:r>
            <a:br>
              <a:rPr lang="en-US" altLang="en-US" sz="4000"/>
            </a:br>
            <a:endParaRPr lang="en-US" altLang="en-US" sz="4000"/>
          </a:p>
        </p:txBody>
      </p:sp>
      <p:sp>
        <p:nvSpPr>
          <p:cNvPr id="202755" name="Rectangle 3"/>
          <p:cNvSpPr>
            <a:spLocks noGrp="1" noChangeArrowheads="1"/>
          </p:cNvSpPr>
          <p:nvPr>
            <p:ph type="body" idx="4294967295"/>
          </p:nvPr>
        </p:nvSpPr>
        <p:spPr>
          <a:xfrm>
            <a:off x="0" y="1600200"/>
            <a:ext cx="8229600" cy="4525963"/>
          </a:xfrm>
        </p:spPr>
        <p:txBody>
          <a:bodyPr/>
          <a:lstStyle/>
          <a:p>
            <a:endParaRPr lang="en-US" altLang="en-US" b="1"/>
          </a:p>
          <a:p>
            <a:endParaRPr lang="en-US" altLang="en-US" b="1"/>
          </a:p>
          <a:p>
            <a:endParaRPr lang="en-US" altLang="en-US"/>
          </a:p>
        </p:txBody>
      </p:sp>
      <p:sp>
        <p:nvSpPr>
          <p:cNvPr id="202762" name="Text Box 10"/>
          <p:cNvSpPr txBox="1">
            <a:spLocks noChangeArrowheads="1"/>
          </p:cNvSpPr>
          <p:nvPr/>
        </p:nvSpPr>
        <p:spPr bwMode="auto">
          <a:xfrm>
            <a:off x="457200" y="6096000"/>
            <a:ext cx="388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p>
        </p:txBody>
      </p:sp>
      <p:pic>
        <p:nvPicPr>
          <p:cNvPr id="202764" name="Picture 12" descr="1310073"/>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914400" y="1371600"/>
            <a:ext cx="7291388" cy="4860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02766" name="Text Box 14"/>
          <p:cNvSpPr txBox="1">
            <a:spLocks noChangeArrowheads="1"/>
          </p:cNvSpPr>
          <p:nvPr/>
        </p:nvSpPr>
        <p:spPr bwMode="auto">
          <a:xfrm>
            <a:off x="990600" y="5943600"/>
            <a:ext cx="5867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200" b="1">
                <a:latin typeface="Arial" charset="0"/>
              </a:rPr>
              <a:t>Jim Occi, BugPics, www.insectimages.org</a:t>
            </a:r>
            <a:r>
              <a:rPr lang="en-US" altLang="en-US" sz="1200" b="1"/>
              <a:t> </a:t>
            </a:r>
          </a:p>
        </p:txBody>
      </p:sp>
      <p:sp>
        <p:nvSpPr>
          <p:cNvPr id="202767" name="Text Box 15"/>
          <p:cNvSpPr txBox="1">
            <a:spLocks noChangeArrowheads="1"/>
          </p:cNvSpPr>
          <p:nvPr/>
        </p:nvSpPr>
        <p:spPr bwMode="auto">
          <a:xfrm>
            <a:off x="6400800" y="1676400"/>
            <a:ext cx="2362200" cy="366713"/>
          </a:xfrm>
          <a:prstGeom prst="rect">
            <a:avLst/>
          </a:prstGeom>
          <a:solidFill>
            <a:schemeClr val="tx2">
              <a:alpha val="47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effectLst>
                  <a:outerShdw blurRad="38100" dist="38100" dir="2700000" algn="tl">
                    <a:srgbClr val="000000"/>
                  </a:outerShdw>
                </a:effectLst>
              </a:rPr>
              <a:t>Dog-day cicada</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4" name="Picture 6" descr="0177094"/>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6338" y="1600200"/>
            <a:ext cx="678973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06850" name="Rectangle 2"/>
          <p:cNvSpPr>
            <a:spLocks noGrp="1" noRot="1" noChangeArrowheads="1"/>
          </p:cNvSpPr>
          <p:nvPr>
            <p:ph type="title"/>
          </p:nvPr>
        </p:nvSpPr>
        <p:spPr/>
        <p:txBody>
          <a:bodyPr/>
          <a:lstStyle/>
          <a:p>
            <a:r>
              <a:rPr lang="en-US" altLang="en-US" sz="4000"/>
              <a:t>Insects as Disseminators </a:t>
            </a:r>
            <a:br>
              <a:rPr lang="en-US" altLang="en-US" sz="4000"/>
            </a:br>
            <a:r>
              <a:rPr lang="en-US" altLang="en-US" sz="4000"/>
              <a:t>of Plant Diseases</a:t>
            </a:r>
          </a:p>
        </p:txBody>
      </p:sp>
      <p:sp>
        <p:nvSpPr>
          <p:cNvPr id="206851" name="Rectangle 3"/>
          <p:cNvSpPr>
            <a:spLocks noGrp="1" noChangeArrowheads="1"/>
          </p:cNvSpPr>
          <p:nvPr>
            <p:ph type="body" idx="4294967295"/>
          </p:nvPr>
        </p:nvSpPr>
        <p:spPr>
          <a:xfrm>
            <a:off x="0" y="1600200"/>
            <a:ext cx="8229600" cy="4525963"/>
          </a:xfrm>
        </p:spPr>
        <p:txBody>
          <a:bodyPr/>
          <a:lstStyle/>
          <a:p>
            <a:endParaRPr lang="en-US" altLang="en-US" b="1"/>
          </a:p>
          <a:p>
            <a:endParaRPr lang="en-US" altLang="en-US" b="1"/>
          </a:p>
          <a:p>
            <a:endParaRPr lang="en-US" altLang="en-US" b="1"/>
          </a:p>
          <a:p>
            <a:endParaRPr lang="en-US" altLang="en-US" b="1"/>
          </a:p>
          <a:p>
            <a:endParaRPr lang="en-US" altLang="en-US" b="1"/>
          </a:p>
          <a:p>
            <a:endParaRPr lang="en-US" altLang="en-US"/>
          </a:p>
        </p:txBody>
      </p:sp>
      <p:sp>
        <p:nvSpPr>
          <p:cNvPr id="206853" name="Text Box 5"/>
          <p:cNvSpPr txBox="1">
            <a:spLocks noChangeArrowheads="1"/>
          </p:cNvSpPr>
          <p:nvPr/>
        </p:nvSpPr>
        <p:spPr bwMode="auto">
          <a:xfrm>
            <a:off x="1219200" y="5791200"/>
            <a:ext cx="792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200" b="1"/>
              <a:t>Jack Clark, University of California, Berkeley, www.insectimages.org</a:t>
            </a:r>
            <a:r>
              <a:rPr lang="en-US" altLang="en-US"/>
              <a:t> </a:t>
            </a:r>
          </a:p>
        </p:txBody>
      </p:sp>
      <p:sp>
        <p:nvSpPr>
          <p:cNvPr id="206855" name="Text Box 7"/>
          <p:cNvSpPr txBox="1">
            <a:spLocks noChangeArrowheads="1"/>
          </p:cNvSpPr>
          <p:nvPr/>
        </p:nvSpPr>
        <p:spPr bwMode="auto">
          <a:xfrm>
            <a:off x="5715000" y="5105400"/>
            <a:ext cx="3048000" cy="366713"/>
          </a:xfrm>
          <a:prstGeom prst="rect">
            <a:avLst/>
          </a:prstGeom>
          <a:solidFill>
            <a:schemeClr val="tx2">
              <a:alpha val="39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effectLst>
                  <a:outerShdw blurRad="38100" dist="38100" dir="2700000" algn="tl">
                    <a:srgbClr val="000000"/>
                  </a:outerShdw>
                </a:effectLst>
              </a:rPr>
              <a:t>Grass sharpshooter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r>
              <a:rPr lang="en-US" altLang="en-US" sz="4000"/>
              <a:t>Diagnosing Problems Caused by Insects</a:t>
            </a:r>
          </a:p>
        </p:txBody>
      </p:sp>
      <p:sp>
        <p:nvSpPr>
          <p:cNvPr id="16387" name="Rectangle 3"/>
          <p:cNvSpPr>
            <a:spLocks noGrp="1" noChangeArrowheads="1"/>
          </p:cNvSpPr>
          <p:nvPr>
            <p:ph type="body" idx="1"/>
          </p:nvPr>
        </p:nvSpPr>
        <p:spPr>
          <a:xfrm>
            <a:off x="0" y="1600200"/>
            <a:ext cx="8686800" cy="4525963"/>
          </a:xfrm>
        </p:spPr>
        <p:txBody>
          <a:bodyPr/>
          <a:lstStyle/>
          <a:p>
            <a:pPr>
              <a:buFont typeface="Wingdings" charset="2"/>
              <a:buNone/>
            </a:pPr>
            <a:r>
              <a:rPr lang="en-US" altLang="en-US" sz="3600" b="1"/>
              <a:t>Poor plant performance may be caused by:</a:t>
            </a:r>
          </a:p>
          <a:p>
            <a:pPr lvl="1">
              <a:buClr>
                <a:schemeClr val="hlink"/>
              </a:buClr>
            </a:pPr>
            <a:r>
              <a:rPr lang="en-US" altLang="en-US" sz="3600" b="1"/>
              <a:t>Insects and their relatives</a:t>
            </a:r>
          </a:p>
          <a:p>
            <a:pPr lvl="1">
              <a:buClr>
                <a:schemeClr val="hlink"/>
              </a:buClr>
            </a:pPr>
            <a:r>
              <a:rPr lang="en-US" altLang="en-US" sz="3600" b="1"/>
              <a:t>Plant disease</a:t>
            </a:r>
          </a:p>
          <a:p>
            <a:pPr lvl="1">
              <a:buClr>
                <a:schemeClr val="hlink"/>
              </a:buClr>
            </a:pPr>
            <a:r>
              <a:rPr lang="en-US" altLang="en-US" sz="3600" b="1"/>
              <a:t>Improper cultural practices and conditions</a:t>
            </a:r>
          </a:p>
          <a:p>
            <a:pPr lvl="1">
              <a:buClr>
                <a:schemeClr val="hlink"/>
              </a:buClr>
            </a:pPr>
            <a:r>
              <a:rPr lang="en-US" altLang="en-US" sz="3600" b="1"/>
              <a:t>Several factors may work together</a:t>
            </a:r>
          </a:p>
          <a:p>
            <a:pPr lvl="1"/>
            <a:endParaRPr lang="en-US" altLang="en-US" sz="36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r>
              <a:rPr lang="en-US" altLang="en-US" sz="4000"/>
              <a:t>Major Control Methods for Insects</a:t>
            </a:r>
          </a:p>
        </p:txBody>
      </p:sp>
      <p:sp>
        <p:nvSpPr>
          <p:cNvPr id="17411" name="Rectangle 3"/>
          <p:cNvSpPr>
            <a:spLocks noGrp="1" noChangeArrowheads="1"/>
          </p:cNvSpPr>
          <p:nvPr>
            <p:ph type="body" idx="1"/>
          </p:nvPr>
        </p:nvSpPr>
        <p:spPr/>
        <p:txBody>
          <a:bodyPr/>
          <a:lstStyle/>
          <a:p>
            <a:r>
              <a:rPr lang="en-US" altLang="en-US" sz="3600" b="1"/>
              <a:t>Legislative (quarantine)</a:t>
            </a:r>
          </a:p>
          <a:p>
            <a:r>
              <a:rPr lang="en-US" altLang="en-US" sz="3600" b="1"/>
              <a:t>Physical or Mechanical Control</a:t>
            </a:r>
          </a:p>
          <a:p>
            <a:r>
              <a:rPr lang="en-US" altLang="en-US" sz="3600" b="1"/>
              <a:t>Cultural Control</a:t>
            </a:r>
          </a:p>
          <a:p>
            <a:r>
              <a:rPr lang="en-US" altLang="en-US" sz="3600" b="1"/>
              <a:t>Biological Control</a:t>
            </a:r>
          </a:p>
          <a:p>
            <a:r>
              <a:rPr lang="en-US" altLang="en-US" sz="3600" b="1"/>
              <a:t>Chemical Control</a:t>
            </a:r>
          </a:p>
          <a:p>
            <a:endParaRPr lang="en-US" altLang="en-US" sz="3600" b="1"/>
          </a:p>
          <a:p>
            <a:endParaRPr lang="en-US"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r>
              <a:rPr lang="en-US" altLang="en-US" sz="4000"/>
              <a:t>Integrated Pest Management Concepts</a:t>
            </a:r>
          </a:p>
        </p:txBody>
      </p:sp>
      <p:sp>
        <p:nvSpPr>
          <p:cNvPr id="20483" name="Rectangle 3"/>
          <p:cNvSpPr>
            <a:spLocks noGrp="1" noChangeArrowheads="1"/>
          </p:cNvSpPr>
          <p:nvPr>
            <p:ph type="body" idx="1"/>
          </p:nvPr>
        </p:nvSpPr>
        <p:spPr>
          <a:xfrm>
            <a:off x="228600" y="1600200"/>
            <a:ext cx="8915400" cy="4525963"/>
          </a:xfrm>
        </p:spPr>
        <p:txBody>
          <a:bodyPr/>
          <a:lstStyle/>
          <a:p>
            <a:r>
              <a:rPr lang="en-US" altLang="en-US" b="1"/>
              <a:t>Monitoring and assessment</a:t>
            </a:r>
          </a:p>
          <a:p>
            <a:r>
              <a:rPr lang="en-US" altLang="en-US" b="1"/>
              <a:t>Understanding pest and beneficial biology and life cycles</a:t>
            </a:r>
          </a:p>
          <a:p>
            <a:r>
              <a:rPr lang="en-US" altLang="en-US" b="1"/>
              <a:t>Develop a control strategy</a:t>
            </a:r>
          </a:p>
          <a:p>
            <a:r>
              <a:rPr lang="en-US" altLang="en-US" b="1"/>
              <a:t>Implement a control strategy</a:t>
            </a:r>
          </a:p>
          <a:p>
            <a:r>
              <a:rPr lang="en-US" altLang="en-US" b="1"/>
              <a:t>Evaluate the level of control</a:t>
            </a:r>
          </a:p>
          <a:p>
            <a:r>
              <a:rPr lang="en-US" altLang="en-US" b="1"/>
              <a:t>Diagnosis and detection; pest (and beneficial!) identification</a:t>
            </a:r>
          </a:p>
          <a:p>
            <a:endParaRPr lang="en-US" altLang="en-US" b="1"/>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rrowheads="1"/>
          </p:cNvSpPr>
          <p:nvPr>
            <p:ph type="title"/>
          </p:nvPr>
        </p:nvSpPr>
        <p:spPr/>
        <p:txBody>
          <a:bodyPr/>
          <a:lstStyle/>
          <a:p>
            <a:r>
              <a:rPr lang="en-US" altLang="en-US"/>
              <a:t>Summary</a:t>
            </a:r>
          </a:p>
        </p:txBody>
      </p:sp>
      <p:pic>
        <p:nvPicPr>
          <p:cNvPr id="116740" name="Picture 4" descr="IO"/>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6338" y="1600200"/>
            <a:ext cx="678973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16742" name="Text Box 6"/>
          <p:cNvSpPr txBox="1">
            <a:spLocks noChangeArrowheads="1"/>
          </p:cNvSpPr>
          <p:nvPr/>
        </p:nvSpPr>
        <p:spPr bwMode="auto">
          <a:xfrm>
            <a:off x="1219200" y="579120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400"/>
              <a:t>Lacy L. Hyche, Auburn University, www.insectimages.org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4" name="WordArt 4"/>
          <p:cNvSpPr>
            <a:spLocks noChangeArrowheads="1" noChangeShapeType="1" noTextEdit="1"/>
          </p:cNvSpPr>
          <p:nvPr/>
        </p:nvSpPr>
        <p:spPr bwMode="auto">
          <a:xfrm>
            <a:off x="1676400" y="1905000"/>
            <a:ext cx="5715000" cy="2743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kern="10">
                <a:gradFill rotWithShape="0">
                  <a:gsLst>
                    <a:gs pos="0">
                      <a:srgbClr val="9999FF"/>
                    </a:gs>
                    <a:gs pos="100000">
                      <a:srgbClr val="009999"/>
                    </a:gs>
                  </a:gsLst>
                  <a:lin ang="5400000" scaled="1"/>
                </a:gradFill>
                <a:effectLst>
                  <a:outerShdw blurRad="63500" dist="53882" dir="2700000" algn="ctr" rotWithShape="0">
                    <a:srgbClr val="C0C0C0">
                      <a:alpha val="80000"/>
                    </a:srgbClr>
                  </a:outerShdw>
                </a:effectLst>
                <a:latin typeface="Times New Roman" charset="0"/>
                <a:ea typeface="Times New Roman" charset="0"/>
                <a:cs typeface="Times New Roman" charset="0"/>
              </a:rPr>
              <a:t>Questions?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25284"/>
                                        </p:tgtEl>
                                        <p:attrNameLst>
                                          <p:attrName>style.visibility</p:attrName>
                                        </p:attrNameLst>
                                      </p:cBhvr>
                                      <p:to>
                                        <p:strVal val="visible"/>
                                      </p:to>
                                    </p:set>
                                    <p:anim calcmode="lin" valueType="num">
                                      <p:cBhvr>
                                        <p:cTn id="7" dur="1000" fill="hold"/>
                                        <p:tgtEl>
                                          <p:spTgt spid="225284"/>
                                        </p:tgtEl>
                                        <p:attrNameLst>
                                          <p:attrName>ppt_w</p:attrName>
                                        </p:attrNameLst>
                                      </p:cBhvr>
                                      <p:tavLst>
                                        <p:tav tm="0">
                                          <p:val>
                                            <p:fltVal val="0"/>
                                          </p:val>
                                        </p:tav>
                                        <p:tav tm="100000">
                                          <p:val>
                                            <p:strVal val="#ppt_w"/>
                                          </p:val>
                                        </p:tav>
                                      </p:tavLst>
                                    </p:anim>
                                    <p:anim calcmode="lin" valueType="num">
                                      <p:cBhvr>
                                        <p:cTn id="8" dur="1000" fill="hold"/>
                                        <p:tgtEl>
                                          <p:spTgt spid="225284"/>
                                        </p:tgtEl>
                                        <p:attrNameLst>
                                          <p:attrName>ppt_h</p:attrName>
                                        </p:attrNameLst>
                                      </p:cBhvr>
                                      <p:tavLst>
                                        <p:tav tm="0">
                                          <p:val>
                                            <p:fltVal val="0"/>
                                          </p:val>
                                        </p:tav>
                                        <p:tav tm="100000">
                                          <p:val>
                                            <p:strVal val="#ppt_h"/>
                                          </p:val>
                                        </p:tav>
                                      </p:tavLst>
                                    </p:anim>
                                    <p:anim calcmode="lin" valueType="num">
                                      <p:cBhvr>
                                        <p:cTn id="9" dur="1000" fill="hold"/>
                                        <p:tgtEl>
                                          <p:spTgt spid="225284"/>
                                        </p:tgtEl>
                                        <p:attrNameLst>
                                          <p:attrName>style.rotation</p:attrName>
                                        </p:attrNameLst>
                                      </p:cBhvr>
                                      <p:tavLst>
                                        <p:tav tm="0">
                                          <p:val>
                                            <p:fltVal val="90"/>
                                          </p:val>
                                        </p:tav>
                                        <p:tav tm="100000">
                                          <p:val>
                                            <p:fltVal val="0"/>
                                          </p:val>
                                        </p:tav>
                                      </p:tavLst>
                                    </p:anim>
                                    <p:animEffect transition="in" filter="fade">
                                      <p:cBhvr>
                                        <p:cTn id="10" dur="1000"/>
                                        <p:tgtEl>
                                          <p:spTgt spid="225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r>
              <a:rPr lang="en-US" altLang="en-US"/>
              <a:t>Insect Facts</a:t>
            </a:r>
          </a:p>
        </p:txBody>
      </p:sp>
      <p:sp>
        <p:nvSpPr>
          <p:cNvPr id="6147" name="Rectangle 3"/>
          <p:cNvSpPr>
            <a:spLocks noGrp="1" noChangeArrowheads="1"/>
          </p:cNvSpPr>
          <p:nvPr>
            <p:ph type="body" idx="1"/>
          </p:nvPr>
        </p:nvSpPr>
        <p:spPr>
          <a:xfrm>
            <a:off x="381000" y="1219200"/>
            <a:ext cx="8229600" cy="4525963"/>
          </a:xfrm>
        </p:spPr>
        <p:txBody>
          <a:bodyPr/>
          <a:lstStyle/>
          <a:p>
            <a:r>
              <a:rPr lang="en-US" altLang="en-US" b="1"/>
              <a:t>Most numerous animals on earth</a:t>
            </a:r>
          </a:p>
          <a:p>
            <a:r>
              <a:rPr lang="en-US" altLang="en-US" b="1"/>
              <a:t>About 100, 000 + species in North America</a:t>
            </a:r>
          </a:p>
          <a:p>
            <a:r>
              <a:rPr lang="en-US" altLang="en-US" b="1"/>
              <a:t>Likely 1,000+ insects in a typical back yard at any given time</a:t>
            </a:r>
          </a:p>
          <a:p>
            <a:r>
              <a:rPr lang="en-US" altLang="en-US" b="1"/>
              <a:t>Less than 3% of those insects will be damaging</a:t>
            </a:r>
          </a:p>
          <a:p>
            <a:r>
              <a:rPr lang="en-US" altLang="en-US" b="1"/>
              <a:t>Most are either beneficial or harmless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r>
              <a:rPr lang="en-US" altLang="en-US"/>
              <a:t>Benefit and Value of Insects</a:t>
            </a:r>
          </a:p>
        </p:txBody>
      </p:sp>
      <p:sp>
        <p:nvSpPr>
          <p:cNvPr id="7171" name="Rectangle 3"/>
          <p:cNvSpPr>
            <a:spLocks noGrp="1" noChangeArrowheads="1"/>
          </p:cNvSpPr>
          <p:nvPr>
            <p:ph type="body" idx="1"/>
          </p:nvPr>
        </p:nvSpPr>
        <p:spPr>
          <a:xfrm>
            <a:off x="457200" y="1371600"/>
            <a:ext cx="8229600" cy="4525963"/>
          </a:xfrm>
        </p:spPr>
        <p:txBody>
          <a:bodyPr/>
          <a:lstStyle/>
          <a:p>
            <a:r>
              <a:rPr lang="en-US" altLang="en-US" sz="2800"/>
              <a:t>Insects are important because they:</a:t>
            </a:r>
          </a:p>
          <a:p>
            <a:pPr lvl="1"/>
            <a:r>
              <a:rPr lang="en-US" altLang="en-US" b="1"/>
              <a:t>pollinate</a:t>
            </a:r>
            <a:r>
              <a:rPr lang="en-US" altLang="en-US"/>
              <a:t> most fruits and vegetables</a:t>
            </a:r>
          </a:p>
          <a:p>
            <a:pPr lvl="1"/>
            <a:r>
              <a:rPr lang="en-US" altLang="en-US" b="1"/>
              <a:t>serve as food</a:t>
            </a:r>
            <a:r>
              <a:rPr lang="en-US" altLang="en-US"/>
              <a:t> for birds, fish, and animals </a:t>
            </a:r>
          </a:p>
          <a:p>
            <a:pPr lvl="1"/>
            <a:r>
              <a:rPr lang="en-US" altLang="en-US" b="1"/>
              <a:t>destroy injurious insects</a:t>
            </a:r>
            <a:r>
              <a:rPr lang="en-US" altLang="en-US"/>
              <a:t> (beneficial insects and spiders)</a:t>
            </a:r>
          </a:p>
          <a:p>
            <a:pPr lvl="1"/>
            <a:r>
              <a:rPr lang="en-US" altLang="en-US" b="1"/>
              <a:t>provide</a:t>
            </a:r>
            <a:r>
              <a:rPr lang="en-US" altLang="en-US"/>
              <a:t> honey, wax, shellac, silk and other products</a:t>
            </a:r>
          </a:p>
          <a:p>
            <a:pPr lvl="1"/>
            <a:r>
              <a:rPr lang="en-US" altLang="en-US" b="1"/>
              <a:t>decompose and recycle</a:t>
            </a:r>
            <a:r>
              <a:rPr lang="en-US" altLang="en-US"/>
              <a:t> dead plant and animal matter</a:t>
            </a:r>
          </a:p>
          <a:p>
            <a:pPr lvl="2">
              <a:buFont typeface="Wingdings" charset="2"/>
              <a:buNone/>
            </a:pPr>
            <a:endParaRPr lang="en-US" altLang="en-US" sz="28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en-US" altLang="en-US"/>
              <a:t>Harmful Aspects of Insects</a:t>
            </a:r>
          </a:p>
        </p:txBody>
      </p:sp>
      <p:sp>
        <p:nvSpPr>
          <p:cNvPr id="18435" name="Rectangle 3"/>
          <p:cNvSpPr>
            <a:spLocks noGrp="1" noChangeArrowheads="1"/>
          </p:cNvSpPr>
          <p:nvPr>
            <p:ph type="body" idx="1"/>
          </p:nvPr>
        </p:nvSpPr>
        <p:spPr/>
        <p:txBody>
          <a:bodyPr/>
          <a:lstStyle/>
          <a:p>
            <a:pPr lvl="1"/>
            <a:r>
              <a:rPr lang="en-US" altLang="en-US" sz="3200"/>
              <a:t>Insects are considered pests when they:</a:t>
            </a:r>
          </a:p>
          <a:p>
            <a:pPr lvl="2"/>
            <a:r>
              <a:rPr lang="en-US" altLang="en-US" sz="3200" b="1"/>
              <a:t>transmit diseases</a:t>
            </a:r>
            <a:r>
              <a:rPr lang="en-US" altLang="en-US" sz="3200"/>
              <a:t> of humans, domestic animals, and plants</a:t>
            </a:r>
          </a:p>
          <a:p>
            <a:pPr lvl="2"/>
            <a:r>
              <a:rPr lang="en-US" altLang="en-US" sz="3200"/>
              <a:t>are </a:t>
            </a:r>
            <a:r>
              <a:rPr lang="en-US" altLang="en-US" sz="3200" b="1"/>
              <a:t>nuisance pests</a:t>
            </a:r>
            <a:r>
              <a:rPr lang="en-US" altLang="en-US" sz="3200"/>
              <a:t> in and around the home</a:t>
            </a:r>
          </a:p>
          <a:p>
            <a:pPr lvl="2"/>
            <a:r>
              <a:rPr lang="en-US" altLang="en-US" sz="3200"/>
              <a:t> </a:t>
            </a:r>
            <a:r>
              <a:rPr lang="en-US" altLang="en-US" sz="3200" b="1"/>
              <a:t>feed on crop and amenity</a:t>
            </a:r>
            <a:r>
              <a:rPr lang="en-US" altLang="en-US" sz="3200"/>
              <a:t> (turf and ornamental) plants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r>
              <a:rPr lang="en-US" altLang="en-US" sz="4000"/>
              <a:t>Classification of Insects and their Relatives</a:t>
            </a:r>
          </a:p>
        </p:txBody>
      </p:sp>
      <p:sp>
        <p:nvSpPr>
          <p:cNvPr id="8195" name="Rectangle 3"/>
          <p:cNvSpPr>
            <a:spLocks noGrp="1" noChangeArrowheads="1"/>
          </p:cNvSpPr>
          <p:nvPr>
            <p:ph type="body" idx="1"/>
          </p:nvPr>
        </p:nvSpPr>
        <p:spPr/>
        <p:txBody>
          <a:bodyPr/>
          <a:lstStyle/>
          <a:p>
            <a:r>
              <a:rPr lang="en-US" altLang="en-US" b="1"/>
              <a:t>Identification of insects is aided by understanding how they are organized around a standard classification system</a:t>
            </a:r>
          </a:p>
          <a:p>
            <a:r>
              <a:rPr lang="en-US" altLang="en-US" b="1"/>
              <a:t>Insects belong to a group of animals called the Arthropods (“jointed legs”)</a:t>
            </a:r>
          </a:p>
          <a:p>
            <a:pPr lvl="1"/>
            <a:r>
              <a:rPr lang="en-US" altLang="en-US" sz="3200" b="1"/>
              <a:t>Insects, crabs, lobsters, spiders, ticks, etc.</a:t>
            </a:r>
          </a:p>
          <a:p>
            <a:pPr lvl="1">
              <a:buFont typeface="Wingdings" charset="2"/>
              <a:buNone/>
            </a:pPr>
            <a:endParaRPr lang="en-US" altLang="en-US" sz="3200" b="1"/>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a:ln>
              <a:noFill/>
            </a:ln>
            <a:solidFill>
              <a:schemeClr val="tx1"/>
            </a:solidFill>
            <a:effectLst/>
            <a:latin typeface="Garamond"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a:ln>
              <a:noFill/>
            </a:ln>
            <a:solidFill>
              <a:schemeClr val="tx1"/>
            </a:solidFill>
            <a:effectLst/>
            <a:latin typeface="Garamond"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Stream</Template>
  <TotalTime>0</TotalTime>
  <Words>4767</Words>
  <Application>Microsoft Macintosh PowerPoint</Application>
  <PresentationFormat>On-screen Show (4:3)</PresentationFormat>
  <Paragraphs>502</Paragraphs>
  <Slides>57</Slides>
  <Notes>57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Garamond</vt:lpstr>
      <vt:lpstr>Times New Roman</vt:lpstr>
      <vt:lpstr>Wingdings</vt:lpstr>
      <vt:lpstr>Times</vt:lpstr>
      <vt:lpstr>Stream</vt:lpstr>
      <vt:lpstr>PowerPoint Presentation</vt:lpstr>
      <vt:lpstr>PowerPoint Presentation</vt:lpstr>
      <vt:lpstr>PowerPoint Presentation</vt:lpstr>
      <vt:lpstr>General Entomology</vt:lpstr>
      <vt:lpstr>Learning objectives</vt:lpstr>
      <vt:lpstr>Insect Facts</vt:lpstr>
      <vt:lpstr>Benefit and Value of Insects</vt:lpstr>
      <vt:lpstr>Harmful Aspects of Insects</vt:lpstr>
      <vt:lpstr>Classification of Insects and their Relatives</vt:lpstr>
      <vt:lpstr>Classification of Insects and their Relatives- cont</vt:lpstr>
      <vt:lpstr>Insect Form and Structure (Morphology)</vt:lpstr>
      <vt:lpstr>Insect legs</vt:lpstr>
      <vt:lpstr>Insect Wings</vt:lpstr>
      <vt:lpstr>Antennae</vt:lpstr>
      <vt:lpstr>Insect Mouthparts</vt:lpstr>
      <vt:lpstr>Growth and Development of Insects</vt:lpstr>
      <vt:lpstr>Complete Metamorphosis</vt:lpstr>
      <vt:lpstr>Gradual Metamorphosis</vt:lpstr>
      <vt:lpstr>Complete classification system of insects. </vt:lpstr>
      <vt:lpstr>Insect Identification</vt:lpstr>
      <vt:lpstr>Coleoptera: Beetles and weevils</vt:lpstr>
      <vt:lpstr>Coleoptera: Beetles and weevils</vt:lpstr>
      <vt:lpstr>Dermaptera: Earwigs</vt:lpstr>
      <vt:lpstr>Dermaptera - Earwigs.</vt:lpstr>
      <vt:lpstr>Diptera: Flies, mosquitoes, gnats and midges</vt:lpstr>
      <vt:lpstr>Diptera: Flies, mosquitoes, gnats and midges</vt:lpstr>
      <vt:lpstr>Hemiptera – Heteroptera  Stink Bug, Plant Bug, Squash Bug, Box elder Bug</vt:lpstr>
      <vt:lpstr>Hemiptera – Heteroptera Stink Bug, Plant Bug, Squash Bug, Box elder Bug</vt:lpstr>
      <vt:lpstr>Hemiptera – Homoptera Scale Insects, Mealybugs, Whiteflies, Aphids, Cicadas and Leafhoppers</vt:lpstr>
      <vt:lpstr>Hemiptera –  Scale Insects, Mealybugs, Whiteflies, Aphids, Cicadas and Leafhoppers</vt:lpstr>
      <vt:lpstr>Hymenoptera –  Bees, Ants, Wasps, Sawflies, Horntails. </vt:lpstr>
      <vt:lpstr>Hymenoptera –  Bees, Ants, Wasps, Sawflies, Horntails </vt:lpstr>
      <vt:lpstr>Lepidoptera –  Butterflies, Moths</vt:lpstr>
      <vt:lpstr>Lepidoptera – Butterflies, Moths</vt:lpstr>
      <vt:lpstr>Neuroptera –  Lacewings, Antlions, Snakeflies, Mantispids, Dustywing</vt:lpstr>
      <vt:lpstr>Neuroptera –  Lacewings, Antlions, Snakeflies, Mantispids, Dustywing</vt:lpstr>
      <vt:lpstr>Orthoptera –  Grasshopper, Cricket, Praying Mantis</vt:lpstr>
      <vt:lpstr>Orthoptera –  Grasshopper, Cricket, Praying Mantis</vt:lpstr>
      <vt:lpstr>Thysanoptera-  Thrips</vt:lpstr>
      <vt:lpstr>Thysanoptera-  Thrips</vt:lpstr>
      <vt:lpstr>Insect Relatives</vt:lpstr>
      <vt:lpstr>ARACHNIDA </vt:lpstr>
      <vt:lpstr>Spiders</vt:lpstr>
      <vt:lpstr>Acari- Ticks, Spider mites</vt:lpstr>
      <vt:lpstr>Millipedes –DIPLODA  and Centipedes- CHILOPODA </vt:lpstr>
      <vt:lpstr>Sowbugs and Pillbugs - CRUSTACEA</vt:lpstr>
      <vt:lpstr>Injury by Chewing Insects</vt:lpstr>
      <vt:lpstr>Injury by Piercing Sucking Insects</vt:lpstr>
      <vt:lpstr>Injury by Subterranean Insects</vt:lpstr>
      <vt:lpstr>Injury by Internal Feeders</vt:lpstr>
      <vt:lpstr>Injury by Laying Eggs </vt:lpstr>
      <vt:lpstr>Insects as Disseminators  of Plant Diseases</vt:lpstr>
      <vt:lpstr>Diagnosing Problems Caused by Insects</vt:lpstr>
      <vt:lpstr>Major Control Methods for Insects</vt:lpstr>
      <vt:lpstr>Integrated Pest Management Concepts</vt:lpstr>
      <vt:lpstr>Summary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Braman</dc:creator>
  <cp:lastModifiedBy>George Braman</cp:lastModifiedBy>
  <cp:revision>1</cp:revision>
  <dcterms:created xsi:type="dcterms:W3CDTF">2015-09-08T05:28:03Z</dcterms:created>
  <dcterms:modified xsi:type="dcterms:W3CDTF">2015-09-08T05:28:10Z</dcterms:modified>
</cp:coreProperties>
</file>