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7" r:id="rId1"/>
    <p:sldMasterId id="2147483669" r:id="rId2"/>
  </p:sldMasterIdLst>
  <p:notesMasterIdLst>
    <p:notesMasterId r:id="rId31"/>
  </p:notesMasterIdLst>
  <p:handoutMasterIdLst>
    <p:handoutMasterId r:id="rId32"/>
  </p:handoutMasterIdLst>
  <p:sldIdLst>
    <p:sldId id="281" r:id="rId3"/>
    <p:sldId id="282" r:id="rId4"/>
    <p:sldId id="280" r:id="rId5"/>
    <p:sldId id="256" r:id="rId6"/>
    <p:sldId id="283" r:id="rId7"/>
    <p:sldId id="257" r:id="rId8"/>
    <p:sldId id="258" r:id="rId9"/>
    <p:sldId id="259"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276" r:id="rId27"/>
    <p:sldId id="278" r:id="rId28"/>
    <p:sldId id="285" r:id="rId29"/>
    <p:sldId id="279" r:id="rId30"/>
  </p:sldIdLst>
  <p:sldSz cx="9144000" cy="6858000" type="screen4x3"/>
  <p:notesSz cx="6858000" cy="9077325"/>
  <p:defaultTextStyle>
    <a:defPPr>
      <a:defRPr lang="en-US"/>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B4B"/>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9108" autoAdjust="0"/>
  </p:normalViewPr>
  <p:slideViewPr>
    <p:cSldViewPr>
      <p:cViewPr>
        <p:scale>
          <a:sx n="50" d="100"/>
          <a:sy n="50" d="100"/>
        </p:scale>
        <p:origin x="3944" y="9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61443"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61444"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61445"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07EE9B8-CA58-5C4B-8AE6-C6B3FB4192B5}" type="slidenum">
              <a:rPr lang="en-US" altLang="en-US"/>
              <a:pPr/>
              <a:t>‹#›</a:t>
            </a:fld>
            <a:endParaRPr lang="en-US" altLang="en-US"/>
          </a:p>
        </p:txBody>
      </p:sp>
    </p:spTree>
    <p:extLst>
      <p:ext uri="{BB962C8B-B14F-4D97-AF65-F5344CB8AC3E}">
        <p14:creationId xmlns:p14="http://schemas.microsoft.com/office/powerpoint/2010/main" val="1051386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68611"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68612" name="Rectangle 4"/>
          <p:cNvSpPr>
            <a:spLocks noRot="1" noChangeArrowheads="1" noTextEdit="1"/>
          </p:cNvSpPr>
          <p:nvPr>
            <p:ph type="sldImg" idx="2"/>
          </p:nvPr>
        </p:nvSpPr>
        <p:spPr bwMode="auto">
          <a:xfrm>
            <a:off x="1160463" y="681038"/>
            <a:ext cx="4537075" cy="3403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8613"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4"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68615"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CA7326F-822D-984C-A511-C552C1D4371E}" type="slidenum">
              <a:rPr lang="en-US" altLang="en-US"/>
              <a:pPr/>
              <a:t>‹#›</a:t>
            </a:fld>
            <a:endParaRPr lang="en-US" altLang="en-US"/>
          </a:p>
        </p:txBody>
      </p:sp>
    </p:spTree>
    <p:extLst>
      <p:ext uri="{BB962C8B-B14F-4D97-AF65-F5344CB8AC3E}">
        <p14:creationId xmlns:p14="http://schemas.microsoft.com/office/powerpoint/2010/main" val="21199471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EDA0A-9413-C747-9D47-876244ECE2F5}" type="slidenum">
              <a:rPr lang="en-US" altLang="en-US"/>
              <a:pPr/>
              <a:t>1</a:t>
            </a:fld>
            <a:endParaRPr lang="en-US" altLang="en-US"/>
          </a:p>
        </p:txBody>
      </p:sp>
      <p:sp>
        <p:nvSpPr>
          <p:cNvPr id="97282" name="Rectangle 2"/>
          <p:cNvSpPr>
            <a:spLocks noRot="1" noChangeArrowheads="1" noTextEdit="1"/>
          </p:cNvSpPr>
          <p:nvPr>
            <p:ph type="sldImg"/>
          </p:nvPr>
        </p:nvSpPr>
        <p:spPr>
          <a:xfrm>
            <a:off x="1160463" y="681038"/>
            <a:ext cx="4538662" cy="3403600"/>
          </a:xfrm>
          <a:ln/>
        </p:spPr>
      </p:sp>
      <p:sp>
        <p:nvSpPr>
          <p:cNvPr id="97283" name="Rectangle 3"/>
          <p:cNvSpPr>
            <a:spLocks noGrp="1" noChangeArrowheads="1"/>
          </p:cNvSpPr>
          <p:nvPr>
            <p:ph type="body" idx="1"/>
          </p:nvPr>
        </p:nvSpPr>
        <p:spPr>
          <a:xfrm>
            <a:off x="912813" y="4311650"/>
            <a:ext cx="5032375" cy="4084638"/>
          </a:xfrm>
        </p:spPr>
        <p:txBody>
          <a:bodyPr/>
          <a:lstStyle/>
          <a:p>
            <a:r>
              <a:rPr lang="en-US" altLang="en-US"/>
              <a:t>UGA Logo</a:t>
            </a:r>
          </a:p>
        </p:txBody>
      </p:sp>
    </p:spTree>
    <p:extLst>
      <p:ext uri="{BB962C8B-B14F-4D97-AF65-F5344CB8AC3E}">
        <p14:creationId xmlns:p14="http://schemas.microsoft.com/office/powerpoint/2010/main" val="115268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A4714-7E67-DE4B-B53F-64EBFA7E3298}" type="slidenum">
              <a:rPr lang="en-US" altLang="en-US"/>
              <a:pPr/>
              <a:t>10</a:t>
            </a:fld>
            <a:endParaRPr lang="en-US" alt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b="1"/>
              <a:t>Binomial System of Nomenclature</a:t>
            </a:r>
          </a:p>
          <a:p>
            <a:endParaRPr lang="en-US" altLang="en-US" b="1"/>
          </a:p>
          <a:p>
            <a:r>
              <a:rPr lang="en-US" altLang="en-US"/>
              <a:t>The binomial system of nomenclature is a system of applying two parts to each complete name.  It works like people names except, last name first.</a:t>
            </a:r>
          </a:p>
          <a:p>
            <a:endParaRPr lang="en-US" altLang="en-US"/>
          </a:p>
          <a:p>
            <a:r>
              <a:rPr lang="en-US" altLang="en-US"/>
              <a:t>The genus is the first name and the plural is genera.  The genus is the broadest and can contain many species, the second name.  The botanical name is made up of these two parts, the genus and species.  The photo shows the plant known as </a:t>
            </a:r>
            <a:r>
              <a:rPr lang="en-US" altLang="en-US" i="1"/>
              <a:t>Fothergilla major.  </a:t>
            </a:r>
            <a:r>
              <a:rPr lang="en-US" altLang="en-US"/>
              <a:t>The genus is capitalized and italicized while the species in not capitalized but is still italicized.  Both must be used together to name a plant.</a:t>
            </a:r>
          </a:p>
          <a:p>
            <a:endParaRPr lang="en-US" altLang="en-US"/>
          </a:p>
          <a:p>
            <a:r>
              <a:rPr lang="en-US" altLang="en-US"/>
              <a:t>The plants that are included in a species must be very similar and satisfy the species concept.  This concept is based on populations of plants that are capable of inter breeding.  If they don’t interbreed, they are generally considered a separate species.</a:t>
            </a:r>
          </a:p>
          <a:p>
            <a:endParaRPr lang="en-US" altLang="en-US"/>
          </a:p>
          <a:p>
            <a:r>
              <a:rPr lang="en-US" altLang="en-US" i="1"/>
              <a:t>Fothergilla major</a:t>
            </a:r>
            <a:r>
              <a:rPr lang="en-US" altLang="en-US"/>
              <a:t> (common name big leafed fothergilla) is a native of Georgia and is becoming a common landscape plant.  It is a deciduous shrub, four to six feet tall, fragrant,  white spring flowers, gray green summer foliage, with red-orange-yellow fall color.</a:t>
            </a:r>
          </a:p>
        </p:txBody>
      </p:sp>
    </p:spTree>
    <p:extLst>
      <p:ext uri="{BB962C8B-B14F-4D97-AF65-F5344CB8AC3E}">
        <p14:creationId xmlns:p14="http://schemas.microsoft.com/office/powerpoint/2010/main" val="211593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55276-FDBB-B64A-9C92-AFA960F29BFF}" type="slidenum">
              <a:rPr lang="en-US" altLang="en-US"/>
              <a:pPr/>
              <a:t>11</a:t>
            </a:fld>
            <a:endParaRPr lang="en-US" alt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b="1"/>
              <a:t>Classification of Plants</a:t>
            </a:r>
          </a:p>
          <a:p>
            <a:endParaRPr lang="en-US" altLang="en-US" b="1"/>
          </a:p>
          <a:p>
            <a:r>
              <a:rPr lang="en-US" altLang="en-US"/>
              <a:t>Gardeners usually are interested in the family classification of plants, as well as the genus and species.  Plants is the same family often share similar characteristics.  Many members of the rose family are susceptible to fire blight.</a:t>
            </a:r>
          </a:p>
          <a:p>
            <a:endParaRPr lang="en-US" altLang="en-US"/>
          </a:p>
          <a:p>
            <a:r>
              <a:rPr lang="en-US" altLang="en-US"/>
              <a:t>The oak family is called Fagaecea and is made up of the genera </a:t>
            </a:r>
            <a:r>
              <a:rPr lang="en-US" altLang="en-US" i="1"/>
              <a:t>Quercus</a:t>
            </a:r>
            <a:r>
              <a:rPr lang="en-US" altLang="en-US"/>
              <a:t> (oak), </a:t>
            </a:r>
            <a:r>
              <a:rPr lang="en-US" altLang="en-US" i="1"/>
              <a:t>Fagus</a:t>
            </a:r>
            <a:r>
              <a:rPr lang="en-US" altLang="en-US"/>
              <a:t> (Beech) and </a:t>
            </a:r>
            <a:r>
              <a:rPr lang="en-US" altLang="en-US" i="1"/>
              <a:t>Castanea</a:t>
            </a:r>
            <a:r>
              <a:rPr lang="en-US" altLang="en-US"/>
              <a:t> (Chestnut) which are all related.  Each genus is made of different species such as </a:t>
            </a:r>
            <a:r>
              <a:rPr lang="en-US" altLang="en-US" i="1"/>
              <a:t>Quercus alba</a:t>
            </a:r>
            <a:r>
              <a:rPr lang="en-US" altLang="en-US"/>
              <a:t> and </a:t>
            </a:r>
            <a:r>
              <a:rPr lang="en-US" altLang="en-US" i="1"/>
              <a:t>Q. rubra</a:t>
            </a:r>
            <a:r>
              <a:rPr lang="en-US" altLang="en-US"/>
              <a:t>.  And of course the plants is a species group are similar in appearance and are capable of interbreeding.  All the plants of a species are not exactly the same.  There can be quite a bit of variation between plants in a species.</a:t>
            </a:r>
          </a:p>
        </p:txBody>
      </p:sp>
    </p:spTree>
    <p:extLst>
      <p:ext uri="{BB962C8B-B14F-4D97-AF65-F5344CB8AC3E}">
        <p14:creationId xmlns:p14="http://schemas.microsoft.com/office/powerpoint/2010/main" val="17223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2C03A-BA96-A243-B2C0-74AEC9476C5C}" type="slidenum">
              <a:rPr lang="en-US" altLang="en-US"/>
              <a:pPr/>
              <a:t>12</a:t>
            </a:fld>
            <a:endParaRPr lang="en-US" alt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b="1"/>
              <a:t>Hybrids &amp; Their Nomenclature</a:t>
            </a:r>
          </a:p>
          <a:p>
            <a:endParaRPr lang="en-US" altLang="en-US" b="1"/>
          </a:p>
          <a:p>
            <a:r>
              <a:rPr lang="en-US" altLang="en-US"/>
              <a:t>Occasionally hybrids develop between species and genera.  This may happen in nature, gardens or due to efforts of plant breeders.  It is rare between species and very rare between genera.  Special rules apply for the naming of these hybrids.</a:t>
            </a:r>
          </a:p>
          <a:p>
            <a:endParaRPr lang="en-US" altLang="en-US"/>
          </a:p>
          <a:p>
            <a:r>
              <a:rPr lang="en-US" altLang="en-US"/>
              <a:t>Inter-specific hybrids occur as crosses between species, for example </a:t>
            </a:r>
            <a:r>
              <a:rPr lang="en-US" altLang="en-US" i="1"/>
              <a:t>Clematis lanuginosa</a:t>
            </a:r>
            <a:r>
              <a:rPr lang="en-US" altLang="en-US"/>
              <a:t> is crossed with </a:t>
            </a:r>
            <a:r>
              <a:rPr lang="en-US" altLang="en-US" i="1"/>
              <a:t>C. viticella</a:t>
            </a:r>
            <a:r>
              <a:rPr lang="en-US" altLang="en-US"/>
              <a:t>.  The resulting hybrids are given a new species name proceeded with a </a:t>
            </a:r>
            <a:r>
              <a:rPr lang="en-US" altLang="en-US" u="sng"/>
              <a:t>multiplication sign</a:t>
            </a:r>
            <a:r>
              <a:rPr lang="en-US" altLang="en-US"/>
              <a:t>, indicating a crossing of two parents.  The new plants were named </a:t>
            </a:r>
            <a:r>
              <a:rPr lang="en-US" altLang="en-US" i="1"/>
              <a:t>Clematis</a:t>
            </a:r>
            <a:r>
              <a:rPr lang="en-US" altLang="en-US"/>
              <a:t> </a:t>
            </a:r>
            <a:r>
              <a:rPr lang="en-US" altLang="en-US">
                <a:ea typeface="Times New Roman" charset="0"/>
                <a:cs typeface="Times New Roman" charset="0"/>
              </a:rPr>
              <a:t>× </a:t>
            </a:r>
            <a:r>
              <a:rPr lang="en-US" altLang="en-US" i="1">
                <a:ea typeface="Times New Roman" charset="0"/>
                <a:cs typeface="Times New Roman" charset="0"/>
              </a:rPr>
              <a:t>jackmanii</a:t>
            </a:r>
            <a:r>
              <a:rPr lang="en-US" altLang="en-US">
                <a:ea typeface="Times New Roman" charset="0"/>
                <a:cs typeface="Times New Roman" charset="0"/>
              </a:rPr>
              <a:t> or Jackman clematis.</a:t>
            </a:r>
          </a:p>
          <a:p>
            <a:endParaRPr lang="en-US" altLang="en-US">
              <a:ea typeface="Times New Roman" charset="0"/>
              <a:cs typeface="Times New Roman" charset="0"/>
            </a:endParaRPr>
          </a:p>
          <a:p>
            <a:r>
              <a:rPr lang="en-US" altLang="en-US">
                <a:ea typeface="Times New Roman" charset="0"/>
                <a:cs typeface="Times New Roman" charset="0"/>
              </a:rPr>
              <a:t>The inter-generic hybrids occur as crosses between genera, for example </a:t>
            </a:r>
            <a:r>
              <a:rPr lang="en-US" altLang="en-US" i="1">
                <a:ea typeface="Times New Roman" charset="0"/>
                <a:cs typeface="Times New Roman" charset="0"/>
              </a:rPr>
              <a:t>Cupressus macrocarpa</a:t>
            </a:r>
            <a:r>
              <a:rPr lang="en-US" altLang="en-US">
                <a:ea typeface="Times New Roman" charset="0"/>
                <a:cs typeface="Times New Roman" charset="0"/>
              </a:rPr>
              <a:t> has crossed with </a:t>
            </a:r>
            <a:r>
              <a:rPr lang="en-US" altLang="en-US" i="1">
                <a:ea typeface="Times New Roman" charset="0"/>
                <a:cs typeface="Times New Roman" charset="0"/>
              </a:rPr>
              <a:t>Chamaecyparis nootkatensis</a:t>
            </a:r>
            <a:r>
              <a:rPr lang="en-US" altLang="en-US">
                <a:ea typeface="Times New Roman" charset="0"/>
                <a:cs typeface="Times New Roman" charset="0"/>
              </a:rPr>
              <a:t>.  The resulting hybrids were given a new genus and species name.  The new genus is proceeded with a </a:t>
            </a:r>
            <a:r>
              <a:rPr lang="en-US" altLang="en-US" u="sng">
                <a:ea typeface="Times New Roman" charset="0"/>
                <a:cs typeface="Times New Roman" charset="0"/>
              </a:rPr>
              <a:t>multiplication sign</a:t>
            </a:r>
            <a:r>
              <a:rPr lang="en-US" altLang="en-US">
                <a:ea typeface="Times New Roman" charset="0"/>
                <a:cs typeface="Times New Roman" charset="0"/>
              </a:rPr>
              <a:t>, indicating a generic cross.  The new hybrids were named × </a:t>
            </a:r>
            <a:r>
              <a:rPr lang="en-US" altLang="en-US" i="1">
                <a:ea typeface="Times New Roman" charset="0"/>
                <a:cs typeface="Times New Roman" charset="0"/>
              </a:rPr>
              <a:t>Cupressocyparis leylandii</a:t>
            </a:r>
            <a:r>
              <a:rPr lang="en-US" altLang="en-US">
                <a:ea typeface="Times New Roman" charset="0"/>
                <a:cs typeface="Times New Roman" charset="0"/>
              </a:rPr>
              <a:t>, called Leyland Cypress.  The genus name is a combination of the parents generic names.</a:t>
            </a:r>
          </a:p>
        </p:txBody>
      </p:sp>
    </p:spTree>
    <p:extLst>
      <p:ext uri="{BB962C8B-B14F-4D97-AF65-F5344CB8AC3E}">
        <p14:creationId xmlns:p14="http://schemas.microsoft.com/office/powerpoint/2010/main" val="205508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9CDBA-01E2-CB4E-9D16-64A34628C8B9}" type="slidenum">
              <a:rPr lang="en-US" altLang="en-US"/>
              <a:pPr/>
              <a:t>13</a:t>
            </a:fld>
            <a:endParaRPr lang="en-US" alt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ltLang="en-US" b="1"/>
              <a:t>Cultivars – Cultivated Plants</a:t>
            </a:r>
          </a:p>
          <a:p>
            <a:endParaRPr lang="en-US" altLang="en-US" b="1"/>
          </a:p>
          <a:p>
            <a:r>
              <a:rPr lang="en-US" altLang="en-US"/>
              <a:t>Today we lots of cultivars (cultivated varieties) in the nurseries and garden centers.  These cultivars were developed and named by nurserymen, plant breeders and even gardeners.  New cultivar plant names must be published and applied according to the International Code of Botanical Nomenclature for Cultivated Plants.  </a:t>
            </a:r>
          </a:p>
          <a:p>
            <a:endParaRPr lang="en-US" altLang="en-US"/>
          </a:p>
          <a:p>
            <a:r>
              <a:rPr lang="en-US" altLang="en-US"/>
              <a:t>The plant on the right, </a:t>
            </a:r>
            <a:r>
              <a:rPr lang="en-US" altLang="en-US" i="1"/>
              <a:t>Acer rubrum  </a:t>
            </a:r>
            <a:r>
              <a:rPr lang="en-US" altLang="en-US"/>
              <a:t>‘October Glory’, is one of Georgia’s most planted shade trees that has outstanding fall color.  The cultivar name in not Latin, and can be made up of one, two or three words.  Each word is capitalized and all are included in single quotes.  The botanical name for October Glory maple must include the genus, species and cultivar names.  </a:t>
            </a:r>
          </a:p>
        </p:txBody>
      </p:sp>
    </p:spTree>
    <p:extLst>
      <p:ext uri="{BB962C8B-B14F-4D97-AF65-F5344CB8AC3E}">
        <p14:creationId xmlns:p14="http://schemas.microsoft.com/office/powerpoint/2010/main" val="1881647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F220D-E465-9648-BEE1-3720764F88E7}" type="slidenum">
              <a:rPr lang="en-US" altLang="en-US"/>
              <a:pPr/>
              <a:t>14</a:t>
            </a:fld>
            <a:endParaRPr lang="en-US" alt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b="1"/>
              <a:t>Plant Form &amp; Functions</a:t>
            </a:r>
          </a:p>
          <a:p>
            <a:endParaRPr lang="en-US" altLang="en-US" b="1"/>
          </a:p>
          <a:p>
            <a:r>
              <a:rPr lang="en-US" altLang="en-US"/>
              <a:t>Each plant is made up of the shoot and root.  The shoot is made up of many different organs.  Lets review the basic stem parts by asking the Master Gardeners to identify each of these parts.  The terminal bud (click for name to appear), bud scales (click mouse), Internode area (click mouse), leaves (click mouse) and lateral roots (click mouse).  </a:t>
            </a:r>
          </a:p>
          <a:p>
            <a:endParaRPr lang="en-US" altLang="en-US"/>
          </a:p>
          <a:p>
            <a:r>
              <a:rPr lang="en-US" altLang="en-US"/>
              <a:t>The terminal bud contains a compacted shoot with a new shoot, leaves, buds and sometimes flowers.  </a:t>
            </a:r>
          </a:p>
          <a:p>
            <a:r>
              <a:rPr lang="en-US" altLang="en-US"/>
              <a:t>The bud scales protect the bud from the climate and pests.</a:t>
            </a:r>
          </a:p>
          <a:p>
            <a:r>
              <a:rPr lang="en-US" altLang="en-US"/>
              <a:t>The internode is the stem area between nodes.  Nodes are the stem area where the leaves and buds are attached.</a:t>
            </a:r>
          </a:p>
          <a:p>
            <a:r>
              <a:rPr lang="en-US" altLang="en-US"/>
              <a:t>The leaves provide the surface for light interception and food production.</a:t>
            </a:r>
          </a:p>
          <a:p>
            <a:r>
              <a:rPr lang="en-US" altLang="en-US"/>
              <a:t>The lateral roots are secondary roots that function to take up water.</a:t>
            </a:r>
          </a:p>
        </p:txBody>
      </p:sp>
    </p:spTree>
    <p:extLst>
      <p:ext uri="{BB962C8B-B14F-4D97-AF65-F5344CB8AC3E}">
        <p14:creationId xmlns:p14="http://schemas.microsoft.com/office/powerpoint/2010/main" val="10020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BD5D5-C962-8C4F-96E1-4038758F5F68}" type="slidenum">
              <a:rPr lang="en-US" altLang="en-US"/>
              <a:pPr/>
              <a:t>15</a:t>
            </a:fld>
            <a:endParaRPr lang="en-US" alt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b="1"/>
              <a:t>Stem &amp; Root Form &amp; Function</a:t>
            </a:r>
          </a:p>
          <a:p>
            <a:endParaRPr lang="en-US" altLang="en-US" b="1"/>
          </a:p>
          <a:p>
            <a:r>
              <a:rPr lang="en-US" altLang="en-US"/>
              <a:t>The stems of the plants function to support the leaves, flowers and fruits.  The vascular system of the stem moves the food produced to feed all the living cells in the plant.  It also moves the water and nutrients from the roots up to the leaves.  </a:t>
            </a:r>
          </a:p>
          <a:p>
            <a:endParaRPr lang="en-US" altLang="en-US"/>
          </a:p>
          <a:p>
            <a:r>
              <a:rPr lang="en-US" altLang="en-US"/>
              <a:t>The leaves use the water and carbon dioxide to make carbohydrates (plant food).  The leaves also transpire water through the stomata to cool the plant and pull water up the stems.</a:t>
            </a:r>
          </a:p>
          <a:p>
            <a:endParaRPr lang="en-US" altLang="en-US"/>
          </a:p>
          <a:p>
            <a:r>
              <a:rPr lang="en-US" altLang="en-US"/>
              <a:t>The buds produce new stems, leaves and flowers.   Not all the buds grow at the same time.  Some are held if reserve, and used at a later time if needed to produce new shoots.</a:t>
            </a:r>
          </a:p>
          <a:p>
            <a:endParaRPr lang="en-US" altLang="en-US"/>
          </a:p>
          <a:p>
            <a:r>
              <a:rPr lang="en-US" altLang="en-US"/>
              <a:t>Flowers are the plants means of survival.  They produce fruits and seeds.  The seeds are the plants means of producing new plants for the next generation.  </a:t>
            </a:r>
          </a:p>
          <a:p>
            <a:endParaRPr lang="en-US" altLang="en-US"/>
          </a:p>
          <a:p>
            <a:r>
              <a:rPr lang="en-US" altLang="en-US"/>
              <a:t>Roots anchor the plant in place while adsorbing nutrients and water for the plant.  Roots often store food to be used by perennial plants.</a:t>
            </a:r>
          </a:p>
          <a:p>
            <a:endParaRPr lang="en-US" altLang="en-US"/>
          </a:p>
          <a:p>
            <a:endParaRPr lang="en-US" altLang="en-US"/>
          </a:p>
        </p:txBody>
      </p:sp>
    </p:spTree>
    <p:extLst>
      <p:ext uri="{BB962C8B-B14F-4D97-AF65-F5344CB8AC3E}">
        <p14:creationId xmlns:p14="http://schemas.microsoft.com/office/powerpoint/2010/main" val="36643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D4699-9452-3642-B3DB-010EDAFD75FF}" type="slidenum">
              <a:rPr lang="en-US" altLang="en-US"/>
              <a:pPr/>
              <a:t>16</a:t>
            </a:fld>
            <a:endParaRPr lang="en-US" alt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ltLang="en-US" b="1"/>
              <a:t>Root Form &amp; Function</a:t>
            </a:r>
          </a:p>
          <a:p>
            <a:endParaRPr lang="en-US" altLang="en-US" b="1"/>
          </a:p>
          <a:p>
            <a:r>
              <a:rPr lang="en-US" altLang="en-US"/>
              <a:t>The end of root tip is covered with a root cap, that protects the meristem.  The meristem is the area where cells divide and increase in number.  These cells increase in length in the zone of elongation, pushing the root tip through openings in the soil.</a:t>
            </a:r>
          </a:p>
          <a:p>
            <a:endParaRPr lang="en-US" altLang="en-US"/>
          </a:p>
          <a:p>
            <a:r>
              <a:rPr lang="en-US" altLang="en-US"/>
              <a:t>The root hairs are very small, composed of only a single cell.  They effectively adsorb most of the water taken up by the plant.  They are concentrated in the zone of maturation.  They are easily lost under adverse conditions.</a:t>
            </a:r>
          </a:p>
          <a:p>
            <a:endParaRPr lang="en-US" altLang="en-US"/>
          </a:p>
          <a:p>
            <a:r>
              <a:rPr lang="en-US" altLang="en-US"/>
              <a:t>The vascular system of the roots work to move water and soil nutrients from the root tips up to the stems vascular system.  </a:t>
            </a:r>
          </a:p>
        </p:txBody>
      </p:sp>
    </p:spTree>
    <p:extLst>
      <p:ext uri="{BB962C8B-B14F-4D97-AF65-F5344CB8AC3E}">
        <p14:creationId xmlns:p14="http://schemas.microsoft.com/office/powerpoint/2010/main" val="1900791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C7395-FB0D-3A41-80E4-E9CACEE39A20}" type="slidenum">
              <a:rPr lang="en-US" altLang="en-US"/>
              <a:pPr/>
              <a:t>17</a:t>
            </a:fld>
            <a:endParaRPr lang="en-US"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b="1"/>
              <a:t>Vascular Tissue Form &amp; Function</a:t>
            </a:r>
          </a:p>
          <a:p>
            <a:endParaRPr lang="en-US" altLang="en-US" b="1"/>
          </a:p>
          <a:p>
            <a:r>
              <a:rPr lang="en-US" altLang="en-US"/>
              <a:t>One of the differences between monocots (grasses) and dicots (broad leafed plants) is the arrangement of the vascular tissues in the stems.  In monocots the vascular bundles are scattered through the central stem.  In dicots they are arranged in a circle near the outer surface.  In the vascular bundles, the xylem is on the inside while the phloem is on the outside.  The cambium is located between the xylem and phloem, and produces new cells in both directions.</a:t>
            </a:r>
          </a:p>
          <a:p>
            <a:endParaRPr lang="en-US" altLang="en-US"/>
          </a:p>
          <a:p>
            <a:r>
              <a:rPr lang="en-US" altLang="en-US"/>
              <a:t>The xylem moves water upward while the phloem conducts food from the leaves downward.  In woody plants the xylem becomes the wood while the phloem become the bark.  </a:t>
            </a:r>
          </a:p>
        </p:txBody>
      </p:sp>
    </p:spTree>
    <p:extLst>
      <p:ext uri="{BB962C8B-B14F-4D97-AF65-F5344CB8AC3E}">
        <p14:creationId xmlns:p14="http://schemas.microsoft.com/office/powerpoint/2010/main" val="63501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E9F18-449E-9E40-8466-08E900953CDD}" type="slidenum">
              <a:rPr lang="en-US" altLang="en-US"/>
              <a:pPr/>
              <a:t>18</a:t>
            </a:fld>
            <a:endParaRPr lang="en-US" alt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en-US" b="1"/>
              <a:t>Bud Form &amp; Function</a:t>
            </a:r>
          </a:p>
          <a:p>
            <a:endParaRPr lang="en-US" altLang="en-US" b="1"/>
          </a:p>
          <a:p>
            <a:r>
              <a:rPr lang="en-US" altLang="en-US"/>
              <a:t>One terminal bud will develop into one terminal shoot with its leaves, buds and sometimes flowers.  All these tissues are compressed inside this bud and develop by expanding the compressed tissue.  Miniature leaves expand to become full sized.</a:t>
            </a:r>
          </a:p>
          <a:p>
            <a:endParaRPr lang="en-US" altLang="en-US"/>
          </a:p>
          <a:p>
            <a:r>
              <a:rPr lang="en-US" altLang="en-US"/>
              <a:t>Lateral buds develop into lateral shoots with their leaves, buds and sometimes flowers.  Not all lateral buds develop and many remain dormant</a:t>
            </a:r>
          </a:p>
        </p:txBody>
      </p:sp>
    </p:spTree>
    <p:extLst>
      <p:ext uri="{BB962C8B-B14F-4D97-AF65-F5344CB8AC3E}">
        <p14:creationId xmlns:p14="http://schemas.microsoft.com/office/powerpoint/2010/main" val="186960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81B20-5748-AE49-95FC-05F0F84EDA7A}" type="slidenum">
              <a:rPr lang="en-US" altLang="en-US"/>
              <a:pPr/>
              <a:t>19</a:t>
            </a:fld>
            <a:endParaRPr lang="en-US" alt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ltLang="en-US" b="1"/>
              <a:t>Leaf Form &amp; Function</a:t>
            </a:r>
          </a:p>
          <a:p>
            <a:endParaRPr lang="en-US" altLang="en-US" b="1"/>
          </a:p>
          <a:p>
            <a:r>
              <a:rPr lang="en-US" altLang="en-US"/>
              <a:t>There are two basic leaf forms, simple leaves and compound leaves.  The simple leaf is made up of the petiole and blade.  The leaf is attached just below a bud on the stem.  Some plants will have a leafy appendage on the stem below the leaf attachment called a stipule.  The stipule may help produce food while the leaf is developing.  Most drop off during the first season.</a:t>
            </a:r>
          </a:p>
          <a:p>
            <a:endParaRPr lang="en-US" altLang="en-US"/>
          </a:p>
          <a:p>
            <a:r>
              <a:rPr lang="en-US" altLang="en-US"/>
              <a:t>A compound leaf has three to many leaflets attached to a central rachis.  The rachis is attached to the petiole which is attached to the stem below an existing bud.  Each leaflet can have a short petiolule.  The difference between a simple leaf and a leaflet can be determined by looking a the location of the buds.  There is a bud at the base of a simple  leaf, and no bud an the base of a leaflet.</a:t>
            </a:r>
          </a:p>
        </p:txBody>
      </p:sp>
    </p:spTree>
    <p:extLst>
      <p:ext uri="{BB962C8B-B14F-4D97-AF65-F5344CB8AC3E}">
        <p14:creationId xmlns:p14="http://schemas.microsoft.com/office/powerpoint/2010/main" val="43457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536C7-AEE4-404F-8F99-5443E6594AF1}" type="slidenum">
              <a:rPr lang="en-US" altLang="en-US"/>
              <a:pPr/>
              <a:t>2</a:t>
            </a:fld>
            <a:endParaRPr lang="en-US" altLang="en-US"/>
          </a:p>
        </p:txBody>
      </p:sp>
      <p:sp>
        <p:nvSpPr>
          <p:cNvPr id="99330" name="Rectangle 2"/>
          <p:cNvSpPr>
            <a:spLocks noRot="1" noChangeArrowheads="1" noTextEdit="1"/>
          </p:cNvSpPr>
          <p:nvPr>
            <p:ph type="sldImg"/>
          </p:nvPr>
        </p:nvSpPr>
        <p:spPr>
          <a:xfrm>
            <a:off x="1160463" y="681038"/>
            <a:ext cx="4538662" cy="3403600"/>
          </a:xfrm>
          <a:ln/>
        </p:spPr>
      </p:sp>
      <p:sp>
        <p:nvSpPr>
          <p:cNvPr id="99331" name="Rectangle 3"/>
          <p:cNvSpPr>
            <a:spLocks noGrp="1" noChangeArrowheads="1"/>
          </p:cNvSpPr>
          <p:nvPr>
            <p:ph type="body" idx="1"/>
          </p:nvPr>
        </p:nvSpPr>
        <p:spPr>
          <a:xfrm>
            <a:off x="912813" y="4311650"/>
            <a:ext cx="5032375" cy="4084638"/>
          </a:xfrm>
        </p:spPr>
        <p:txBody>
          <a:bodyPr/>
          <a:lstStyle/>
          <a:p>
            <a:r>
              <a:rPr lang="en-US" altLang="en-US"/>
              <a:t>UGA Cooperative Extension Web address</a:t>
            </a:r>
          </a:p>
        </p:txBody>
      </p:sp>
    </p:spTree>
    <p:extLst>
      <p:ext uri="{BB962C8B-B14F-4D97-AF65-F5344CB8AC3E}">
        <p14:creationId xmlns:p14="http://schemas.microsoft.com/office/powerpoint/2010/main" val="723386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29B1E-9D28-5544-9DBF-51CDF80F6CF9}" type="slidenum">
              <a:rPr lang="en-US" altLang="en-US"/>
              <a:pPr/>
              <a:t>20</a:t>
            </a:fld>
            <a:endParaRPr lang="en-US" alt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b="1"/>
              <a:t>Leaf Form &amp; Function</a:t>
            </a:r>
          </a:p>
          <a:p>
            <a:endParaRPr lang="en-US" altLang="en-US" b="1"/>
          </a:p>
          <a:p>
            <a:r>
              <a:rPr lang="en-US" altLang="en-US"/>
              <a:t>Compound leaves are either pinnately compound where the leaflets are opposite each other, or palmately compound where the leaflets meet at the top end of the petiole.  The pinnately compound leaves are called odd pinnate or even pinnate depending upon the number of leaflets.</a:t>
            </a:r>
          </a:p>
        </p:txBody>
      </p:sp>
    </p:spTree>
    <p:extLst>
      <p:ext uri="{BB962C8B-B14F-4D97-AF65-F5344CB8AC3E}">
        <p14:creationId xmlns:p14="http://schemas.microsoft.com/office/powerpoint/2010/main" val="37283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E73D1-36C1-ED40-9B95-BD88D02E77B0}" type="slidenum">
              <a:rPr lang="en-US" altLang="en-US"/>
              <a:pPr/>
              <a:t>21</a:t>
            </a:fld>
            <a:endParaRPr lang="en-US" alt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en-US" b="1"/>
              <a:t>Leaf Form &amp; Function</a:t>
            </a:r>
          </a:p>
          <a:p>
            <a:endParaRPr lang="en-US" altLang="en-US" b="1"/>
          </a:p>
          <a:p>
            <a:r>
              <a:rPr lang="en-US" altLang="en-US"/>
              <a:t>A cross section of a typical leaf shows all the internal cells.  The  upper layer of cells is the epidermis which is covered with a waxy cuticle which functions to help keep moisture inside of the plant.  </a:t>
            </a:r>
          </a:p>
          <a:p>
            <a:endParaRPr lang="en-US" altLang="en-US"/>
          </a:p>
          <a:p>
            <a:r>
              <a:rPr lang="en-US" altLang="en-US"/>
              <a:t>The parenchyma cells, both the palisade parenchyma and spongy parenchyma, contain chloroplasts that intercept light and manufacture carbohydrates, the food of the plants that supports all the plant cells.  </a:t>
            </a:r>
          </a:p>
          <a:p>
            <a:r>
              <a:rPr lang="en-US" altLang="en-US"/>
              <a:t>The stomata are found on the bottom of the leaf.  They open and close to regulate air and moisture exchange.  Oxygen, a by product of food production, is let out while carbon dioxide, a resource needed for food production, is let in.  The release of moisture, transpiration, helps to cool the leaves.  </a:t>
            </a:r>
          </a:p>
          <a:p>
            <a:endParaRPr lang="en-US" altLang="en-US"/>
          </a:p>
          <a:p>
            <a:r>
              <a:rPr lang="en-US" altLang="en-US"/>
              <a:t>The xylem and phloem make up the vascular system, and functions to move water and food through the plant.  This vascular system in the leaves are called veins and are visible on the upper and lower surface of the leaf.</a:t>
            </a:r>
          </a:p>
        </p:txBody>
      </p:sp>
    </p:spTree>
    <p:extLst>
      <p:ext uri="{BB962C8B-B14F-4D97-AF65-F5344CB8AC3E}">
        <p14:creationId xmlns:p14="http://schemas.microsoft.com/office/powerpoint/2010/main" val="197196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3BB6A-82FA-F347-B679-53CF76BB5D18}" type="slidenum">
              <a:rPr lang="en-US" altLang="en-US"/>
              <a:pPr/>
              <a:t>22</a:t>
            </a:fld>
            <a:endParaRPr lang="en-US" alt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b="1"/>
              <a:t>Flower Form &amp; Function</a:t>
            </a:r>
          </a:p>
          <a:p>
            <a:endParaRPr lang="en-US" altLang="en-US" b="1"/>
          </a:p>
          <a:p>
            <a:r>
              <a:rPr lang="en-US" altLang="en-US"/>
              <a:t>The typical flower has many male stamens that are made up of the anther and filament.  The anther, when mature, is filled with pollen that is released and pollinates the pistil.  The pollen lands on the stigma, germinates and grows down through the style to reach the ovary where fertilization occurs.  The female pistil includes the stigma, style and ovary.  The fertilized ovary develops into the fruit and seeds.</a:t>
            </a:r>
          </a:p>
          <a:p>
            <a:endParaRPr lang="en-US" altLang="en-US"/>
          </a:p>
          <a:p>
            <a:r>
              <a:rPr lang="en-US" altLang="en-US"/>
              <a:t>A perfect flower contains both a functional pistil and stamens.  If either of these organs is missing, the flower is called imperfect.  If all the flowers on a plant contain only male or female flowers, the plants are called dioecious.  Plants like holly are dioecious, with male plants and female plants.  Only the female plants are capable of producing red holly berries.</a:t>
            </a:r>
          </a:p>
        </p:txBody>
      </p:sp>
    </p:spTree>
    <p:extLst>
      <p:ext uri="{BB962C8B-B14F-4D97-AF65-F5344CB8AC3E}">
        <p14:creationId xmlns:p14="http://schemas.microsoft.com/office/powerpoint/2010/main" val="64587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1AC8C-7A51-3441-A16A-B89792BFB447}" type="slidenum">
              <a:rPr lang="en-US" altLang="en-US"/>
              <a:pPr/>
              <a:t>23</a:t>
            </a:fld>
            <a:endParaRPr lang="en-US" alt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b="1"/>
              <a:t>Flower Form &amp; Function</a:t>
            </a:r>
          </a:p>
          <a:p>
            <a:endParaRPr lang="en-US" altLang="en-US" b="1"/>
          </a:p>
          <a:p>
            <a:r>
              <a:rPr lang="en-US" altLang="en-US"/>
              <a:t>Ask your audience to help identify each of the inflorescence types.  Ask them to identify a single flower, and then click the mouse to reveal the correct choice.  Continue down the list including single, head, spike, raceme and panicle.</a:t>
            </a:r>
          </a:p>
          <a:p>
            <a:endParaRPr lang="en-US" altLang="en-US"/>
          </a:p>
          <a:p>
            <a:r>
              <a:rPr lang="en-US" altLang="en-US"/>
              <a:t>The single has a single flower at the end of the peduncle.  The head has many flowers at the end of the peduncle.  A spike has flowers attached directly to the stem.  The raceme has short stalks (pedicels) attached to the stem.  The panicle has many branched stems with flowers at the terminals.</a:t>
            </a:r>
          </a:p>
        </p:txBody>
      </p:sp>
    </p:spTree>
    <p:extLst>
      <p:ext uri="{BB962C8B-B14F-4D97-AF65-F5344CB8AC3E}">
        <p14:creationId xmlns:p14="http://schemas.microsoft.com/office/powerpoint/2010/main" val="1815965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735D3-6BB4-7449-B1E0-417159505E83}" type="slidenum">
              <a:rPr lang="en-US" altLang="en-US"/>
              <a:pPr/>
              <a:t>24</a:t>
            </a:fld>
            <a:endParaRPr lang="en-US" alt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b="1"/>
              <a:t>Seed Form &amp; Function</a:t>
            </a:r>
          </a:p>
          <a:p>
            <a:endParaRPr lang="en-US" altLang="en-US"/>
          </a:p>
          <a:p>
            <a:r>
              <a:rPr lang="en-US" altLang="en-US"/>
              <a:t>Seeds develop in the flower after fertilization of the ovary.  The development of seeds allow a plant to reproduce and develop new plants.  The basic parts of the seed are shown in the illustration.  Ask you audience to help identify </a:t>
            </a:r>
            <a:r>
              <a:rPr lang="en-US" altLang="en-US" u="sng"/>
              <a:t>the functions</a:t>
            </a:r>
            <a:r>
              <a:rPr lang="en-US" altLang="en-US"/>
              <a:t> of these seed parts.  Click the mouse to show each function.</a:t>
            </a:r>
          </a:p>
          <a:p>
            <a:endParaRPr lang="en-US" altLang="en-US"/>
          </a:p>
          <a:p>
            <a:r>
              <a:rPr lang="en-US" altLang="en-US"/>
              <a:t>The endosperm provides a source of energy for seed germination and new plant growth.  </a:t>
            </a:r>
          </a:p>
          <a:p>
            <a:endParaRPr lang="en-US" altLang="en-US"/>
          </a:p>
          <a:p>
            <a:r>
              <a:rPr lang="en-US" altLang="en-US"/>
              <a:t>The embryo is a miniature complete plant that is made up of the cotyledons, hypocotyl and radicle.  The cotyledons are called seed leaves as they grow and increase in size.  They store or produce food for the developing plant as the stem and true leaves develop.  The hypocotyl usually contains transition stem cells while the radicle is a miniature root ready to burst into growth.  </a:t>
            </a:r>
          </a:p>
          <a:p>
            <a:endParaRPr lang="en-US" altLang="en-US"/>
          </a:p>
          <a:p>
            <a:r>
              <a:rPr lang="en-US" altLang="en-US"/>
              <a:t>The seed coats provide protection for the embryo.  They can be very hard on legumes and many nut trees.</a:t>
            </a:r>
          </a:p>
          <a:p>
            <a:endParaRPr lang="en-US" altLang="en-US"/>
          </a:p>
          <a:p>
            <a:endParaRPr lang="en-US" altLang="en-US"/>
          </a:p>
        </p:txBody>
      </p:sp>
    </p:spTree>
    <p:extLst>
      <p:ext uri="{BB962C8B-B14F-4D97-AF65-F5344CB8AC3E}">
        <p14:creationId xmlns:p14="http://schemas.microsoft.com/office/powerpoint/2010/main" val="902348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54235-75E0-9143-90EE-4B0FB57F5A6F}" type="slidenum">
              <a:rPr lang="en-US" altLang="en-US"/>
              <a:pPr/>
              <a:t>25</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b="1"/>
              <a:t>Review Basic Botany</a:t>
            </a:r>
          </a:p>
          <a:p>
            <a:endParaRPr lang="en-US" altLang="en-US" b="1"/>
          </a:p>
          <a:p>
            <a:r>
              <a:rPr lang="en-US" altLang="en-US"/>
              <a:t>Now for a quick review of some of the major points covered.</a:t>
            </a:r>
          </a:p>
          <a:p>
            <a:endParaRPr lang="en-US" altLang="en-US"/>
          </a:p>
          <a:p>
            <a:r>
              <a:rPr lang="en-US" altLang="en-US"/>
              <a:t>Plant taxonomy deals with three areas, proper plant identification,  naming and the classification of plants.  Classification deals with the understanding of how plants are related to each other.</a:t>
            </a:r>
          </a:p>
          <a:p>
            <a:endParaRPr lang="en-US" altLang="en-US"/>
          </a:p>
          <a:p>
            <a:r>
              <a:rPr lang="en-US" altLang="en-US"/>
              <a:t>Common names are widely used but have several problems.  These names are not very precise and there are no rules for developing common names.</a:t>
            </a:r>
          </a:p>
          <a:p>
            <a:endParaRPr lang="en-US" altLang="en-US"/>
          </a:p>
          <a:p>
            <a:r>
              <a:rPr lang="en-US" altLang="en-US"/>
              <a:t>Botanical names are more difficult but they are precise and reflect the classification.</a:t>
            </a:r>
          </a:p>
          <a:p>
            <a:endParaRPr lang="en-US" altLang="en-US"/>
          </a:p>
          <a:p>
            <a:r>
              <a:rPr lang="en-US" altLang="en-US"/>
              <a:t>Hybrids between species and genera can occur.  There are special rules for naming these hybrids.  They are designated with a multiplication sign.</a:t>
            </a:r>
          </a:p>
        </p:txBody>
      </p:sp>
    </p:spTree>
    <p:extLst>
      <p:ext uri="{BB962C8B-B14F-4D97-AF65-F5344CB8AC3E}">
        <p14:creationId xmlns:p14="http://schemas.microsoft.com/office/powerpoint/2010/main" val="249741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DD887-B048-1C47-852E-27F2B772FBE3}" type="slidenum">
              <a:rPr lang="en-US" altLang="en-US"/>
              <a:pPr/>
              <a:t>26</a:t>
            </a:fld>
            <a:endParaRPr lang="en-US" alt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b="1"/>
              <a:t>Review Basic Botany</a:t>
            </a:r>
          </a:p>
          <a:p>
            <a:endParaRPr lang="en-US" altLang="en-US" b="1"/>
          </a:p>
          <a:p>
            <a:r>
              <a:rPr lang="en-US" altLang="en-US"/>
              <a:t>Cultivars are special plants that are selected, named and maintained by man.  Cultivars are generally lost when nurserymen or gardeners no longer reproduce them.  </a:t>
            </a:r>
          </a:p>
          <a:p>
            <a:endParaRPr lang="en-US" altLang="en-US"/>
          </a:p>
          <a:p>
            <a:r>
              <a:rPr lang="en-US" altLang="en-US"/>
              <a:t>The chloroplasts in the leaves intercept light and manufacture plant food.  This food is necessary for plant cells to survive.  Plants with out chloroplasts and chlorophyll, usually die unless they can live off of other plants (parasites).</a:t>
            </a:r>
          </a:p>
          <a:p>
            <a:endParaRPr lang="en-US" altLang="en-US"/>
          </a:p>
          <a:p>
            <a:r>
              <a:rPr lang="en-US" altLang="en-US"/>
              <a:t>The xylem and phloem make up the vascular tissues.  They move the water, nutrients and plant food through out the entire plant.</a:t>
            </a:r>
          </a:p>
          <a:p>
            <a:endParaRPr lang="en-US" altLang="en-US"/>
          </a:p>
          <a:p>
            <a:r>
              <a:rPr lang="en-US" altLang="en-US"/>
              <a:t>A perfect flower contains both a pistil and stamens.  An imperfect flower is missing one or the other.</a:t>
            </a:r>
          </a:p>
          <a:p>
            <a:endParaRPr lang="en-US" altLang="en-US"/>
          </a:p>
          <a:p>
            <a:r>
              <a:rPr lang="en-US" altLang="en-US"/>
              <a:t>The embryo is the most important part of the seed.  This tiny plant grows to produce an entire new plant and insures survival of the plant species.</a:t>
            </a:r>
          </a:p>
        </p:txBody>
      </p:sp>
    </p:spTree>
    <p:extLst>
      <p:ext uri="{BB962C8B-B14F-4D97-AF65-F5344CB8AC3E}">
        <p14:creationId xmlns:p14="http://schemas.microsoft.com/office/powerpoint/2010/main" val="1219403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1EC79-7FB1-DD4A-A01B-C73C479BE599}" type="slidenum">
              <a:rPr lang="en-US" altLang="en-US"/>
              <a:pPr/>
              <a:t>27</a:t>
            </a:fld>
            <a:endParaRPr lang="en-US" alt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DISCUSSION QUESTIONS</a:t>
            </a:r>
          </a:p>
          <a:p>
            <a:r>
              <a:rPr lang="en-US" altLang="en-US"/>
              <a:t>1. Discuss why plant nomenclature might be important to a gardener.</a:t>
            </a:r>
          </a:p>
          <a:p>
            <a:r>
              <a:rPr lang="en-US" altLang="en-US"/>
              <a:t>2. Discuss the differences between monocots and dicots.</a:t>
            </a:r>
          </a:p>
          <a:p>
            <a:r>
              <a:rPr lang="en-US" altLang="en-US"/>
              <a:t>3. In which areas of a plant does growth originate?</a:t>
            </a:r>
          </a:p>
          <a:p>
            <a:r>
              <a:rPr lang="en-US" altLang="en-US"/>
              <a:t>4. Name some examples of modified root structures and their purposes.</a:t>
            </a:r>
          </a:p>
          <a:p>
            <a:r>
              <a:rPr lang="en-US" altLang="en-US"/>
              <a:t>5. Plants with which kind of root system are easier to transplant and why?</a:t>
            </a:r>
          </a:p>
          <a:p>
            <a:r>
              <a:rPr lang="en-US" altLang="en-US"/>
              <a:t>6. What purposes does the plant’s stem serve?</a:t>
            </a:r>
          </a:p>
          <a:p>
            <a:r>
              <a:rPr lang="en-US" altLang="en-US"/>
              <a:t>7. Discuss the purpose of a leaf and the types of leaves a plant might have.</a:t>
            </a:r>
          </a:p>
          <a:p>
            <a:r>
              <a:rPr lang="en-US" altLang="en-US"/>
              <a:t>8. What are the 3 types of buds?</a:t>
            </a:r>
          </a:p>
          <a:p>
            <a:r>
              <a:rPr lang="en-US" altLang="en-US"/>
              <a:t>9. Discuss the difference between monoecious and dioecious plants?</a:t>
            </a:r>
          </a:p>
          <a:p>
            <a:r>
              <a:rPr lang="en-US" altLang="en-US"/>
              <a:t>10. What is a “perfect flower”?</a:t>
            </a:r>
          </a:p>
          <a:p>
            <a:endParaRPr lang="en-US" altLang="en-US"/>
          </a:p>
        </p:txBody>
      </p:sp>
    </p:spTree>
    <p:extLst>
      <p:ext uri="{BB962C8B-B14F-4D97-AF65-F5344CB8AC3E}">
        <p14:creationId xmlns:p14="http://schemas.microsoft.com/office/powerpoint/2010/main" val="1070399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1D524-2ECA-6C40-9D4A-2B5B2FAF227C}" type="slidenum">
              <a:rPr lang="en-US" altLang="en-US"/>
              <a:pPr/>
              <a:t>28</a:t>
            </a:fld>
            <a:endParaRPr lang="en-US" alt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b="1"/>
              <a:t>Basic Botany Conclusion</a:t>
            </a:r>
          </a:p>
          <a:p>
            <a:endParaRPr lang="en-US" altLang="en-US" b="1"/>
          </a:p>
          <a:p>
            <a:r>
              <a:rPr lang="en-US" altLang="en-US"/>
              <a:t>Lights Please</a:t>
            </a:r>
          </a:p>
        </p:txBody>
      </p:sp>
    </p:spTree>
    <p:extLst>
      <p:ext uri="{BB962C8B-B14F-4D97-AF65-F5344CB8AC3E}">
        <p14:creationId xmlns:p14="http://schemas.microsoft.com/office/powerpoint/2010/main" val="73452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8A1C3-37D8-FA42-9DA3-EB38207A2E04}" type="slidenum">
              <a:rPr lang="en-US" altLang="en-US"/>
              <a:pPr/>
              <a:t>3</a:t>
            </a:fld>
            <a:endParaRPr lang="en-US" altLang="en-US"/>
          </a:p>
        </p:txBody>
      </p:sp>
      <p:sp>
        <p:nvSpPr>
          <p:cNvPr id="95234" name="Rectangle 2"/>
          <p:cNvSpPr>
            <a:spLocks noRot="1" noChangeArrowheads="1" noTextEdit="1"/>
          </p:cNvSpPr>
          <p:nvPr>
            <p:ph type="sldImg"/>
          </p:nvPr>
        </p:nvSpPr>
        <p:spPr>
          <a:xfrm>
            <a:off x="1160463" y="681038"/>
            <a:ext cx="4538662" cy="3403600"/>
          </a:xfrm>
          <a:ln/>
        </p:spPr>
      </p:sp>
      <p:sp>
        <p:nvSpPr>
          <p:cNvPr id="95235" name="Rectangle 3"/>
          <p:cNvSpPr>
            <a:spLocks noGrp="1" noChangeArrowheads="1"/>
          </p:cNvSpPr>
          <p:nvPr>
            <p:ph type="body" idx="1"/>
          </p:nvPr>
        </p:nvSpPr>
        <p:spPr>
          <a:xfrm>
            <a:off x="912813" y="4311650"/>
            <a:ext cx="5032375" cy="4084638"/>
          </a:xfrm>
        </p:spPr>
        <p:txBody>
          <a:bodyPr/>
          <a:lstStyle/>
          <a:p>
            <a:r>
              <a:rPr lang="en-US" altLang="en-US"/>
              <a:t>Georgia Master Gardener Logo</a:t>
            </a:r>
          </a:p>
        </p:txBody>
      </p:sp>
    </p:spTree>
    <p:extLst>
      <p:ext uri="{BB962C8B-B14F-4D97-AF65-F5344CB8AC3E}">
        <p14:creationId xmlns:p14="http://schemas.microsoft.com/office/powerpoint/2010/main" val="105676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3A5C4-4637-8743-8CE1-094DEEB54942}" type="slidenum">
              <a:rPr lang="en-US" altLang="en-US"/>
              <a:pPr/>
              <a:t>4</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sz="1600" b="1"/>
              <a:t>Basic Botany</a:t>
            </a:r>
            <a:endParaRPr lang="en-US" altLang="en-US" b="1"/>
          </a:p>
          <a:p>
            <a:r>
              <a:rPr lang="en-US" altLang="en-US"/>
              <a:t>Welcome to the Basic Botany Section </a:t>
            </a:r>
          </a:p>
          <a:p>
            <a:r>
              <a:rPr lang="en-US" altLang="en-US"/>
              <a:t>We will be talking about Basic Botany, the science of understanding plants.  Botany includes plant classification, form, function and more.</a:t>
            </a:r>
          </a:p>
          <a:p>
            <a:endParaRPr lang="en-US" altLang="en-US"/>
          </a:p>
        </p:txBody>
      </p:sp>
    </p:spTree>
    <p:extLst>
      <p:ext uri="{BB962C8B-B14F-4D97-AF65-F5344CB8AC3E}">
        <p14:creationId xmlns:p14="http://schemas.microsoft.com/office/powerpoint/2010/main" val="144073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1F98D-0F75-2447-B162-D079A393D3ED}" type="slidenum">
              <a:rPr lang="en-US" altLang="en-US"/>
              <a:pPr/>
              <a:t>5</a:t>
            </a:fld>
            <a:endParaRPr lang="en-US" altLang="en-US"/>
          </a:p>
        </p:txBody>
      </p:sp>
      <p:sp>
        <p:nvSpPr>
          <p:cNvPr id="101378" name="Rectangle 2"/>
          <p:cNvSpPr>
            <a:spLocks noRot="1" noChangeArrowheads="1" noTextEdit="1"/>
          </p:cNvSpPr>
          <p:nvPr>
            <p:ph type="sldImg"/>
          </p:nvPr>
        </p:nvSpPr>
        <p:spPr>
          <a:xfrm>
            <a:off x="1160463" y="681038"/>
            <a:ext cx="4538662" cy="3403600"/>
          </a:xfrm>
          <a:ln/>
        </p:spPr>
      </p:sp>
      <p:sp>
        <p:nvSpPr>
          <p:cNvPr id="101379" name="Rectangle 3"/>
          <p:cNvSpPr>
            <a:spLocks noGrp="1" noChangeArrowheads="1"/>
          </p:cNvSpPr>
          <p:nvPr>
            <p:ph type="body" idx="1"/>
          </p:nvPr>
        </p:nvSpPr>
        <p:spPr>
          <a:xfrm>
            <a:off x="912813" y="4311650"/>
            <a:ext cx="5032375" cy="4084638"/>
          </a:xfrm>
        </p:spPr>
        <p:txBody>
          <a:bodyPr/>
          <a:lstStyle/>
          <a:p>
            <a:r>
              <a:rPr lang="en-US" altLang="en-US"/>
              <a:t>Learn to identify the basic plant parts and types of plant parts: stems, leaves, buds, flowers, fruit, and roots.</a:t>
            </a:r>
          </a:p>
          <a:p>
            <a:r>
              <a:rPr lang="en-US" altLang="en-US"/>
              <a:t>Understand what the vascular tissue is  and its function in the plant.</a:t>
            </a:r>
          </a:p>
          <a:p>
            <a:r>
              <a:rPr lang="en-US" altLang="en-US"/>
              <a:t>Understand what the cambium is and its function in the plant.</a:t>
            </a:r>
          </a:p>
          <a:p>
            <a:r>
              <a:rPr lang="en-US" altLang="en-US"/>
              <a:t>Understand the difference between and dicots and monocots.</a:t>
            </a:r>
          </a:p>
          <a:p>
            <a:r>
              <a:rPr lang="en-US" altLang="en-US"/>
              <a:t>Develop an appreciation for the necessity and benefits of binomial nomenclature.</a:t>
            </a:r>
          </a:p>
          <a:p>
            <a:endParaRPr lang="en-US" altLang="en-US"/>
          </a:p>
        </p:txBody>
      </p:sp>
    </p:spTree>
    <p:extLst>
      <p:ext uri="{BB962C8B-B14F-4D97-AF65-F5344CB8AC3E}">
        <p14:creationId xmlns:p14="http://schemas.microsoft.com/office/powerpoint/2010/main" val="161395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51C54-3265-B946-9067-AE0D3B1DE813}" type="slidenum">
              <a:rPr lang="en-US" altLang="en-US"/>
              <a:pPr/>
              <a:t>6</a:t>
            </a:fld>
            <a:endParaRPr lang="en-US" alt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sz="1600" b="1"/>
              <a:t>Basic Botany Areas</a:t>
            </a:r>
            <a:r>
              <a:rPr lang="en-US" altLang="en-US" b="1"/>
              <a:t> </a:t>
            </a:r>
          </a:p>
          <a:p>
            <a:r>
              <a:rPr lang="en-US" altLang="en-US"/>
              <a:t>The basic areas of botany include the following.</a:t>
            </a:r>
          </a:p>
          <a:p>
            <a:endParaRPr lang="en-US" altLang="en-US"/>
          </a:p>
          <a:p>
            <a:r>
              <a:rPr lang="en-US" altLang="en-US"/>
              <a:t>Plant taxonomy deals with plant identification, their names and classification. Plant taxonomists are frequently called upon to identify unknown plants. They must put a name on the plant.  Names can include common names as well as botanical names.  We often want to know how closely plants are related to each other.</a:t>
            </a:r>
          </a:p>
          <a:p>
            <a:endParaRPr lang="en-US" altLang="en-US"/>
          </a:p>
          <a:p>
            <a:r>
              <a:rPr lang="en-US" altLang="en-US"/>
              <a:t>Plant morphology deals with the many forms of plants and their parts.  The many different forms of the stems and roots are included as well as the differences in groups of cells.  We frequently deal with differences in flowers, fruits, roots, shoots, leaves and seeds.  These differences are easy to see.</a:t>
            </a:r>
          </a:p>
          <a:p>
            <a:endParaRPr lang="en-US" altLang="en-US"/>
          </a:p>
          <a:p>
            <a:r>
              <a:rPr lang="en-US" altLang="en-US"/>
              <a:t>Plant Physiology examines the functions of the plant parts as well as their chemical reactions.  Photosynthesis is the production of plant food that keeps the plants alive as well as the rest of our world.  </a:t>
            </a:r>
          </a:p>
          <a:p>
            <a:endParaRPr lang="en-US" altLang="en-US"/>
          </a:p>
        </p:txBody>
      </p:sp>
    </p:spTree>
    <p:extLst>
      <p:ext uri="{BB962C8B-B14F-4D97-AF65-F5344CB8AC3E}">
        <p14:creationId xmlns:p14="http://schemas.microsoft.com/office/powerpoint/2010/main" val="79871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427A31-A29E-5740-B7AF-E52CB67D9005}" type="slidenum">
              <a:rPr lang="en-US" altLang="en-US"/>
              <a:pPr/>
              <a:t>7</a:t>
            </a:fld>
            <a:endParaRPr lang="en-US" alt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b="1"/>
              <a:t>Common Names - Nomenclature</a:t>
            </a:r>
          </a:p>
          <a:p>
            <a:r>
              <a:rPr lang="en-US" altLang="en-US"/>
              <a:t>Plant Nomenclature deals with naming plants and their classification.  </a:t>
            </a:r>
          </a:p>
          <a:p>
            <a:endParaRPr lang="en-US" altLang="en-US"/>
          </a:p>
          <a:p>
            <a:r>
              <a:rPr lang="en-US" altLang="en-US"/>
              <a:t>We commonly use common names when discussing plants.  Common names are given to plants over time and passed along to others until they become accepted.  Common names are easy to use and remember because they are associated with some character of the plant.</a:t>
            </a:r>
          </a:p>
          <a:p>
            <a:r>
              <a:rPr lang="en-US" altLang="en-US"/>
              <a:t>	The photo shows the flowers of a plant called tulip tree, named because of the shape of the flowers.  This plant bloom early in spring before the leaves.  It is susceptible to spring frosts and frequently the flowers are killed and turn brown.</a:t>
            </a:r>
          </a:p>
          <a:p>
            <a:endParaRPr lang="en-US" altLang="en-US"/>
          </a:p>
          <a:p>
            <a:r>
              <a:rPr lang="en-US" altLang="en-US"/>
              <a:t>The tulip tree is also called saucer magnolia in the Northeast and Japanese magnolia in south Georgia. We have a plant (</a:t>
            </a:r>
            <a:r>
              <a:rPr lang="en-US" altLang="en-US" i="1"/>
              <a:t>Magnolia</a:t>
            </a:r>
            <a:r>
              <a:rPr lang="en-US" altLang="en-US"/>
              <a:t> x </a:t>
            </a:r>
            <a:r>
              <a:rPr lang="en-US" altLang="en-US" i="1"/>
              <a:t>soulangeana</a:t>
            </a:r>
            <a:r>
              <a:rPr lang="en-US" altLang="en-US"/>
              <a:t>) with three common names.    Therefore, I may have to learn more than one name for a particular plant.  If I visit other areas or countries, they may have a different name for this plant.</a:t>
            </a:r>
          </a:p>
        </p:txBody>
      </p:sp>
    </p:spTree>
    <p:extLst>
      <p:ext uri="{BB962C8B-B14F-4D97-AF65-F5344CB8AC3E}">
        <p14:creationId xmlns:p14="http://schemas.microsoft.com/office/powerpoint/2010/main" val="5351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23577-38FB-D247-B3E2-D70E9D22C5F5}" type="slidenum">
              <a:rPr lang="en-US" altLang="en-US"/>
              <a:pPr/>
              <a:t>8</a:t>
            </a:fld>
            <a:endParaRPr lang="en-US" alt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b="1"/>
              <a:t>Common Names - Nomenclature</a:t>
            </a:r>
          </a:p>
          <a:p>
            <a:endParaRPr lang="en-US" altLang="en-US" b="1"/>
          </a:p>
          <a:p>
            <a:r>
              <a:rPr lang="en-US" altLang="en-US"/>
              <a:t>You may also know the tree in the photo as tulip tree.  It is one of our common native trees.  The leaves are shaped like tulips and the late spring flowers are orange with yellow spots in the high tops of large trees.  </a:t>
            </a:r>
          </a:p>
          <a:p>
            <a:endParaRPr lang="en-US" altLang="en-US"/>
          </a:p>
          <a:p>
            <a:r>
              <a:rPr lang="en-US" altLang="en-US"/>
              <a:t>This tree is also called yellow poplar and tulip poplar.  It has three common names.</a:t>
            </a:r>
          </a:p>
          <a:p>
            <a:endParaRPr lang="en-US" altLang="en-US"/>
          </a:p>
          <a:p>
            <a:r>
              <a:rPr lang="en-US" altLang="en-US"/>
              <a:t>Now we have two different plants with the same common names.  How do we determine which is correct?  How do we decide on a single name for each plant?</a:t>
            </a:r>
          </a:p>
          <a:p>
            <a:endParaRPr lang="en-US" altLang="en-US"/>
          </a:p>
          <a:p>
            <a:r>
              <a:rPr lang="en-US" altLang="en-US"/>
              <a:t>The problem is that there are no rules or guidelines to standardize common names.  We are stuck with all the names and can choose which one we want to use.  However, the other names will still be used .</a:t>
            </a:r>
          </a:p>
          <a:p>
            <a:endParaRPr lang="en-US" altLang="en-US"/>
          </a:p>
          <a:p>
            <a:r>
              <a:rPr lang="en-US" altLang="en-US"/>
              <a:t>The solution when we need to be specific in naming a plant is to use the one botanical name for the plant.  I often need to be specific when ordering a plant, when developing a landscape plan, or when seeking information on plant care or pest control.</a:t>
            </a:r>
          </a:p>
        </p:txBody>
      </p:sp>
    </p:spTree>
    <p:extLst>
      <p:ext uri="{BB962C8B-B14F-4D97-AF65-F5344CB8AC3E}">
        <p14:creationId xmlns:p14="http://schemas.microsoft.com/office/powerpoint/2010/main" val="1812676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D144E-4BCD-D640-AA52-5ADBE127D2DE}" type="slidenum">
              <a:rPr lang="en-US" altLang="en-US"/>
              <a:pPr/>
              <a:t>9</a:t>
            </a:fld>
            <a:endParaRPr lang="en-US" alt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b="1"/>
              <a:t>Botanical Names - Nomenclature</a:t>
            </a:r>
          </a:p>
          <a:p>
            <a:endParaRPr lang="en-US" altLang="en-US" b="1"/>
          </a:p>
          <a:p>
            <a:r>
              <a:rPr lang="en-US" altLang="en-US"/>
              <a:t>Botanical names are applied by botanist using a set of international rules, so that the same name is applied world wide.  They use a set of rules called the International Code of Botanical Nomenclature that specify how the names are developed and applied.  </a:t>
            </a:r>
          </a:p>
          <a:p>
            <a:endParaRPr lang="en-US" altLang="en-US"/>
          </a:p>
          <a:p>
            <a:r>
              <a:rPr lang="en-US" altLang="en-US"/>
              <a:t>These botanical names are Latin names as specified in the rules.  They seen difficult to learn and use at first.  They seem very difficult to pronounce.</a:t>
            </a:r>
          </a:p>
          <a:p>
            <a:endParaRPr lang="en-US" altLang="en-US"/>
          </a:p>
          <a:p>
            <a:r>
              <a:rPr lang="en-US" altLang="en-US"/>
              <a:t>These botanical names are precise, since there is only one correct name for each plant.  Botanical names occasionally change, as new botanists review the rules and find they were not applied correctly in the past.</a:t>
            </a:r>
          </a:p>
          <a:p>
            <a:endParaRPr lang="en-US" altLang="en-US"/>
          </a:p>
          <a:p>
            <a:r>
              <a:rPr lang="en-US" altLang="en-US"/>
              <a:t>The botanical names also reflect the classification or the relationships between plants.  All the oaks are placed together as well as the maples, birches and members of the olive family.  </a:t>
            </a:r>
          </a:p>
          <a:p>
            <a:endParaRPr lang="en-US" altLang="en-US"/>
          </a:p>
          <a:p>
            <a:r>
              <a:rPr lang="en-US" altLang="en-US"/>
              <a:t>Botanical names follow a binomial system of naming as specified by the International Code.  This system is used for all plants. </a:t>
            </a:r>
          </a:p>
        </p:txBody>
      </p:sp>
    </p:spTree>
    <p:extLst>
      <p:ext uri="{BB962C8B-B14F-4D97-AF65-F5344CB8AC3E}">
        <p14:creationId xmlns:p14="http://schemas.microsoft.com/office/powerpoint/2010/main" val="144945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9144000" cy="6934200"/>
            <a:chOff x="0" y="0"/>
            <a:chExt cx="5760" cy="4368"/>
          </a:xfrm>
        </p:grpSpPr>
        <p:sp>
          <p:nvSpPr>
            <p:cNvPr id="24579"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0"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2"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3"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4"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5"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6"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7"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8"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9"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90"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3"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5"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6"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59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smtClean="0"/>
              <a:t>Click to edit Master title style</a:t>
            </a:r>
          </a:p>
        </p:txBody>
      </p:sp>
      <p:sp>
        <p:nvSpPr>
          <p:cNvPr id="2459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24599" name="Rectangle 23"/>
          <p:cNvSpPr>
            <a:spLocks noGrp="1" noChangeArrowheads="1"/>
          </p:cNvSpPr>
          <p:nvPr>
            <p:ph type="dt" sz="quarter" idx="2"/>
          </p:nvPr>
        </p:nvSpPr>
        <p:spPr/>
        <p:txBody>
          <a:bodyPr/>
          <a:lstStyle>
            <a:lvl1pPr>
              <a:defRPr/>
            </a:lvl1pPr>
          </a:lstStyle>
          <a:p>
            <a:endParaRPr lang="en-US" altLang="en-US"/>
          </a:p>
        </p:txBody>
      </p:sp>
      <p:sp>
        <p:nvSpPr>
          <p:cNvPr id="24600" name="Rectangle 24"/>
          <p:cNvSpPr>
            <a:spLocks noGrp="1" noChangeArrowheads="1"/>
          </p:cNvSpPr>
          <p:nvPr>
            <p:ph type="ftr" sz="quarter" idx="3"/>
          </p:nvPr>
        </p:nvSpPr>
        <p:spPr/>
        <p:txBody>
          <a:bodyPr/>
          <a:lstStyle>
            <a:lvl1pPr>
              <a:defRPr/>
            </a:lvl1pPr>
          </a:lstStyle>
          <a:p>
            <a:endParaRPr lang="en-US" altLang="en-US"/>
          </a:p>
        </p:txBody>
      </p:sp>
      <p:sp>
        <p:nvSpPr>
          <p:cNvPr id="24601" name="Rectangle 25"/>
          <p:cNvSpPr>
            <a:spLocks noGrp="1" noChangeArrowheads="1"/>
          </p:cNvSpPr>
          <p:nvPr>
            <p:ph type="sldNum" sz="quarter" idx="4"/>
          </p:nvPr>
        </p:nvSpPr>
        <p:spPr/>
        <p:txBody>
          <a:bodyPr/>
          <a:lstStyle>
            <a:lvl1pPr>
              <a:defRPr/>
            </a:lvl1pPr>
          </a:lstStyle>
          <a:p>
            <a:fld id="{6C30DDF8-87DA-3741-928B-A4BD267C534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D500F3-007B-894B-801A-DDCADA0CB37F}" type="slidenum">
              <a:rPr lang="en-US" altLang="en-US"/>
              <a:pPr/>
              <a:t>‹#›</a:t>
            </a:fld>
            <a:endParaRPr lang="en-US" altLang="en-US"/>
          </a:p>
        </p:txBody>
      </p:sp>
    </p:spTree>
    <p:extLst>
      <p:ext uri="{BB962C8B-B14F-4D97-AF65-F5344CB8AC3E}">
        <p14:creationId xmlns:p14="http://schemas.microsoft.com/office/powerpoint/2010/main" val="122983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5C7C9C-8217-8049-86D7-A6902BFA3697}" type="slidenum">
              <a:rPr lang="en-US" altLang="en-US"/>
              <a:pPr/>
              <a:t>‹#›</a:t>
            </a:fld>
            <a:endParaRPr lang="en-US" altLang="en-US"/>
          </a:p>
        </p:txBody>
      </p:sp>
    </p:spTree>
    <p:extLst>
      <p:ext uri="{BB962C8B-B14F-4D97-AF65-F5344CB8AC3E}">
        <p14:creationId xmlns:p14="http://schemas.microsoft.com/office/powerpoint/2010/main" val="29265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049FB47-1303-8148-918B-82EFAD16493F}" type="slidenum">
              <a:rPr lang="en-US" altLang="en-US"/>
              <a:pPr/>
              <a:t>‹#›</a:t>
            </a:fld>
            <a:endParaRPr lang="en-US" altLang="en-US"/>
          </a:p>
        </p:txBody>
      </p:sp>
    </p:spTree>
    <p:extLst>
      <p:ext uri="{BB962C8B-B14F-4D97-AF65-F5344CB8AC3E}">
        <p14:creationId xmlns:p14="http://schemas.microsoft.com/office/powerpoint/2010/main" val="187133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FAE8B9-801F-1E42-B336-35861582EBAC}" type="slidenum">
              <a:rPr lang="en-US" altLang="en-US"/>
              <a:pPr/>
              <a:t>‹#›</a:t>
            </a:fld>
            <a:endParaRPr lang="en-US" altLang="en-US"/>
          </a:p>
        </p:txBody>
      </p:sp>
    </p:spTree>
    <p:extLst>
      <p:ext uri="{BB962C8B-B14F-4D97-AF65-F5344CB8AC3E}">
        <p14:creationId xmlns:p14="http://schemas.microsoft.com/office/powerpoint/2010/main" val="97148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9966F6-2DED-0440-8726-E448D33BC18C}" type="slidenum">
              <a:rPr lang="en-US" altLang="en-US"/>
              <a:pPr/>
              <a:t>‹#›</a:t>
            </a:fld>
            <a:endParaRPr lang="en-US" altLang="en-US"/>
          </a:p>
        </p:txBody>
      </p:sp>
    </p:spTree>
    <p:extLst>
      <p:ext uri="{BB962C8B-B14F-4D97-AF65-F5344CB8AC3E}">
        <p14:creationId xmlns:p14="http://schemas.microsoft.com/office/powerpoint/2010/main" val="48204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9BC99A0-42F4-7849-9BE0-3596FA5E38B2}" type="slidenum">
              <a:rPr lang="en-US" altLang="en-US"/>
              <a:pPr/>
              <a:t>‹#›</a:t>
            </a:fld>
            <a:endParaRPr lang="en-US" altLang="en-US"/>
          </a:p>
        </p:txBody>
      </p:sp>
    </p:spTree>
    <p:extLst>
      <p:ext uri="{BB962C8B-B14F-4D97-AF65-F5344CB8AC3E}">
        <p14:creationId xmlns:p14="http://schemas.microsoft.com/office/powerpoint/2010/main" val="1385695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70F73D1-4B01-B14C-9858-87E4A1E93C89}" type="slidenum">
              <a:rPr lang="en-US" altLang="en-US"/>
              <a:pPr/>
              <a:t>‹#›</a:t>
            </a:fld>
            <a:endParaRPr lang="en-US" altLang="en-US"/>
          </a:p>
        </p:txBody>
      </p:sp>
    </p:spTree>
    <p:extLst>
      <p:ext uri="{BB962C8B-B14F-4D97-AF65-F5344CB8AC3E}">
        <p14:creationId xmlns:p14="http://schemas.microsoft.com/office/powerpoint/2010/main" val="2069852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E74B466-0104-0D40-98DA-69077873CD0F}" type="slidenum">
              <a:rPr lang="en-US" altLang="en-US"/>
              <a:pPr/>
              <a:t>‹#›</a:t>
            </a:fld>
            <a:endParaRPr lang="en-US" altLang="en-US"/>
          </a:p>
        </p:txBody>
      </p:sp>
    </p:spTree>
    <p:extLst>
      <p:ext uri="{BB962C8B-B14F-4D97-AF65-F5344CB8AC3E}">
        <p14:creationId xmlns:p14="http://schemas.microsoft.com/office/powerpoint/2010/main" val="92343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602D76E-1942-0E40-A9B8-37EE4205DC3D}" type="slidenum">
              <a:rPr lang="en-US" altLang="en-US"/>
              <a:pPr/>
              <a:t>‹#›</a:t>
            </a:fld>
            <a:endParaRPr lang="en-US" altLang="en-US"/>
          </a:p>
        </p:txBody>
      </p:sp>
    </p:spTree>
    <p:extLst>
      <p:ext uri="{BB962C8B-B14F-4D97-AF65-F5344CB8AC3E}">
        <p14:creationId xmlns:p14="http://schemas.microsoft.com/office/powerpoint/2010/main" val="340921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4E98BA4-B913-0A42-BA56-32287480C393}" type="slidenum">
              <a:rPr lang="en-US" altLang="en-US"/>
              <a:pPr/>
              <a:t>‹#›</a:t>
            </a:fld>
            <a:endParaRPr lang="en-US" altLang="en-US"/>
          </a:p>
        </p:txBody>
      </p:sp>
    </p:spTree>
    <p:extLst>
      <p:ext uri="{BB962C8B-B14F-4D97-AF65-F5344CB8AC3E}">
        <p14:creationId xmlns:p14="http://schemas.microsoft.com/office/powerpoint/2010/main" val="38894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1F64A6-ED7B-4146-AFC3-9C9A396FFAF0}" type="slidenum">
              <a:rPr lang="en-US" altLang="en-US"/>
              <a:pPr/>
              <a:t>‹#›</a:t>
            </a:fld>
            <a:endParaRPr lang="en-US" altLang="en-US"/>
          </a:p>
        </p:txBody>
      </p:sp>
    </p:spTree>
    <p:extLst>
      <p:ext uri="{BB962C8B-B14F-4D97-AF65-F5344CB8AC3E}">
        <p14:creationId xmlns:p14="http://schemas.microsoft.com/office/powerpoint/2010/main" val="1691191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B990A98-9A8F-8A4D-9741-C6E92713DC08}" type="slidenum">
              <a:rPr lang="en-US" altLang="en-US"/>
              <a:pPr/>
              <a:t>‹#›</a:t>
            </a:fld>
            <a:endParaRPr lang="en-US" altLang="en-US"/>
          </a:p>
        </p:txBody>
      </p:sp>
    </p:spTree>
    <p:extLst>
      <p:ext uri="{BB962C8B-B14F-4D97-AF65-F5344CB8AC3E}">
        <p14:creationId xmlns:p14="http://schemas.microsoft.com/office/powerpoint/2010/main" val="4656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5464EBF-0705-0C45-A1CC-94CBA26B3FF5}" type="slidenum">
              <a:rPr lang="en-US" altLang="en-US"/>
              <a:pPr/>
              <a:t>‹#›</a:t>
            </a:fld>
            <a:endParaRPr lang="en-US" altLang="en-US"/>
          </a:p>
        </p:txBody>
      </p:sp>
    </p:spTree>
    <p:extLst>
      <p:ext uri="{BB962C8B-B14F-4D97-AF65-F5344CB8AC3E}">
        <p14:creationId xmlns:p14="http://schemas.microsoft.com/office/powerpoint/2010/main" val="873469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298C21-6120-8D46-BD63-6222ABFFDA37}" type="slidenum">
              <a:rPr lang="en-US" altLang="en-US"/>
              <a:pPr/>
              <a:t>‹#›</a:t>
            </a:fld>
            <a:endParaRPr lang="en-US" altLang="en-US"/>
          </a:p>
        </p:txBody>
      </p:sp>
    </p:spTree>
    <p:extLst>
      <p:ext uri="{BB962C8B-B14F-4D97-AF65-F5344CB8AC3E}">
        <p14:creationId xmlns:p14="http://schemas.microsoft.com/office/powerpoint/2010/main" val="204011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C9CEB61-9D90-BF4A-BF64-98B7984EAF80}" type="slidenum">
              <a:rPr lang="en-US" altLang="en-US"/>
              <a:pPr/>
              <a:t>‹#›</a:t>
            </a:fld>
            <a:endParaRPr lang="en-US" altLang="en-US"/>
          </a:p>
        </p:txBody>
      </p:sp>
    </p:spTree>
    <p:extLst>
      <p:ext uri="{BB962C8B-B14F-4D97-AF65-F5344CB8AC3E}">
        <p14:creationId xmlns:p14="http://schemas.microsoft.com/office/powerpoint/2010/main" val="144154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258E74-2EED-9544-B7CD-C5A9246C60D8}" type="slidenum">
              <a:rPr lang="en-US" altLang="en-US"/>
              <a:pPr/>
              <a:t>‹#›</a:t>
            </a:fld>
            <a:endParaRPr lang="en-US" altLang="en-US"/>
          </a:p>
        </p:txBody>
      </p:sp>
    </p:spTree>
    <p:extLst>
      <p:ext uri="{BB962C8B-B14F-4D97-AF65-F5344CB8AC3E}">
        <p14:creationId xmlns:p14="http://schemas.microsoft.com/office/powerpoint/2010/main" val="190362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CCB4A93-7F65-3441-9C82-5FEAD6AC6787}" type="slidenum">
              <a:rPr lang="en-US" altLang="en-US"/>
              <a:pPr/>
              <a:t>‹#›</a:t>
            </a:fld>
            <a:endParaRPr lang="en-US" altLang="en-US"/>
          </a:p>
        </p:txBody>
      </p:sp>
    </p:spTree>
    <p:extLst>
      <p:ext uri="{BB962C8B-B14F-4D97-AF65-F5344CB8AC3E}">
        <p14:creationId xmlns:p14="http://schemas.microsoft.com/office/powerpoint/2010/main" val="99079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2B63D7E-D8FA-8B4B-A9DD-24966F33AE25}" type="slidenum">
              <a:rPr lang="en-US" altLang="en-US"/>
              <a:pPr/>
              <a:t>‹#›</a:t>
            </a:fld>
            <a:endParaRPr lang="en-US" altLang="en-US"/>
          </a:p>
        </p:txBody>
      </p:sp>
    </p:spTree>
    <p:extLst>
      <p:ext uri="{BB962C8B-B14F-4D97-AF65-F5344CB8AC3E}">
        <p14:creationId xmlns:p14="http://schemas.microsoft.com/office/powerpoint/2010/main" val="64499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C93FFD8-A4EE-0343-B54F-337369F6A384}" type="slidenum">
              <a:rPr lang="en-US" altLang="en-US"/>
              <a:pPr/>
              <a:t>‹#›</a:t>
            </a:fld>
            <a:endParaRPr lang="en-US" altLang="en-US"/>
          </a:p>
        </p:txBody>
      </p:sp>
    </p:spTree>
    <p:extLst>
      <p:ext uri="{BB962C8B-B14F-4D97-AF65-F5344CB8AC3E}">
        <p14:creationId xmlns:p14="http://schemas.microsoft.com/office/powerpoint/2010/main" val="208857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2B1DCFB-064B-8940-A44A-64917FE5D577}" type="slidenum">
              <a:rPr lang="en-US" altLang="en-US"/>
              <a:pPr/>
              <a:t>‹#›</a:t>
            </a:fld>
            <a:endParaRPr lang="en-US" altLang="en-US"/>
          </a:p>
        </p:txBody>
      </p:sp>
    </p:spTree>
    <p:extLst>
      <p:ext uri="{BB962C8B-B14F-4D97-AF65-F5344CB8AC3E}">
        <p14:creationId xmlns:p14="http://schemas.microsoft.com/office/powerpoint/2010/main" val="211944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4B9DD2-4B43-434B-8BA1-C53E0F3FE546}" type="slidenum">
              <a:rPr lang="en-US" altLang="en-US"/>
              <a:pPr/>
              <a:t>‹#›</a:t>
            </a:fld>
            <a:endParaRPr lang="en-US" altLang="en-US"/>
          </a:p>
        </p:txBody>
      </p:sp>
    </p:spTree>
    <p:extLst>
      <p:ext uri="{BB962C8B-B14F-4D97-AF65-F5344CB8AC3E}">
        <p14:creationId xmlns:p14="http://schemas.microsoft.com/office/powerpoint/2010/main" val="121802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63DD68-37FD-E44C-9FD1-AF4154C337A0}" type="slidenum">
              <a:rPr lang="en-US" altLang="en-US"/>
              <a:pPr/>
              <a:t>‹#›</a:t>
            </a:fld>
            <a:endParaRPr lang="en-US" altLang="en-US"/>
          </a:p>
        </p:txBody>
      </p:sp>
    </p:spTree>
    <p:extLst>
      <p:ext uri="{BB962C8B-B14F-4D97-AF65-F5344CB8AC3E}">
        <p14:creationId xmlns:p14="http://schemas.microsoft.com/office/powerpoint/2010/main" val="1484286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0"/>
            <a:ext cx="9144000" cy="6934200"/>
            <a:chOff x="0" y="0"/>
            <a:chExt cx="5760" cy="4368"/>
          </a:xfrm>
        </p:grpSpPr>
        <p:sp>
          <p:nvSpPr>
            <p:cNvPr id="2355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6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6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573" name="Rectangle 21"/>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74"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75" name="Rectangle 23"/>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ltLang="en-US"/>
          </a:p>
        </p:txBody>
      </p:sp>
      <p:sp>
        <p:nvSpPr>
          <p:cNvPr id="23576"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ltLang="en-US"/>
          </a:p>
        </p:txBody>
      </p:sp>
      <p:sp>
        <p:nvSpPr>
          <p:cNvPr id="23577"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737DE847-1A73-2F49-8F06-B03C5D821D7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91" r:id="rId12"/>
  </p:sldLayoutIdLst>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p:titleStyle>
    <p:bodyStyle>
      <a:lvl1pPr marL="342900" indent="-342900" algn="l" rtl="0" fontAlgn="base">
        <a:spcBef>
          <a:spcPct val="20000"/>
        </a:spcBef>
        <a:spcAft>
          <a:spcPct val="0"/>
        </a:spcAft>
        <a:buClr>
          <a:schemeClr val="hlink"/>
        </a:buClr>
        <a:buSzPct val="60000"/>
        <a:buFont typeface="Wingdings"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folHlink"/>
        </a:buClr>
        <a:buSzPct val="60000"/>
        <a:buFont typeface="Wingdings"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0000"/>
        <a:buFont typeface="Wingdings"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0000"/>
        <a:buFont typeface="Wingdings"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9B4B"/>
            </a:gs>
            <a:gs pos="50000">
              <a:srgbClr val="FFFF66"/>
            </a:gs>
            <a:gs pos="100000">
              <a:srgbClr val="F39B4B"/>
            </a:gs>
          </a:gsLst>
          <a:lin ang="5400000" scaled="1"/>
        </a:gra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75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1075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ltLang="en-US"/>
          </a:p>
        </p:txBody>
      </p:sp>
      <p:sp>
        <p:nvSpPr>
          <p:cNvPr id="1075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81E9AAD4-E771-E742-B487-34E14A3550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tx2"/>
            </a:gs>
            <a:gs pos="100000">
              <a:schemeClr val="bg1"/>
            </a:gs>
          </a:gsLst>
          <a:lin ang="5400000" scaled="1"/>
        </a:gradFill>
        <a:effectLst/>
      </p:bgPr>
    </p:bg>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762000" y="1600200"/>
            <a:ext cx="8077200" cy="3733800"/>
          </a:xfrm>
          <a:prstGeom prst="rect">
            <a:avLst/>
          </a:prstGeom>
          <a:solidFill>
            <a:schemeClr val="tx2">
              <a:alpha val="39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9625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7813"/>
            <a:ext cx="9144000" cy="1143000"/>
          </a:xfrm>
        </p:spPr>
        <p:txBody>
          <a:bodyPr/>
          <a:lstStyle/>
          <a:p>
            <a:r>
              <a:rPr lang="en-US" altLang="en-US"/>
              <a:t>Binomial System of Nomenclature</a:t>
            </a:r>
          </a:p>
        </p:txBody>
      </p:sp>
      <p:sp>
        <p:nvSpPr>
          <p:cNvPr id="35843" name="Rectangle 3"/>
          <p:cNvSpPr>
            <a:spLocks noGrp="1" noChangeArrowheads="1"/>
          </p:cNvSpPr>
          <p:nvPr>
            <p:ph type="body" idx="1"/>
          </p:nvPr>
        </p:nvSpPr>
        <p:spPr>
          <a:xfrm>
            <a:off x="457200" y="1752600"/>
            <a:ext cx="4953000" cy="5105400"/>
          </a:xfrm>
          <a:solidFill>
            <a:schemeClr val="bg1">
              <a:alpha val="50000"/>
            </a:schemeClr>
          </a:solidFill>
        </p:spPr>
        <p:txBody>
          <a:bodyPr/>
          <a:lstStyle/>
          <a:p>
            <a:r>
              <a:rPr lang="en-US" altLang="en-US"/>
              <a:t>Binomial – Two name system of naming plants</a:t>
            </a:r>
          </a:p>
          <a:p>
            <a:r>
              <a:rPr lang="en-US" altLang="en-US"/>
              <a:t>Genus is first name</a:t>
            </a:r>
          </a:p>
          <a:p>
            <a:r>
              <a:rPr lang="en-US" altLang="en-US"/>
              <a:t>Species is second name</a:t>
            </a:r>
          </a:p>
          <a:p>
            <a:r>
              <a:rPr lang="en-US" altLang="en-US"/>
              <a:t>Botanical Name – </a:t>
            </a:r>
            <a:r>
              <a:rPr lang="en-US" altLang="en-US" i="1"/>
              <a:t>Fothergilla major</a:t>
            </a:r>
          </a:p>
          <a:p>
            <a:r>
              <a:rPr lang="en-US" altLang="en-US"/>
              <a:t>Based on Species Concept – Populations of interbreeding plants</a:t>
            </a:r>
          </a:p>
          <a:p>
            <a:pPr>
              <a:buFont typeface="Wingdings" charset="2"/>
              <a:buNone/>
            </a:pPr>
            <a:endParaRPr lang="en-US" altLang="en-US"/>
          </a:p>
          <a:p>
            <a:pPr>
              <a:buFont typeface="Wingdings" charset="2"/>
              <a:buNone/>
            </a:pPr>
            <a:endParaRPr lang="en-US" altLang="en-US"/>
          </a:p>
        </p:txBody>
      </p:sp>
      <p:graphicFrame>
        <p:nvGraphicFramePr>
          <p:cNvPr id="35851" name="Object 11"/>
          <p:cNvGraphicFramePr>
            <a:graphicFrameLocks noChangeAspect="1"/>
          </p:cNvGraphicFramePr>
          <p:nvPr/>
        </p:nvGraphicFramePr>
        <p:xfrm>
          <a:off x="5562600" y="1752600"/>
          <a:ext cx="3103563" cy="4495800"/>
        </p:xfrm>
        <a:graphic>
          <a:graphicData uri="http://schemas.openxmlformats.org/presentationml/2006/ole">
            <mc:AlternateContent xmlns:mc="http://schemas.openxmlformats.org/markup-compatibility/2006">
              <mc:Choice xmlns:v="urn:schemas-microsoft-com:vml" Requires="v">
                <p:oleObj spid="_x0000_s35853" name="Drawing" r:id="rId4" imgW="3143234" imgH="4553472" progId="Presentations.Drawing.11">
                  <p:embed/>
                </p:oleObj>
              </mc:Choice>
              <mc:Fallback>
                <p:oleObj name="Drawing" r:id="rId4" imgW="3143234" imgH="4553472" progId="Presentations.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752600"/>
                        <a:ext cx="3103563" cy="449580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52" name="Text Box 12"/>
          <p:cNvSpPr txBox="1">
            <a:spLocks noChangeArrowheads="1"/>
          </p:cNvSpPr>
          <p:nvPr/>
        </p:nvSpPr>
        <p:spPr bwMode="auto">
          <a:xfrm>
            <a:off x="6019800" y="624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i="1"/>
              <a:t>Fothergilla major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77813"/>
            <a:ext cx="9144000" cy="1143000"/>
          </a:xfrm>
        </p:spPr>
        <p:txBody>
          <a:bodyPr/>
          <a:lstStyle/>
          <a:p>
            <a:r>
              <a:rPr lang="en-US" altLang="en-US"/>
              <a:t>Classification of Plants</a:t>
            </a:r>
          </a:p>
        </p:txBody>
      </p:sp>
      <p:sp>
        <p:nvSpPr>
          <p:cNvPr id="38915" name="Rectangle 3"/>
          <p:cNvSpPr>
            <a:spLocks noGrp="1" noChangeArrowheads="1"/>
          </p:cNvSpPr>
          <p:nvPr>
            <p:ph type="body" idx="1"/>
          </p:nvPr>
        </p:nvSpPr>
        <p:spPr>
          <a:xfrm>
            <a:off x="457200" y="1447800"/>
            <a:ext cx="4114800" cy="5105400"/>
          </a:xfrm>
          <a:solidFill>
            <a:schemeClr val="bg1">
              <a:alpha val="50000"/>
            </a:schemeClr>
          </a:solidFill>
        </p:spPr>
        <p:txBody>
          <a:bodyPr/>
          <a:lstStyle/>
          <a:p>
            <a:pPr>
              <a:lnSpc>
                <a:spcPct val="90000"/>
              </a:lnSpc>
            </a:pPr>
            <a:r>
              <a:rPr lang="en-US" altLang="en-US"/>
              <a:t>Families are made up of groups of related genera</a:t>
            </a:r>
          </a:p>
          <a:p>
            <a:pPr>
              <a:lnSpc>
                <a:spcPct val="90000"/>
              </a:lnSpc>
            </a:pPr>
            <a:r>
              <a:rPr lang="en-US" altLang="en-US"/>
              <a:t>Each genus is made up of species</a:t>
            </a:r>
          </a:p>
          <a:p>
            <a:pPr>
              <a:lnSpc>
                <a:spcPct val="90000"/>
              </a:lnSpc>
            </a:pPr>
            <a:r>
              <a:rPr lang="en-US" altLang="en-US"/>
              <a:t>Each species is a group of similar plants that are capable of  interbreeding</a:t>
            </a:r>
          </a:p>
        </p:txBody>
      </p:sp>
      <p:sp>
        <p:nvSpPr>
          <p:cNvPr id="38917" name="Text Box 5"/>
          <p:cNvSpPr txBox="1">
            <a:spLocks noChangeArrowheads="1"/>
          </p:cNvSpPr>
          <p:nvPr/>
        </p:nvSpPr>
        <p:spPr bwMode="auto">
          <a:xfrm>
            <a:off x="4822825" y="1744663"/>
            <a:ext cx="3940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38918" name="Text Box 6"/>
          <p:cNvSpPr txBox="1">
            <a:spLocks noChangeArrowheads="1"/>
          </p:cNvSpPr>
          <p:nvPr/>
        </p:nvSpPr>
        <p:spPr bwMode="auto">
          <a:xfrm>
            <a:off x="4724400" y="1524000"/>
            <a:ext cx="4191000" cy="4827588"/>
          </a:xfrm>
          <a:prstGeom prst="rect">
            <a:avLst/>
          </a:prstGeom>
          <a:solidFill>
            <a:srgbClr val="FFFF66"/>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800" b="1" u="sng">
                <a:solidFill>
                  <a:srgbClr val="000000"/>
                </a:solidFill>
              </a:rPr>
              <a:t>Oak Family – Fagaceae 	   </a:t>
            </a:r>
            <a:r>
              <a:rPr lang="en-US" altLang="en-US" sz="2800" b="1">
                <a:solidFill>
                  <a:srgbClr val="000000"/>
                </a:solidFill>
              </a:rPr>
              <a:t>	  </a:t>
            </a:r>
            <a:r>
              <a:rPr lang="en-US" altLang="en-US" sz="2800" b="1" u="sng">
                <a:solidFill>
                  <a:srgbClr val="000000"/>
                </a:solidFill>
              </a:rPr>
              <a:t>Includes</a:t>
            </a:r>
          </a:p>
          <a:p>
            <a:endParaRPr lang="en-US" altLang="en-US" sz="2800" b="1" i="1">
              <a:solidFill>
                <a:srgbClr val="000000"/>
              </a:solidFill>
            </a:endParaRPr>
          </a:p>
          <a:p>
            <a:r>
              <a:rPr lang="en-US" altLang="en-US" sz="2800" i="1">
                <a:solidFill>
                  <a:srgbClr val="000000"/>
                </a:solidFill>
              </a:rPr>
              <a:t>Quercus alba</a:t>
            </a:r>
            <a:r>
              <a:rPr lang="en-US" altLang="en-US" sz="2800">
                <a:solidFill>
                  <a:srgbClr val="000000"/>
                </a:solidFill>
              </a:rPr>
              <a:t> – White Oak</a:t>
            </a:r>
          </a:p>
          <a:p>
            <a:endParaRPr lang="en-US" altLang="en-US" sz="2800">
              <a:solidFill>
                <a:srgbClr val="000000"/>
              </a:solidFill>
            </a:endParaRPr>
          </a:p>
          <a:p>
            <a:r>
              <a:rPr lang="en-US" altLang="en-US" sz="2800" i="1">
                <a:solidFill>
                  <a:srgbClr val="000000"/>
                </a:solidFill>
              </a:rPr>
              <a:t>Quercus rubra</a:t>
            </a:r>
            <a:r>
              <a:rPr lang="en-US" altLang="en-US" sz="2800">
                <a:solidFill>
                  <a:srgbClr val="000000"/>
                </a:solidFill>
              </a:rPr>
              <a:t> –Red Oak</a:t>
            </a:r>
          </a:p>
          <a:p>
            <a:endParaRPr lang="en-US" altLang="en-US" sz="2800">
              <a:solidFill>
                <a:srgbClr val="000000"/>
              </a:solidFill>
            </a:endParaRPr>
          </a:p>
          <a:p>
            <a:r>
              <a:rPr lang="en-US" altLang="en-US" sz="2800" i="1">
                <a:solidFill>
                  <a:srgbClr val="000000"/>
                </a:solidFill>
              </a:rPr>
              <a:t>Fagus grandifolia</a:t>
            </a:r>
            <a:r>
              <a:rPr lang="en-US" altLang="en-US" sz="2800">
                <a:solidFill>
                  <a:srgbClr val="000000"/>
                </a:solidFill>
              </a:rPr>
              <a:t> – Beech </a:t>
            </a:r>
          </a:p>
          <a:p>
            <a:endParaRPr lang="en-US" altLang="en-US" sz="2800">
              <a:solidFill>
                <a:srgbClr val="000000"/>
              </a:solidFill>
            </a:endParaRPr>
          </a:p>
          <a:p>
            <a:r>
              <a:rPr lang="en-US" altLang="en-US" sz="2800" i="1">
                <a:solidFill>
                  <a:srgbClr val="000000"/>
                </a:solidFill>
              </a:rPr>
              <a:t>Castanea dentata</a:t>
            </a:r>
            <a:r>
              <a:rPr lang="en-US" altLang="en-US" sz="2800">
                <a:solidFill>
                  <a:srgbClr val="000000"/>
                </a:solidFill>
              </a:rPr>
              <a:t> – 	American Chestnut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Hybrids &amp; Their Nomenclature</a:t>
            </a:r>
          </a:p>
        </p:txBody>
      </p:sp>
      <p:sp>
        <p:nvSpPr>
          <p:cNvPr id="39942" name="Rectangle 6"/>
          <p:cNvSpPr>
            <a:spLocks noGrp="1" noChangeArrowheads="1"/>
          </p:cNvSpPr>
          <p:nvPr>
            <p:ph type="body" idx="1"/>
          </p:nvPr>
        </p:nvSpPr>
        <p:spPr>
          <a:xfrm>
            <a:off x="457200" y="1600200"/>
            <a:ext cx="8686800" cy="4800600"/>
          </a:xfrm>
          <a:solidFill>
            <a:schemeClr val="bg1">
              <a:alpha val="50000"/>
            </a:schemeClr>
          </a:solidFill>
        </p:spPr>
        <p:txBody>
          <a:bodyPr/>
          <a:lstStyle/>
          <a:p>
            <a:pPr>
              <a:lnSpc>
                <a:spcPct val="90000"/>
              </a:lnSpc>
            </a:pPr>
            <a:r>
              <a:rPr lang="en-US" altLang="en-US"/>
              <a:t>Inter-specific Hybrids – crosses between species Example: (</a:t>
            </a:r>
            <a:r>
              <a:rPr lang="en-US" altLang="en-US" i="1"/>
              <a:t>Clematis lanuginosa</a:t>
            </a:r>
            <a:r>
              <a:rPr lang="en-US" altLang="en-US"/>
              <a:t> </a:t>
            </a:r>
            <a:r>
              <a:rPr lang="en-US" altLang="en-US">
                <a:ea typeface="Times New Roman" charset="0"/>
                <a:cs typeface="Times New Roman" charset="0"/>
              </a:rPr>
              <a:t>×</a:t>
            </a:r>
            <a:r>
              <a:rPr lang="en-US" altLang="en-US"/>
              <a:t> </a:t>
            </a:r>
            <a:r>
              <a:rPr lang="en-US" altLang="en-US" i="1"/>
              <a:t>C. viticella) </a:t>
            </a:r>
            <a:r>
              <a:rPr lang="en-US" altLang="en-US"/>
              <a:t>Cross Named:  </a:t>
            </a:r>
            <a:r>
              <a:rPr lang="en-US" altLang="en-US" i="1"/>
              <a:t>Clematis</a:t>
            </a:r>
            <a:r>
              <a:rPr lang="en-US" altLang="en-US"/>
              <a:t> </a:t>
            </a:r>
            <a:r>
              <a:rPr lang="en-US" altLang="en-US">
                <a:ea typeface="Times New Roman" charset="0"/>
                <a:cs typeface="Times New Roman" charset="0"/>
              </a:rPr>
              <a:t>×</a:t>
            </a:r>
            <a:r>
              <a:rPr lang="en-US" altLang="en-US"/>
              <a:t> </a:t>
            </a:r>
            <a:r>
              <a:rPr lang="en-US" altLang="en-US" i="1"/>
              <a:t>jackmanii	     </a:t>
            </a:r>
            <a:r>
              <a:rPr lang="en-US" altLang="en-US"/>
              <a:t> Common Name:  Jackman Clematis		</a:t>
            </a:r>
            <a:r>
              <a:rPr lang="en-US" altLang="en-US" i="1"/>
              <a:t>			</a:t>
            </a:r>
          </a:p>
          <a:p>
            <a:pPr>
              <a:lnSpc>
                <a:spcPct val="90000"/>
              </a:lnSpc>
            </a:pPr>
            <a:r>
              <a:rPr lang="en-US" altLang="en-US"/>
              <a:t>Inter-generic Hybrids – crosses between genera  Example: (</a:t>
            </a:r>
            <a:r>
              <a:rPr lang="en-US" altLang="en-US" i="1"/>
              <a:t>Cupressus macrocarpa</a:t>
            </a:r>
            <a:r>
              <a:rPr lang="en-US" altLang="en-US"/>
              <a:t> </a:t>
            </a:r>
            <a:r>
              <a:rPr lang="en-US" altLang="en-US">
                <a:ea typeface="Times New Roman" charset="0"/>
                <a:cs typeface="Times New Roman" charset="0"/>
              </a:rPr>
              <a:t>×</a:t>
            </a:r>
            <a:r>
              <a:rPr lang="en-US" altLang="en-US"/>
              <a:t> 						        </a:t>
            </a:r>
            <a:r>
              <a:rPr lang="en-US" altLang="en-US" i="1"/>
              <a:t>Chamaecyparis nootkatensis</a:t>
            </a:r>
            <a:r>
              <a:rPr lang="en-US" altLang="en-US"/>
              <a:t>)  Cross Named: </a:t>
            </a:r>
            <a:r>
              <a:rPr lang="en-US" altLang="en-US">
                <a:ea typeface="Times New Roman" charset="0"/>
                <a:cs typeface="Times New Roman" charset="0"/>
              </a:rPr>
              <a:t>×</a:t>
            </a:r>
            <a:r>
              <a:rPr lang="en-US" altLang="en-US"/>
              <a:t> </a:t>
            </a:r>
            <a:r>
              <a:rPr lang="en-US" altLang="en-US" i="1"/>
              <a:t>Cupressocyparis leylandii </a:t>
            </a:r>
            <a:r>
              <a:rPr lang="en-US" altLang="en-US"/>
              <a:t>Common Name:  Leyland Cypress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Cultivars – Cultivated Plants</a:t>
            </a:r>
          </a:p>
        </p:txBody>
      </p:sp>
      <p:sp>
        <p:nvSpPr>
          <p:cNvPr id="43012" name="Rectangle 4"/>
          <p:cNvSpPr>
            <a:spLocks noGrp="1" noChangeArrowheads="1"/>
          </p:cNvSpPr>
          <p:nvPr>
            <p:ph type="body" sz="half" idx="1"/>
          </p:nvPr>
        </p:nvSpPr>
        <p:spPr>
          <a:xfrm>
            <a:off x="457200" y="1600200"/>
            <a:ext cx="4800600" cy="5257800"/>
          </a:xfrm>
          <a:solidFill>
            <a:schemeClr val="bg1">
              <a:alpha val="50000"/>
            </a:schemeClr>
          </a:solidFill>
        </p:spPr>
        <p:txBody>
          <a:bodyPr/>
          <a:lstStyle/>
          <a:p>
            <a:r>
              <a:rPr lang="en-US" altLang="en-US" sz="2800"/>
              <a:t>Cultivars are developed, named &amp; maintained by man</a:t>
            </a:r>
          </a:p>
          <a:p>
            <a:r>
              <a:rPr lang="en-US" altLang="en-US" sz="2800"/>
              <a:t>Using the International Code of Botanical Nomenclature for Cultivated Plants</a:t>
            </a:r>
          </a:p>
          <a:p>
            <a:r>
              <a:rPr lang="en-US" altLang="en-US" sz="2800"/>
              <a:t>Cultivar names are fancy names (non-Latin names)</a:t>
            </a:r>
          </a:p>
          <a:p>
            <a:r>
              <a:rPr lang="en-US" altLang="en-US" sz="2800"/>
              <a:t>Made up of one, two or three words </a:t>
            </a:r>
          </a:p>
          <a:p>
            <a:r>
              <a:rPr lang="en-US" altLang="en-US" sz="2800"/>
              <a:t>Cultivar plant names include genus, species &amp; cultivar</a:t>
            </a:r>
          </a:p>
        </p:txBody>
      </p:sp>
      <p:graphicFrame>
        <p:nvGraphicFramePr>
          <p:cNvPr id="43014" name="Object 6"/>
          <p:cNvGraphicFramePr>
            <a:graphicFrameLocks noChangeAspect="1"/>
          </p:cNvGraphicFramePr>
          <p:nvPr>
            <p:ph type="body" sz="half" idx="2"/>
          </p:nvPr>
        </p:nvGraphicFramePr>
        <p:xfrm>
          <a:off x="5486400" y="1676400"/>
          <a:ext cx="2933700" cy="4457700"/>
        </p:xfrm>
        <a:graphic>
          <a:graphicData uri="http://schemas.openxmlformats.org/presentationml/2006/ole">
            <mc:AlternateContent xmlns:mc="http://schemas.openxmlformats.org/markup-compatibility/2006">
              <mc:Choice xmlns:v="urn:schemas-microsoft-com:vml" Requires="v">
                <p:oleObj spid="_x0000_s43016" name="Drawing" r:id="rId4" imgW="2933544" imgH="4458410" progId="Presentations.Drawing.11">
                  <p:embed/>
                </p:oleObj>
              </mc:Choice>
              <mc:Fallback>
                <p:oleObj name="Drawing" r:id="rId4" imgW="2933544" imgH="4458410" progId="Presentations.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676400"/>
                        <a:ext cx="2933700" cy="4457700"/>
                      </a:xfrm>
                      <a:prstGeom prst="rect">
                        <a:avLst/>
                      </a:prstGeom>
                      <a:noFill/>
                      <a:ln w="38100" cmpd="sng">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015" name="Text Box 7"/>
          <p:cNvSpPr txBox="1">
            <a:spLocks noChangeArrowheads="1"/>
          </p:cNvSpPr>
          <p:nvPr/>
        </p:nvSpPr>
        <p:spPr bwMode="auto">
          <a:xfrm>
            <a:off x="5105400" y="60960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400" i="1"/>
              <a:t>Acer rubrum</a:t>
            </a:r>
            <a:r>
              <a:rPr lang="en-US" altLang="en-US" sz="2400"/>
              <a:t> ‘October Glory’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Plant Form &amp; Functions</a:t>
            </a:r>
          </a:p>
        </p:txBody>
      </p:sp>
      <p:sp>
        <p:nvSpPr>
          <p:cNvPr id="45060" name="Rectangle 4"/>
          <p:cNvSpPr>
            <a:spLocks noGrp="1" noChangeArrowheads="1"/>
          </p:cNvSpPr>
          <p:nvPr>
            <p:ph type="body" sz="half" idx="1"/>
          </p:nvPr>
        </p:nvSpPr>
        <p:spPr>
          <a:xfrm>
            <a:off x="457200" y="1600200"/>
            <a:ext cx="3810000" cy="3886200"/>
          </a:xfrm>
          <a:solidFill>
            <a:schemeClr val="bg1">
              <a:alpha val="50000"/>
            </a:schemeClr>
          </a:solidFill>
        </p:spPr>
        <p:txBody>
          <a:bodyPr/>
          <a:lstStyle/>
          <a:p>
            <a:r>
              <a:rPr lang="en-US" altLang="en-US" sz="2800"/>
              <a:t>Identify the plant parts from the illustration</a:t>
            </a:r>
          </a:p>
          <a:p>
            <a:r>
              <a:rPr lang="en-US" altLang="en-US" sz="2800"/>
              <a:t>Terminal Bud</a:t>
            </a:r>
          </a:p>
          <a:p>
            <a:r>
              <a:rPr lang="en-US" altLang="en-US" sz="2800"/>
              <a:t>Bud Scales</a:t>
            </a:r>
          </a:p>
          <a:p>
            <a:r>
              <a:rPr lang="en-US" altLang="en-US" sz="2800"/>
              <a:t>Internode</a:t>
            </a:r>
          </a:p>
          <a:p>
            <a:r>
              <a:rPr lang="en-US" altLang="en-US" sz="2800"/>
              <a:t>Leaves</a:t>
            </a:r>
          </a:p>
          <a:p>
            <a:r>
              <a:rPr lang="en-US" altLang="en-US" sz="2800"/>
              <a:t>Lateral Roots</a:t>
            </a:r>
          </a:p>
        </p:txBody>
      </p:sp>
      <p:sp>
        <p:nvSpPr>
          <p:cNvPr id="45061" name="Rectangle 5"/>
          <p:cNvSpPr>
            <a:spLocks noGrp="1" noChangeArrowheads="1"/>
          </p:cNvSpPr>
          <p:nvPr>
            <p:ph type="body" sz="half" idx="2"/>
          </p:nvPr>
        </p:nvSpPr>
        <p:spPr/>
        <p:txBody>
          <a:bodyPr/>
          <a:lstStyle/>
          <a:p>
            <a:endParaRPr lang="en-US" altLang="en-US" sz="2800"/>
          </a:p>
        </p:txBody>
      </p:sp>
      <p:pic>
        <p:nvPicPr>
          <p:cNvPr id="45064" name="Picture 8" descr="Fig 1 - Shoots-Roots 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1295400"/>
            <a:ext cx="4549775" cy="5562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5" name="Text Box 9"/>
          <p:cNvSpPr txBox="1">
            <a:spLocks noChangeArrowheads="1"/>
          </p:cNvSpPr>
          <p:nvPr/>
        </p:nvSpPr>
        <p:spPr bwMode="auto">
          <a:xfrm>
            <a:off x="7467600" y="1219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solidFill>
                  <a:srgbClr val="000000"/>
                </a:solidFill>
              </a:rPr>
              <a:t>Terminal Bud</a:t>
            </a:r>
          </a:p>
        </p:txBody>
      </p:sp>
      <p:sp>
        <p:nvSpPr>
          <p:cNvPr id="45066" name="Text Box 10"/>
          <p:cNvSpPr txBox="1">
            <a:spLocks noChangeArrowheads="1"/>
          </p:cNvSpPr>
          <p:nvPr/>
        </p:nvSpPr>
        <p:spPr bwMode="auto">
          <a:xfrm>
            <a:off x="7772400" y="2133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solidFill>
                  <a:srgbClr val="000000"/>
                </a:solidFill>
              </a:rPr>
              <a:t>Bud Scales</a:t>
            </a:r>
          </a:p>
        </p:txBody>
      </p:sp>
      <p:sp>
        <p:nvSpPr>
          <p:cNvPr id="45067" name="Text Box 11"/>
          <p:cNvSpPr txBox="1">
            <a:spLocks noChangeArrowheads="1"/>
          </p:cNvSpPr>
          <p:nvPr/>
        </p:nvSpPr>
        <p:spPr bwMode="auto">
          <a:xfrm>
            <a:off x="5029200" y="2514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solidFill>
                  <a:srgbClr val="000000"/>
                </a:solidFill>
              </a:rPr>
              <a:t>Internode</a:t>
            </a:r>
          </a:p>
        </p:txBody>
      </p:sp>
      <p:sp>
        <p:nvSpPr>
          <p:cNvPr id="45068" name="Text Box 12"/>
          <p:cNvSpPr txBox="1">
            <a:spLocks noChangeArrowheads="1"/>
          </p:cNvSpPr>
          <p:nvPr/>
        </p:nvSpPr>
        <p:spPr bwMode="auto">
          <a:xfrm>
            <a:off x="7239000" y="4114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solidFill>
                  <a:srgbClr val="000000"/>
                </a:solidFill>
              </a:rPr>
              <a:t>Leaves</a:t>
            </a:r>
          </a:p>
        </p:txBody>
      </p:sp>
      <p:sp>
        <p:nvSpPr>
          <p:cNvPr id="45069" name="Text Box 13"/>
          <p:cNvSpPr txBox="1">
            <a:spLocks noChangeArrowheads="1"/>
          </p:cNvSpPr>
          <p:nvPr/>
        </p:nvSpPr>
        <p:spPr bwMode="auto">
          <a:xfrm>
            <a:off x="5715000" y="64008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a:solidFill>
                  <a:srgbClr val="000000"/>
                </a:solidFill>
              </a:rPr>
              <a:t>Lateral Roots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6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6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6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45065"/>
                                        </p:tgtEl>
                                        <p:attrNameLst>
                                          <p:attrName>style.visibility</p:attrName>
                                        </p:attrNameLst>
                                      </p:cBhvr>
                                      <p:to>
                                        <p:strVal val="visible"/>
                                      </p:to>
                                    </p:set>
                                    <p:animEffect transition="in" filter="fade">
                                      <p:cBhvr>
                                        <p:cTn id="23" dur="770" decel="100000"/>
                                        <p:tgtEl>
                                          <p:spTgt spid="45065"/>
                                        </p:tgtEl>
                                      </p:cBhvr>
                                    </p:animEffect>
                                    <p:animScale>
                                      <p:cBhvr>
                                        <p:cTn id="24" dur="770" decel="100000"/>
                                        <p:tgtEl>
                                          <p:spTgt spid="45065"/>
                                        </p:tgtEl>
                                      </p:cBhvr>
                                      <p:from x="10000" y="10000"/>
                                      <p:to x="200000" y="450000"/>
                                    </p:animScale>
                                    <p:animScale>
                                      <p:cBhvr>
                                        <p:cTn id="25" dur="1230" accel="100000" fill="hold">
                                          <p:stCondLst>
                                            <p:cond delay="770"/>
                                          </p:stCondLst>
                                        </p:cTn>
                                        <p:tgtEl>
                                          <p:spTgt spid="45065"/>
                                        </p:tgtEl>
                                      </p:cBhvr>
                                      <p:from x="200000" y="450000"/>
                                      <p:to x="100000" y="100000"/>
                                    </p:animScale>
                                    <p:set>
                                      <p:cBhvr>
                                        <p:cTn id="26" dur="770" fill="hold"/>
                                        <p:tgtEl>
                                          <p:spTgt spid="45065"/>
                                        </p:tgtEl>
                                        <p:attrNameLst>
                                          <p:attrName>ppt_x</p:attrName>
                                        </p:attrNameLst>
                                      </p:cBhvr>
                                      <p:to>
                                        <p:strVal val="(0.5)"/>
                                      </p:to>
                                    </p:set>
                                    <p:anim from="(0.5)" to="(#ppt_x)" calcmode="lin" valueType="num">
                                      <p:cBhvr>
                                        <p:cTn id="27" dur="1230" accel="100000" fill="hold">
                                          <p:stCondLst>
                                            <p:cond delay="770"/>
                                          </p:stCondLst>
                                        </p:cTn>
                                        <p:tgtEl>
                                          <p:spTgt spid="45065"/>
                                        </p:tgtEl>
                                        <p:attrNameLst>
                                          <p:attrName>ppt_x</p:attrName>
                                        </p:attrNameLst>
                                      </p:cBhvr>
                                    </p:anim>
                                    <p:set>
                                      <p:cBhvr>
                                        <p:cTn id="28" dur="770" fill="hold"/>
                                        <p:tgtEl>
                                          <p:spTgt spid="45065"/>
                                        </p:tgtEl>
                                        <p:attrNameLst>
                                          <p:attrName>ppt_y</p:attrName>
                                        </p:attrNameLst>
                                      </p:cBhvr>
                                      <p:to>
                                        <p:strVal val="(#ppt_y+0.4)"/>
                                      </p:to>
                                    </p:set>
                                    <p:anim from="(#ppt_y+0.4)" to="(#ppt_y)" calcmode="lin" valueType="num">
                                      <p:cBhvr>
                                        <p:cTn id="29" dur="1230" accel="100000" fill="hold">
                                          <p:stCondLst>
                                            <p:cond delay="770"/>
                                          </p:stCondLst>
                                        </p:cTn>
                                        <p:tgtEl>
                                          <p:spTgt spid="45065"/>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grpId="0" nodeType="clickEffect">
                                  <p:stCondLst>
                                    <p:cond delay="0"/>
                                  </p:stCondLst>
                                  <p:childTnLst>
                                    <p:set>
                                      <p:cBhvr>
                                        <p:cTn id="33" dur="1" fill="hold">
                                          <p:stCondLst>
                                            <p:cond delay="0"/>
                                          </p:stCondLst>
                                        </p:cTn>
                                        <p:tgtEl>
                                          <p:spTgt spid="45066"/>
                                        </p:tgtEl>
                                        <p:attrNameLst>
                                          <p:attrName>style.visibility</p:attrName>
                                        </p:attrNameLst>
                                      </p:cBhvr>
                                      <p:to>
                                        <p:strVal val="visible"/>
                                      </p:to>
                                    </p:set>
                                    <p:animEffect transition="in" filter="fade">
                                      <p:cBhvr>
                                        <p:cTn id="34" dur="770" decel="100000"/>
                                        <p:tgtEl>
                                          <p:spTgt spid="45066"/>
                                        </p:tgtEl>
                                      </p:cBhvr>
                                    </p:animEffect>
                                    <p:animScale>
                                      <p:cBhvr>
                                        <p:cTn id="35" dur="770" decel="100000"/>
                                        <p:tgtEl>
                                          <p:spTgt spid="45066"/>
                                        </p:tgtEl>
                                      </p:cBhvr>
                                      <p:from x="10000" y="10000"/>
                                      <p:to x="200000" y="450000"/>
                                    </p:animScale>
                                    <p:animScale>
                                      <p:cBhvr>
                                        <p:cTn id="36" dur="1230" accel="100000" fill="hold">
                                          <p:stCondLst>
                                            <p:cond delay="770"/>
                                          </p:stCondLst>
                                        </p:cTn>
                                        <p:tgtEl>
                                          <p:spTgt spid="45066"/>
                                        </p:tgtEl>
                                      </p:cBhvr>
                                      <p:from x="200000" y="450000"/>
                                      <p:to x="100000" y="100000"/>
                                    </p:animScale>
                                    <p:set>
                                      <p:cBhvr>
                                        <p:cTn id="37" dur="770" fill="hold"/>
                                        <p:tgtEl>
                                          <p:spTgt spid="45066"/>
                                        </p:tgtEl>
                                        <p:attrNameLst>
                                          <p:attrName>ppt_x</p:attrName>
                                        </p:attrNameLst>
                                      </p:cBhvr>
                                      <p:to>
                                        <p:strVal val="(0.5)"/>
                                      </p:to>
                                    </p:set>
                                    <p:anim from="(0.5)" to="(#ppt_x)" calcmode="lin" valueType="num">
                                      <p:cBhvr>
                                        <p:cTn id="38" dur="1230" accel="100000" fill="hold">
                                          <p:stCondLst>
                                            <p:cond delay="770"/>
                                          </p:stCondLst>
                                        </p:cTn>
                                        <p:tgtEl>
                                          <p:spTgt spid="45066"/>
                                        </p:tgtEl>
                                        <p:attrNameLst>
                                          <p:attrName>ppt_x</p:attrName>
                                        </p:attrNameLst>
                                      </p:cBhvr>
                                    </p:anim>
                                    <p:set>
                                      <p:cBhvr>
                                        <p:cTn id="39" dur="770" fill="hold"/>
                                        <p:tgtEl>
                                          <p:spTgt spid="45066"/>
                                        </p:tgtEl>
                                        <p:attrNameLst>
                                          <p:attrName>ppt_y</p:attrName>
                                        </p:attrNameLst>
                                      </p:cBhvr>
                                      <p:to>
                                        <p:strVal val="(#ppt_y+0.4)"/>
                                      </p:to>
                                    </p:set>
                                    <p:anim from="(#ppt_y+0.4)" to="(#ppt_y)" calcmode="lin" valueType="num">
                                      <p:cBhvr>
                                        <p:cTn id="40" dur="1230" accel="100000" fill="hold">
                                          <p:stCondLst>
                                            <p:cond delay="770"/>
                                          </p:stCondLst>
                                        </p:cTn>
                                        <p:tgtEl>
                                          <p:spTgt spid="45066"/>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45067"/>
                                        </p:tgtEl>
                                        <p:attrNameLst>
                                          <p:attrName>style.visibility</p:attrName>
                                        </p:attrNameLst>
                                      </p:cBhvr>
                                      <p:to>
                                        <p:strVal val="visible"/>
                                      </p:to>
                                    </p:set>
                                    <p:animEffect transition="in" filter="fade">
                                      <p:cBhvr>
                                        <p:cTn id="45" dur="770" decel="100000"/>
                                        <p:tgtEl>
                                          <p:spTgt spid="45067"/>
                                        </p:tgtEl>
                                      </p:cBhvr>
                                    </p:animEffect>
                                    <p:animScale>
                                      <p:cBhvr>
                                        <p:cTn id="46" dur="770" decel="100000"/>
                                        <p:tgtEl>
                                          <p:spTgt spid="45067"/>
                                        </p:tgtEl>
                                      </p:cBhvr>
                                      <p:from x="10000" y="10000"/>
                                      <p:to x="200000" y="450000"/>
                                    </p:animScale>
                                    <p:animScale>
                                      <p:cBhvr>
                                        <p:cTn id="47" dur="1230" accel="100000" fill="hold">
                                          <p:stCondLst>
                                            <p:cond delay="770"/>
                                          </p:stCondLst>
                                        </p:cTn>
                                        <p:tgtEl>
                                          <p:spTgt spid="45067"/>
                                        </p:tgtEl>
                                      </p:cBhvr>
                                      <p:from x="200000" y="450000"/>
                                      <p:to x="100000" y="100000"/>
                                    </p:animScale>
                                    <p:set>
                                      <p:cBhvr>
                                        <p:cTn id="48" dur="770" fill="hold"/>
                                        <p:tgtEl>
                                          <p:spTgt spid="45067"/>
                                        </p:tgtEl>
                                        <p:attrNameLst>
                                          <p:attrName>ppt_x</p:attrName>
                                        </p:attrNameLst>
                                      </p:cBhvr>
                                      <p:to>
                                        <p:strVal val="(0.5)"/>
                                      </p:to>
                                    </p:set>
                                    <p:anim from="(0.5)" to="(#ppt_x)" calcmode="lin" valueType="num">
                                      <p:cBhvr>
                                        <p:cTn id="49" dur="1230" accel="100000" fill="hold">
                                          <p:stCondLst>
                                            <p:cond delay="770"/>
                                          </p:stCondLst>
                                        </p:cTn>
                                        <p:tgtEl>
                                          <p:spTgt spid="45067"/>
                                        </p:tgtEl>
                                        <p:attrNameLst>
                                          <p:attrName>ppt_x</p:attrName>
                                        </p:attrNameLst>
                                      </p:cBhvr>
                                    </p:anim>
                                    <p:set>
                                      <p:cBhvr>
                                        <p:cTn id="50" dur="770" fill="hold"/>
                                        <p:tgtEl>
                                          <p:spTgt spid="45067"/>
                                        </p:tgtEl>
                                        <p:attrNameLst>
                                          <p:attrName>ppt_y</p:attrName>
                                        </p:attrNameLst>
                                      </p:cBhvr>
                                      <p:to>
                                        <p:strVal val="(#ppt_y+0.4)"/>
                                      </p:to>
                                    </p:set>
                                    <p:anim from="(#ppt_y+0.4)" to="(#ppt_y)" calcmode="lin" valueType="num">
                                      <p:cBhvr>
                                        <p:cTn id="51" dur="1230" accel="100000" fill="hold">
                                          <p:stCondLst>
                                            <p:cond delay="770"/>
                                          </p:stCondLst>
                                        </p:cTn>
                                        <p:tgtEl>
                                          <p:spTgt spid="45067"/>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1" presetClass="entr" presetSubtype="0" fill="hold" grpId="1" nodeType="clickEffect">
                                  <p:stCondLst>
                                    <p:cond delay="0"/>
                                  </p:stCondLst>
                                  <p:childTnLst>
                                    <p:set>
                                      <p:cBhvr>
                                        <p:cTn id="55" dur="1" fill="hold">
                                          <p:stCondLst>
                                            <p:cond delay="0"/>
                                          </p:stCondLst>
                                        </p:cTn>
                                        <p:tgtEl>
                                          <p:spTgt spid="45068"/>
                                        </p:tgtEl>
                                        <p:attrNameLst>
                                          <p:attrName>style.visibility</p:attrName>
                                        </p:attrNameLst>
                                      </p:cBhvr>
                                      <p:to>
                                        <p:strVal val="visible"/>
                                      </p:to>
                                    </p:set>
                                    <p:animEffect transition="in" filter="fade">
                                      <p:cBhvr>
                                        <p:cTn id="56" dur="770" decel="100000"/>
                                        <p:tgtEl>
                                          <p:spTgt spid="45068"/>
                                        </p:tgtEl>
                                      </p:cBhvr>
                                    </p:animEffect>
                                    <p:animScale>
                                      <p:cBhvr>
                                        <p:cTn id="57" dur="770" decel="100000"/>
                                        <p:tgtEl>
                                          <p:spTgt spid="45068"/>
                                        </p:tgtEl>
                                      </p:cBhvr>
                                      <p:from x="10000" y="10000"/>
                                      <p:to x="200000" y="450000"/>
                                    </p:animScale>
                                    <p:animScale>
                                      <p:cBhvr>
                                        <p:cTn id="58" dur="1230" accel="100000" fill="hold">
                                          <p:stCondLst>
                                            <p:cond delay="770"/>
                                          </p:stCondLst>
                                        </p:cTn>
                                        <p:tgtEl>
                                          <p:spTgt spid="45068"/>
                                        </p:tgtEl>
                                      </p:cBhvr>
                                      <p:from x="200000" y="450000"/>
                                      <p:to x="100000" y="100000"/>
                                    </p:animScale>
                                    <p:set>
                                      <p:cBhvr>
                                        <p:cTn id="59" dur="770" fill="hold"/>
                                        <p:tgtEl>
                                          <p:spTgt spid="45068"/>
                                        </p:tgtEl>
                                        <p:attrNameLst>
                                          <p:attrName>ppt_x</p:attrName>
                                        </p:attrNameLst>
                                      </p:cBhvr>
                                      <p:to>
                                        <p:strVal val="(0.5)"/>
                                      </p:to>
                                    </p:set>
                                    <p:anim from="(0.5)" to="(#ppt_x)" calcmode="lin" valueType="num">
                                      <p:cBhvr>
                                        <p:cTn id="60" dur="1230" accel="100000" fill="hold">
                                          <p:stCondLst>
                                            <p:cond delay="770"/>
                                          </p:stCondLst>
                                        </p:cTn>
                                        <p:tgtEl>
                                          <p:spTgt spid="45068"/>
                                        </p:tgtEl>
                                        <p:attrNameLst>
                                          <p:attrName>ppt_x</p:attrName>
                                        </p:attrNameLst>
                                      </p:cBhvr>
                                    </p:anim>
                                    <p:set>
                                      <p:cBhvr>
                                        <p:cTn id="61" dur="770" fill="hold"/>
                                        <p:tgtEl>
                                          <p:spTgt spid="45068"/>
                                        </p:tgtEl>
                                        <p:attrNameLst>
                                          <p:attrName>ppt_y</p:attrName>
                                        </p:attrNameLst>
                                      </p:cBhvr>
                                      <p:to>
                                        <p:strVal val="(#ppt_y+0.4)"/>
                                      </p:to>
                                    </p:set>
                                    <p:anim from="(#ppt_y+0.4)" to="(#ppt_y)" calcmode="lin" valueType="num">
                                      <p:cBhvr>
                                        <p:cTn id="62" dur="1230" accel="100000" fill="hold">
                                          <p:stCondLst>
                                            <p:cond delay="770"/>
                                          </p:stCondLst>
                                        </p:cTn>
                                        <p:tgtEl>
                                          <p:spTgt spid="45068"/>
                                        </p:tgtEl>
                                        <p:attrNameLst>
                                          <p:attrName>ppt_y</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nodeType="clickEffect">
                                  <p:stCondLst>
                                    <p:cond delay="0"/>
                                  </p:stCondLst>
                                  <p:childTnLst>
                                    <p:set>
                                      <p:cBhvr>
                                        <p:cTn id="66" dur="1" fill="hold">
                                          <p:stCondLst>
                                            <p:cond delay="0"/>
                                          </p:stCondLst>
                                        </p:cTn>
                                        <p:tgtEl>
                                          <p:spTgt spid="45069">
                                            <p:txEl>
                                              <p:pRg st="0" end="0"/>
                                            </p:txEl>
                                          </p:spTgt>
                                        </p:tgtEl>
                                        <p:attrNameLst>
                                          <p:attrName>style.visibility</p:attrName>
                                        </p:attrNameLst>
                                      </p:cBhvr>
                                      <p:to>
                                        <p:strVal val="visible"/>
                                      </p:to>
                                    </p:set>
                                    <p:animEffect transition="in" filter="wipe(down)">
                                      <p:cBhvr>
                                        <p:cTn id="67" dur="290">
                                          <p:stCondLst>
                                            <p:cond delay="0"/>
                                          </p:stCondLst>
                                        </p:cTn>
                                        <p:tgtEl>
                                          <p:spTgt spid="45069">
                                            <p:txEl>
                                              <p:pRg st="0" end="0"/>
                                            </p:txEl>
                                          </p:spTgt>
                                        </p:tgtEl>
                                      </p:cBhvr>
                                    </p:animEffect>
                                    <p:anim calcmode="lin" valueType="num">
                                      <p:cBhvr>
                                        <p:cTn id="68" dur="911" tmFilter="0,0; 0.14,0.36; 0.43,0.73; 0.71,0.91; 1.0,1.0">
                                          <p:stCondLst>
                                            <p:cond delay="0"/>
                                          </p:stCondLst>
                                        </p:cTn>
                                        <p:tgtEl>
                                          <p:spTgt spid="45069">
                                            <p:txEl>
                                              <p:pRg st="0" end="0"/>
                                            </p:txEl>
                                          </p:spTgt>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45069">
                                            <p:txEl>
                                              <p:pRg st="0" end="0"/>
                                            </p:txEl>
                                          </p:spTgt>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45069">
                                            <p:txEl>
                                              <p:pRg st="0" end="0"/>
                                            </p:txEl>
                                          </p:spTgt>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45069">
                                            <p:txEl>
                                              <p:pRg st="0" end="0"/>
                                            </p:txEl>
                                          </p:spTgt>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45069">
                                            <p:txEl>
                                              <p:pRg st="0" end="0"/>
                                            </p:txEl>
                                          </p:spTgt>
                                        </p:tgtEl>
                                        <p:attrNameLst>
                                          <p:attrName>ppt_y</p:attrName>
                                        </p:attrNameLst>
                                      </p:cBhvr>
                                      <p:tavLst>
                                        <p:tav tm="0" fmla="#ppt_y-sin(pi*$)/81">
                                          <p:val>
                                            <p:fltVal val="0"/>
                                          </p:val>
                                        </p:tav>
                                        <p:tav tm="100000">
                                          <p:val>
                                            <p:fltVal val="1"/>
                                          </p:val>
                                        </p:tav>
                                      </p:tavLst>
                                    </p:anim>
                                    <p:animScale>
                                      <p:cBhvr>
                                        <p:cTn id="73" dur="13">
                                          <p:stCondLst>
                                            <p:cond delay="325"/>
                                          </p:stCondLst>
                                        </p:cTn>
                                        <p:tgtEl>
                                          <p:spTgt spid="45069">
                                            <p:txEl>
                                              <p:pRg st="0" end="0"/>
                                            </p:txEl>
                                          </p:spTgt>
                                        </p:tgtEl>
                                      </p:cBhvr>
                                      <p:to x="100000" y="60000"/>
                                    </p:animScale>
                                    <p:animScale>
                                      <p:cBhvr>
                                        <p:cTn id="74" dur="83" decel="50000">
                                          <p:stCondLst>
                                            <p:cond delay="338"/>
                                          </p:stCondLst>
                                        </p:cTn>
                                        <p:tgtEl>
                                          <p:spTgt spid="45069">
                                            <p:txEl>
                                              <p:pRg st="0" end="0"/>
                                            </p:txEl>
                                          </p:spTgt>
                                        </p:tgtEl>
                                      </p:cBhvr>
                                      <p:to x="100000" y="100000"/>
                                    </p:animScale>
                                    <p:animScale>
                                      <p:cBhvr>
                                        <p:cTn id="75" dur="13">
                                          <p:stCondLst>
                                            <p:cond delay="656"/>
                                          </p:stCondLst>
                                        </p:cTn>
                                        <p:tgtEl>
                                          <p:spTgt spid="45069">
                                            <p:txEl>
                                              <p:pRg st="0" end="0"/>
                                            </p:txEl>
                                          </p:spTgt>
                                        </p:tgtEl>
                                      </p:cBhvr>
                                      <p:to x="100000" y="80000"/>
                                    </p:animScale>
                                    <p:animScale>
                                      <p:cBhvr>
                                        <p:cTn id="76" dur="83" decel="50000">
                                          <p:stCondLst>
                                            <p:cond delay="669"/>
                                          </p:stCondLst>
                                        </p:cTn>
                                        <p:tgtEl>
                                          <p:spTgt spid="45069">
                                            <p:txEl>
                                              <p:pRg st="0" end="0"/>
                                            </p:txEl>
                                          </p:spTgt>
                                        </p:tgtEl>
                                      </p:cBhvr>
                                      <p:to x="100000" y="100000"/>
                                    </p:animScale>
                                    <p:animScale>
                                      <p:cBhvr>
                                        <p:cTn id="77" dur="13">
                                          <p:stCondLst>
                                            <p:cond delay="821"/>
                                          </p:stCondLst>
                                        </p:cTn>
                                        <p:tgtEl>
                                          <p:spTgt spid="45069">
                                            <p:txEl>
                                              <p:pRg st="0" end="0"/>
                                            </p:txEl>
                                          </p:spTgt>
                                        </p:tgtEl>
                                      </p:cBhvr>
                                      <p:to x="100000" y="90000"/>
                                    </p:animScale>
                                    <p:animScale>
                                      <p:cBhvr>
                                        <p:cTn id="78" dur="83" decel="50000">
                                          <p:stCondLst>
                                            <p:cond delay="834"/>
                                          </p:stCondLst>
                                        </p:cTn>
                                        <p:tgtEl>
                                          <p:spTgt spid="45069">
                                            <p:txEl>
                                              <p:pRg st="0" end="0"/>
                                            </p:txEl>
                                          </p:spTgt>
                                        </p:tgtEl>
                                      </p:cBhvr>
                                      <p:to x="100000" y="100000"/>
                                    </p:animScale>
                                    <p:animScale>
                                      <p:cBhvr>
                                        <p:cTn id="79" dur="13">
                                          <p:stCondLst>
                                            <p:cond delay="904"/>
                                          </p:stCondLst>
                                        </p:cTn>
                                        <p:tgtEl>
                                          <p:spTgt spid="45069">
                                            <p:txEl>
                                              <p:pRg st="0" end="0"/>
                                            </p:txEl>
                                          </p:spTgt>
                                        </p:tgtEl>
                                      </p:cBhvr>
                                      <p:to x="100000" y="95000"/>
                                    </p:animScale>
                                    <p:animScale>
                                      <p:cBhvr>
                                        <p:cTn id="80" dur="83" decel="50000">
                                          <p:stCondLst>
                                            <p:cond delay="917"/>
                                          </p:stCondLst>
                                        </p:cTn>
                                        <p:tgtEl>
                                          <p:spTgt spid="4506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6" grpId="0"/>
      <p:bldP spid="45067" grpId="0"/>
      <p:bldP spid="45068" grpId="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Stem &amp; Root Form &amp; Function</a:t>
            </a:r>
          </a:p>
        </p:txBody>
      </p:sp>
      <p:sp>
        <p:nvSpPr>
          <p:cNvPr id="47107" name="Rectangle 3"/>
          <p:cNvSpPr>
            <a:spLocks noGrp="1" noChangeArrowheads="1"/>
          </p:cNvSpPr>
          <p:nvPr>
            <p:ph type="body" idx="1"/>
          </p:nvPr>
        </p:nvSpPr>
        <p:spPr>
          <a:solidFill>
            <a:schemeClr val="bg1">
              <a:alpha val="50000"/>
            </a:schemeClr>
          </a:solidFill>
        </p:spPr>
        <p:txBody>
          <a:bodyPr/>
          <a:lstStyle/>
          <a:p>
            <a:r>
              <a:rPr lang="en-US" altLang="en-US"/>
              <a:t>Stems support leaves, flowers and fruits; transports food, water and nutrients</a:t>
            </a:r>
          </a:p>
          <a:p>
            <a:r>
              <a:rPr lang="en-US" altLang="en-US"/>
              <a:t>Leaves make food and transpire water</a:t>
            </a:r>
          </a:p>
          <a:p>
            <a:r>
              <a:rPr lang="en-US" altLang="en-US"/>
              <a:t>Buds produce new stems, leaves and flowers</a:t>
            </a:r>
          </a:p>
          <a:p>
            <a:r>
              <a:rPr lang="en-US" altLang="en-US"/>
              <a:t>Flowers produce fruits and seeds</a:t>
            </a:r>
          </a:p>
          <a:p>
            <a:r>
              <a:rPr lang="en-US" altLang="en-US"/>
              <a:t>Roots adsorb nutrients and water, anchor the plant, and can store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Root Form &amp; Function</a:t>
            </a:r>
          </a:p>
        </p:txBody>
      </p:sp>
      <p:sp>
        <p:nvSpPr>
          <p:cNvPr id="48136" name="Rectangle 8"/>
          <p:cNvSpPr>
            <a:spLocks noGrp="1" noChangeArrowheads="1"/>
          </p:cNvSpPr>
          <p:nvPr>
            <p:ph type="body" idx="1"/>
          </p:nvPr>
        </p:nvSpPr>
        <p:spPr>
          <a:xfrm>
            <a:off x="381000" y="3886200"/>
            <a:ext cx="8229600" cy="2971800"/>
          </a:xfrm>
          <a:solidFill>
            <a:schemeClr val="bg1">
              <a:alpha val="50000"/>
            </a:schemeClr>
          </a:solidFill>
        </p:spPr>
        <p:txBody>
          <a:bodyPr/>
          <a:lstStyle/>
          <a:p>
            <a:pPr>
              <a:lnSpc>
                <a:spcPct val="90000"/>
              </a:lnSpc>
            </a:pPr>
            <a:r>
              <a:rPr lang="en-US" altLang="en-US"/>
              <a:t>The root cap protects the meristem, the area of cell division at the root tips</a:t>
            </a:r>
          </a:p>
          <a:p>
            <a:pPr>
              <a:lnSpc>
                <a:spcPct val="90000"/>
              </a:lnSpc>
            </a:pPr>
            <a:r>
              <a:rPr lang="en-US" altLang="en-US"/>
              <a:t>Root hairs absorb most of the water and are concentrated in the maturation zone </a:t>
            </a:r>
          </a:p>
          <a:p>
            <a:pPr>
              <a:lnSpc>
                <a:spcPct val="90000"/>
              </a:lnSpc>
            </a:pPr>
            <a:r>
              <a:rPr lang="en-US" altLang="en-US"/>
              <a:t>Roots transport water &amp; nutrients in their vascular system</a:t>
            </a:r>
          </a:p>
          <a:p>
            <a:pPr>
              <a:lnSpc>
                <a:spcPct val="90000"/>
              </a:lnSpc>
            </a:pPr>
            <a:endParaRPr lang="en-US" altLang="en-US"/>
          </a:p>
        </p:txBody>
      </p:sp>
      <p:grpSp>
        <p:nvGrpSpPr>
          <p:cNvPr id="48138" name="Group 10"/>
          <p:cNvGrpSpPr>
            <a:grpSpLocks/>
          </p:cNvGrpSpPr>
          <p:nvPr/>
        </p:nvGrpSpPr>
        <p:grpSpPr bwMode="auto">
          <a:xfrm>
            <a:off x="2362200" y="1371600"/>
            <a:ext cx="4335463" cy="2498725"/>
            <a:chOff x="1488" y="864"/>
            <a:chExt cx="2731" cy="1574"/>
          </a:xfrm>
        </p:grpSpPr>
        <p:pic>
          <p:nvPicPr>
            <p:cNvPr id="48135" name="Picture 7" descr="Fig 2 -Root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864"/>
              <a:ext cx="2731" cy="157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7" name="Text Box 9"/>
            <p:cNvSpPr txBox="1">
              <a:spLocks noChangeArrowheads="1"/>
            </p:cNvSpPr>
            <p:nvPr/>
          </p:nvSpPr>
          <p:spPr bwMode="auto">
            <a:xfrm>
              <a:off x="2544" y="864"/>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solidFill>
                    <a:srgbClr val="000000"/>
                  </a:solidFill>
                </a:rPr>
                <a:t>Root Tips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3733800"/>
            <a:ext cx="8229600" cy="2895600"/>
          </a:xfrm>
          <a:solidFill>
            <a:schemeClr val="bg1">
              <a:alpha val="50000"/>
            </a:schemeClr>
          </a:solidFill>
        </p:spPr>
        <p:txBody>
          <a:bodyPr/>
          <a:lstStyle/>
          <a:p>
            <a:r>
              <a:rPr lang="en-US" altLang="en-US" sz="2800"/>
              <a:t>Vascular tissue in monocots (grasses) are scattered in the stem (A), on left.</a:t>
            </a:r>
          </a:p>
          <a:p>
            <a:r>
              <a:rPr lang="en-US" altLang="en-US" sz="2800"/>
              <a:t>Vascular tissue in dicots (broad leafed plants) are arranged in a circle inside the stem (B), on right</a:t>
            </a:r>
          </a:p>
          <a:p>
            <a:r>
              <a:rPr lang="en-US" altLang="en-US" sz="2800"/>
              <a:t>The xylem tissue conducts water upward while the pholem conducts food from the leaves downward.</a:t>
            </a:r>
          </a:p>
        </p:txBody>
      </p:sp>
      <p:sp>
        <p:nvSpPr>
          <p:cNvPr id="51204" name="Rectangle 4"/>
          <p:cNvSpPr>
            <a:spLocks noGrp="1" noChangeArrowheads="1"/>
          </p:cNvSpPr>
          <p:nvPr>
            <p:ph type="title"/>
          </p:nvPr>
        </p:nvSpPr>
        <p:spPr>
          <a:xfrm>
            <a:off x="0" y="277813"/>
            <a:ext cx="9144000" cy="1143000"/>
          </a:xfrm>
        </p:spPr>
        <p:txBody>
          <a:bodyPr/>
          <a:lstStyle/>
          <a:p>
            <a:r>
              <a:rPr lang="en-US" altLang="en-US"/>
              <a:t>Vascular Tissue Form &amp; Function</a:t>
            </a:r>
          </a:p>
        </p:txBody>
      </p:sp>
      <p:grpSp>
        <p:nvGrpSpPr>
          <p:cNvPr id="51207" name="Group 7"/>
          <p:cNvGrpSpPr>
            <a:grpSpLocks/>
          </p:cNvGrpSpPr>
          <p:nvPr/>
        </p:nvGrpSpPr>
        <p:grpSpPr bwMode="auto">
          <a:xfrm>
            <a:off x="2209800" y="1219200"/>
            <a:ext cx="4732338" cy="2384425"/>
            <a:chOff x="1392" y="768"/>
            <a:chExt cx="2981" cy="1502"/>
          </a:xfrm>
        </p:grpSpPr>
        <p:pic>
          <p:nvPicPr>
            <p:cNvPr id="51205" name="Picture 5" descr="Fig 3 - Stems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816"/>
              <a:ext cx="2981" cy="145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6" name="Text Box 6"/>
            <p:cNvSpPr txBox="1">
              <a:spLocks noChangeArrowheads="1"/>
            </p:cNvSpPr>
            <p:nvPr/>
          </p:nvSpPr>
          <p:spPr bwMode="auto">
            <a:xfrm>
              <a:off x="2832" y="768"/>
              <a:ext cx="15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a:solidFill>
                    <a:srgbClr val="000000"/>
                  </a:solidFill>
                </a:rPr>
                <a:t>Stem Cross Section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Bud Form &amp; Function</a:t>
            </a:r>
          </a:p>
        </p:txBody>
      </p:sp>
      <p:sp>
        <p:nvSpPr>
          <p:cNvPr id="52227" name="Rectangle 3"/>
          <p:cNvSpPr>
            <a:spLocks noGrp="1" noChangeArrowheads="1"/>
          </p:cNvSpPr>
          <p:nvPr>
            <p:ph type="body" idx="1"/>
          </p:nvPr>
        </p:nvSpPr>
        <p:spPr>
          <a:xfrm>
            <a:off x="457200" y="1600200"/>
            <a:ext cx="3429000" cy="5257800"/>
          </a:xfrm>
          <a:solidFill>
            <a:schemeClr val="bg1">
              <a:alpha val="50000"/>
            </a:schemeClr>
          </a:solidFill>
        </p:spPr>
        <p:txBody>
          <a:bodyPr/>
          <a:lstStyle/>
          <a:p>
            <a:r>
              <a:rPr lang="en-US" altLang="en-US"/>
              <a:t>Terminal buds develop into terminal shoots, leaves &amp; buds</a:t>
            </a:r>
          </a:p>
          <a:p>
            <a:r>
              <a:rPr lang="en-US" altLang="en-US"/>
              <a:t>Lateral buds develop into lateral shoots, leaves &amp; buds</a:t>
            </a:r>
          </a:p>
          <a:p>
            <a:r>
              <a:rPr lang="en-US" altLang="en-US"/>
              <a:t>Flowers may be produced by both</a:t>
            </a:r>
          </a:p>
        </p:txBody>
      </p:sp>
      <p:pic>
        <p:nvPicPr>
          <p:cNvPr id="52228" name="Picture 4" descr="Fig 4 - Buds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922838" cy="40989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Leaf Form &amp; Function</a:t>
            </a:r>
          </a:p>
        </p:txBody>
      </p:sp>
      <p:sp>
        <p:nvSpPr>
          <p:cNvPr id="53251" name="Rectangle 3"/>
          <p:cNvSpPr>
            <a:spLocks noGrp="1" noChangeArrowheads="1"/>
          </p:cNvSpPr>
          <p:nvPr>
            <p:ph type="body" idx="1"/>
          </p:nvPr>
        </p:nvSpPr>
        <p:spPr>
          <a:xfrm>
            <a:off x="533400" y="4267200"/>
            <a:ext cx="8229600" cy="2438400"/>
          </a:xfrm>
          <a:solidFill>
            <a:schemeClr val="bg1">
              <a:alpha val="50000"/>
            </a:schemeClr>
          </a:solidFill>
        </p:spPr>
        <p:txBody>
          <a:bodyPr/>
          <a:lstStyle/>
          <a:p>
            <a:pPr>
              <a:lnSpc>
                <a:spcPct val="90000"/>
              </a:lnSpc>
            </a:pPr>
            <a:r>
              <a:rPr lang="en-US" altLang="en-US"/>
              <a:t>A simple leaf is made up of the petiole and blade.  Stipules are leafy appendages at the base of the petiole</a:t>
            </a:r>
          </a:p>
          <a:p>
            <a:pPr>
              <a:lnSpc>
                <a:spcPct val="90000"/>
              </a:lnSpc>
            </a:pPr>
            <a:r>
              <a:rPr lang="en-US" altLang="en-US"/>
              <a:t>A compound leaf has many leaflets &amp; a central rachis.  Each leaflet can have a short petiolule</a:t>
            </a:r>
          </a:p>
        </p:txBody>
      </p:sp>
      <p:pic>
        <p:nvPicPr>
          <p:cNvPr id="53252" name="Picture 4" descr="Fig 6 - Leaf Morphology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5616575" cy="29257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98307"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2400">
              <a:latin typeface="Times" charset="0"/>
            </a:endParaRPr>
          </a:p>
        </p:txBody>
      </p:sp>
      <p:sp>
        <p:nvSpPr>
          <p:cNvPr id="98308"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2400">
              <a:latin typeface="Times" charset="0"/>
            </a:endParaRPr>
          </a:p>
        </p:txBody>
      </p:sp>
      <p:sp>
        <p:nvSpPr>
          <p:cNvPr id="98309"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en-US" altLang="en-US" sz="2800" b="1">
                <a:solidFill>
                  <a:srgbClr val="3399FF"/>
                </a:solidFill>
                <a:effectLst>
                  <a:outerShdw blurRad="38100" dist="38100" dir="2700000" algn="tl">
                    <a:srgbClr val="C0C0C0"/>
                  </a:outerShdw>
                </a:effectLst>
                <a:latin typeface="Arial" charset="0"/>
              </a:rPr>
              <a:t>www.ugaextension.com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Leaf Form &amp; Function</a:t>
            </a:r>
          </a:p>
        </p:txBody>
      </p:sp>
      <p:sp>
        <p:nvSpPr>
          <p:cNvPr id="54275" name="Rectangle 3"/>
          <p:cNvSpPr>
            <a:spLocks noGrp="1" noChangeArrowheads="1"/>
          </p:cNvSpPr>
          <p:nvPr>
            <p:ph type="body" idx="1"/>
          </p:nvPr>
        </p:nvSpPr>
        <p:spPr>
          <a:xfrm>
            <a:off x="914400" y="4572000"/>
            <a:ext cx="8229600" cy="2286000"/>
          </a:xfrm>
          <a:solidFill>
            <a:schemeClr val="bg1">
              <a:alpha val="50000"/>
            </a:schemeClr>
          </a:solidFill>
        </p:spPr>
        <p:txBody>
          <a:bodyPr/>
          <a:lstStyle/>
          <a:p>
            <a:r>
              <a:rPr lang="en-US" altLang="en-US"/>
              <a:t>Pinnately compound leaves have opposite leaflets, they are even or odd in number</a:t>
            </a:r>
          </a:p>
          <a:p>
            <a:r>
              <a:rPr lang="en-US" altLang="en-US"/>
              <a:t>Palmately compound leaves have leaflets meeting at the top of the petiole</a:t>
            </a:r>
          </a:p>
        </p:txBody>
      </p:sp>
      <p:pic>
        <p:nvPicPr>
          <p:cNvPr id="54276" name="Picture 4" descr="Fig 6 - Compound Lvs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111875" cy="3200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Leaf Form &amp; Function</a:t>
            </a:r>
          </a:p>
        </p:txBody>
      </p:sp>
      <p:sp>
        <p:nvSpPr>
          <p:cNvPr id="55299" name="Rectangle 3"/>
          <p:cNvSpPr>
            <a:spLocks noGrp="1" noChangeArrowheads="1"/>
          </p:cNvSpPr>
          <p:nvPr>
            <p:ph type="body" idx="1"/>
          </p:nvPr>
        </p:nvSpPr>
        <p:spPr>
          <a:xfrm>
            <a:off x="457200" y="1676400"/>
            <a:ext cx="4038600" cy="5181600"/>
          </a:xfrm>
          <a:solidFill>
            <a:schemeClr val="bg1">
              <a:alpha val="50000"/>
            </a:schemeClr>
          </a:solidFill>
        </p:spPr>
        <p:txBody>
          <a:bodyPr/>
          <a:lstStyle/>
          <a:p>
            <a:pPr>
              <a:lnSpc>
                <a:spcPct val="90000"/>
              </a:lnSpc>
            </a:pPr>
            <a:r>
              <a:rPr lang="en-US" altLang="en-US"/>
              <a:t>Cuticle is waxy &amp; holds moisture in</a:t>
            </a:r>
          </a:p>
          <a:p>
            <a:pPr>
              <a:lnSpc>
                <a:spcPct val="90000"/>
              </a:lnSpc>
            </a:pPr>
            <a:r>
              <a:rPr lang="en-US" altLang="en-US"/>
              <a:t>Chloroplasts intercept light and make plant food</a:t>
            </a:r>
          </a:p>
          <a:p>
            <a:pPr>
              <a:lnSpc>
                <a:spcPct val="90000"/>
              </a:lnSpc>
            </a:pPr>
            <a:r>
              <a:rPr lang="en-US" altLang="en-US"/>
              <a:t>Stomata open to let oxygen out and CO</a:t>
            </a:r>
            <a:r>
              <a:rPr lang="en-US" altLang="en-US" baseline="-25000"/>
              <a:t>2</a:t>
            </a:r>
            <a:r>
              <a:rPr lang="en-US" altLang="en-US"/>
              <a:t> in</a:t>
            </a:r>
          </a:p>
          <a:p>
            <a:pPr>
              <a:lnSpc>
                <a:spcPct val="90000"/>
              </a:lnSpc>
            </a:pPr>
            <a:r>
              <a:rPr lang="en-US" altLang="en-US"/>
              <a:t>Vascular system moves food &amp; water</a:t>
            </a:r>
          </a:p>
        </p:txBody>
      </p:sp>
      <p:grpSp>
        <p:nvGrpSpPr>
          <p:cNvPr id="55302" name="Group 6"/>
          <p:cNvGrpSpPr>
            <a:grpSpLocks/>
          </p:cNvGrpSpPr>
          <p:nvPr/>
        </p:nvGrpSpPr>
        <p:grpSpPr bwMode="auto">
          <a:xfrm>
            <a:off x="4419600" y="1828800"/>
            <a:ext cx="4549775" cy="3611563"/>
            <a:chOff x="2784" y="1152"/>
            <a:chExt cx="2866" cy="2275"/>
          </a:xfrm>
        </p:grpSpPr>
        <p:pic>
          <p:nvPicPr>
            <p:cNvPr id="55300" name="Picture 4" descr="Fig 7 - LeafBlade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152"/>
              <a:ext cx="2866" cy="2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4118" y="1224"/>
              <a:ext cx="14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000">
                  <a:solidFill>
                    <a:srgbClr val="000000"/>
                  </a:solidFill>
                </a:rPr>
                <a:t>Leaf Cross Section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Flower Form &amp; Function</a:t>
            </a:r>
          </a:p>
        </p:txBody>
      </p:sp>
      <p:sp>
        <p:nvSpPr>
          <p:cNvPr id="56323" name="Rectangle 3"/>
          <p:cNvSpPr>
            <a:spLocks noGrp="1" noChangeArrowheads="1"/>
          </p:cNvSpPr>
          <p:nvPr>
            <p:ph type="body" idx="1"/>
          </p:nvPr>
        </p:nvSpPr>
        <p:spPr>
          <a:xfrm>
            <a:off x="457200" y="1600200"/>
            <a:ext cx="3962400" cy="5257800"/>
          </a:xfrm>
          <a:solidFill>
            <a:schemeClr val="bg1">
              <a:alpha val="50000"/>
            </a:schemeClr>
          </a:solidFill>
        </p:spPr>
        <p:txBody>
          <a:bodyPr/>
          <a:lstStyle/>
          <a:p>
            <a:r>
              <a:rPr lang="en-US" altLang="en-US"/>
              <a:t>The male stamen is made up of the anther and filament</a:t>
            </a:r>
          </a:p>
          <a:p>
            <a:r>
              <a:rPr lang="en-US" altLang="en-US"/>
              <a:t>The female pistil is made up of the stigma, style and ovary</a:t>
            </a:r>
          </a:p>
          <a:p>
            <a:r>
              <a:rPr lang="en-US" altLang="en-US"/>
              <a:t>A perfect flower has both, a functional pistil and stamens</a:t>
            </a:r>
          </a:p>
        </p:txBody>
      </p:sp>
      <p:grpSp>
        <p:nvGrpSpPr>
          <p:cNvPr id="56326" name="Group 6"/>
          <p:cNvGrpSpPr>
            <a:grpSpLocks/>
          </p:cNvGrpSpPr>
          <p:nvPr/>
        </p:nvGrpSpPr>
        <p:grpSpPr bwMode="auto">
          <a:xfrm>
            <a:off x="4495800" y="1600200"/>
            <a:ext cx="4327525" cy="3657600"/>
            <a:chOff x="2832" y="1008"/>
            <a:chExt cx="2726" cy="2304"/>
          </a:xfrm>
        </p:grpSpPr>
        <p:pic>
          <p:nvPicPr>
            <p:cNvPr id="56324" name="Picture 4" descr="Fig 8 - Flower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1008"/>
              <a:ext cx="2726" cy="230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p:cNvSpPr txBox="1">
              <a:spLocks noChangeArrowheads="1"/>
            </p:cNvSpPr>
            <p:nvPr/>
          </p:nvSpPr>
          <p:spPr bwMode="auto">
            <a:xfrm>
              <a:off x="4128" y="1008"/>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solidFill>
                    <a:srgbClr val="000000"/>
                  </a:solidFill>
                </a:rPr>
                <a:t>Typical Flower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Flower Form &amp; Function</a:t>
            </a:r>
          </a:p>
        </p:txBody>
      </p:sp>
      <p:sp>
        <p:nvSpPr>
          <p:cNvPr id="57348" name="Rectangle 4"/>
          <p:cNvSpPr>
            <a:spLocks noGrp="1" noChangeArrowheads="1"/>
          </p:cNvSpPr>
          <p:nvPr>
            <p:ph type="body" sz="half" idx="1"/>
          </p:nvPr>
        </p:nvSpPr>
        <p:spPr>
          <a:solidFill>
            <a:schemeClr val="bg1">
              <a:alpha val="50000"/>
            </a:schemeClr>
          </a:solidFill>
        </p:spPr>
        <p:txBody>
          <a:bodyPr/>
          <a:lstStyle/>
          <a:p>
            <a:r>
              <a:rPr lang="en-US" altLang="en-US" sz="2800" b="1"/>
              <a:t>Identify these flower inflorescence types</a:t>
            </a:r>
          </a:p>
          <a:p>
            <a:pPr>
              <a:buFont typeface="Wingdings" charset="2"/>
              <a:buNone/>
            </a:pPr>
            <a:endParaRPr lang="en-US" altLang="en-US" sz="2800" b="1"/>
          </a:p>
          <a:p>
            <a:r>
              <a:rPr lang="en-US" altLang="en-US" sz="2800"/>
              <a:t>Single</a:t>
            </a:r>
          </a:p>
          <a:p>
            <a:r>
              <a:rPr lang="en-US" altLang="en-US" sz="2800"/>
              <a:t>Head</a:t>
            </a:r>
          </a:p>
          <a:p>
            <a:r>
              <a:rPr lang="en-US" altLang="en-US" sz="2800"/>
              <a:t>Spike</a:t>
            </a:r>
          </a:p>
          <a:p>
            <a:r>
              <a:rPr lang="en-US" altLang="en-US" sz="2800"/>
              <a:t>Raceme</a:t>
            </a:r>
          </a:p>
          <a:p>
            <a:r>
              <a:rPr lang="en-US" altLang="en-US" sz="2800"/>
              <a:t>Panicle</a:t>
            </a:r>
          </a:p>
        </p:txBody>
      </p:sp>
      <p:pic>
        <p:nvPicPr>
          <p:cNvPr id="57350" name="Picture 6" descr="Fig 9 - Raceme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19400"/>
            <a:ext cx="957263" cy="2590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1" name="Picture 7" descr="Fig 9 - Head 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38600"/>
            <a:ext cx="1085850" cy="2438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2" name="Picture 8" descr="Fig 9 - Panicle 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00200"/>
            <a:ext cx="1995488" cy="2133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3" name="Picture 9" descr="Fig 9 - Single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2743200"/>
            <a:ext cx="1022350" cy="2743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4" name="Picture 10" descr="Fig 9 - Spike 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657600"/>
            <a:ext cx="882650" cy="2819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7355" name="Text Box 11"/>
          <p:cNvSpPr txBox="1">
            <a:spLocks noChangeArrowheads="1"/>
          </p:cNvSpPr>
          <p:nvPr/>
        </p:nvSpPr>
        <p:spPr bwMode="auto">
          <a:xfrm>
            <a:off x="7620000" y="3886200"/>
            <a:ext cx="1371600" cy="5191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Clr>
                <a:schemeClr val="hlink"/>
              </a:buClr>
              <a:buSzPct val="60000"/>
              <a:buFont typeface="Wingdings" charset="2"/>
              <a:buChar char="n"/>
            </a:pPr>
            <a:r>
              <a:rPr lang="en-US" altLang="en-US" sz="2800">
                <a:effectLst>
                  <a:outerShdw blurRad="38100" dist="38100" dir="2700000" algn="tl">
                    <a:srgbClr val="000000"/>
                  </a:outerShdw>
                </a:effectLst>
              </a:rPr>
              <a:t>Single</a:t>
            </a:r>
            <a:endParaRPr lang="en-US" altLang="en-US"/>
          </a:p>
        </p:txBody>
      </p:sp>
      <p:sp>
        <p:nvSpPr>
          <p:cNvPr id="57356" name="Text Box 12"/>
          <p:cNvSpPr txBox="1">
            <a:spLocks noChangeArrowheads="1"/>
          </p:cNvSpPr>
          <p:nvPr/>
        </p:nvSpPr>
        <p:spPr bwMode="auto">
          <a:xfrm>
            <a:off x="7620000" y="3886200"/>
            <a:ext cx="1371600" cy="5191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Clr>
                <a:schemeClr val="hlink"/>
              </a:buClr>
              <a:buSzPct val="60000"/>
              <a:buFont typeface="Wingdings" charset="2"/>
              <a:buChar char="n"/>
            </a:pPr>
            <a:r>
              <a:rPr lang="en-US" altLang="en-US" sz="2800">
                <a:effectLst>
                  <a:outerShdw blurRad="38100" dist="38100" dir="2700000" algn="tl">
                    <a:srgbClr val="000000"/>
                  </a:outerShdw>
                </a:effectLst>
              </a:rPr>
              <a:t>Single</a:t>
            </a:r>
            <a:endParaRPr lang="en-US" altLang="en-US"/>
          </a:p>
        </p:txBody>
      </p:sp>
      <p:sp>
        <p:nvSpPr>
          <p:cNvPr id="57357" name="Rectangle 13"/>
          <p:cNvSpPr>
            <a:spLocks noChangeArrowheads="1"/>
          </p:cNvSpPr>
          <p:nvPr/>
        </p:nvSpPr>
        <p:spPr bwMode="auto">
          <a:xfrm>
            <a:off x="5867400" y="5181600"/>
            <a:ext cx="1095375" cy="5191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Clr>
                <a:schemeClr val="hlink"/>
              </a:buClr>
              <a:buSzPct val="60000"/>
              <a:buFont typeface="Wingdings" charset="2"/>
              <a:buChar char="n"/>
            </a:pPr>
            <a:r>
              <a:rPr lang="en-US" altLang="en-US" sz="2800">
                <a:effectLst>
                  <a:outerShdw blurRad="38100" dist="38100" dir="2700000" algn="tl">
                    <a:srgbClr val="000000"/>
                  </a:outerShdw>
                </a:effectLst>
              </a:rPr>
              <a:t>Head</a:t>
            </a:r>
          </a:p>
        </p:txBody>
      </p:sp>
      <p:sp>
        <p:nvSpPr>
          <p:cNvPr id="57358" name="Rectangle 14"/>
          <p:cNvSpPr>
            <a:spLocks noChangeArrowheads="1"/>
          </p:cNvSpPr>
          <p:nvPr/>
        </p:nvSpPr>
        <p:spPr bwMode="auto">
          <a:xfrm>
            <a:off x="2895600" y="5867400"/>
            <a:ext cx="1155700" cy="5191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Clr>
                <a:schemeClr val="hlink"/>
              </a:buClr>
              <a:buSzPct val="60000"/>
              <a:buFont typeface="Wingdings" charset="2"/>
              <a:buChar char="n"/>
            </a:pPr>
            <a:r>
              <a:rPr lang="en-US" altLang="en-US" sz="2800">
                <a:effectLst>
                  <a:outerShdw blurRad="38100" dist="38100" dir="2700000" algn="tl">
                    <a:srgbClr val="000000"/>
                  </a:outerShdw>
                </a:effectLst>
              </a:rPr>
              <a:t>Spike</a:t>
            </a:r>
          </a:p>
        </p:txBody>
      </p:sp>
      <p:sp>
        <p:nvSpPr>
          <p:cNvPr id="57359" name="Rectangle 15"/>
          <p:cNvSpPr>
            <a:spLocks noChangeArrowheads="1"/>
          </p:cNvSpPr>
          <p:nvPr/>
        </p:nvSpPr>
        <p:spPr bwMode="auto">
          <a:xfrm>
            <a:off x="3962400" y="4953000"/>
            <a:ext cx="1487488" cy="5191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Clr>
                <a:schemeClr val="hlink"/>
              </a:buClr>
              <a:buSzPct val="60000"/>
              <a:buFont typeface="Wingdings" charset="2"/>
              <a:buChar char="n"/>
            </a:pPr>
            <a:r>
              <a:rPr lang="en-US" altLang="en-US" sz="2800">
                <a:effectLst>
                  <a:outerShdw blurRad="38100" dist="38100" dir="2700000" algn="tl">
                    <a:srgbClr val="000000"/>
                  </a:outerShdw>
                </a:effectLst>
              </a:rPr>
              <a:t>Raceme</a:t>
            </a:r>
          </a:p>
        </p:txBody>
      </p:sp>
      <p:sp>
        <p:nvSpPr>
          <p:cNvPr id="57360" name="Rectangle 16"/>
          <p:cNvSpPr>
            <a:spLocks noChangeArrowheads="1"/>
          </p:cNvSpPr>
          <p:nvPr/>
        </p:nvSpPr>
        <p:spPr bwMode="auto">
          <a:xfrm>
            <a:off x="5715000" y="3276600"/>
            <a:ext cx="1390650" cy="51911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Clr>
                <a:schemeClr val="hlink"/>
              </a:buClr>
              <a:buSzPct val="60000"/>
              <a:buFont typeface="Wingdings" charset="2"/>
              <a:buChar char="n"/>
            </a:pPr>
            <a:r>
              <a:rPr lang="en-US" altLang="en-US" sz="2800">
                <a:effectLst>
                  <a:outerShdw blurRad="38100" dist="38100" dir="2700000" algn="tl">
                    <a:srgbClr val="000000"/>
                  </a:outerShdw>
                </a:effectLst>
              </a:rPr>
              <a:t>Panicle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7360"/>
                                        </p:tgtEl>
                                        <p:attrNameLst>
                                          <p:attrName>style.visibility</p:attrName>
                                        </p:attrNameLst>
                                      </p:cBhvr>
                                      <p:to>
                                        <p:strVal val="visible"/>
                                      </p:to>
                                    </p:set>
                                    <p:anim calcmode="lin" valueType="num">
                                      <p:cBhvr>
                                        <p:cTn id="23" dur="1000" fill="hold"/>
                                        <p:tgtEl>
                                          <p:spTgt spid="57360"/>
                                        </p:tgtEl>
                                        <p:attrNameLst>
                                          <p:attrName>ppt_w</p:attrName>
                                        </p:attrNameLst>
                                      </p:cBhvr>
                                      <p:tavLst>
                                        <p:tav tm="0">
                                          <p:val>
                                            <p:fltVal val="0"/>
                                          </p:val>
                                        </p:tav>
                                        <p:tav tm="100000">
                                          <p:val>
                                            <p:strVal val="#ppt_w"/>
                                          </p:val>
                                        </p:tav>
                                      </p:tavLst>
                                    </p:anim>
                                    <p:anim calcmode="lin" valueType="num">
                                      <p:cBhvr>
                                        <p:cTn id="24" dur="1000" fill="hold"/>
                                        <p:tgtEl>
                                          <p:spTgt spid="57360"/>
                                        </p:tgtEl>
                                        <p:attrNameLst>
                                          <p:attrName>ppt_h</p:attrName>
                                        </p:attrNameLst>
                                      </p:cBhvr>
                                      <p:tavLst>
                                        <p:tav tm="0">
                                          <p:val>
                                            <p:fltVal val="0"/>
                                          </p:val>
                                        </p:tav>
                                        <p:tav tm="100000">
                                          <p:val>
                                            <p:strVal val="#ppt_h"/>
                                          </p:val>
                                        </p:tav>
                                      </p:tavLst>
                                    </p:anim>
                                    <p:anim calcmode="lin" valueType="num">
                                      <p:cBhvr>
                                        <p:cTn id="25" dur="1000" fill="hold"/>
                                        <p:tgtEl>
                                          <p:spTgt spid="5736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73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animBg="1" autoUpdateAnimBg="0"/>
      <p:bldP spid="57356" grpId="0" animBg="1" autoUpdateAnimBg="0"/>
      <p:bldP spid="57357" grpId="0" animBg="1" autoUpdateAnimBg="0"/>
      <p:bldP spid="57358" grpId="0" animBg="1" autoUpdateAnimBg="0"/>
      <p:bldP spid="57359" grpId="0" animBg="1" autoUpdateAnimBg="0"/>
      <p:bldP spid="5736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Seed Form &amp; Function</a:t>
            </a:r>
          </a:p>
        </p:txBody>
      </p:sp>
      <p:sp>
        <p:nvSpPr>
          <p:cNvPr id="60419" name="Rectangle 3"/>
          <p:cNvSpPr>
            <a:spLocks noGrp="1" noChangeArrowheads="1"/>
          </p:cNvSpPr>
          <p:nvPr>
            <p:ph type="body" idx="1"/>
          </p:nvPr>
        </p:nvSpPr>
        <p:spPr>
          <a:xfrm>
            <a:off x="457200" y="1295400"/>
            <a:ext cx="8229600" cy="5562600"/>
          </a:xfrm>
          <a:solidFill>
            <a:schemeClr val="bg1">
              <a:alpha val="50000"/>
            </a:schemeClr>
          </a:solidFill>
        </p:spPr>
        <p:txBody>
          <a:bodyPr/>
          <a:lstStyle/>
          <a:p>
            <a:r>
              <a:rPr lang="en-US" altLang="en-US" b="1"/>
              <a:t>Seeds develop to allow reproduction </a:t>
            </a:r>
          </a:p>
          <a:p>
            <a:r>
              <a:rPr lang="en-US" altLang="en-US" b="1"/>
              <a:t>Identify the function of these seed parts</a:t>
            </a:r>
          </a:p>
          <a:p>
            <a:r>
              <a:rPr lang="en-US" altLang="en-US"/>
              <a:t>Endosperm – Energy</a:t>
            </a:r>
          </a:p>
          <a:p>
            <a:r>
              <a:rPr lang="en-US" altLang="en-US"/>
              <a:t>Embryo - New Plant</a:t>
            </a:r>
          </a:p>
          <a:p>
            <a:r>
              <a:rPr lang="en-US" altLang="en-US"/>
              <a:t>Cotyledons - Seed Leaves</a:t>
            </a:r>
          </a:p>
          <a:p>
            <a:r>
              <a:rPr lang="en-US" altLang="en-US"/>
              <a:t>Hypocotyl -  Transition</a:t>
            </a:r>
          </a:p>
          <a:p>
            <a:r>
              <a:rPr lang="en-US" altLang="en-US"/>
              <a:t>Radicle -  Root</a:t>
            </a:r>
          </a:p>
          <a:p>
            <a:r>
              <a:rPr lang="en-US" altLang="en-US"/>
              <a:t>Seed Coats - Protection</a:t>
            </a:r>
          </a:p>
        </p:txBody>
      </p:sp>
      <p:pic>
        <p:nvPicPr>
          <p:cNvPr id="60420" name="Picture 4" descr="Fig 12 - Seed Fir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90800"/>
            <a:ext cx="3657600" cy="28416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3"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 calcmode="lin" valueType="num">
                                      <p:cBhvr additive="base">
                                        <p:cTn id="15"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041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3" fill="hold" nodeType="clickEffect">
                                  <p:stCondLst>
                                    <p:cond delay="0"/>
                                  </p:stCondLst>
                                  <p:childTnLst>
                                    <p:set>
                                      <p:cBhvr>
                                        <p:cTn id="20" dur="1" fill="hold">
                                          <p:stCondLst>
                                            <p:cond delay="0"/>
                                          </p:stCondLst>
                                        </p:cTn>
                                        <p:tgtEl>
                                          <p:spTgt spid="60419">
                                            <p:txEl>
                                              <p:pRg st="3" end="3"/>
                                            </p:txEl>
                                          </p:spTgt>
                                        </p:tgtEl>
                                        <p:attrNameLst>
                                          <p:attrName>style.visibility</p:attrName>
                                        </p:attrNameLst>
                                      </p:cBhvr>
                                      <p:to>
                                        <p:strVal val="visible"/>
                                      </p:to>
                                    </p:set>
                                    <p:anim calcmode="lin" valueType="num">
                                      <p:cBhvr additive="base">
                                        <p:cTn id="21" dur="5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04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 calcmode="lin" valueType="num">
                                      <p:cBhvr additive="base">
                                        <p:cTn id="27"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41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3" fill="hold" nodeType="clickEffect">
                                  <p:stCondLst>
                                    <p:cond delay="0"/>
                                  </p:stCondLst>
                                  <p:childTnLst>
                                    <p:set>
                                      <p:cBhvr>
                                        <p:cTn id="32" dur="1" fill="hold">
                                          <p:stCondLst>
                                            <p:cond delay="0"/>
                                          </p:stCondLst>
                                        </p:cTn>
                                        <p:tgtEl>
                                          <p:spTgt spid="60419">
                                            <p:txEl>
                                              <p:pRg st="5" end="5"/>
                                            </p:txEl>
                                          </p:spTgt>
                                        </p:tgtEl>
                                        <p:attrNameLst>
                                          <p:attrName>style.visibility</p:attrName>
                                        </p:attrNameLst>
                                      </p:cBhvr>
                                      <p:to>
                                        <p:strVal val="visible"/>
                                      </p:to>
                                    </p:set>
                                    <p:anim calcmode="lin" valueType="num">
                                      <p:cBhvr additive="base">
                                        <p:cTn id="33"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041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3" fill="hold" nodeType="clickEffect">
                                  <p:stCondLst>
                                    <p:cond delay="0"/>
                                  </p:stCondLst>
                                  <p:childTnLst>
                                    <p:set>
                                      <p:cBhvr>
                                        <p:cTn id="38" dur="1" fill="hold">
                                          <p:stCondLst>
                                            <p:cond delay="0"/>
                                          </p:stCondLst>
                                        </p:cTn>
                                        <p:tgtEl>
                                          <p:spTgt spid="60419">
                                            <p:txEl>
                                              <p:pRg st="6" end="6"/>
                                            </p:txEl>
                                          </p:spTgt>
                                        </p:tgtEl>
                                        <p:attrNameLst>
                                          <p:attrName>style.visibility</p:attrName>
                                        </p:attrNameLst>
                                      </p:cBhvr>
                                      <p:to>
                                        <p:strVal val="visible"/>
                                      </p:to>
                                    </p:set>
                                    <p:anim calcmode="lin" valueType="num">
                                      <p:cBhvr additive="base">
                                        <p:cTn id="39" dur="5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0419">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3" fill="hold" nodeType="clickEffect">
                                  <p:stCondLst>
                                    <p:cond delay="0"/>
                                  </p:stCondLst>
                                  <p:childTnLst>
                                    <p:set>
                                      <p:cBhvr>
                                        <p:cTn id="44" dur="1" fill="hold">
                                          <p:stCondLst>
                                            <p:cond delay="0"/>
                                          </p:stCondLst>
                                        </p:cTn>
                                        <p:tgtEl>
                                          <p:spTgt spid="60419">
                                            <p:txEl>
                                              <p:pRg st="7" end="7"/>
                                            </p:txEl>
                                          </p:spTgt>
                                        </p:tgtEl>
                                        <p:attrNameLst>
                                          <p:attrName>style.visibility</p:attrName>
                                        </p:attrNameLst>
                                      </p:cBhvr>
                                      <p:to>
                                        <p:strVal val="visible"/>
                                      </p:to>
                                    </p:set>
                                    <p:anim calcmode="lin" valueType="num">
                                      <p:cBhvr additive="base">
                                        <p:cTn id="45" dur="500" fill="hold"/>
                                        <p:tgtEl>
                                          <p:spTgt spid="60419">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0419">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Review Basic Botany</a:t>
            </a:r>
          </a:p>
        </p:txBody>
      </p:sp>
      <p:sp>
        <p:nvSpPr>
          <p:cNvPr id="59395" name="Rectangle 3"/>
          <p:cNvSpPr>
            <a:spLocks noGrp="1" noChangeArrowheads="1"/>
          </p:cNvSpPr>
          <p:nvPr>
            <p:ph type="body" idx="1"/>
          </p:nvPr>
        </p:nvSpPr>
        <p:spPr>
          <a:solidFill>
            <a:schemeClr val="bg1">
              <a:alpha val="50000"/>
            </a:schemeClr>
          </a:solidFill>
        </p:spPr>
        <p:txBody>
          <a:bodyPr/>
          <a:lstStyle/>
          <a:p>
            <a:r>
              <a:rPr lang="en-US" altLang="en-US"/>
              <a:t>Plant Taxonomy deals with (1) identification, (2) naming &amp; (3) classification</a:t>
            </a:r>
          </a:p>
          <a:p>
            <a:r>
              <a:rPr lang="en-US" altLang="en-US"/>
              <a:t>Problems with common names -  not precise and no rules for naming</a:t>
            </a:r>
          </a:p>
          <a:p>
            <a:r>
              <a:rPr lang="en-US" altLang="en-US"/>
              <a:t>Botanical names are precise and reflect classification</a:t>
            </a:r>
          </a:p>
          <a:p>
            <a:r>
              <a:rPr lang="en-US" altLang="en-US"/>
              <a:t>Inter-specific and inter-generic hybrids are designated with a multiplication sign ( </a:t>
            </a:r>
            <a:r>
              <a:rPr lang="en-US" altLang="en-US" b="1">
                <a:ea typeface="Times New Roman" charset="0"/>
                <a:cs typeface="Times New Roman" charset="0"/>
              </a:rPr>
              <a:t>×</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Review Basic Botany</a:t>
            </a:r>
          </a:p>
        </p:txBody>
      </p:sp>
      <p:sp>
        <p:nvSpPr>
          <p:cNvPr id="65539" name="Rectangle 3"/>
          <p:cNvSpPr>
            <a:spLocks noGrp="1" noChangeArrowheads="1"/>
          </p:cNvSpPr>
          <p:nvPr>
            <p:ph type="body" idx="1"/>
          </p:nvPr>
        </p:nvSpPr>
        <p:spPr>
          <a:xfrm>
            <a:off x="457200" y="1600200"/>
            <a:ext cx="8229600" cy="5257800"/>
          </a:xfrm>
          <a:solidFill>
            <a:schemeClr val="bg1">
              <a:alpha val="50000"/>
            </a:schemeClr>
          </a:solidFill>
        </p:spPr>
        <p:txBody>
          <a:bodyPr/>
          <a:lstStyle/>
          <a:p>
            <a:r>
              <a:rPr lang="en-US" altLang="en-US"/>
              <a:t>Cultivars are selected, named and maintained by man</a:t>
            </a:r>
          </a:p>
          <a:p>
            <a:r>
              <a:rPr lang="en-US" altLang="en-US"/>
              <a:t>The chloroplasts in the leaves make the food  necessary for plant cell survival</a:t>
            </a:r>
          </a:p>
          <a:p>
            <a:r>
              <a:rPr lang="en-US" altLang="en-US"/>
              <a:t>The vascular tissues move the water, nutrients and plant food through out the entire plant</a:t>
            </a:r>
          </a:p>
          <a:p>
            <a:r>
              <a:rPr lang="en-US" altLang="en-US"/>
              <a:t>A perfect flower contains a pistil &amp; stamens</a:t>
            </a:r>
          </a:p>
          <a:p>
            <a:r>
              <a:rPr lang="en-US" altLang="en-US"/>
              <a:t>The embryo of the seed grows to produce an entirely new plant</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WordArt 4"/>
          <p:cNvSpPr>
            <a:spLocks noChangeArrowheads="1" noChangeShapeType="1" noTextEdit="1"/>
          </p:cNvSpPr>
          <p:nvPr/>
        </p:nvSpPr>
        <p:spPr bwMode="auto">
          <a:xfrm>
            <a:off x="2362200" y="2590800"/>
            <a:ext cx="4976813" cy="17097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contourW="12700" prstMaterial="legacyMetal">
              <a:extrusionClr>
                <a:srgbClr val="FFFFFF"/>
              </a:extrusionClr>
              <a:contourClr>
                <a:srgbClr val="FFFFFF"/>
              </a:contourClr>
            </a:sp3d>
          </a:bodyPr>
          <a:lstStyle/>
          <a:p>
            <a:pPr algn="ctr"/>
            <a:r>
              <a:rPr lang="en-US" sz="60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a typeface="Times New Roman" charset="0"/>
                <a:cs typeface="Times New Roman" charset="0"/>
              </a:rPr>
              <a:t>Questions?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Basic Botany Conclusion</a:t>
            </a:r>
          </a:p>
        </p:txBody>
      </p:sp>
      <p:sp>
        <p:nvSpPr>
          <p:cNvPr id="92163" name="Rectangle 3"/>
          <p:cNvSpPr>
            <a:spLocks noGrp="1" noChangeArrowheads="1"/>
          </p:cNvSpPr>
          <p:nvPr>
            <p:ph type="body" idx="1"/>
          </p:nvPr>
        </p:nvSpPr>
        <p:spPr>
          <a:xfrm>
            <a:off x="1295400" y="2209800"/>
            <a:ext cx="6553200" cy="1447800"/>
          </a:xfrm>
        </p:spPr>
        <p:txBody>
          <a:bodyPr/>
          <a:lstStyle/>
          <a:p>
            <a:pPr algn="ctr"/>
            <a:r>
              <a:rPr lang="en-US" altLang="en-US" sz="3600" b="1"/>
              <a:t>Thanks for your attention</a:t>
            </a:r>
          </a:p>
          <a:p>
            <a:pPr algn="ctr"/>
            <a:r>
              <a:rPr lang="en-US" altLang="en-US" sz="3600" b="1"/>
              <a:t>Lights Please</a:t>
            </a:r>
          </a:p>
        </p:txBody>
      </p:sp>
      <p:sp>
        <p:nvSpPr>
          <p:cNvPr id="92164" name="Text Box 4"/>
          <p:cNvSpPr txBox="1">
            <a:spLocks noChangeArrowheads="1"/>
          </p:cNvSpPr>
          <p:nvPr/>
        </p:nvSpPr>
        <p:spPr bwMode="auto">
          <a:xfrm>
            <a:off x="5029200" y="5867400"/>
            <a:ext cx="3886200" cy="86360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pPr>
            <a:r>
              <a:rPr lang="en-US" altLang="en-US" b="1">
                <a:effectLst>
                  <a:outerShdw blurRad="38100" dist="38100" dir="2700000" algn="tl">
                    <a:srgbClr val="000000"/>
                  </a:outerShdw>
                </a:effectLst>
              </a:rPr>
              <a:t>Information prepared by</a:t>
            </a:r>
          </a:p>
          <a:p>
            <a:pPr algn="ctr">
              <a:lnSpc>
                <a:spcPct val="60000"/>
              </a:lnSpc>
              <a:spcBef>
                <a:spcPct val="50000"/>
              </a:spcBef>
            </a:pPr>
            <a:r>
              <a:rPr lang="en-US" altLang="en-US" b="1">
                <a:effectLst>
                  <a:outerShdw blurRad="38100" dist="38100" dir="2700000" algn="tl">
                    <a:srgbClr val="000000"/>
                  </a:outerShdw>
                </a:effectLst>
              </a:rPr>
              <a:t>Jim Midcap, Extension Specialist</a:t>
            </a:r>
          </a:p>
          <a:p>
            <a:pPr algn="ctr">
              <a:lnSpc>
                <a:spcPct val="60000"/>
              </a:lnSpc>
              <a:spcBef>
                <a:spcPct val="50000"/>
              </a:spcBef>
            </a:pPr>
            <a:r>
              <a:rPr lang="en-US" altLang="en-US" b="1">
                <a:effectLst>
                  <a:outerShdw blurRad="38100" dist="38100" dir="2700000" algn="tl">
                    <a:srgbClr val="000000"/>
                  </a:outerShdw>
                </a:effectLst>
              </a:rPr>
              <a:t>University of Georgia</a:t>
            </a:r>
            <a:r>
              <a:rPr lang="en-US" altLang="en-US">
                <a:effectLst>
                  <a:outerShdw blurRad="38100" dist="38100" dir="2700000" algn="tl">
                    <a:srgbClr val="00000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down)">
                                      <p:cBhvr>
                                        <p:cTn id="7" dur="290">
                                          <p:stCondLst>
                                            <p:cond delay="0"/>
                                          </p:stCondLst>
                                        </p:cTn>
                                        <p:tgtEl>
                                          <p:spTgt spid="92163">
                                            <p:txEl>
                                              <p:pRg st="0" end="0"/>
                                            </p:txEl>
                                          </p:spTgt>
                                        </p:tgtEl>
                                      </p:cBhvr>
                                    </p:animEffect>
                                    <p:anim calcmode="lin" valueType="num">
                                      <p:cBhvr>
                                        <p:cTn id="8" dur="911" tmFilter="0,0; 0.14,0.36; 0.43,0.73; 0.71,0.91; 1.0,1.0">
                                          <p:stCondLst>
                                            <p:cond delay="0"/>
                                          </p:stCondLst>
                                        </p:cTn>
                                        <p:tgtEl>
                                          <p:spTgt spid="92163">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2163">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2163">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2163">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2163">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92163">
                                            <p:txEl>
                                              <p:pRg st="0" end="0"/>
                                            </p:txEl>
                                          </p:spTgt>
                                        </p:tgtEl>
                                      </p:cBhvr>
                                      <p:to x="100000" y="60000"/>
                                    </p:animScale>
                                    <p:animScale>
                                      <p:cBhvr>
                                        <p:cTn id="14" dur="83" decel="50000">
                                          <p:stCondLst>
                                            <p:cond delay="338"/>
                                          </p:stCondLst>
                                        </p:cTn>
                                        <p:tgtEl>
                                          <p:spTgt spid="92163">
                                            <p:txEl>
                                              <p:pRg st="0" end="0"/>
                                            </p:txEl>
                                          </p:spTgt>
                                        </p:tgtEl>
                                      </p:cBhvr>
                                      <p:to x="100000" y="100000"/>
                                    </p:animScale>
                                    <p:animScale>
                                      <p:cBhvr>
                                        <p:cTn id="15" dur="13">
                                          <p:stCondLst>
                                            <p:cond delay="656"/>
                                          </p:stCondLst>
                                        </p:cTn>
                                        <p:tgtEl>
                                          <p:spTgt spid="92163">
                                            <p:txEl>
                                              <p:pRg st="0" end="0"/>
                                            </p:txEl>
                                          </p:spTgt>
                                        </p:tgtEl>
                                      </p:cBhvr>
                                      <p:to x="100000" y="80000"/>
                                    </p:animScale>
                                    <p:animScale>
                                      <p:cBhvr>
                                        <p:cTn id="16" dur="83" decel="50000">
                                          <p:stCondLst>
                                            <p:cond delay="669"/>
                                          </p:stCondLst>
                                        </p:cTn>
                                        <p:tgtEl>
                                          <p:spTgt spid="92163">
                                            <p:txEl>
                                              <p:pRg st="0" end="0"/>
                                            </p:txEl>
                                          </p:spTgt>
                                        </p:tgtEl>
                                      </p:cBhvr>
                                      <p:to x="100000" y="100000"/>
                                    </p:animScale>
                                    <p:animScale>
                                      <p:cBhvr>
                                        <p:cTn id="17" dur="13">
                                          <p:stCondLst>
                                            <p:cond delay="821"/>
                                          </p:stCondLst>
                                        </p:cTn>
                                        <p:tgtEl>
                                          <p:spTgt spid="92163">
                                            <p:txEl>
                                              <p:pRg st="0" end="0"/>
                                            </p:txEl>
                                          </p:spTgt>
                                        </p:tgtEl>
                                      </p:cBhvr>
                                      <p:to x="100000" y="90000"/>
                                    </p:animScale>
                                    <p:animScale>
                                      <p:cBhvr>
                                        <p:cTn id="18" dur="83" decel="50000">
                                          <p:stCondLst>
                                            <p:cond delay="834"/>
                                          </p:stCondLst>
                                        </p:cTn>
                                        <p:tgtEl>
                                          <p:spTgt spid="92163">
                                            <p:txEl>
                                              <p:pRg st="0" end="0"/>
                                            </p:txEl>
                                          </p:spTgt>
                                        </p:tgtEl>
                                      </p:cBhvr>
                                      <p:to x="100000" y="100000"/>
                                    </p:animScale>
                                    <p:animScale>
                                      <p:cBhvr>
                                        <p:cTn id="19" dur="13">
                                          <p:stCondLst>
                                            <p:cond delay="904"/>
                                          </p:stCondLst>
                                        </p:cTn>
                                        <p:tgtEl>
                                          <p:spTgt spid="92163">
                                            <p:txEl>
                                              <p:pRg st="0" end="0"/>
                                            </p:txEl>
                                          </p:spTgt>
                                        </p:tgtEl>
                                      </p:cBhvr>
                                      <p:to x="100000" y="95000"/>
                                    </p:animScale>
                                    <p:animScale>
                                      <p:cBhvr>
                                        <p:cTn id="20" dur="83" decel="50000">
                                          <p:stCondLst>
                                            <p:cond delay="917"/>
                                          </p:stCondLst>
                                        </p:cTn>
                                        <p:tgtEl>
                                          <p:spTgt spid="9216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2163">
                                            <p:txEl>
                                              <p:pRg st="1" end="1"/>
                                            </p:txEl>
                                          </p:spTgt>
                                        </p:tgtEl>
                                        <p:attrNameLst>
                                          <p:attrName>style.visibility</p:attrName>
                                        </p:attrNameLst>
                                      </p:cBhvr>
                                      <p:to>
                                        <p:strVal val="visible"/>
                                      </p:to>
                                    </p:set>
                                    <p:animEffect transition="in" filter="wipe(down)">
                                      <p:cBhvr>
                                        <p:cTn id="25" dur="290">
                                          <p:stCondLst>
                                            <p:cond delay="0"/>
                                          </p:stCondLst>
                                        </p:cTn>
                                        <p:tgtEl>
                                          <p:spTgt spid="92163">
                                            <p:txEl>
                                              <p:pRg st="1" end="1"/>
                                            </p:txEl>
                                          </p:spTgt>
                                        </p:tgtEl>
                                      </p:cBhvr>
                                    </p:animEffect>
                                    <p:anim calcmode="lin" valueType="num">
                                      <p:cBhvr>
                                        <p:cTn id="26" dur="911" tmFilter="0,0; 0.14,0.36; 0.43,0.73; 0.71,0.91; 1.0,1.0">
                                          <p:stCondLst>
                                            <p:cond delay="0"/>
                                          </p:stCondLst>
                                        </p:cTn>
                                        <p:tgtEl>
                                          <p:spTgt spid="92163">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92163">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92163">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92163">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92163">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92163">
                                            <p:txEl>
                                              <p:pRg st="1" end="1"/>
                                            </p:txEl>
                                          </p:spTgt>
                                        </p:tgtEl>
                                      </p:cBhvr>
                                      <p:to x="100000" y="60000"/>
                                    </p:animScale>
                                    <p:animScale>
                                      <p:cBhvr>
                                        <p:cTn id="32" dur="83" decel="50000">
                                          <p:stCondLst>
                                            <p:cond delay="338"/>
                                          </p:stCondLst>
                                        </p:cTn>
                                        <p:tgtEl>
                                          <p:spTgt spid="92163">
                                            <p:txEl>
                                              <p:pRg st="1" end="1"/>
                                            </p:txEl>
                                          </p:spTgt>
                                        </p:tgtEl>
                                      </p:cBhvr>
                                      <p:to x="100000" y="100000"/>
                                    </p:animScale>
                                    <p:animScale>
                                      <p:cBhvr>
                                        <p:cTn id="33" dur="13">
                                          <p:stCondLst>
                                            <p:cond delay="656"/>
                                          </p:stCondLst>
                                        </p:cTn>
                                        <p:tgtEl>
                                          <p:spTgt spid="92163">
                                            <p:txEl>
                                              <p:pRg st="1" end="1"/>
                                            </p:txEl>
                                          </p:spTgt>
                                        </p:tgtEl>
                                      </p:cBhvr>
                                      <p:to x="100000" y="80000"/>
                                    </p:animScale>
                                    <p:animScale>
                                      <p:cBhvr>
                                        <p:cTn id="34" dur="83" decel="50000">
                                          <p:stCondLst>
                                            <p:cond delay="669"/>
                                          </p:stCondLst>
                                        </p:cTn>
                                        <p:tgtEl>
                                          <p:spTgt spid="92163">
                                            <p:txEl>
                                              <p:pRg st="1" end="1"/>
                                            </p:txEl>
                                          </p:spTgt>
                                        </p:tgtEl>
                                      </p:cBhvr>
                                      <p:to x="100000" y="100000"/>
                                    </p:animScale>
                                    <p:animScale>
                                      <p:cBhvr>
                                        <p:cTn id="35" dur="13">
                                          <p:stCondLst>
                                            <p:cond delay="821"/>
                                          </p:stCondLst>
                                        </p:cTn>
                                        <p:tgtEl>
                                          <p:spTgt spid="92163">
                                            <p:txEl>
                                              <p:pRg st="1" end="1"/>
                                            </p:txEl>
                                          </p:spTgt>
                                        </p:tgtEl>
                                      </p:cBhvr>
                                      <p:to x="100000" y="90000"/>
                                    </p:animScale>
                                    <p:animScale>
                                      <p:cBhvr>
                                        <p:cTn id="36" dur="83" decel="50000">
                                          <p:stCondLst>
                                            <p:cond delay="834"/>
                                          </p:stCondLst>
                                        </p:cTn>
                                        <p:tgtEl>
                                          <p:spTgt spid="92163">
                                            <p:txEl>
                                              <p:pRg st="1" end="1"/>
                                            </p:txEl>
                                          </p:spTgt>
                                        </p:tgtEl>
                                      </p:cBhvr>
                                      <p:to x="100000" y="100000"/>
                                    </p:animScale>
                                    <p:animScale>
                                      <p:cBhvr>
                                        <p:cTn id="37" dur="13">
                                          <p:stCondLst>
                                            <p:cond delay="904"/>
                                          </p:stCondLst>
                                        </p:cTn>
                                        <p:tgtEl>
                                          <p:spTgt spid="92163">
                                            <p:txEl>
                                              <p:pRg st="1" end="1"/>
                                            </p:txEl>
                                          </p:spTgt>
                                        </p:tgtEl>
                                      </p:cBhvr>
                                      <p:to x="100000" y="95000"/>
                                    </p:animScale>
                                    <p:animScale>
                                      <p:cBhvr>
                                        <p:cTn id="38" dur="83" decel="50000">
                                          <p:stCondLst>
                                            <p:cond delay="917"/>
                                          </p:stCondLst>
                                        </p:cTn>
                                        <p:tgtEl>
                                          <p:spTgt spid="9216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tx2"/>
            </a:gs>
            <a:gs pos="100000">
              <a:schemeClr val="bg1"/>
            </a:gs>
          </a:gsLst>
          <a:lin ang="5400000" scaled="1"/>
        </a:gradFill>
        <a:effectLst/>
      </p:bgPr>
    </p:bg>
    <p:spTree>
      <p:nvGrpSpPr>
        <p:cNvPr id="1" name=""/>
        <p:cNvGrpSpPr/>
        <p:nvPr/>
      </p:nvGrpSpPr>
      <p:grpSpPr>
        <a:xfrm>
          <a:off x="0" y="0"/>
          <a:ext cx="0" cy="0"/>
          <a:chOff x="0" y="0"/>
          <a:chExt cx="0" cy="0"/>
        </a:xfrm>
      </p:grpSpPr>
      <p:sp>
        <p:nvSpPr>
          <p:cNvPr id="94211" name="Rectangle 3"/>
          <p:cNvSpPr>
            <a:spLocks noChangeArrowheads="1"/>
          </p:cNvSpPr>
          <p:nvPr/>
        </p:nvSpPr>
        <p:spPr bwMode="auto">
          <a:xfrm>
            <a:off x="1524000" y="533400"/>
            <a:ext cx="6172200" cy="6019800"/>
          </a:xfrm>
          <a:prstGeom prst="rect">
            <a:avLst/>
          </a:prstGeom>
          <a:solidFill>
            <a:schemeClr val="tx2">
              <a:alpha val="5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94210"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84238"/>
            <a:ext cx="6096000" cy="5973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1736725"/>
          </a:xfrm>
        </p:spPr>
        <p:txBody>
          <a:bodyPr/>
          <a:lstStyle/>
          <a:p>
            <a:r>
              <a:rPr lang="en-US" altLang="en-US" sz="6600"/>
              <a:t>Basic Botany</a:t>
            </a:r>
          </a:p>
        </p:txBody>
      </p:sp>
      <p:sp>
        <p:nvSpPr>
          <p:cNvPr id="2051" name="Rectangle 3"/>
          <p:cNvSpPr>
            <a:spLocks noGrp="1" noChangeArrowheads="1"/>
          </p:cNvSpPr>
          <p:nvPr>
            <p:ph type="subTitle" idx="1"/>
          </p:nvPr>
        </p:nvSpPr>
        <p:spPr>
          <a:xfrm>
            <a:off x="0" y="2590800"/>
            <a:ext cx="9144000" cy="1447800"/>
          </a:xfrm>
          <a:solidFill>
            <a:schemeClr val="bg1">
              <a:alpha val="50000"/>
            </a:schemeClr>
          </a:solidFill>
        </p:spPr>
        <p:txBody>
          <a:bodyPr/>
          <a:lstStyle/>
          <a:p>
            <a:r>
              <a:rPr lang="en-US" altLang="en-US" sz="4000" b="1"/>
              <a:t>The Science of Understanding Plants</a:t>
            </a:r>
          </a:p>
          <a:p>
            <a:r>
              <a:rPr lang="en-US" altLang="en-US" sz="4000" b="1"/>
              <a:t>Their Classification, Form and Function</a:t>
            </a:r>
          </a:p>
        </p:txBody>
      </p:sp>
      <p:sp>
        <p:nvSpPr>
          <p:cNvPr id="2052" name="Rectangle 4"/>
          <p:cNvSpPr>
            <a:spLocks noChangeArrowheads="1"/>
          </p:cNvSpPr>
          <p:nvPr/>
        </p:nvSpPr>
        <p:spPr bwMode="auto">
          <a:xfrm>
            <a:off x="457200" y="5181600"/>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b="1">
                <a:effectLst>
                  <a:outerShdw blurRad="38100" dist="38100" dir="2700000" algn="tl">
                    <a:srgbClr val="000000"/>
                  </a:outerShdw>
                </a:effectLst>
              </a:rPr>
              <a:t>Information prepared by</a:t>
            </a:r>
          </a:p>
          <a:p>
            <a:r>
              <a:rPr lang="en-US" altLang="en-US" b="1">
                <a:effectLst>
                  <a:outerShdw blurRad="38100" dist="38100" dir="2700000" algn="tl">
                    <a:srgbClr val="000000"/>
                  </a:outerShdw>
                </a:effectLst>
              </a:rPr>
              <a:t>Jim Midcap, Extension Specialist</a:t>
            </a:r>
          </a:p>
          <a:p>
            <a:r>
              <a:rPr lang="en-US" altLang="en-US" b="1">
                <a:effectLst>
                  <a:outerShdw blurRad="38100" dist="38100" dir="2700000" algn="tl">
                    <a:srgbClr val="000000"/>
                  </a:outerShdw>
                </a:effectLst>
              </a:rPr>
              <a:t>University of Georgia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Learning objectives</a:t>
            </a:r>
          </a:p>
        </p:txBody>
      </p:sp>
      <p:sp>
        <p:nvSpPr>
          <p:cNvPr id="100355" name="Rectangle 3"/>
          <p:cNvSpPr>
            <a:spLocks noGrp="1" noChangeArrowheads="1"/>
          </p:cNvSpPr>
          <p:nvPr>
            <p:ph type="body" idx="1"/>
          </p:nvPr>
        </p:nvSpPr>
        <p:spPr>
          <a:solidFill>
            <a:schemeClr val="bg1">
              <a:alpha val="49001"/>
            </a:schemeClr>
          </a:solidFill>
        </p:spPr>
        <p:txBody>
          <a:bodyPr/>
          <a:lstStyle/>
          <a:p>
            <a:pPr marL="609600" indent="-609600">
              <a:lnSpc>
                <a:spcPct val="90000"/>
              </a:lnSpc>
            </a:pPr>
            <a:r>
              <a:rPr lang="en-US" altLang="en-US" sz="4000" b="1">
                <a:solidFill>
                  <a:schemeClr val="tx2"/>
                </a:solidFill>
              </a:rPr>
              <a:t>Basic plant parts -types of plant parts</a:t>
            </a:r>
          </a:p>
          <a:p>
            <a:pPr marL="609600" indent="-609600">
              <a:lnSpc>
                <a:spcPct val="90000"/>
              </a:lnSpc>
            </a:pPr>
            <a:r>
              <a:rPr lang="en-US" altLang="en-US" sz="4000" b="1">
                <a:solidFill>
                  <a:schemeClr val="tx2"/>
                </a:solidFill>
              </a:rPr>
              <a:t>Vascular tissue &amp; function</a:t>
            </a:r>
          </a:p>
          <a:p>
            <a:pPr marL="609600" indent="-609600">
              <a:lnSpc>
                <a:spcPct val="90000"/>
              </a:lnSpc>
            </a:pPr>
            <a:r>
              <a:rPr lang="en-US" altLang="en-US" sz="4000" b="1">
                <a:solidFill>
                  <a:schemeClr val="tx2"/>
                </a:solidFill>
              </a:rPr>
              <a:t>Cambium &amp; function</a:t>
            </a:r>
          </a:p>
          <a:p>
            <a:pPr marL="609600" indent="-609600">
              <a:lnSpc>
                <a:spcPct val="90000"/>
              </a:lnSpc>
            </a:pPr>
            <a:r>
              <a:rPr lang="en-US" altLang="en-US" sz="4000" b="1">
                <a:solidFill>
                  <a:schemeClr val="tx2"/>
                </a:solidFill>
              </a:rPr>
              <a:t>Dicots &amp; monocots</a:t>
            </a:r>
          </a:p>
          <a:p>
            <a:pPr marL="609600" indent="-609600">
              <a:lnSpc>
                <a:spcPct val="90000"/>
              </a:lnSpc>
            </a:pPr>
            <a:r>
              <a:rPr lang="en-US" altLang="en-US" sz="4000" b="1">
                <a:solidFill>
                  <a:schemeClr val="tx2"/>
                </a:solidFill>
              </a:rPr>
              <a:t>Binomial nomenclature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5400"/>
              <a:t>Basic Botany Areas</a:t>
            </a:r>
          </a:p>
        </p:txBody>
      </p:sp>
      <p:sp>
        <p:nvSpPr>
          <p:cNvPr id="28675" name="Rectangle 3"/>
          <p:cNvSpPr>
            <a:spLocks noGrp="1" noChangeArrowheads="1"/>
          </p:cNvSpPr>
          <p:nvPr>
            <p:ph type="body" idx="1"/>
          </p:nvPr>
        </p:nvSpPr>
        <p:spPr>
          <a:xfrm>
            <a:off x="1219200" y="1676400"/>
            <a:ext cx="7924800" cy="4572000"/>
          </a:xfrm>
          <a:solidFill>
            <a:schemeClr val="bg1">
              <a:alpha val="50000"/>
            </a:schemeClr>
          </a:solidFill>
        </p:spPr>
        <p:txBody>
          <a:bodyPr/>
          <a:lstStyle/>
          <a:p>
            <a:r>
              <a:rPr lang="en-US" altLang="en-US" b="1"/>
              <a:t>Plant Taxonomy</a:t>
            </a:r>
            <a:r>
              <a:rPr lang="en-US" altLang="en-US" sz="2800"/>
              <a:t> </a:t>
            </a:r>
          </a:p>
          <a:p>
            <a:pPr>
              <a:buFont typeface="Wingdings" charset="2"/>
              <a:buNone/>
            </a:pPr>
            <a:r>
              <a:rPr lang="en-US" altLang="en-US" sz="2800"/>
              <a:t>	– Plant identification, naming and classification</a:t>
            </a:r>
          </a:p>
          <a:p>
            <a:pPr>
              <a:buFont typeface="Wingdings" charset="2"/>
              <a:buNone/>
            </a:pPr>
            <a:endParaRPr lang="en-US" altLang="en-US" sz="2800"/>
          </a:p>
          <a:p>
            <a:r>
              <a:rPr lang="en-US" altLang="en-US" b="1"/>
              <a:t>Plant Morphology</a:t>
            </a:r>
            <a:r>
              <a:rPr lang="en-US" altLang="en-US" sz="2800"/>
              <a:t> </a:t>
            </a:r>
          </a:p>
          <a:p>
            <a:pPr>
              <a:buFont typeface="Wingdings" charset="2"/>
              <a:buNone/>
            </a:pPr>
            <a:r>
              <a:rPr lang="en-US" altLang="en-US" sz="2800"/>
              <a:t>	– Plant form and anatomy</a:t>
            </a:r>
          </a:p>
          <a:p>
            <a:pPr>
              <a:buFont typeface="Wingdings" charset="2"/>
              <a:buNone/>
            </a:pPr>
            <a:endParaRPr lang="en-US" altLang="en-US" sz="2800"/>
          </a:p>
          <a:p>
            <a:r>
              <a:rPr lang="en-US" altLang="en-US" b="1"/>
              <a:t>Plant Physiology</a:t>
            </a:r>
            <a:r>
              <a:rPr lang="en-US" altLang="en-US" sz="2800"/>
              <a:t> </a:t>
            </a:r>
          </a:p>
          <a:p>
            <a:pPr>
              <a:buFont typeface="Wingdings" charset="2"/>
              <a:buNone/>
            </a:pPr>
            <a:r>
              <a:rPr lang="en-US" altLang="en-US" sz="2800"/>
              <a:t>	– Plant functions and reactions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Common Names - Nomenclature</a:t>
            </a:r>
          </a:p>
        </p:txBody>
      </p:sp>
      <p:sp>
        <p:nvSpPr>
          <p:cNvPr id="29699" name="Rectangle 3"/>
          <p:cNvSpPr>
            <a:spLocks noGrp="1" noChangeArrowheads="1"/>
          </p:cNvSpPr>
          <p:nvPr>
            <p:ph type="body" sz="half" idx="1"/>
          </p:nvPr>
        </p:nvSpPr>
        <p:spPr>
          <a:xfrm>
            <a:off x="457200" y="1600200"/>
            <a:ext cx="4038600" cy="4953000"/>
          </a:xfrm>
          <a:solidFill>
            <a:schemeClr val="bg1">
              <a:alpha val="50000"/>
            </a:schemeClr>
          </a:solidFill>
          <a:ln/>
        </p:spPr>
        <p:txBody>
          <a:bodyPr/>
          <a:lstStyle/>
          <a:p>
            <a:r>
              <a:rPr lang="en-US" altLang="en-US" sz="2800"/>
              <a:t>Common Names – Easy to use &amp; remember</a:t>
            </a:r>
          </a:p>
          <a:p>
            <a:r>
              <a:rPr lang="en-US" altLang="en-US" sz="2800"/>
              <a:t>Here is the Tulip Tree with flowers shaped like tulips</a:t>
            </a:r>
          </a:p>
          <a:p>
            <a:r>
              <a:rPr lang="en-US" altLang="en-US" sz="2800"/>
              <a:t>Also called Saucer Magnolia and Japanese Magnolia</a:t>
            </a:r>
          </a:p>
          <a:p>
            <a:r>
              <a:rPr lang="en-US" altLang="en-US" sz="2800"/>
              <a:t>There are several names for the same plant	</a:t>
            </a:r>
          </a:p>
        </p:txBody>
      </p:sp>
      <p:graphicFrame>
        <p:nvGraphicFramePr>
          <p:cNvPr id="29700" name="Object 4"/>
          <p:cNvGraphicFramePr>
            <a:graphicFrameLocks noChangeAspect="1"/>
          </p:cNvGraphicFramePr>
          <p:nvPr>
            <p:ph sz="half" idx="2"/>
          </p:nvPr>
        </p:nvGraphicFramePr>
        <p:xfrm>
          <a:off x="5080000" y="1600200"/>
          <a:ext cx="3173413" cy="4530725"/>
        </p:xfrm>
        <a:graphic>
          <a:graphicData uri="http://schemas.openxmlformats.org/presentationml/2006/ole">
            <mc:AlternateContent xmlns:mc="http://schemas.openxmlformats.org/markup-compatibility/2006">
              <mc:Choice xmlns:v="urn:schemas-microsoft-com:vml" Requires="v">
                <p:oleObj spid="_x0000_s29703" name="Drawing" r:id="rId4" imgW="3314889" imgH="4732037" progId="Presentations.Drawing.11">
                  <p:embed/>
                </p:oleObj>
              </mc:Choice>
              <mc:Fallback>
                <p:oleObj name="Drawing" r:id="rId4" imgW="3314889" imgH="4732037" progId="Presentations.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1600200"/>
                        <a:ext cx="3173413" cy="4530725"/>
                      </a:xfrm>
                      <a:prstGeom prst="rect">
                        <a:avLst/>
                      </a:prstGeom>
                      <a:noFill/>
                      <a:ln w="38100" cmpd="sng">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702" name="Text Box 6"/>
          <p:cNvSpPr txBox="1">
            <a:spLocks noChangeArrowheads="1"/>
          </p:cNvSpPr>
          <p:nvPr/>
        </p:nvSpPr>
        <p:spPr bwMode="auto">
          <a:xfrm>
            <a:off x="5181600" y="62484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i="1"/>
              <a:t>Magnolia </a:t>
            </a:r>
            <a:r>
              <a:rPr lang="en-US" altLang="en-US">
                <a:effectLst>
                  <a:outerShdw blurRad="38100" dist="38100" dir="2700000" algn="tl">
                    <a:srgbClr val="000000"/>
                  </a:outerShdw>
                </a:effectLst>
              </a:rPr>
              <a:t>×</a:t>
            </a:r>
            <a:r>
              <a:rPr lang="en-US" altLang="en-US" sz="2400" i="1"/>
              <a:t> soulangeana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Common Names - Nomenclature</a:t>
            </a:r>
          </a:p>
        </p:txBody>
      </p:sp>
      <p:sp>
        <p:nvSpPr>
          <p:cNvPr id="31747" name="Rectangle 3"/>
          <p:cNvSpPr>
            <a:spLocks noGrp="1" noChangeArrowheads="1"/>
          </p:cNvSpPr>
          <p:nvPr>
            <p:ph type="body" idx="1"/>
          </p:nvPr>
        </p:nvSpPr>
        <p:spPr>
          <a:xfrm>
            <a:off x="457200" y="1524000"/>
            <a:ext cx="4953000" cy="5410200"/>
          </a:xfrm>
          <a:solidFill>
            <a:schemeClr val="bg1">
              <a:alpha val="50000"/>
            </a:schemeClr>
          </a:solidFill>
        </p:spPr>
        <p:txBody>
          <a:bodyPr/>
          <a:lstStyle/>
          <a:p>
            <a:r>
              <a:rPr lang="en-US" altLang="en-US" sz="2800"/>
              <a:t>Here is another Tulip Tree with leaves shaped like tulips</a:t>
            </a:r>
          </a:p>
          <a:p>
            <a:r>
              <a:rPr lang="en-US" altLang="en-US" sz="2800"/>
              <a:t>Other common names are Yellow Poplar &amp; Tulip Poplar</a:t>
            </a:r>
          </a:p>
          <a:p>
            <a:r>
              <a:rPr lang="en-US" altLang="en-US" sz="2800"/>
              <a:t>There are two different plants with the same common name</a:t>
            </a:r>
          </a:p>
          <a:p>
            <a:r>
              <a:rPr lang="en-US" altLang="en-US" sz="2800"/>
              <a:t>There are no rules to determine which name is correct</a:t>
            </a:r>
          </a:p>
          <a:p>
            <a:r>
              <a:rPr lang="en-US" altLang="en-US" sz="2800"/>
              <a:t>However, each has only one botanical name</a:t>
            </a:r>
          </a:p>
        </p:txBody>
      </p:sp>
      <p:pic>
        <p:nvPicPr>
          <p:cNvPr id="31748" name="Picture 4" descr="LiriodendronTulipiferaForm 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3041650" cy="4572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9" name="Text Box 5"/>
          <p:cNvSpPr txBox="1">
            <a:spLocks noChangeArrowheads="1"/>
          </p:cNvSpPr>
          <p:nvPr/>
        </p:nvSpPr>
        <p:spPr bwMode="auto">
          <a:xfrm>
            <a:off x="5562600" y="6172200"/>
            <a:ext cx="329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400" i="1"/>
              <a:t>Liriodendron tulipifera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Botanical Names - Nomenclature</a:t>
            </a:r>
          </a:p>
        </p:txBody>
      </p:sp>
      <p:sp>
        <p:nvSpPr>
          <p:cNvPr id="32771" name="Rectangle 3"/>
          <p:cNvSpPr>
            <a:spLocks noGrp="1" noChangeArrowheads="1"/>
          </p:cNvSpPr>
          <p:nvPr>
            <p:ph type="body" idx="1"/>
          </p:nvPr>
        </p:nvSpPr>
        <p:spPr>
          <a:xfrm>
            <a:off x="457200" y="1600200"/>
            <a:ext cx="8686800" cy="5257800"/>
          </a:xfrm>
          <a:solidFill>
            <a:schemeClr val="bg1">
              <a:alpha val="50000"/>
            </a:schemeClr>
          </a:solidFill>
        </p:spPr>
        <p:txBody>
          <a:bodyPr/>
          <a:lstStyle/>
          <a:p>
            <a:r>
              <a:rPr lang="en-US" altLang="en-US"/>
              <a:t>Botanical Names – Applied by botanist using the International Code of Botanical Nomenclature</a:t>
            </a:r>
          </a:p>
          <a:p>
            <a:r>
              <a:rPr lang="en-US" altLang="en-US"/>
              <a:t>They seem difficult to learn &amp; use since they are written in Latin</a:t>
            </a:r>
          </a:p>
          <a:p>
            <a:r>
              <a:rPr lang="en-US" altLang="en-US"/>
              <a:t>They are precise – one name for each plant following the International Code</a:t>
            </a:r>
          </a:p>
          <a:p>
            <a:r>
              <a:rPr lang="en-US" altLang="en-US"/>
              <a:t>The names also reflect the classification of the plants, or how they are related</a:t>
            </a:r>
          </a:p>
          <a:p>
            <a:r>
              <a:rPr lang="en-US" altLang="en-US"/>
              <a:t>They follow the binomial system of nomenclature</a:t>
            </a:r>
          </a:p>
          <a:p>
            <a:endParaRPr lang="en-US" altLang="en-US"/>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imes New Roman"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a:ln>
              <a:noFill/>
            </a:ln>
            <a:solidFill>
              <a:schemeClr val="tx1"/>
            </a:solidFill>
            <a:effectLst/>
            <a:latin typeface="Times New Roman"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4177</Words>
  <Application>Microsoft Macintosh PowerPoint</Application>
  <PresentationFormat>On-screen Show (4:3)</PresentationFormat>
  <Paragraphs>371</Paragraphs>
  <Slides>28</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Arial</vt:lpstr>
      <vt:lpstr>Times New Roman</vt:lpstr>
      <vt:lpstr>Wingdings</vt:lpstr>
      <vt:lpstr>Times</vt:lpstr>
      <vt:lpstr>Maple</vt:lpstr>
      <vt:lpstr>Custom Design</vt:lpstr>
      <vt:lpstr>Corel Presentations 11 Drawing</vt:lpstr>
      <vt:lpstr>PowerPoint Presentation</vt:lpstr>
      <vt:lpstr>PowerPoint Presentation</vt:lpstr>
      <vt:lpstr>PowerPoint Presentation</vt:lpstr>
      <vt:lpstr>Basic Botany</vt:lpstr>
      <vt:lpstr>Learning objectives</vt:lpstr>
      <vt:lpstr>Basic Botany Areas</vt:lpstr>
      <vt:lpstr>Common Names - Nomenclature</vt:lpstr>
      <vt:lpstr>Common Names - Nomenclature</vt:lpstr>
      <vt:lpstr>Botanical Names - Nomenclature</vt:lpstr>
      <vt:lpstr>Binomial System of Nomenclature</vt:lpstr>
      <vt:lpstr>Classification of Plants</vt:lpstr>
      <vt:lpstr>Hybrids &amp; Their Nomenclature</vt:lpstr>
      <vt:lpstr>Cultivars – Cultivated Plants</vt:lpstr>
      <vt:lpstr>Plant Form &amp; Functions</vt:lpstr>
      <vt:lpstr>Stem &amp; Root Form &amp; Function</vt:lpstr>
      <vt:lpstr>Root Form &amp; Function</vt:lpstr>
      <vt:lpstr>Vascular Tissue Form &amp; Function</vt:lpstr>
      <vt:lpstr>Bud Form &amp; Function</vt:lpstr>
      <vt:lpstr>Leaf Form &amp; Function</vt:lpstr>
      <vt:lpstr>Leaf Form &amp; Function</vt:lpstr>
      <vt:lpstr>Leaf Form &amp; Function</vt:lpstr>
      <vt:lpstr>Flower Form &amp; Function</vt:lpstr>
      <vt:lpstr>Flower Form &amp; Function</vt:lpstr>
      <vt:lpstr>Seed Form &amp; Function</vt:lpstr>
      <vt:lpstr>Review Basic Botany</vt:lpstr>
      <vt:lpstr>Review Basic Botany</vt:lpstr>
      <vt:lpstr>PowerPoint Presentation</vt:lpstr>
      <vt:lpstr>Basic Botany 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2015-09-08T05:28:01Z</dcterms:created>
  <dcterms:modified xsi:type="dcterms:W3CDTF">2015-09-08T05:28:18Z</dcterms:modified>
</cp:coreProperties>
</file>