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handoutMasterIdLst>
    <p:handoutMasterId r:id="rId45"/>
  </p:handoutMasterIdLst>
  <p:sldIdLst>
    <p:sldId id="259" r:id="rId2"/>
    <p:sldId id="260" r:id="rId3"/>
    <p:sldId id="262" r:id="rId4"/>
    <p:sldId id="263" r:id="rId5"/>
    <p:sldId id="266" r:id="rId6"/>
    <p:sldId id="268" r:id="rId7"/>
    <p:sldId id="270" r:id="rId8"/>
    <p:sldId id="271" r:id="rId9"/>
    <p:sldId id="272" r:id="rId10"/>
    <p:sldId id="273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333" r:id="rId20"/>
    <p:sldId id="286" r:id="rId21"/>
    <p:sldId id="287" r:id="rId22"/>
    <p:sldId id="288" r:id="rId23"/>
    <p:sldId id="290" r:id="rId24"/>
    <p:sldId id="292" r:id="rId25"/>
    <p:sldId id="299" r:id="rId26"/>
    <p:sldId id="300" r:id="rId27"/>
    <p:sldId id="301" r:id="rId28"/>
    <p:sldId id="303" r:id="rId29"/>
    <p:sldId id="304" r:id="rId30"/>
    <p:sldId id="305" r:id="rId31"/>
    <p:sldId id="308" r:id="rId32"/>
    <p:sldId id="309" r:id="rId33"/>
    <p:sldId id="310" r:id="rId34"/>
    <p:sldId id="311" r:id="rId35"/>
    <p:sldId id="331" r:id="rId36"/>
    <p:sldId id="312" r:id="rId37"/>
    <p:sldId id="318" r:id="rId38"/>
    <p:sldId id="319" r:id="rId39"/>
    <p:sldId id="321" r:id="rId40"/>
    <p:sldId id="324" r:id="rId41"/>
    <p:sldId id="325" r:id="rId42"/>
    <p:sldId id="334" r:id="rId43"/>
    <p:sldId id="332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6633"/>
    <a:srgbClr val="FF0000"/>
    <a:srgbClr val="F35A0D"/>
    <a:srgbClr val="F8D008"/>
    <a:srgbClr val="FFCC66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405" autoAdjust="0"/>
  </p:normalViewPr>
  <p:slideViewPr>
    <p:cSldViewPr>
      <p:cViewPr varScale="1">
        <p:scale>
          <a:sx n="126" d="100"/>
          <a:sy n="126" d="100"/>
        </p:scale>
        <p:origin x="17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2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4" Type="http://schemas.openxmlformats.org/officeDocument/2006/relationships/slide" Target="slides/slide17.xml"/><Relationship Id="rId5" Type="http://schemas.openxmlformats.org/officeDocument/2006/relationships/slide" Target="slides/slide18.xml"/><Relationship Id="rId6" Type="http://schemas.openxmlformats.org/officeDocument/2006/relationships/slide" Target="slides/slide22.xml"/><Relationship Id="rId1" Type="http://schemas.openxmlformats.org/officeDocument/2006/relationships/slide" Target="slides/slide5.xml"/><Relationship Id="rId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DB8C52-938F-CD42-973E-1B8E03AEAD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939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1444-E7CB-C944-8B8C-090886B91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8951E-8D01-074F-9A3D-7876C5EC89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9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0E18C-03FE-5746-A138-26185E584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372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8D3E5D5-3804-D64F-B131-F44F7F496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95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CF7B611-4E24-3F4B-8CE9-2F6695454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98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B1287-7CD3-034B-B2FC-2976832EE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70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CDEE4-A14C-794E-BD68-EECB9B87E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00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AD3E-99E3-F54F-A0D2-4333E3F2B1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88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7E627-D45B-A74B-AEB1-FFB13CEA5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40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2202E-8F05-7846-9902-2FE1927E5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80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D1569-3450-1147-8EDA-F66CEC95F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37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A1AAE-A344-654A-A100-52B345EE5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46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46B40-B219-3D47-8228-9B92E3230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86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442A14F-DF33-5B4B-8894-A3ADD7A985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6008688" y="0"/>
          <a:ext cx="287178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Image" r:id="rId3" imgW="2085714" imgH="2657846" progId="PhotoDeluxe.Image.2">
                  <p:embed/>
                </p:oleObj>
              </mc:Choice>
              <mc:Fallback>
                <p:oleObj name="Image" r:id="rId3" imgW="2085714" imgH="2657846" progId="PhotoDeluxe.Image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0"/>
                        <a:ext cx="2871787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3" descr="pretty redhaven 25 ju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517900"/>
            <a:ext cx="4452937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pears, westfield ny 8 aug 2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529138" cy="33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gala fru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3845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124200" y="2667000"/>
            <a:ext cx="2762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i="1"/>
              <a:t>Backyard</a:t>
            </a:r>
          </a:p>
          <a:p>
            <a:r>
              <a:rPr lang="en-US" altLang="en-US" sz="4400" b="1" i="1"/>
              <a:t>Tree Fruit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5638800" y="3657600"/>
          <a:ext cx="35052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Image" r:id="rId3" imgW="5687219" imgH="4266667" progId="PhotoDeluxe.Image.2">
                  <p:embed/>
                </p:oleObj>
              </mc:Choice>
              <mc:Fallback>
                <p:oleObj name="Image" r:id="rId3" imgW="5687219" imgH="4266667" progId="PhotoDeluxe.Image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657600"/>
                        <a:ext cx="35052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1143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PEARS 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4191000" cy="3200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u="sng">
                <a:latin typeface="Arial" charset="0"/>
              </a:rPr>
              <a:t>European</a:t>
            </a:r>
            <a:r>
              <a:rPr lang="en-US" altLang="en-US">
                <a:latin typeface="Arial" charset="0"/>
              </a:rPr>
              <a:t>- 	</a:t>
            </a:r>
            <a:r>
              <a:rPr lang="en-US" altLang="en-US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altLang="en-US">
                <a:latin typeface="Arial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>
                <a:latin typeface="Arial" charset="0"/>
              </a:rPr>
              <a:t>		</a:t>
            </a:r>
          </a:p>
          <a:p>
            <a:pPr>
              <a:buFontTx/>
              <a:buNone/>
            </a:pPr>
            <a:r>
              <a:rPr lang="en-US" altLang="en-US" u="sng">
                <a:latin typeface="Arial" charset="0"/>
              </a:rPr>
              <a:t>Hybrid</a:t>
            </a:r>
            <a:r>
              <a:rPr lang="en-US" altLang="en-US">
                <a:latin typeface="Arial" charset="0"/>
              </a:rPr>
              <a:t>-   	    	</a:t>
            </a:r>
            <a:r>
              <a:rPr lang="en-US" altLang="en-US">
                <a:solidFill>
                  <a:schemeClr val="accent1"/>
                </a:solidFill>
                <a:latin typeface="Arial" charset="0"/>
              </a:rPr>
              <a:t>Yes</a:t>
            </a:r>
            <a:r>
              <a:rPr lang="en-US" altLang="en-US">
                <a:latin typeface="Arial" charset="0"/>
              </a:rPr>
              <a:t> </a:t>
            </a:r>
          </a:p>
          <a:p>
            <a:pPr>
              <a:buFontTx/>
              <a:buNone/>
            </a:pPr>
            <a:endParaRPr lang="en-US" altLang="en-US">
              <a:latin typeface="Arial" charset="0"/>
            </a:endParaRPr>
          </a:p>
          <a:p>
            <a:pPr>
              <a:buFontTx/>
              <a:buNone/>
            </a:pPr>
            <a:r>
              <a:rPr lang="en-US" altLang="en-US" u="sng">
                <a:latin typeface="Arial" charset="0"/>
              </a:rPr>
              <a:t>Asian</a:t>
            </a:r>
            <a:r>
              <a:rPr lang="en-US" altLang="en-US">
                <a:latin typeface="Arial" charset="0"/>
              </a:rPr>
              <a:t>-  	   	</a:t>
            </a:r>
            <a:r>
              <a:rPr lang="en-US" altLang="en-US">
                <a:solidFill>
                  <a:schemeClr val="accent1"/>
                </a:solidFill>
                <a:latin typeface="Arial" charset="0"/>
              </a:rPr>
              <a:t>Some</a:t>
            </a:r>
            <a:endParaRPr lang="en-US" altLang="en-US">
              <a:latin typeface="Arial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88925" y="1143000"/>
            <a:ext cx="5197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Types	     For Georgia?</a:t>
            </a:r>
          </a:p>
        </p:txBody>
      </p:sp>
      <p:pic>
        <p:nvPicPr>
          <p:cNvPr id="19466" name="Picture 10" descr="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3073400" cy="32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37125" y="2133600"/>
            <a:ext cx="4191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Orient	Carrick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Waite		Kieffer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Hood		Flordahome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Magness	Baldwin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Dawn		Maxine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Warren	Spalding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Moonglow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en-US" sz="280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Shinko	Chojuro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>
                <a:latin typeface="Arial" charset="0"/>
              </a:rPr>
              <a:t>Hosui		Kosui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800600" y="1143000"/>
            <a:ext cx="3978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u="sng"/>
              <a:t>Fire Blight Resistant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PEAR VARIETIES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905000"/>
            <a:ext cx="3810000" cy="533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800">
                <a:latin typeface="Arial" charset="0"/>
              </a:rPr>
              <a:t>Bartlett, Bosc, Anjou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28600" y="1143000"/>
            <a:ext cx="4283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u="sng"/>
              <a:t>Fire Blight Susceptible</a:t>
            </a:r>
          </a:p>
        </p:txBody>
      </p:sp>
      <p:pic>
        <p:nvPicPr>
          <p:cNvPr id="21518" name="Picture 14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687638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252413"/>
            <a:ext cx="9144000" cy="1143000"/>
          </a:xfrm>
          <a:noFill/>
          <a:ln/>
        </p:spPr>
        <p:txBody>
          <a:bodyPr/>
          <a:lstStyle/>
          <a:p>
            <a:r>
              <a:rPr lang="en-US" altLang="en-US">
                <a:latin typeface="Arial" charset="0"/>
              </a:rPr>
              <a:t>ASIAN PEARS</a:t>
            </a:r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751138"/>
            <a:ext cx="4343400" cy="2354262"/>
          </a:xfrm>
          <a:noFill/>
          <a:ln/>
        </p:spPr>
        <p:txBody>
          <a:bodyPr/>
          <a:lstStyle/>
          <a:p>
            <a:pPr marL="533400" indent="-533400">
              <a:buFontTx/>
              <a:buNone/>
            </a:pPr>
            <a:r>
              <a:rPr lang="en-US" altLang="en-US" sz="2800">
                <a:latin typeface="Arial" charset="0"/>
              </a:rPr>
              <a:t>Shinko		      3</a:t>
            </a:r>
          </a:p>
          <a:p>
            <a:pPr marL="533400" indent="-533400">
              <a:buFontTx/>
              <a:buNone/>
            </a:pPr>
            <a:r>
              <a:rPr lang="en-US" altLang="en-US" sz="2800">
                <a:latin typeface="Arial" charset="0"/>
              </a:rPr>
              <a:t>Chojuro		   1,3</a:t>
            </a:r>
          </a:p>
          <a:p>
            <a:pPr marL="533400" indent="-533400">
              <a:buFontTx/>
              <a:buNone/>
            </a:pPr>
            <a:r>
              <a:rPr lang="en-US" altLang="en-US" sz="2800">
                <a:latin typeface="Arial" charset="0"/>
              </a:rPr>
              <a:t>Hosui			   1,2</a:t>
            </a:r>
          </a:p>
          <a:p>
            <a:pPr marL="533400" indent="-533400">
              <a:buFontTx/>
              <a:buNone/>
            </a:pPr>
            <a:r>
              <a:rPr lang="en-US" altLang="en-US" sz="2800">
                <a:latin typeface="Arial" charset="0"/>
              </a:rPr>
              <a:t>Kosui			   2,3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2751138"/>
            <a:ext cx="3810000" cy="2201862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Golden, russeted fruit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Brown orange fruit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Golden brown fruit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Green yellow fruit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746125" y="2081213"/>
            <a:ext cx="7134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u="sng"/>
              <a:t>Variety</a:t>
            </a:r>
            <a:r>
              <a:rPr lang="en-US" altLang="en-US" sz="3200"/>
              <a:t>	  </a:t>
            </a:r>
            <a:r>
              <a:rPr lang="en-US" altLang="en-US" sz="3200" u="sng"/>
              <a:t>Pollinizer</a:t>
            </a:r>
            <a:r>
              <a:rPr lang="en-US" altLang="en-US" sz="3200"/>
              <a:t>     </a:t>
            </a:r>
            <a:r>
              <a:rPr lang="en-US" altLang="en-US" sz="3200" u="sng"/>
              <a:t>Characteristics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arctic snow sept snow sweet s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28600" y="4953000"/>
            <a:ext cx="87106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chemeClr val="tx2"/>
                </a:solidFill>
              </a:rPr>
              <a:t>Georgia ranks 3</a:t>
            </a:r>
            <a:r>
              <a:rPr lang="en-US" altLang="en-US" i="1" baseline="30000">
                <a:solidFill>
                  <a:schemeClr val="tx2"/>
                </a:solidFill>
              </a:rPr>
              <a:t>rd</a:t>
            </a:r>
            <a:r>
              <a:rPr lang="en-US" altLang="en-US" i="1">
                <a:solidFill>
                  <a:schemeClr val="tx2"/>
                </a:solidFill>
              </a:rPr>
              <a:t> in peach production, but</a:t>
            </a:r>
          </a:p>
          <a:p>
            <a:r>
              <a:rPr lang="en-US" altLang="en-US" i="1">
                <a:solidFill>
                  <a:schemeClr val="tx2"/>
                </a:solidFill>
              </a:rPr>
              <a:t>that doesn’t mean they’re easy to grow!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38200" y="3581400"/>
            <a:ext cx="1709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Nectarine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581400" y="3505200"/>
            <a:ext cx="2362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White-fleshed</a:t>
            </a:r>
          </a:p>
          <a:p>
            <a:r>
              <a:rPr lang="en-US" altLang="en-US" sz="2800"/>
              <a:t>peach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324600" y="3505200"/>
            <a:ext cx="25019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Yellow-fleshed</a:t>
            </a:r>
          </a:p>
          <a:p>
            <a:r>
              <a:rPr lang="en-US" altLang="en-US" sz="2800"/>
              <a:t>peach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57200" y="990600"/>
          <a:ext cx="8915400" cy="57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Document" r:id="rId3" imgW="5838480" imgH="3647880" progId="WP10Doc">
                  <p:embed/>
                </p:oleObj>
              </mc:Choice>
              <mc:Fallback>
                <p:oleObj name="Document" r:id="rId3" imgW="5838480" imgH="3647880" progId="WP10Do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90600"/>
                        <a:ext cx="8915400" cy="570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PEACH VARIETIES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533400" y="1981200"/>
          <a:ext cx="10439400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Document" r:id="rId3" imgW="5705640" imgH="1952640" progId="WP8Doc">
                  <p:embed/>
                </p:oleObj>
              </mc:Choice>
              <mc:Fallback>
                <p:oleObj name="Document" r:id="rId3" imgW="5705640" imgH="1952640" progId="WP8Do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81200"/>
                        <a:ext cx="10439400" cy="357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9906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NECTARINE VARIETIES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974725" y="5376863"/>
            <a:ext cx="704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chemeClr val="tx2"/>
                </a:solidFill>
              </a:rPr>
              <a:t>Higher disease pressure (no fuzz)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8915400" cy="58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0" y="0"/>
            <a:ext cx="5334000" cy="180022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HYBRID plum varieties </a:t>
            </a:r>
          </a:p>
          <a:p>
            <a:pPr algn="ctr"/>
            <a:r>
              <a:rPr lang="en-US" altLang="en-US" sz="2800"/>
              <a:t>are adapted to Georgia’s climate</a:t>
            </a:r>
          </a:p>
          <a:p>
            <a:pPr algn="ctr"/>
            <a:r>
              <a:rPr lang="en-US" altLang="en-US" sz="2800"/>
              <a:t>NOT European</a:t>
            </a:r>
          </a:p>
          <a:p>
            <a:pPr algn="ctr"/>
            <a:r>
              <a:rPr lang="en-US" altLang="en-US" sz="2800"/>
              <a:t>NOT pure Japanese 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</a:rPr>
              <a:t>PLUMS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23" name="Group 51"/>
          <p:cNvGraphicFramePr>
            <a:graphicFrameLocks noGrp="1"/>
          </p:cNvGraphicFramePr>
          <p:nvPr/>
        </p:nvGraphicFramePr>
        <p:xfrm>
          <a:off x="609600" y="304800"/>
          <a:ext cx="7696200" cy="4579938"/>
        </p:xfrm>
        <a:graphic>
          <a:graphicData uri="http://schemas.openxmlformats.org/drawingml/2006/table">
            <a:tbl>
              <a:tblPr/>
              <a:tblGrid>
                <a:gridCol w="5894388"/>
                <a:gridCol w="1801812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Plum Varieties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Methley (self-fruitful)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A.U. Releases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Amber   Rosa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Roadside    Homeside    Rubrum  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1, 2, 3, 4, 5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Morris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Ozark Premier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Frontier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Byron Gold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Crimson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1, 2, 3, 4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16" name="Text Box 44"/>
          <p:cNvSpPr txBox="1">
            <a:spLocks noChangeArrowheads="1"/>
          </p:cNvSpPr>
          <p:nvPr/>
        </p:nvSpPr>
        <p:spPr bwMode="auto">
          <a:xfrm>
            <a:off x="0" y="5334000"/>
            <a:ext cx="4719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>
                <a:solidFill>
                  <a:schemeClr val="tx2"/>
                </a:solidFill>
              </a:rPr>
              <a:t>Plums need cross pollination</a:t>
            </a:r>
          </a:p>
        </p:txBody>
      </p:sp>
      <p:pic>
        <p:nvPicPr>
          <p:cNvPr id="28724" name="Picture 52" descr="jap flesh col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22838"/>
            <a:ext cx="3657600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Image" r:id="rId3" imgW="4191585" imgH="3982006" progId="PhotoDeluxe.Image.2">
                  <p:embed/>
                </p:oleObj>
              </mc:Choice>
              <mc:Fallback>
                <p:oleObj name="Image" r:id="rId3" imgW="4191585" imgH="3982006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962400" y="304800"/>
            <a:ext cx="1200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Scion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705600" y="2743200"/>
            <a:ext cx="1989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Rootstock</a:t>
            </a: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 rot="-1773323">
            <a:off x="3505200" y="838200"/>
            <a:ext cx="304800" cy="147638"/>
          </a:xfrm>
          <a:prstGeom prst="leftArrow">
            <a:avLst>
              <a:gd name="adj1" fmla="val 50000"/>
              <a:gd name="adj2" fmla="val 51613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 rot="-1555565">
            <a:off x="5638800" y="3200400"/>
            <a:ext cx="304800" cy="149225"/>
          </a:xfrm>
          <a:prstGeom prst="leftArrow">
            <a:avLst>
              <a:gd name="adj1" fmla="val 50000"/>
              <a:gd name="adj2" fmla="val 51064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800600" y="1219200"/>
            <a:ext cx="2011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Bud union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 rot="-3008446">
            <a:off x="4510087" y="1585913"/>
            <a:ext cx="200025" cy="228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20763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Basic Process</a:t>
            </a:r>
          </a:p>
        </p:txBody>
      </p:sp>
      <p:pic>
        <p:nvPicPr>
          <p:cNvPr id="120835" name="Picture 3" descr="1-1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610600" cy="4557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4876800" cy="1143000"/>
          </a:xfrm>
        </p:spPr>
        <p:txBody>
          <a:bodyPr/>
          <a:lstStyle/>
          <a:p>
            <a:r>
              <a:rPr lang="en-US" altLang="en-US" sz="3600">
                <a:latin typeface="Arial" charset="0"/>
              </a:rPr>
              <a:t>Tree Fruit: The Gardener’s Challenge!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696200" cy="44196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Frost susceptible</a:t>
            </a:r>
          </a:p>
          <a:p>
            <a:r>
              <a:rPr lang="en-US" altLang="en-US" sz="2800">
                <a:latin typeface="Arial" charset="0"/>
              </a:rPr>
              <a:t>Pollination requirement</a:t>
            </a:r>
          </a:p>
          <a:p>
            <a:r>
              <a:rPr lang="en-US" altLang="en-US" sz="2800">
                <a:latin typeface="Arial" charset="0"/>
              </a:rPr>
              <a:t>High pest pressure</a:t>
            </a:r>
          </a:p>
          <a:p>
            <a:pPr lvl="1"/>
            <a:r>
              <a:rPr lang="en-US" altLang="en-US" sz="2400">
                <a:latin typeface="Arial" charset="0"/>
              </a:rPr>
              <a:t>Insects, fungi, bacteria, and weeds</a:t>
            </a:r>
          </a:p>
          <a:p>
            <a:r>
              <a:rPr lang="en-US" altLang="en-US" sz="2800">
                <a:latin typeface="Arial" charset="0"/>
              </a:rPr>
              <a:t>High maintenance requirement</a:t>
            </a:r>
          </a:p>
          <a:p>
            <a:pPr lvl="1"/>
            <a:r>
              <a:rPr lang="en-US" altLang="en-US" sz="2400">
                <a:latin typeface="Arial" charset="0"/>
              </a:rPr>
              <a:t>training</a:t>
            </a:r>
          </a:p>
          <a:p>
            <a:pPr lvl="1"/>
            <a:r>
              <a:rPr lang="en-US" altLang="en-US" sz="2400">
                <a:latin typeface="Arial" charset="0"/>
              </a:rPr>
              <a:t>pruning</a:t>
            </a:r>
          </a:p>
          <a:p>
            <a:pPr lvl="1"/>
            <a:r>
              <a:rPr lang="en-US" altLang="en-US" sz="2400">
                <a:latin typeface="Arial" charset="0"/>
              </a:rPr>
              <a:t>thinning</a:t>
            </a:r>
          </a:p>
          <a:p>
            <a:pPr lvl="1"/>
            <a:r>
              <a:rPr lang="en-US" altLang="en-US" sz="2400">
                <a:latin typeface="Arial" charset="0"/>
              </a:rPr>
              <a:t>mulch &amp; fertilizer</a:t>
            </a:r>
          </a:p>
        </p:txBody>
      </p:sp>
      <p:pic>
        <p:nvPicPr>
          <p:cNvPr id="6150" name="Picture 6" descr="tree&amp;fr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2579688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APPLE ROOTSTOCKS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505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u="sng">
                <a:latin typeface="Arial" charset="0"/>
              </a:rPr>
              <a:t>Rootstock</a:t>
            </a:r>
            <a:r>
              <a:rPr lang="en-US" altLang="en-US" sz="2800">
                <a:latin typeface="Arial" charset="0"/>
              </a:rPr>
              <a:t>	  </a:t>
            </a:r>
            <a:r>
              <a:rPr lang="en-US" altLang="en-US" sz="2800" u="sng">
                <a:latin typeface="Arial" charset="0"/>
              </a:rPr>
              <a:t>Zone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Seedling	1,2,3,4,5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MM106	1,2,3,4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MM111	1,2,3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M7		1,2,3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M26</a:t>
            </a:r>
            <a:r>
              <a:rPr lang="en-US" altLang="en-US" sz="2800">
                <a:latin typeface="Arial" charset="0"/>
              </a:rPr>
              <a:t>*		1,2,3</a:t>
            </a:r>
          </a:p>
          <a:p>
            <a:pPr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M9</a:t>
            </a:r>
            <a:r>
              <a:rPr lang="en-US" altLang="en-US" sz="2800">
                <a:latin typeface="Arial" charset="0"/>
              </a:rPr>
              <a:t>*		1,2,3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*</a:t>
            </a:r>
            <a:r>
              <a:rPr lang="en-US" altLang="en-US" sz="2400">
                <a:solidFill>
                  <a:schemeClr val="tx2"/>
                </a:solidFill>
                <a:latin typeface="Arial" charset="0"/>
              </a:rPr>
              <a:t>Fire Blight susceptible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600200"/>
            <a:ext cx="5791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 </a:t>
            </a:r>
            <a:r>
              <a:rPr lang="en-US" altLang="en-US" sz="2800" u="sng">
                <a:latin typeface="Arial" charset="0"/>
              </a:rPr>
              <a:t>% of Standard</a:t>
            </a:r>
            <a:r>
              <a:rPr lang="en-US" altLang="en-US" sz="2800">
                <a:latin typeface="Arial" charset="0"/>
              </a:rPr>
              <a:t>	</a:t>
            </a:r>
            <a:r>
              <a:rPr lang="en-US" altLang="en-US" sz="2800" u="sng">
                <a:latin typeface="Arial" charset="0"/>
              </a:rPr>
              <a:t>Comments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         100		18-20’ tall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		 70		15-18’ tall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		 70		15’ tall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		 60		12’ tall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		 50		Requires support</a:t>
            </a:r>
          </a:p>
          <a:p>
            <a:pPr>
              <a:buFontTx/>
              <a:buNone/>
            </a:pPr>
            <a:r>
              <a:rPr lang="en-US" altLang="en-US" sz="2800">
                <a:latin typeface="Arial" charset="0"/>
              </a:rPr>
              <a:t>	    30-40		Requires support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0" y="3506788"/>
          <a:ext cx="4495800" cy="335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Image" r:id="rId3" imgW="5723810" imgH="4266667" progId="PhotoDeluxe.Image.2">
                  <p:embed/>
                </p:oleObj>
              </mc:Choice>
              <mc:Fallback>
                <p:oleObj name="Image" r:id="rId3" imgW="5723810" imgH="4266667" progId="PhotoDeluxe.Image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6788"/>
                        <a:ext cx="4495800" cy="335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876800" y="4495800"/>
            <a:ext cx="4038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M7 is best dwarfing stock for apples in Georgia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33400" y="457200"/>
            <a:ext cx="2881313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chemeClr val="tx2"/>
                </a:solidFill>
              </a:rPr>
              <a:t>Dwarf trees</a:t>
            </a:r>
            <a:r>
              <a:rPr lang="en-US" altLang="en-US" sz="2800"/>
              <a:t>:</a:t>
            </a:r>
          </a:p>
          <a:p>
            <a:pPr>
              <a:buFontTx/>
              <a:buChar char="•"/>
            </a:pPr>
            <a:r>
              <a:rPr lang="en-US" altLang="en-US" sz="2800"/>
              <a:t>Less space</a:t>
            </a:r>
          </a:p>
          <a:p>
            <a:pPr>
              <a:buFontTx/>
              <a:buChar char="•"/>
            </a:pPr>
            <a:r>
              <a:rPr lang="en-US" altLang="en-US" sz="2800"/>
              <a:t>Precocious</a:t>
            </a:r>
          </a:p>
          <a:p>
            <a:pPr>
              <a:buFontTx/>
              <a:buChar char="•"/>
            </a:pPr>
            <a:r>
              <a:rPr lang="en-US" altLang="en-US" sz="2800"/>
              <a:t>Easy to manage</a:t>
            </a:r>
          </a:p>
          <a:p>
            <a:pPr>
              <a:buFontTx/>
              <a:buChar char="•"/>
            </a:pPr>
            <a:r>
              <a:rPr lang="en-US" altLang="en-US" sz="2800"/>
              <a:t>Less disease</a:t>
            </a:r>
          </a:p>
          <a:p>
            <a:pPr>
              <a:buFontTx/>
              <a:buChar char="•"/>
            </a:pPr>
            <a:r>
              <a:rPr lang="en-US" altLang="en-US" sz="2800"/>
              <a:t>Better color</a:t>
            </a:r>
          </a:p>
          <a:p>
            <a:pPr>
              <a:buFontTx/>
              <a:buChar char="•"/>
            </a:pPr>
            <a:r>
              <a:rPr lang="en-US" altLang="en-US" sz="2800"/>
              <a:t>More expensive</a:t>
            </a:r>
          </a:p>
        </p:txBody>
      </p:sp>
      <p:pic>
        <p:nvPicPr>
          <p:cNvPr id="33801" name="Picture 9" descr="young spindle orchard merc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Other Rootstocks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2590800" cy="25146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PEACH</a:t>
            </a:r>
          </a:p>
          <a:p>
            <a:pPr lvl="1"/>
            <a:r>
              <a:rPr lang="en-US" altLang="en-US" sz="2400">
                <a:latin typeface="Arial" charset="0"/>
              </a:rPr>
              <a:t>Lovell</a:t>
            </a:r>
          </a:p>
          <a:p>
            <a:pPr lvl="1"/>
            <a:r>
              <a:rPr lang="en-US" altLang="en-US" sz="2400">
                <a:latin typeface="Arial" charset="0"/>
              </a:rPr>
              <a:t>Nemaguard</a:t>
            </a:r>
          </a:p>
          <a:p>
            <a:pPr lvl="1"/>
            <a:r>
              <a:rPr lang="en-US" altLang="en-US" sz="2400">
                <a:solidFill>
                  <a:schemeClr val="tx2"/>
                </a:solidFill>
                <a:latin typeface="Arial" charset="0"/>
              </a:rPr>
              <a:t>Guardian</a:t>
            </a:r>
          </a:p>
          <a:p>
            <a:pPr lvl="1"/>
            <a:r>
              <a:rPr lang="en-US" altLang="en-US" sz="2400">
                <a:latin typeface="Arial" charset="0"/>
              </a:rPr>
              <a:t>Halford</a:t>
            </a:r>
          </a:p>
          <a:p>
            <a:pPr lvl="1"/>
            <a:endParaRPr lang="en-US" altLang="en-US" sz="2400">
              <a:latin typeface="Arial" charset="0"/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0" y="1905000"/>
            <a:ext cx="2819400" cy="1600200"/>
          </a:xfrm>
        </p:spPr>
        <p:txBody>
          <a:bodyPr/>
          <a:lstStyle/>
          <a:p>
            <a:r>
              <a:rPr lang="en-US" altLang="en-US" sz="2800">
                <a:latin typeface="Arial" charset="0"/>
              </a:rPr>
              <a:t>PLUM</a:t>
            </a:r>
          </a:p>
          <a:p>
            <a:pPr lvl="1"/>
            <a:r>
              <a:rPr lang="en-US" altLang="en-US" sz="2400">
                <a:solidFill>
                  <a:schemeClr val="tx2"/>
                </a:solidFill>
                <a:latin typeface="Arial" charset="0"/>
              </a:rPr>
              <a:t>Lovell</a:t>
            </a:r>
          </a:p>
          <a:p>
            <a:pPr lvl="1"/>
            <a:r>
              <a:rPr lang="en-US" altLang="en-US" sz="2400">
                <a:latin typeface="Arial" charset="0"/>
              </a:rPr>
              <a:t>Nemaguard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304800" y="4800600"/>
            <a:ext cx="3886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charset="0"/>
              </a:rPr>
              <a:t>PEAR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Calleryana seedling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latin typeface="Arial" charset="0"/>
              </a:rPr>
              <a:t>Old Home selections</a:t>
            </a:r>
          </a:p>
        </p:txBody>
      </p:sp>
      <p:pic>
        <p:nvPicPr>
          <p:cNvPr id="34825" name="Picture 9" descr="apple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89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0" y="0"/>
          <a:ext cx="9601200" cy="688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Image" r:id="rId3" imgW="5952381" imgH="4266667" progId="PhotoDeluxe.Image.2">
                  <p:embed/>
                </p:oleObj>
              </mc:Choice>
              <mc:Fallback>
                <p:oleObj name="Image" r:id="rId3" imgW="5952381" imgH="4266667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1200" cy="688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0" y="228600"/>
            <a:ext cx="9358313" cy="57943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Dig holes 2X width and 1X depth of root system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0" y="290513"/>
          <a:ext cx="9220200" cy="656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Image" r:id="rId3" imgW="5990476" imgH="4266667" progId="PhotoDeluxe.Image.2">
                  <p:embed/>
                </p:oleObj>
              </mc:Choice>
              <mc:Fallback>
                <p:oleObj name="Image" r:id="rId3" imgW="5990476" imgH="4266667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0513"/>
                        <a:ext cx="9220200" cy="656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886200" y="5791200"/>
            <a:ext cx="5257800" cy="10668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Place tree in hole at same </a:t>
            </a:r>
          </a:p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depth as in nursery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0" y="93663"/>
          <a:ext cx="9144000" cy="676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Image" r:id="rId3" imgW="5819048" imgH="4304762" progId="PhotoDeluxe.Image.2">
                  <p:embed/>
                </p:oleObj>
              </mc:Choice>
              <mc:Fallback>
                <p:oleObj name="Image" r:id="rId3" imgW="5819048" imgH="4304762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663"/>
                        <a:ext cx="9144000" cy="676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105400" y="228600"/>
            <a:ext cx="3678238" cy="57943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Water thoroughly!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g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602288" y="533400"/>
            <a:ext cx="3541712" cy="57943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Mulch to drip line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g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52400" y="5105400"/>
            <a:ext cx="2911475" cy="10668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Begin training</a:t>
            </a:r>
          </a:p>
          <a:p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right-away!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g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8600" y="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chemeClr val="tx2"/>
                </a:solidFill>
              </a:rPr>
              <a:t>Central Leader: Apple &amp; Pear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g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36525" y="473075"/>
            <a:ext cx="3292475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3200"/>
              <a:t>Head the leader 8-10” above the area where new laterals are desired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z="4800">
                <a:latin typeface="Arial" charset="0"/>
              </a:rPr>
              <a:t>Site Requirements</a:t>
            </a:r>
          </a:p>
        </p:txBody>
      </p:sp>
      <p:pic>
        <p:nvPicPr>
          <p:cNvPr id="8200" name="Picture 8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6482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572000" cy="4038600"/>
          </a:xfrm>
        </p:spPr>
        <p:txBody>
          <a:bodyPr/>
          <a:lstStyle/>
          <a:p>
            <a:r>
              <a:rPr lang="en-US" altLang="en-US" sz="2400">
                <a:latin typeface="Arial" charset="0"/>
              </a:rPr>
              <a:t>Full sun</a:t>
            </a:r>
          </a:p>
          <a:p>
            <a:pPr lvl="1"/>
            <a:r>
              <a:rPr lang="en-US" altLang="en-US" sz="2400">
                <a:latin typeface="Arial" charset="0"/>
              </a:rPr>
              <a:t>Photosynthesis, fruit color</a:t>
            </a:r>
          </a:p>
          <a:p>
            <a:pPr lvl="1"/>
            <a:r>
              <a:rPr lang="en-US" altLang="en-US" sz="2400">
                <a:latin typeface="Arial" charset="0"/>
              </a:rPr>
              <a:t>Quick drying of rain/dew = less disease</a:t>
            </a:r>
          </a:p>
          <a:p>
            <a:r>
              <a:rPr lang="en-US" altLang="en-US" sz="2400">
                <a:latin typeface="Arial" charset="0"/>
              </a:rPr>
              <a:t>Soil: well-drained, loamy, pH 6.5</a:t>
            </a:r>
          </a:p>
          <a:p>
            <a:r>
              <a:rPr lang="en-US" altLang="en-US" sz="2400">
                <a:latin typeface="Arial" charset="0"/>
              </a:rPr>
              <a:t>Good air drainage, movement</a:t>
            </a:r>
          </a:p>
          <a:p>
            <a:pPr lvl="1"/>
            <a:r>
              <a:rPr lang="en-US" altLang="en-US" sz="2400">
                <a:latin typeface="Arial" charset="0"/>
              </a:rPr>
              <a:t>frost &amp; disease avoidance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4732338" y="0"/>
          <a:ext cx="427037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1" name="Image" r:id="rId3" imgW="4142857" imgH="5323810" progId="PhotoDeluxe.Image.2">
                  <p:embed/>
                </p:oleObj>
              </mc:Choice>
              <mc:Fallback>
                <p:oleObj name="Image" r:id="rId3" imgW="4142857" imgH="5323810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338" y="0"/>
                        <a:ext cx="427037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313848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3200"/>
              <a:t>Maintain lower </a:t>
            </a:r>
          </a:p>
          <a:p>
            <a:r>
              <a:rPr lang="en-US" altLang="en-US" sz="3200"/>
              <a:t>scaffolds longer </a:t>
            </a:r>
          </a:p>
          <a:p>
            <a:r>
              <a:rPr lang="en-US" altLang="en-US" sz="3200"/>
              <a:t>than upper</a:t>
            </a:r>
          </a:p>
          <a:p>
            <a:pPr>
              <a:buFontTx/>
              <a:buChar char="•"/>
            </a:pPr>
            <a:r>
              <a:rPr lang="en-US" altLang="en-US" sz="3200"/>
              <a:t>May need limb</a:t>
            </a:r>
          </a:p>
          <a:p>
            <a:r>
              <a:rPr lang="en-US" altLang="en-US" sz="3200"/>
              <a:t>spreaders </a:t>
            </a:r>
          </a:p>
        </p:txBody>
      </p:sp>
      <p:pic>
        <p:nvPicPr>
          <p:cNvPr id="52230" name="Picture 6" descr="central leader ap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400"/>
            <a:ext cx="4724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0" y="0"/>
          <a:ext cx="387985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Image" r:id="rId3" imgW="3742857" imgH="3723810" progId="PhotoDeluxe.Image.2">
                  <p:embed/>
                </p:oleObj>
              </mc:Choice>
              <mc:Fallback>
                <p:oleObj name="Image" r:id="rId3" imgW="3742857" imgH="3723810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87985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9" name="Picture 13" descr="slender spinle apple bolz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1575"/>
            <a:ext cx="4724400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espalier biltmo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3454400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257800" y="5002213"/>
            <a:ext cx="32289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Variations on the</a:t>
            </a:r>
          </a:p>
          <a:p>
            <a:r>
              <a:rPr lang="en-US" altLang="en-US" sz="3200"/>
              <a:t>Central leader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30" name="Group 10"/>
          <p:cNvGrpSpPr>
            <a:grpSpLocks/>
          </p:cNvGrpSpPr>
          <p:nvPr/>
        </p:nvGrpSpPr>
        <p:grpSpPr bwMode="auto">
          <a:xfrm>
            <a:off x="4191000" y="228600"/>
            <a:ext cx="4572000" cy="6629400"/>
            <a:chOff x="2447" y="-432"/>
            <a:chExt cx="3366" cy="4992"/>
          </a:xfrm>
        </p:grpSpPr>
        <p:pic>
          <p:nvPicPr>
            <p:cNvPr id="56322" name="Picture 2" descr="mg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" y="-432"/>
              <a:ext cx="3366" cy="4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4" name="Line 4"/>
            <p:cNvSpPr>
              <a:spLocks noChangeShapeType="1"/>
            </p:cNvSpPr>
            <p:nvPr/>
          </p:nvSpPr>
          <p:spPr bwMode="auto">
            <a:xfrm flipV="1">
              <a:off x="4080" y="2448"/>
              <a:ext cx="96" cy="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V="1">
              <a:off x="4080" y="2496"/>
              <a:ext cx="96" cy="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 rot="20904469" flipH="1">
              <a:off x="4080" y="2736"/>
              <a:ext cx="48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 rot="20904469" flipH="1">
              <a:off x="4032" y="2736"/>
              <a:ext cx="48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28600" y="533400"/>
            <a:ext cx="26193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Open Center </a:t>
            </a:r>
          </a:p>
          <a:p>
            <a:r>
              <a:rPr lang="en-US" altLang="en-US" sz="3200">
                <a:solidFill>
                  <a:schemeClr val="tx2"/>
                </a:solidFill>
              </a:rPr>
              <a:t>System:</a:t>
            </a:r>
            <a:endParaRPr lang="en-US" altLang="en-US" sz="3200"/>
          </a:p>
          <a:p>
            <a:r>
              <a:rPr lang="en-US" altLang="en-US" sz="3200"/>
              <a:t>Peach, plum,</a:t>
            </a:r>
          </a:p>
          <a:p>
            <a:r>
              <a:rPr lang="en-US" altLang="en-US" sz="3200"/>
              <a:t>nectarine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g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41801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36576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Pick 4 scaffolds </a:t>
            </a:r>
          </a:p>
          <a:p>
            <a:r>
              <a:rPr lang="en-US" altLang="en-US" sz="3200"/>
              <a:t>Pointing in different</a:t>
            </a:r>
          </a:p>
          <a:p>
            <a:r>
              <a:rPr lang="en-US" altLang="en-US" sz="3200"/>
              <a:t>Directions, head </a:t>
            </a:r>
          </a:p>
          <a:p>
            <a:r>
              <a:rPr lang="en-US" altLang="en-US" sz="3200"/>
              <a:t>back to several</a:t>
            </a:r>
          </a:p>
          <a:p>
            <a:r>
              <a:rPr lang="en-US" altLang="en-US" sz="3200"/>
              <a:t>buds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g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17525" y="1490663"/>
            <a:ext cx="2782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After 1</a:t>
            </a:r>
            <a:r>
              <a:rPr lang="en-US" altLang="en-US" baseline="30000"/>
              <a:t>st</a:t>
            </a:r>
            <a:r>
              <a:rPr lang="en-US" altLang="en-US"/>
              <a:t> year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g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12725" y="34925"/>
            <a:ext cx="839152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en-US" sz="3200"/>
              <a:t>Outward growing shoots encouraged, upright </a:t>
            </a:r>
          </a:p>
          <a:p>
            <a:pPr>
              <a:lnSpc>
                <a:spcPct val="95000"/>
              </a:lnSpc>
            </a:pPr>
            <a:r>
              <a:rPr lang="en-US" altLang="en-US" sz="3200"/>
              <a:t>shoots removed to “open up” tree</a:t>
            </a:r>
          </a:p>
        </p:txBody>
      </p:sp>
      <p:grpSp>
        <p:nvGrpSpPr>
          <p:cNvPr id="78857" name="Group 9"/>
          <p:cNvGrpSpPr>
            <a:grpSpLocks/>
          </p:cNvGrpSpPr>
          <p:nvPr/>
        </p:nvGrpSpPr>
        <p:grpSpPr bwMode="auto">
          <a:xfrm>
            <a:off x="6400800" y="4648200"/>
            <a:ext cx="228600" cy="228600"/>
            <a:chOff x="4032" y="2928"/>
            <a:chExt cx="144" cy="144"/>
          </a:xfrm>
        </p:grpSpPr>
        <p:sp>
          <p:nvSpPr>
            <p:cNvPr id="78853" name="Line 5"/>
            <p:cNvSpPr>
              <a:spLocks noChangeShapeType="1"/>
            </p:cNvSpPr>
            <p:nvPr/>
          </p:nvSpPr>
          <p:spPr bwMode="auto">
            <a:xfrm flipV="1">
              <a:off x="4032" y="2976"/>
              <a:ext cx="144" cy="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4" name="Line 6"/>
            <p:cNvSpPr>
              <a:spLocks noChangeShapeType="1"/>
            </p:cNvSpPr>
            <p:nvPr/>
          </p:nvSpPr>
          <p:spPr bwMode="auto">
            <a:xfrm flipV="1">
              <a:off x="4032" y="2928"/>
              <a:ext cx="144" cy="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1288059">
            <a:off x="7088188" y="5395913"/>
            <a:ext cx="228600" cy="304800"/>
            <a:chOff x="4032" y="2928"/>
            <a:chExt cx="144" cy="144"/>
          </a:xfrm>
        </p:grpSpPr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V="1">
              <a:off x="4032" y="2976"/>
              <a:ext cx="144" cy="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 flipV="1">
              <a:off x="4032" y="2928"/>
              <a:ext cx="144" cy="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861" name="Group 13"/>
          <p:cNvGrpSpPr>
            <a:grpSpLocks/>
          </p:cNvGrpSpPr>
          <p:nvPr/>
        </p:nvGrpSpPr>
        <p:grpSpPr bwMode="auto">
          <a:xfrm rot="-2565255">
            <a:off x="6124575" y="5062538"/>
            <a:ext cx="381000" cy="304800"/>
            <a:chOff x="4032" y="2928"/>
            <a:chExt cx="144" cy="144"/>
          </a:xfrm>
        </p:grpSpPr>
        <p:sp>
          <p:nvSpPr>
            <p:cNvPr id="78862" name="Line 14"/>
            <p:cNvSpPr>
              <a:spLocks noChangeShapeType="1"/>
            </p:cNvSpPr>
            <p:nvPr/>
          </p:nvSpPr>
          <p:spPr bwMode="auto">
            <a:xfrm flipV="1">
              <a:off x="4032" y="2976"/>
              <a:ext cx="144" cy="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 flipV="1">
              <a:off x="4032" y="2928"/>
              <a:ext cx="144" cy="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04800" y="179388"/>
            <a:ext cx="828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Same concepts apply to mature trees</a:t>
            </a:r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0" y="1371600"/>
            <a:ext cx="9144000" cy="4953000"/>
            <a:chOff x="-432" y="912"/>
            <a:chExt cx="7056" cy="3408"/>
          </a:xfrm>
        </p:grpSpPr>
        <p:graphicFrame>
          <p:nvGraphicFramePr>
            <p:cNvPr id="59397" name="Object 5"/>
            <p:cNvGraphicFramePr>
              <a:graphicFrameLocks noChangeAspect="1"/>
            </p:cNvGraphicFramePr>
            <p:nvPr/>
          </p:nvGraphicFramePr>
          <p:xfrm>
            <a:off x="-432" y="925"/>
            <a:ext cx="4176" cy="3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2" name="Image" r:id="rId3" imgW="5800000" imgH="4285714" progId="PhotoDeluxe.Image.2">
                    <p:embed/>
                  </p:oleObj>
                </mc:Choice>
                <mc:Fallback>
                  <p:oleObj name="Image" r:id="rId3" imgW="5800000" imgH="4285714" progId="PhotoDeluxe.Image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32" y="925"/>
                          <a:ext cx="4176" cy="33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399" name="Object 7"/>
            <p:cNvGraphicFramePr>
              <a:graphicFrameLocks noChangeAspect="1"/>
            </p:cNvGraphicFramePr>
            <p:nvPr/>
          </p:nvGraphicFramePr>
          <p:xfrm>
            <a:off x="2448" y="912"/>
            <a:ext cx="4176" cy="3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3" name="Image" r:id="rId5" imgW="6295238" imgH="4304762" progId="PhotoDeluxe.Image.2">
                    <p:embed/>
                  </p:oleObj>
                </mc:Choice>
                <mc:Fallback>
                  <p:oleObj name="Image" r:id="rId5" imgW="6295238" imgH="4304762" progId="PhotoDeluxe.Image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912"/>
                          <a:ext cx="4176" cy="3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106680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g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4876800" y="0"/>
            <a:ext cx="4267200" cy="2438400"/>
            <a:chOff x="2738" y="672"/>
            <a:chExt cx="2878" cy="1920"/>
          </a:xfrm>
        </p:grpSpPr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2738" y="672"/>
              <a:ext cx="2878" cy="19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0" name="Text Box 4"/>
            <p:cNvSpPr txBox="1">
              <a:spLocks noChangeArrowheads="1"/>
            </p:cNvSpPr>
            <p:nvPr/>
          </p:nvSpPr>
          <p:spPr bwMode="auto">
            <a:xfrm>
              <a:off x="2773" y="740"/>
              <a:ext cx="2170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2400"/>
                <a:t> 1</a:t>
              </a:r>
              <a:r>
                <a:rPr lang="en-US" altLang="en-US" sz="2400" baseline="30000"/>
                <a:t>st</a:t>
              </a:r>
              <a:r>
                <a:rPr lang="en-US" altLang="en-US" sz="2400"/>
                <a:t> and 2</a:t>
              </a:r>
              <a:r>
                <a:rPr lang="en-US" altLang="en-US" sz="2400" baseline="30000"/>
                <a:t>nd</a:t>
              </a:r>
              <a:r>
                <a:rPr lang="en-US" altLang="en-US" sz="2400"/>
                <a:t> year trees</a:t>
              </a:r>
            </a:p>
            <a:p>
              <a:pPr>
                <a:buFontTx/>
                <a:buChar char="•"/>
              </a:pPr>
              <a:r>
                <a:rPr lang="en-US" altLang="en-US" sz="2400"/>
                <a:t> One cup 10-10-10</a:t>
              </a:r>
            </a:p>
            <a:p>
              <a:pPr>
                <a:buFontTx/>
                <a:buChar char="•"/>
              </a:pPr>
              <a:r>
                <a:rPr lang="en-US" altLang="en-US" sz="2400"/>
                <a:t> 3’ diameter</a:t>
              </a:r>
            </a:p>
            <a:p>
              <a:pPr>
                <a:buFontTx/>
                <a:buChar char="•"/>
              </a:pPr>
              <a:r>
                <a:rPr lang="en-US" altLang="en-US" sz="2400"/>
                <a:t> March</a:t>
              </a:r>
            </a:p>
            <a:p>
              <a:pPr>
                <a:buFontTx/>
                <a:buChar char="•"/>
              </a:pPr>
              <a:r>
                <a:rPr lang="en-US" altLang="en-US" sz="2400"/>
                <a:t> One cup ammonium </a:t>
              </a:r>
            </a:p>
            <a:p>
              <a:r>
                <a:rPr lang="en-US" altLang="en-US" sz="2400"/>
                <a:t> nitrate in May or June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6705600" cy="1143000"/>
          </a:xfrm>
        </p:spPr>
        <p:txBody>
          <a:bodyPr/>
          <a:lstStyle/>
          <a:p>
            <a:pPr algn="l"/>
            <a:r>
              <a:rPr lang="en-US" altLang="en-US" sz="4800">
                <a:latin typeface="Arial" charset="0"/>
              </a:rPr>
              <a:t>Bearing tree fertilization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763000" cy="4191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charset="0"/>
              </a:rPr>
              <a:t>6-8 cups of 10-10-10 per year, spread evenly</a:t>
            </a:r>
          </a:p>
          <a:p>
            <a:r>
              <a:rPr lang="en-US" altLang="en-US">
                <a:latin typeface="Arial" charset="0"/>
              </a:rPr>
              <a:t>If crop load high, need more</a:t>
            </a:r>
          </a:p>
          <a:p>
            <a:r>
              <a:rPr lang="en-US" altLang="en-US">
                <a:latin typeface="Arial" charset="0"/>
              </a:rPr>
              <a:t>If soil type poor, need more</a:t>
            </a:r>
          </a:p>
          <a:p>
            <a:r>
              <a:rPr lang="en-US" altLang="en-US">
                <a:latin typeface="Arial" charset="0"/>
              </a:rPr>
              <a:t>If average shoot growth is &lt; 15”, apply more;</a:t>
            </a:r>
          </a:p>
          <a:p>
            <a:pPr>
              <a:buFontTx/>
              <a:buNone/>
            </a:pPr>
            <a:r>
              <a:rPr lang="en-US" altLang="en-US">
                <a:latin typeface="Arial" charset="0"/>
              </a:rPr>
              <a:t>		if &gt; 24”, apply less</a:t>
            </a:r>
          </a:p>
          <a:p>
            <a:r>
              <a:rPr lang="en-US" altLang="en-US">
                <a:latin typeface="Arial" charset="0"/>
              </a:rPr>
              <a:t>If crop lost to frost, disease – don’t fertilize</a:t>
            </a:r>
          </a:p>
          <a:p>
            <a:r>
              <a:rPr lang="en-US" altLang="en-US">
                <a:latin typeface="Arial" charset="0"/>
              </a:rPr>
              <a:t>If severely pruned – don’t fertilize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9" name="Picture 11" descr="galabeforet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172200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galaafterth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438"/>
            <a:ext cx="6172200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1" name="Picture 13" descr="apple postbl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7400"/>
            <a:ext cx="3276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AutoShape 17"/>
          <p:cNvSpPr>
            <a:spLocks noChangeArrowheads="1"/>
          </p:cNvSpPr>
          <p:nvPr/>
        </p:nvSpPr>
        <p:spPr bwMode="auto">
          <a:xfrm rot="1503153">
            <a:off x="984250" y="457200"/>
            <a:ext cx="381000" cy="99060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76" name="Rectangle 160"/>
          <p:cNvSpPr>
            <a:spLocks noChangeArrowheads="1"/>
          </p:cNvSpPr>
          <p:nvPr/>
        </p:nvSpPr>
        <p:spPr bwMode="auto">
          <a:xfrm>
            <a:off x="2889250" y="3200400"/>
            <a:ext cx="3276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77" name="Rectangle 161"/>
          <p:cNvSpPr>
            <a:spLocks noChangeArrowheads="1"/>
          </p:cNvSpPr>
          <p:nvPr/>
        </p:nvSpPr>
        <p:spPr bwMode="auto">
          <a:xfrm>
            <a:off x="4038600" y="44196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78" name="Line 162"/>
          <p:cNvSpPr>
            <a:spLocks noChangeShapeType="1"/>
          </p:cNvSpPr>
          <p:nvPr/>
        </p:nvSpPr>
        <p:spPr bwMode="auto">
          <a:xfrm flipH="1" flipV="1">
            <a:off x="6699250" y="19050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389" name="Picture 173" descr="in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51025"/>
            <a:ext cx="8458200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90" name="Text Box 174"/>
          <p:cNvSpPr txBox="1">
            <a:spLocks noChangeArrowheads="1"/>
          </p:cNvSpPr>
          <p:nvPr/>
        </p:nvSpPr>
        <p:spPr bwMode="auto">
          <a:xfrm>
            <a:off x="1752600" y="533400"/>
            <a:ext cx="6831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solidFill>
                  <a:schemeClr val="tx2"/>
                </a:solidFill>
              </a:rPr>
              <a:t>Avoid low “frost pockets”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before t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after th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32113"/>
            <a:ext cx="5105400" cy="39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12725" y="4408488"/>
            <a:ext cx="2997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Peach, nectarine,</a:t>
            </a:r>
          </a:p>
          <a:p>
            <a:r>
              <a:rPr lang="en-US" altLang="en-US" sz="2800"/>
              <a:t>and plum – space</a:t>
            </a:r>
          </a:p>
          <a:p>
            <a:r>
              <a:rPr lang="en-US" altLang="en-US" sz="2800"/>
              <a:t>6” apart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0" y="52578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Remove damaged fruit throughout the season – thinning effect</a:t>
            </a:r>
          </a:p>
        </p:txBody>
      </p:sp>
      <p:pic>
        <p:nvPicPr>
          <p:cNvPr id="72711" name="Picture 7" descr="cat fa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early catfac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52400" y="4343400"/>
            <a:ext cx="4191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Pests!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Poor results in tree fruit without sprays</a:t>
            </a:r>
          </a:p>
        </p:txBody>
      </p:sp>
      <p:pic>
        <p:nvPicPr>
          <p:cNvPr id="121861" name="Picture 5" descr="brown rot on redh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curculio larv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lab5_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8768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en-US" sz="4000">
                <a:latin typeface="Arial" charset="0"/>
              </a:rPr>
              <a:t>General Pest Control – tree fruit</a:t>
            </a:r>
          </a:p>
        </p:txBody>
      </p:sp>
      <p:graphicFrame>
        <p:nvGraphicFramePr>
          <p:cNvPr id="118818" name="Group 34"/>
          <p:cNvGraphicFramePr>
            <a:graphicFrameLocks noGrp="1"/>
          </p:cNvGraphicFramePr>
          <p:nvPr>
            <p:ph idx="1"/>
          </p:nvPr>
        </p:nvGraphicFramePr>
        <p:xfrm>
          <a:off x="304800" y="1447800"/>
          <a:ext cx="8458200" cy="5216525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1422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Fungal diseases of fruit, leaves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Fungicide, dormant oil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Pre-bloom and post-bloom sprays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Fruit deforming/invading insects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 bloom, each 2 weeks until mid-May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2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Fruit rot, fruit-feeding insects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Insecticide &amp; fungicide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6-8 weeks up to 2 weeks pre-harvest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Trunk, limb borers (peach, plum, nectarine)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Insecticide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Spray trunk and lower limbs 1 Sept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525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2" name="Picture 4" descr="mg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4488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28600" y="42863"/>
          <a:ext cx="8534400" cy="681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Image" r:id="rId3" imgW="5342857" imgH="4266667" progId="PhotoDeluxe.Image.2">
                  <p:embed/>
                </p:oleObj>
              </mc:Choice>
              <mc:Fallback>
                <p:oleObj name="Image" r:id="rId3" imgW="5342857" imgH="4266667" progId="PhotoDeluxe.Image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2863"/>
                        <a:ext cx="8534400" cy="681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04800" y="6096000"/>
            <a:ext cx="5943600" cy="609600"/>
          </a:xfrm>
          <a:prstGeom prst="rect">
            <a:avLst/>
          </a:prstGeom>
          <a:solidFill>
            <a:srgbClr val="FFCC66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3200">
              <a:solidFill>
                <a:srgbClr val="FFCC66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601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6600"/>
                </a:solidFill>
              </a:rPr>
              <a:t>Self pollination – same variety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200400" y="457200"/>
            <a:ext cx="5943600" cy="57943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006600"/>
                </a:solidFill>
              </a:rPr>
              <a:t>Cross pollination – 2 varieties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POLLINATION REQUIREMENTS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343400" cy="19812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SELF-FRUITFUL</a:t>
            </a:r>
          </a:p>
          <a:p>
            <a:pPr lvl="1"/>
            <a:r>
              <a:rPr lang="en-US" altLang="en-US" sz="3200">
                <a:latin typeface="Arial" charset="0"/>
              </a:rPr>
              <a:t>Peaches</a:t>
            </a:r>
          </a:p>
          <a:p>
            <a:pPr lvl="1"/>
            <a:r>
              <a:rPr lang="en-US" altLang="en-US" sz="3200">
                <a:latin typeface="Arial" charset="0"/>
              </a:rPr>
              <a:t>Nectarines</a:t>
            </a:r>
          </a:p>
          <a:p>
            <a:pPr lvl="1"/>
            <a:endParaRPr lang="en-US" altLang="en-US" sz="3200">
              <a:latin typeface="Arial" charset="0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4495800" cy="2667000"/>
          </a:xfrm>
        </p:spPr>
        <p:txBody>
          <a:bodyPr/>
          <a:lstStyle/>
          <a:p>
            <a:r>
              <a:rPr lang="en-US" altLang="en-US">
                <a:latin typeface="Arial" charset="0"/>
              </a:rPr>
              <a:t>SELF-UNFRUITFUL</a:t>
            </a:r>
          </a:p>
          <a:p>
            <a:pPr lvl="1"/>
            <a:r>
              <a:rPr lang="en-US" altLang="en-US" sz="3200">
                <a:latin typeface="Arial" charset="0"/>
              </a:rPr>
              <a:t>apples</a:t>
            </a:r>
          </a:p>
          <a:p>
            <a:pPr lvl="1"/>
            <a:r>
              <a:rPr lang="en-US" altLang="en-US" sz="3200">
                <a:latin typeface="Arial" charset="0"/>
              </a:rPr>
              <a:t>pears</a:t>
            </a:r>
          </a:p>
          <a:p>
            <a:pPr lvl="1"/>
            <a:r>
              <a:rPr lang="en-US" altLang="en-US" sz="3200">
                <a:latin typeface="Arial" charset="0"/>
              </a:rPr>
              <a:t>plums</a:t>
            </a:r>
            <a:endParaRPr lang="en-US" altLang="en-US">
              <a:latin typeface="Arial" charset="0"/>
            </a:endParaRPr>
          </a:p>
        </p:txBody>
      </p:sp>
      <p:pic>
        <p:nvPicPr>
          <p:cNvPr id="16395" name="Picture 11" descr="lopsided apple poor poll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566988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x-section poor pol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566988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3662363"/>
            <a:ext cx="48037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g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91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981200" y="457200"/>
            <a:ext cx="6548438" cy="17399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wide variety of apples can be </a:t>
            </a:r>
          </a:p>
          <a:p>
            <a:pPr algn="ctr"/>
            <a:r>
              <a:rPr lang="en-US" alt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grown in Georgia, including store-bought varieties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38" name="Group 506"/>
          <p:cNvGraphicFramePr>
            <a:graphicFrameLocks noGrp="1"/>
          </p:cNvGraphicFramePr>
          <p:nvPr>
            <p:ph type="tbl" idx="4294967295"/>
          </p:nvPr>
        </p:nvGraphicFramePr>
        <p:xfrm>
          <a:off x="0" y="381000"/>
          <a:ext cx="9144000" cy="6019800"/>
        </p:xfrm>
        <a:graphic>
          <a:graphicData uri="http://schemas.openxmlformats.org/drawingml/2006/table">
            <a:tbl>
              <a:tblPr/>
              <a:tblGrid>
                <a:gridCol w="2286000"/>
                <a:gridCol w="1295400"/>
                <a:gridCol w="3505200"/>
                <a:gridCol w="2057400"/>
              </a:tblGrid>
              <a:tr h="619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Apple Varieties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Zone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Uses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Pollination Code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Early, dessert, red blush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Dorsett Golden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Early, dessert, yellow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Jerserymac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Fresh, sauce and pies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Redgold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Dessert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Priscilla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Sub-acid dessert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Mollie’s Delicious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Fresh, sauce and pies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Ozark Gold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Dessert, yellow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 Delicious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Sweet, fresh, or salads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Golden Delicious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Sub-acid, yellow, all purpose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Stayman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Tart, all purpose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C-sterile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Small, subacid, mellow, juicy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Granny Smith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1,2,3,4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Yellow green, all purpose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40" name="Text Box 508"/>
          <p:cNvSpPr txBox="1">
            <a:spLocks noChangeArrowheads="1"/>
          </p:cNvSpPr>
          <p:nvPr/>
        </p:nvSpPr>
        <p:spPr bwMode="auto">
          <a:xfrm>
            <a:off x="990600" y="6461125"/>
            <a:ext cx="577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Jonagold (C) and Mutzu (B) are also pollen sterile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2333A9"/>
      </a:dk2>
      <a:lt2>
        <a:srgbClr val="FFFF00"/>
      </a:lt2>
      <a:accent1>
        <a:srgbClr val="FF9900"/>
      </a:accent1>
      <a:accent2>
        <a:srgbClr val="00FFFF"/>
      </a:accent2>
      <a:accent3>
        <a:srgbClr val="ACADD1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Macintosh PowerPoint</Application>
  <PresentationFormat>On-screen Show (4:3)</PresentationFormat>
  <Paragraphs>253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Times New Roman</vt:lpstr>
      <vt:lpstr>Arial</vt:lpstr>
      <vt:lpstr>Default Design</vt:lpstr>
      <vt:lpstr>Adobe PhotoDeluxe Image</vt:lpstr>
      <vt:lpstr>WordPerfect 10 Document</vt:lpstr>
      <vt:lpstr>Corel WordPerfect 8 Document</vt:lpstr>
      <vt:lpstr>PowerPoint Presentation</vt:lpstr>
      <vt:lpstr>Tree Fruit: The Gardener’s Challenge!</vt:lpstr>
      <vt:lpstr>Site Requirements</vt:lpstr>
      <vt:lpstr>PowerPoint Presentation</vt:lpstr>
      <vt:lpstr>PowerPoint Presentation</vt:lpstr>
      <vt:lpstr>PowerPoint Presentation</vt:lpstr>
      <vt:lpstr>POLLINATION REQUIREMENTS</vt:lpstr>
      <vt:lpstr>PowerPoint Presentation</vt:lpstr>
      <vt:lpstr>PowerPoint Presentation</vt:lpstr>
      <vt:lpstr>PEARS </vt:lpstr>
      <vt:lpstr>PEAR VARIETIES</vt:lpstr>
      <vt:lpstr>ASIAN PEARS</vt:lpstr>
      <vt:lpstr>PowerPoint Presentation</vt:lpstr>
      <vt:lpstr>PEACH VARIETIES</vt:lpstr>
      <vt:lpstr>NECTARINE VARIETIES</vt:lpstr>
      <vt:lpstr>PowerPoint Presentation</vt:lpstr>
      <vt:lpstr>PowerPoint Presentation</vt:lpstr>
      <vt:lpstr>PowerPoint Presentation</vt:lpstr>
      <vt:lpstr>Basic Process</vt:lpstr>
      <vt:lpstr>APPLE ROOTSTOCKS</vt:lpstr>
      <vt:lpstr>PowerPoint Presentation</vt:lpstr>
      <vt:lpstr>Other Rootstocks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Bearing tree fertilization</vt:lpstr>
      <vt:lpstr>PowerPoint Presentation</vt:lpstr>
      <vt:lpstr>PowerPoint Presentation</vt:lpstr>
      <vt:lpstr>PowerPoint Presentation</vt:lpstr>
      <vt:lpstr>PowerPoint Presentation</vt:lpstr>
      <vt:lpstr>General Pest Control – tree fruit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2015-09-08T05:53:17Z</dcterms:created>
  <dcterms:modified xsi:type="dcterms:W3CDTF">2015-09-08T05:53:36Z</dcterms:modified>
</cp:coreProperties>
</file>