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notesMasterIdLst>
    <p:notesMasterId r:id="rId69"/>
  </p:notesMasterIdLst>
  <p:sldIdLst>
    <p:sldId id="449" r:id="rId2"/>
    <p:sldId id="450" r:id="rId3"/>
    <p:sldId id="451" r:id="rId4"/>
    <p:sldId id="452" r:id="rId5"/>
    <p:sldId id="453" r:id="rId6"/>
    <p:sldId id="454" r:id="rId7"/>
    <p:sldId id="455" r:id="rId8"/>
    <p:sldId id="456" r:id="rId9"/>
    <p:sldId id="457" r:id="rId10"/>
    <p:sldId id="458" r:id="rId11"/>
    <p:sldId id="459" r:id="rId12"/>
    <p:sldId id="460" r:id="rId13"/>
    <p:sldId id="461" r:id="rId14"/>
    <p:sldId id="462" r:id="rId15"/>
    <p:sldId id="463" r:id="rId16"/>
    <p:sldId id="464" r:id="rId17"/>
    <p:sldId id="465" r:id="rId18"/>
    <p:sldId id="466" r:id="rId19"/>
    <p:sldId id="467" r:id="rId20"/>
    <p:sldId id="468" r:id="rId21"/>
    <p:sldId id="469" r:id="rId22"/>
    <p:sldId id="470" r:id="rId23"/>
    <p:sldId id="471" r:id="rId24"/>
    <p:sldId id="472" r:id="rId25"/>
    <p:sldId id="473" r:id="rId26"/>
    <p:sldId id="353" r:id="rId27"/>
    <p:sldId id="437" r:id="rId28"/>
    <p:sldId id="438" r:id="rId29"/>
    <p:sldId id="354" r:id="rId30"/>
    <p:sldId id="440" r:id="rId31"/>
    <p:sldId id="441" r:id="rId32"/>
    <p:sldId id="442" r:id="rId33"/>
    <p:sldId id="443" r:id="rId34"/>
    <p:sldId id="444" r:id="rId35"/>
    <p:sldId id="445" r:id="rId36"/>
    <p:sldId id="448" r:id="rId37"/>
    <p:sldId id="356" r:id="rId38"/>
    <p:sldId id="357" r:id="rId39"/>
    <p:sldId id="358" r:id="rId40"/>
    <p:sldId id="359" r:id="rId41"/>
    <p:sldId id="360" r:id="rId42"/>
    <p:sldId id="361" r:id="rId43"/>
    <p:sldId id="362" r:id="rId44"/>
    <p:sldId id="363" r:id="rId45"/>
    <p:sldId id="364" r:id="rId46"/>
    <p:sldId id="365" r:id="rId47"/>
    <p:sldId id="366" r:id="rId48"/>
    <p:sldId id="367" r:id="rId49"/>
    <p:sldId id="368" r:id="rId50"/>
    <p:sldId id="369" r:id="rId51"/>
    <p:sldId id="370" r:id="rId52"/>
    <p:sldId id="371" r:id="rId53"/>
    <p:sldId id="372" r:id="rId54"/>
    <p:sldId id="373" r:id="rId55"/>
    <p:sldId id="374" r:id="rId56"/>
    <p:sldId id="375" r:id="rId57"/>
    <p:sldId id="376" r:id="rId58"/>
    <p:sldId id="377" r:id="rId59"/>
    <p:sldId id="378" r:id="rId60"/>
    <p:sldId id="379" r:id="rId61"/>
    <p:sldId id="380" r:id="rId62"/>
    <p:sldId id="381" r:id="rId63"/>
    <p:sldId id="382" r:id="rId64"/>
    <p:sldId id="383" r:id="rId65"/>
    <p:sldId id="384" r:id="rId66"/>
    <p:sldId id="385" r:id="rId67"/>
    <p:sldId id="386" r:id="rId68"/>
  </p:sldIdLst>
  <p:sldSz cx="9144000" cy="6858000" type="screen4x3"/>
  <p:notesSz cx="6858000" cy="9144000"/>
  <p:defaultTextStyle>
    <a:defPPr>
      <a:defRPr lang="en-US"/>
    </a:defPPr>
    <a:lvl1pPr algn="l" rtl="0" eaLnBrk="0" fontAlgn="base" hangingPunct="0">
      <a:spcBef>
        <a:spcPct val="0"/>
      </a:spcBef>
      <a:spcAft>
        <a:spcPct val="0"/>
      </a:spcAft>
      <a:defRPr sz="4000" kern="1200">
        <a:solidFill>
          <a:schemeClr val="tx1"/>
        </a:solidFill>
        <a:latin typeface="Garamond" charset="0"/>
        <a:ea typeface="+mn-ea"/>
        <a:cs typeface="+mn-cs"/>
      </a:defRPr>
    </a:lvl1pPr>
    <a:lvl2pPr marL="457200" algn="l" rtl="0" eaLnBrk="0" fontAlgn="base" hangingPunct="0">
      <a:spcBef>
        <a:spcPct val="0"/>
      </a:spcBef>
      <a:spcAft>
        <a:spcPct val="0"/>
      </a:spcAft>
      <a:defRPr sz="4000" kern="1200">
        <a:solidFill>
          <a:schemeClr val="tx1"/>
        </a:solidFill>
        <a:latin typeface="Garamond" charset="0"/>
        <a:ea typeface="+mn-ea"/>
        <a:cs typeface="+mn-cs"/>
      </a:defRPr>
    </a:lvl2pPr>
    <a:lvl3pPr marL="914400" algn="l" rtl="0" eaLnBrk="0" fontAlgn="base" hangingPunct="0">
      <a:spcBef>
        <a:spcPct val="0"/>
      </a:spcBef>
      <a:spcAft>
        <a:spcPct val="0"/>
      </a:spcAft>
      <a:defRPr sz="4000" kern="1200">
        <a:solidFill>
          <a:schemeClr val="tx1"/>
        </a:solidFill>
        <a:latin typeface="Garamond" charset="0"/>
        <a:ea typeface="+mn-ea"/>
        <a:cs typeface="+mn-cs"/>
      </a:defRPr>
    </a:lvl3pPr>
    <a:lvl4pPr marL="1371600" algn="l" rtl="0" eaLnBrk="0" fontAlgn="base" hangingPunct="0">
      <a:spcBef>
        <a:spcPct val="0"/>
      </a:spcBef>
      <a:spcAft>
        <a:spcPct val="0"/>
      </a:spcAft>
      <a:defRPr sz="4000" kern="1200">
        <a:solidFill>
          <a:schemeClr val="tx1"/>
        </a:solidFill>
        <a:latin typeface="Garamond" charset="0"/>
        <a:ea typeface="+mn-ea"/>
        <a:cs typeface="+mn-cs"/>
      </a:defRPr>
    </a:lvl4pPr>
    <a:lvl5pPr marL="1828800" algn="l" rtl="0" eaLnBrk="0" fontAlgn="base" hangingPunct="0">
      <a:spcBef>
        <a:spcPct val="0"/>
      </a:spcBef>
      <a:spcAft>
        <a:spcPct val="0"/>
      </a:spcAft>
      <a:defRPr sz="4000" kern="1200">
        <a:solidFill>
          <a:schemeClr val="tx1"/>
        </a:solidFill>
        <a:latin typeface="Garamond" charset="0"/>
        <a:ea typeface="+mn-ea"/>
        <a:cs typeface="+mn-cs"/>
      </a:defRPr>
    </a:lvl5pPr>
    <a:lvl6pPr marL="2286000" algn="l" defTabSz="914400" rtl="0" eaLnBrk="1" latinLnBrk="0" hangingPunct="1">
      <a:defRPr sz="4000" kern="1200">
        <a:solidFill>
          <a:schemeClr val="tx1"/>
        </a:solidFill>
        <a:latin typeface="Garamond" charset="0"/>
        <a:ea typeface="+mn-ea"/>
        <a:cs typeface="+mn-cs"/>
      </a:defRPr>
    </a:lvl6pPr>
    <a:lvl7pPr marL="2743200" algn="l" defTabSz="914400" rtl="0" eaLnBrk="1" latinLnBrk="0" hangingPunct="1">
      <a:defRPr sz="4000" kern="1200">
        <a:solidFill>
          <a:schemeClr val="tx1"/>
        </a:solidFill>
        <a:latin typeface="Garamond" charset="0"/>
        <a:ea typeface="+mn-ea"/>
        <a:cs typeface="+mn-cs"/>
      </a:defRPr>
    </a:lvl7pPr>
    <a:lvl8pPr marL="3200400" algn="l" defTabSz="914400" rtl="0" eaLnBrk="1" latinLnBrk="0" hangingPunct="1">
      <a:defRPr sz="4000" kern="1200">
        <a:solidFill>
          <a:schemeClr val="tx1"/>
        </a:solidFill>
        <a:latin typeface="Garamond" charset="0"/>
        <a:ea typeface="+mn-ea"/>
        <a:cs typeface="+mn-cs"/>
      </a:defRPr>
    </a:lvl8pPr>
    <a:lvl9pPr marL="3657600" algn="l" defTabSz="914400" rtl="0" eaLnBrk="1" latinLnBrk="0" hangingPunct="1">
      <a:defRPr sz="4000"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79" autoAdjust="0"/>
    <p:restoredTop sz="94674"/>
  </p:normalViewPr>
  <p:slideViewPr>
    <p:cSldViewPr>
      <p:cViewPr varScale="1">
        <p:scale>
          <a:sx n="124" d="100"/>
          <a:sy n="124" d="100"/>
        </p:scale>
        <p:origin x="172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ltLang="en-US"/>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ltLang="en-US"/>
          </a:p>
        </p:txBody>
      </p:sp>
      <p:sp>
        <p:nvSpPr>
          <p:cNvPr id="71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lt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2571C146-66AF-DE47-8C25-0963AC8B5DA9}" type="slidenum">
              <a:rPr lang="en-US" altLang="en-US"/>
              <a:pPr/>
              <a:t>‹#›</a:t>
            </a:fld>
            <a:endParaRPr lang="en-US" altLang="en-US"/>
          </a:p>
        </p:txBody>
      </p:sp>
    </p:spTree>
    <p:extLst>
      <p:ext uri="{BB962C8B-B14F-4D97-AF65-F5344CB8AC3E}">
        <p14:creationId xmlns:p14="http://schemas.microsoft.com/office/powerpoint/2010/main" val="7634364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F64EC-39FE-E949-A5D8-93F8BC285FA5}" type="slidenum">
              <a:rPr lang="en-US" altLang="en-US"/>
              <a:pPr/>
              <a:t>5</a:t>
            </a:fld>
            <a:endParaRPr lang="en-US" altLang="en-US"/>
          </a:p>
        </p:txBody>
      </p:sp>
      <p:sp>
        <p:nvSpPr>
          <p:cNvPr id="475138" name="Rectangle 2"/>
          <p:cNvSpPr>
            <a:spLocks noRot="1" noChangeArrowheads="1" noTextEdit="1"/>
          </p:cNvSpPr>
          <p:nvPr>
            <p:ph type="sldImg"/>
          </p:nvPr>
        </p:nvSpPr>
        <p:spPr>
          <a:ln/>
        </p:spPr>
      </p:sp>
      <p:sp>
        <p:nvSpPr>
          <p:cNvPr id="475139" name="Rectangle 3"/>
          <p:cNvSpPr>
            <a:spLocks noGrp="1" noChangeArrowheads="1"/>
          </p:cNvSpPr>
          <p:nvPr>
            <p:ph type="body" idx="1"/>
          </p:nvPr>
        </p:nvSpPr>
        <p:spPr>
          <a:xfrm>
            <a:off x="914400" y="4343400"/>
            <a:ext cx="5029200" cy="4114800"/>
          </a:xfrm>
        </p:spPr>
        <p:txBody>
          <a:bodyPr/>
          <a:lstStyle/>
          <a:p>
            <a:r>
              <a:rPr lang="en-US" altLang="en-US"/>
              <a:t>To many people, Xeriscaping implies cactus gardens or barren landscapes! A Xeriscape is not a dry, prickly cacti garden.</a:t>
            </a:r>
          </a:p>
        </p:txBody>
      </p:sp>
    </p:spTree>
    <p:extLst>
      <p:ext uri="{BB962C8B-B14F-4D97-AF65-F5344CB8AC3E}">
        <p14:creationId xmlns:p14="http://schemas.microsoft.com/office/powerpoint/2010/main" val="2008704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02271-C357-0E42-B1F4-BFC88428ACDB}" type="slidenum">
              <a:rPr lang="en-US" altLang="en-US"/>
              <a:pPr/>
              <a:t>32</a:t>
            </a:fld>
            <a:endParaRPr lang="en-US" altLang="en-US"/>
          </a:p>
        </p:txBody>
      </p:sp>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altLang="en-US" b="1"/>
              <a:t>Filtration and Storage</a:t>
            </a:r>
          </a:p>
          <a:p>
            <a:pPr>
              <a:buFontTx/>
              <a:buChar char="•"/>
            </a:pPr>
            <a:r>
              <a:rPr lang="en-US" altLang="en-US"/>
              <a:t>Storage needs to be closed to keep out mosquitoes OR</a:t>
            </a:r>
          </a:p>
          <a:p>
            <a:pPr>
              <a:buFontTx/>
              <a:buChar char="•"/>
            </a:pPr>
            <a:r>
              <a:rPr lang="en-US" altLang="en-US"/>
              <a:t>Storage may be a pond where native ecosystem would provide mosquito control</a:t>
            </a:r>
          </a:p>
        </p:txBody>
      </p:sp>
    </p:spTree>
    <p:extLst>
      <p:ext uri="{BB962C8B-B14F-4D97-AF65-F5344CB8AC3E}">
        <p14:creationId xmlns:p14="http://schemas.microsoft.com/office/powerpoint/2010/main" val="1899782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610ABD-E797-EF49-ABCD-31CC6480AA7D}" type="slidenum">
              <a:rPr lang="en-US" altLang="en-US"/>
              <a:pPr/>
              <a:t>33</a:t>
            </a:fld>
            <a:endParaRPr lang="en-US" altLang="en-US"/>
          </a:p>
        </p:txBody>
      </p:sp>
      <p:sp>
        <p:nvSpPr>
          <p:cNvPr id="258050" name="Rectangle 2"/>
          <p:cNvSpPr>
            <a:spLocks noRo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altLang="en-US" b="1"/>
              <a:t>Filtration</a:t>
            </a:r>
          </a:p>
          <a:p>
            <a:pPr>
              <a:buFontTx/>
              <a:buChar char="•"/>
            </a:pPr>
            <a:r>
              <a:rPr lang="en-US" altLang="en-US"/>
              <a:t>Filtration needs depend on the particular collection area and any dirt or sediments that it would contribute.</a:t>
            </a:r>
          </a:p>
        </p:txBody>
      </p:sp>
    </p:spTree>
    <p:extLst>
      <p:ext uri="{BB962C8B-B14F-4D97-AF65-F5344CB8AC3E}">
        <p14:creationId xmlns:p14="http://schemas.microsoft.com/office/powerpoint/2010/main" val="864219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8FE9B-C0B4-F849-AB86-D690C6982CA8}" type="slidenum">
              <a:rPr lang="en-US" altLang="en-US"/>
              <a:pPr/>
              <a:t>34</a:t>
            </a:fld>
            <a:endParaRPr lang="en-US" altLang="en-US"/>
          </a:p>
        </p:txBody>
      </p:sp>
      <p:sp>
        <p:nvSpPr>
          <p:cNvPr id="260098" name="Rectangle 2"/>
          <p:cNvSpPr>
            <a:spLocks noRot="1" noChangeArrowheads="1" noTextEdit="1"/>
          </p:cNvSpPr>
          <p:nvPr>
            <p:ph type="sldImg"/>
          </p:nvPr>
        </p:nvSpPr>
        <p:spPr>
          <a:ln/>
        </p:spPr>
      </p:sp>
      <p:sp>
        <p:nvSpPr>
          <p:cNvPr id="260099" name="Rectangle 3"/>
          <p:cNvSpPr>
            <a:spLocks noGrp="1" noChangeArrowheads="1"/>
          </p:cNvSpPr>
          <p:nvPr>
            <p:ph type="body" idx="1"/>
          </p:nvPr>
        </p:nvSpPr>
        <p:spPr/>
        <p:txBody>
          <a:bodyPr/>
          <a:lstStyle/>
          <a:p>
            <a:r>
              <a:rPr lang="en-US" altLang="en-US" b="1"/>
              <a:t>Distribution</a:t>
            </a:r>
          </a:p>
          <a:p>
            <a:pPr>
              <a:buFontTx/>
              <a:buChar char="•"/>
            </a:pPr>
            <a:r>
              <a:rPr lang="en-US" altLang="en-US"/>
              <a:t>After filter</a:t>
            </a:r>
          </a:p>
          <a:p>
            <a:pPr>
              <a:buFontTx/>
              <a:buChar char="•"/>
            </a:pPr>
            <a:r>
              <a:rPr lang="en-US" altLang="en-US"/>
              <a:t>Pressurized</a:t>
            </a:r>
          </a:p>
          <a:p>
            <a:pPr lvl="1"/>
            <a:r>
              <a:rPr lang="en-US" altLang="en-US"/>
              <a:t>- Will require a pump and energy</a:t>
            </a:r>
          </a:p>
          <a:p>
            <a:pPr lvl="1"/>
            <a:r>
              <a:rPr lang="en-US" altLang="en-US"/>
              <a:t>- Pipes and applicators must fit with the pressure the pump creates</a:t>
            </a:r>
          </a:p>
          <a:p>
            <a:pPr lvl="1"/>
            <a:r>
              <a:rPr lang="en-US" altLang="en-US"/>
              <a:t>- Most likely drip applicators</a:t>
            </a:r>
          </a:p>
          <a:p>
            <a:pPr>
              <a:buFontTx/>
              <a:buChar char="•"/>
            </a:pPr>
            <a:r>
              <a:rPr lang="en-US" altLang="en-US"/>
              <a:t>Non-pressurized</a:t>
            </a:r>
          </a:p>
          <a:p>
            <a:pPr lvl="1"/>
            <a:r>
              <a:rPr lang="en-US" altLang="en-US"/>
              <a:t>- Gravity flow</a:t>
            </a:r>
          </a:p>
          <a:p>
            <a:pPr lvl="1"/>
            <a:r>
              <a:rPr lang="en-US" altLang="en-US"/>
              <a:t>- Use spigots and hose</a:t>
            </a:r>
          </a:p>
          <a:p>
            <a:pPr lvl="1"/>
            <a:r>
              <a:rPr lang="en-US" altLang="en-US"/>
              <a:t>- Elevation of storage is critical</a:t>
            </a:r>
          </a:p>
        </p:txBody>
      </p:sp>
    </p:spTree>
    <p:extLst>
      <p:ext uri="{BB962C8B-B14F-4D97-AF65-F5344CB8AC3E}">
        <p14:creationId xmlns:p14="http://schemas.microsoft.com/office/powerpoint/2010/main" val="1497752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0A1312-8E84-434A-AD70-6CEE16EFE88A}" type="slidenum">
              <a:rPr lang="en-US" altLang="en-US"/>
              <a:pPr/>
              <a:t>35</a:t>
            </a:fld>
            <a:endParaRPr lang="en-US" altLang="en-US"/>
          </a:p>
        </p:txBody>
      </p:sp>
      <p:sp>
        <p:nvSpPr>
          <p:cNvPr id="262146" name="Rectangle 2"/>
          <p:cNvSpPr>
            <a:spLocks noRo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altLang="en-US" b="1"/>
              <a:t>Storage Overflow</a:t>
            </a:r>
          </a:p>
          <a:p>
            <a:pPr>
              <a:buFontTx/>
              <a:buChar char="•"/>
            </a:pPr>
            <a:r>
              <a:rPr lang="en-US" altLang="en-US"/>
              <a:t>Cisterns and barrels can only hold so much rain.</a:t>
            </a:r>
          </a:p>
          <a:p>
            <a:pPr>
              <a:buFontTx/>
              <a:buChar char="•"/>
            </a:pPr>
            <a:r>
              <a:rPr lang="en-US" altLang="en-US"/>
              <a:t>Must have an overflow.</a:t>
            </a:r>
          </a:p>
        </p:txBody>
      </p:sp>
    </p:spTree>
    <p:extLst>
      <p:ext uri="{BB962C8B-B14F-4D97-AF65-F5344CB8AC3E}">
        <p14:creationId xmlns:p14="http://schemas.microsoft.com/office/powerpoint/2010/main" val="2074205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1BFE9-11CA-294D-A80C-D1BACEB7148B}" type="slidenum">
              <a:rPr lang="en-US" altLang="en-US"/>
              <a:pPr/>
              <a:t>36</a:t>
            </a:fld>
            <a:endParaRPr lang="en-US" altLang="en-US"/>
          </a:p>
        </p:txBody>
      </p:sp>
      <p:sp>
        <p:nvSpPr>
          <p:cNvPr id="268290" name="Rectangle 2"/>
          <p:cNvSpPr>
            <a:spLocks noRo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altLang="en-US" b="1"/>
              <a:t>Maintenance</a:t>
            </a:r>
          </a:p>
          <a:p>
            <a:pPr>
              <a:buFontTx/>
              <a:buChar char="•"/>
            </a:pPr>
            <a:r>
              <a:rPr lang="en-US" altLang="en-US"/>
              <a:t>Clean filters.</a:t>
            </a:r>
          </a:p>
          <a:p>
            <a:pPr>
              <a:buFontTx/>
              <a:buChar char="•"/>
            </a:pPr>
            <a:r>
              <a:rPr lang="en-US" altLang="en-US"/>
              <a:t>Wash and clean out above ground barrels yearly.</a:t>
            </a:r>
          </a:p>
          <a:p>
            <a:pPr>
              <a:buFontTx/>
              <a:buChar char="•"/>
            </a:pPr>
            <a:r>
              <a:rPr lang="en-US" altLang="en-US"/>
              <a:t>Keep roof gutters clean to minimize trash in storage.</a:t>
            </a:r>
          </a:p>
        </p:txBody>
      </p:sp>
    </p:spTree>
    <p:extLst>
      <p:ext uri="{BB962C8B-B14F-4D97-AF65-F5344CB8AC3E}">
        <p14:creationId xmlns:p14="http://schemas.microsoft.com/office/powerpoint/2010/main" val="1074519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520379-F2AA-1A48-ADC9-5DCB12127A53}" type="slidenum">
              <a:rPr lang="en-US" altLang="en-US"/>
              <a:pPr/>
              <a:t>40</a:t>
            </a:fld>
            <a:endParaRPr lang="en-US" altLang="en-US"/>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4114800"/>
          </a:xfrm>
        </p:spPr>
        <p:txBody>
          <a:bodyPr/>
          <a:lstStyle/>
          <a:p>
            <a:r>
              <a:rPr lang="en-US" altLang="en-US"/>
              <a:t>Converted woody plants in natural area into unirrigated low water use zone. Lawn used as a welcome mat, selected drought tollerant</a:t>
            </a:r>
          </a:p>
          <a:p>
            <a:r>
              <a:rPr lang="en-US" altLang="en-US"/>
              <a:t>turf that requires minimal water (could convert to a low water use zone if aesthetics acceptable). Groundcover and shrub boarder is</a:t>
            </a:r>
          </a:p>
          <a:p>
            <a:r>
              <a:rPr lang="en-US" altLang="en-US"/>
              <a:t>Established and does not require additional irrigation. Added some high water use flower pots in high visibility area near door to add interest</a:t>
            </a:r>
          </a:p>
        </p:txBody>
      </p:sp>
    </p:spTree>
    <p:extLst>
      <p:ext uri="{BB962C8B-B14F-4D97-AF65-F5344CB8AC3E}">
        <p14:creationId xmlns:p14="http://schemas.microsoft.com/office/powerpoint/2010/main" val="1259517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927CC69-5DF4-F14A-8BCC-B8116FC518A4}" type="slidenum">
              <a:rPr lang="en-US" altLang="en-US"/>
              <a:pPr/>
              <a:t>41</a:t>
            </a:fld>
            <a:endParaRPr lang="en-US" altLang="en-US"/>
          </a:p>
        </p:txBody>
      </p:sp>
      <p:sp>
        <p:nvSpPr>
          <p:cNvPr id="153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fld id="{CBCAB7D7-99E7-314E-944E-45ACDBE52CFF}" type="slidenum">
              <a:rPr lang="en-US" altLang="en-US" sz="1200">
                <a:latin typeface="Times New Roman" charset="0"/>
              </a:rPr>
              <a:pPr algn="r" eaLnBrk="1" hangingPunct="1"/>
              <a:t>41</a:t>
            </a:fld>
            <a:endParaRPr lang="en-US" altLang="en-US" sz="1200">
              <a:latin typeface="Times New Roman" charset="0"/>
            </a:endParaRPr>
          </a:p>
        </p:txBody>
      </p:sp>
      <p:sp>
        <p:nvSpPr>
          <p:cNvPr id="153603" name="Rectangle 2"/>
          <p:cNvSpPr>
            <a:spLocks noChangeArrowheads="1" noTextEdit="1"/>
          </p:cNvSpPr>
          <p:nvPr>
            <p:ph type="sldImg"/>
          </p:nvPr>
        </p:nvSpPr>
        <p:spPr>
          <a:ln/>
        </p:spPr>
      </p:sp>
      <p:sp>
        <p:nvSpPr>
          <p:cNvPr id="153604" name="Rectangle 3"/>
          <p:cNvSpPr>
            <a:spLocks noGrp="1" noChangeArrowheads="1"/>
          </p:cNvSpPr>
          <p:nvPr>
            <p:ph type="body" idx="1"/>
          </p:nvPr>
        </p:nvSpPr>
        <p:spPr>
          <a:xfrm>
            <a:off x="914400" y="4343400"/>
            <a:ext cx="5029200" cy="4114800"/>
          </a:xfrm>
        </p:spPr>
        <p:txBody>
          <a:bodyPr lIns="91433" tIns="45717" rIns="91433" bIns="45717"/>
          <a:lstStyle/>
          <a:p>
            <a:r>
              <a:rPr lang="en-US" altLang="en-US"/>
              <a:t>As you can see not all turfgrass species are created equally.  In Georgia we are lucky to be in a transition area where many different species of turf can be grown.  Please consider choosing a turfgrass based on its drought tolerance. </a:t>
            </a:r>
          </a:p>
        </p:txBody>
      </p:sp>
    </p:spTree>
    <p:extLst>
      <p:ext uri="{BB962C8B-B14F-4D97-AF65-F5344CB8AC3E}">
        <p14:creationId xmlns:p14="http://schemas.microsoft.com/office/powerpoint/2010/main" val="969171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B0321-6EF9-DC42-9D27-D43961801070}" type="slidenum">
              <a:rPr lang="en-US" altLang="en-US"/>
              <a:pPr/>
              <a:t>42</a:t>
            </a:fld>
            <a:endParaRPr lang="en-US" altLang="en-US"/>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a:xfrm>
            <a:off x="914400" y="4343400"/>
            <a:ext cx="5029200" cy="4114800"/>
          </a:xfrm>
        </p:spPr>
        <p:txBody>
          <a:bodyPr/>
          <a:lstStyle/>
          <a:p>
            <a:r>
              <a:rPr lang="en-US" altLang="en-US"/>
              <a:t>Converted woody plants in natural area into unirrigated low water use zone. Lawn used as a welcome mat, selected drought tollerant</a:t>
            </a:r>
          </a:p>
          <a:p>
            <a:r>
              <a:rPr lang="en-US" altLang="en-US"/>
              <a:t>turf that requires minimal water (could convert to a low water use zone if aesthetics acceptable). Groundcover and shrub boarder is</a:t>
            </a:r>
          </a:p>
          <a:p>
            <a:r>
              <a:rPr lang="en-US" altLang="en-US"/>
              <a:t>Established and does not require additional irrigation. Added some high water use flower pots in high visibility area near door to add interest</a:t>
            </a:r>
          </a:p>
        </p:txBody>
      </p:sp>
    </p:spTree>
    <p:extLst>
      <p:ext uri="{BB962C8B-B14F-4D97-AF65-F5344CB8AC3E}">
        <p14:creationId xmlns:p14="http://schemas.microsoft.com/office/powerpoint/2010/main" val="197635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71CC8-FA7B-4E45-BA65-3F8231D143AF}" type="slidenum">
              <a:rPr lang="en-US" altLang="en-US"/>
              <a:pPr/>
              <a:t>45</a:t>
            </a:fld>
            <a:endParaRPr lang="en-US" altLang="en-US"/>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ltLang="en-US"/>
              <a:t>You can connect rainbarrels together or simply divert excess water</a:t>
            </a:r>
          </a:p>
        </p:txBody>
      </p:sp>
    </p:spTree>
    <p:extLst>
      <p:ext uri="{BB962C8B-B14F-4D97-AF65-F5344CB8AC3E}">
        <p14:creationId xmlns:p14="http://schemas.microsoft.com/office/powerpoint/2010/main" val="1648668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A2B049-3A56-A141-BDE7-A0C1C57A7085}" type="slidenum">
              <a:rPr lang="en-US" altLang="en-US"/>
              <a:pPr/>
              <a:t>48</a:t>
            </a:fld>
            <a:endParaRPr lang="en-US" altLang="en-US"/>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altLang="en-US"/>
              <a:t>2007 was a 150 year drought and during the growing season there was still over an inch of rain each month except May. </a:t>
            </a:r>
          </a:p>
        </p:txBody>
      </p:sp>
    </p:spTree>
    <p:extLst>
      <p:ext uri="{BB962C8B-B14F-4D97-AF65-F5344CB8AC3E}">
        <p14:creationId xmlns:p14="http://schemas.microsoft.com/office/powerpoint/2010/main" val="18206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124CDD-3E2E-D240-A2D9-3FFAEEFF64A5}" type="slidenum">
              <a:rPr lang="en-US" altLang="en-US"/>
              <a:pPr/>
              <a:t>8</a:t>
            </a:fld>
            <a:endParaRPr lang="en-US" altLang="en-US"/>
          </a:p>
        </p:txBody>
      </p:sp>
      <p:sp>
        <p:nvSpPr>
          <p:cNvPr id="479234" name="Rectangle 2"/>
          <p:cNvSpPr>
            <a:spLocks noRot="1" noChangeArrowheads="1" noTextEdit="1"/>
          </p:cNvSpPr>
          <p:nvPr>
            <p:ph type="sldImg"/>
          </p:nvPr>
        </p:nvSpPr>
        <p:spPr>
          <a:ln/>
        </p:spPr>
      </p:sp>
      <p:sp>
        <p:nvSpPr>
          <p:cNvPr id="479235" name="Rectangle 3"/>
          <p:cNvSpPr>
            <a:spLocks noGrp="1" noChangeArrowheads="1"/>
          </p:cNvSpPr>
          <p:nvPr>
            <p:ph type="body" idx="1"/>
          </p:nvPr>
        </p:nvSpPr>
        <p:spPr/>
        <p:txBody>
          <a:bodyPr/>
          <a:lstStyle/>
          <a:p>
            <a:r>
              <a:rPr lang="en-US" altLang="en-US"/>
              <a:t>If you don’t know what you want then it’s likely that is what you will get</a:t>
            </a:r>
          </a:p>
        </p:txBody>
      </p:sp>
    </p:spTree>
    <p:extLst>
      <p:ext uri="{BB962C8B-B14F-4D97-AF65-F5344CB8AC3E}">
        <p14:creationId xmlns:p14="http://schemas.microsoft.com/office/powerpoint/2010/main" val="1855348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6381C-4515-F94F-9752-9DEA03D974BA}" type="slidenum">
              <a:rPr lang="en-US" altLang="en-US"/>
              <a:pPr/>
              <a:t>57</a:t>
            </a:fld>
            <a:endParaRPr lang="en-US" altLang="en-US"/>
          </a:p>
        </p:txBody>
      </p:sp>
      <p:sp>
        <p:nvSpPr>
          <p:cNvPr id="174082" name="Rectangle 2"/>
          <p:cNvSpPr>
            <a:spLocks noRot="1" noChangeArrowheads="1" noTextEdit="1"/>
          </p:cNvSpPr>
          <p:nvPr>
            <p:ph type="sldImg"/>
          </p:nvPr>
        </p:nvSpPr>
        <p:spPr>
          <a:ln/>
        </p:spPr>
      </p:sp>
      <p:sp>
        <p:nvSpPr>
          <p:cNvPr id="174083" name="Rectangle 3"/>
          <p:cNvSpPr>
            <a:spLocks noGrp="1" noChangeArrowheads="1"/>
          </p:cNvSpPr>
          <p:nvPr>
            <p:ph type="body" idx="1"/>
          </p:nvPr>
        </p:nvSpPr>
        <p:spPr>
          <a:xfrm>
            <a:off x="914400" y="4343400"/>
            <a:ext cx="5029200" cy="4114800"/>
          </a:xfrm>
        </p:spPr>
        <p:txBody>
          <a:bodyPr/>
          <a:lstStyle/>
          <a:p>
            <a:r>
              <a:rPr lang="en-US" altLang="en-US"/>
              <a:t>4. PRAYER FOR RAIN.  Periodic drought makes the problem even more pronounced, causing reservoir and river levels to drop and often forcing water authorities and elected officials to place restrictions or bans on outdoor water use in an effort to conserve available water supplies.</a:t>
            </a:r>
          </a:p>
          <a:p>
            <a:endParaRPr lang="en-US" altLang="en-US"/>
          </a:p>
        </p:txBody>
      </p:sp>
    </p:spTree>
    <p:extLst>
      <p:ext uri="{BB962C8B-B14F-4D97-AF65-F5344CB8AC3E}">
        <p14:creationId xmlns:p14="http://schemas.microsoft.com/office/powerpoint/2010/main" val="1969271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5869B3-150B-4549-9CF0-EB14BB689C95}" type="slidenum">
              <a:rPr lang="en-US" altLang="en-US"/>
              <a:pPr/>
              <a:t>59</a:t>
            </a:fld>
            <a:endParaRPr lang="en-US" altLang="en-US"/>
          </a:p>
        </p:txBody>
      </p:sp>
      <p:sp>
        <p:nvSpPr>
          <p:cNvPr id="177154" name="Rectangle 2"/>
          <p:cNvSpPr>
            <a:spLocks noRo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ltLang="en-US"/>
              <a:t>Doesn’t take a big pump to deliver 50 gallons of water in an hour, once per week</a:t>
            </a:r>
          </a:p>
        </p:txBody>
      </p:sp>
    </p:spTree>
    <p:extLst>
      <p:ext uri="{BB962C8B-B14F-4D97-AF65-F5344CB8AC3E}">
        <p14:creationId xmlns:p14="http://schemas.microsoft.com/office/powerpoint/2010/main" val="526553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A6F1BD-0887-5B40-9213-04D4116D3368}" type="slidenum">
              <a:rPr lang="en-US" altLang="en-US"/>
              <a:pPr/>
              <a:t>11</a:t>
            </a:fld>
            <a:endParaRPr lang="en-US" altLang="en-US"/>
          </a:p>
        </p:txBody>
      </p:sp>
      <p:sp>
        <p:nvSpPr>
          <p:cNvPr id="483330" name="Rectangle 2"/>
          <p:cNvSpPr>
            <a:spLocks noRot="1" noChangeArrowheads="1" noTextEdit="1"/>
          </p:cNvSpPr>
          <p:nvPr>
            <p:ph type="sldImg"/>
          </p:nvPr>
        </p:nvSpPr>
        <p:spPr>
          <a:ln/>
        </p:spPr>
      </p:sp>
      <p:sp>
        <p:nvSpPr>
          <p:cNvPr id="483331" name="Rectangle 3"/>
          <p:cNvSpPr>
            <a:spLocks noGrp="1" noChangeArrowheads="1"/>
          </p:cNvSpPr>
          <p:nvPr>
            <p:ph type="body" idx="1"/>
          </p:nvPr>
        </p:nvSpPr>
        <p:spPr>
          <a:xfrm>
            <a:off x="914400" y="4343400"/>
            <a:ext cx="5029200" cy="4114800"/>
          </a:xfrm>
        </p:spPr>
        <p:txBody>
          <a:bodyPr/>
          <a:lstStyle/>
          <a:p>
            <a:r>
              <a:rPr lang="en-US" altLang="en-US" b="1"/>
              <a:t>Evaporation Chart:</a:t>
            </a:r>
            <a:r>
              <a:rPr lang="en-US" altLang="en-US"/>
              <a:t>  In Georgia, summer evaporation rates can be quite high and newly planted perennials may not be able to keep up with the heavy water demand.  This may also cause a homeowner to use much more water than is necessary in a well-planned perennial planting.  Note how the evaporation rates, and hence the water demand, drops off in October.  This is the best time to plant! </a:t>
            </a:r>
          </a:p>
        </p:txBody>
      </p:sp>
    </p:spTree>
    <p:extLst>
      <p:ext uri="{BB962C8B-B14F-4D97-AF65-F5344CB8AC3E}">
        <p14:creationId xmlns:p14="http://schemas.microsoft.com/office/powerpoint/2010/main" val="138116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92B59D-1FBD-FC4A-81DF-BB6DFAABA292}" type="slidenum">
              <a:rPr lang="en-US" altLang="en-US"/>
              <a:pPr/>
              <a:t>16</a:t>
            </a:fld>
            <a:endParaRPr lang="en-US" altLang="en-US"/>
          </a:p>
        </p:txBody>
      </p:sp>
      <p:sp>
        <p:nvSpPr>
          <p:cNvPr id="489474" name="Rectangle 2"/>
          <p:cNvSpPr>
            <a:spLocks noRot="1" noChangeArrowheads="1" noTextEdit="1"/>
          </p:cNvSpPr>
          <p:nvPr>
            <p:ph type="sldImg"/>
          </p:nvPr>
        </p:nvSpPr>
        <p:spPr>
          <a:ln/>
        </p:spPr>
      </p:sp>
      <p:sp>
        <p:nvSpPr>
          <p:cNvPr id="489475" name="Rectangle 3"/>
          <p:cNvSpPr>
            <a:spLocks noGrp="1" noChangeArrowheads="1"/>
          </p:cNvSpPr>
          <p:nvPr>
            <p:ph type="body" idx="1"/>
          </p:nvPr>
        </p:nvSpPr>
        <p:spPr>
          <a:xfrm>
            <a:off x="914400" y="4343400"/>
            <a:ext cx="5029200" cy="4114800"/>
          </a:xfrm>
        </p:spPr>
        <p:txBody>
          <a:bodyPr/>
          <a:lstStyle/>
          <a:p>
            <a:r>
              <a:rPr lang="en-US" altLang="en-US"/>
              <a:t>78. ADJUSTING THE TIME CLOCK.  If your landscape has an automated irrigation system, remember to adjust it according to changes in rainfall patterns.  Don’t just set it and forget it. </a:t>
            </a:r>
          </a:p>
          <a:p>
            <a:endParaRPr lang="en-US" altLang="en-US"/>
          </a:p>
        </p:txBody>
      </p:sp>
    </p:spTree>
    <p:extLst>
      <p:ext uri="{BB962C8B-B14F-4D97-AF65-F5344CB8AC3E}">
        <p14:creationId xmlns:p14="http://schemas.microsoft.com/office/powerpoint/2010/main" val="1073884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064B0B-9874-E54F-A090-DF0EE4DB3BEC}" type="slidenum">
              <a:rPr lang="en-US" altLang="en-US"/>
              <a:pPr/>
              <a:t>24</a:t>
            </a:fld>
            <a:endParaRPr lang="en-US" altLang="en-US"/>
          </a:p>
        </p:txBody>
      </p:sp>
      <p:sp>
        <p:nvSpPr>
          <p:cNvPr id="498690" name="Rectangle 2"/>
          <p:cNvSpPr>
            <a:spLocks noRot="1" noChangeArrowheads="1" noTextEdit="1"/>
          </p:cNvSpPr>
          <p:nvPr>
            <p:ph type="sldImg"/>
          </p:nvPr>
        </p:nvSpPr>
        <p:spPr>
          <a:ln/>
        </p:spPr>
      </p:sp>
      <p:sp>
        <p:nvSpPr>
          <p:cNvPr id="498691" name="Rectangle 3"/>
          <p:cNvSpPr>
            <a:spLocks noGrp="1" noChangeArrowheads="1"/>
          </p:cNvSpPr>
          <p:nvPr>
            <p:ph type="body" idx="1"/>
          </p:nvPr>
        </p:nvSpPr>
        <p:spPr>
          <a:xfrm>
            <a:off x="914400" y="4343400"/>
            <a:ext cx="5029200" cy="4114800"/>
          </a:xfrm>
        </p:spPr>
        <p:txBody>
          <a:bodyPr/>
          <a:lstStyle/>
          <a:p>
            <a:r>
              <a:rPr lang="en-US" altLang="en-US"/>
              <a:t>4. PRAYER FOR RAIN.  Periodic drought makes the problem even more pronounced, causing reservoir and river levels to drop and often forcing water authorities and elected officials to place restrictions or bans on outdoor water use in an effort to conserve available water supplies.</a:t>
            </a:r>
          </a:p>
          <a:p>
            <a:endParaRPr lang="en-US" altLang="en-US"/>
          </a:p>
        </p:txBody>
      </p:sp>
    </p:spTree>
    <p:extLst>
      <p:ext uri="{BB962C8B-B14F-4D97-AF65-F5344CB8AC3E}">
        <p14:creationId xmlns:p14="http://schemas.microsoft.com/office/powerpoint/2010/main" val="133109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62B1D1-7B29-424C-8BE4-0E14B4841452}" type="slidenum">
              <a:rPr lang="en-US" altLang="en-US"/>
              <a:pPr/>
              <a:t>27</a:t>
            </a:fld>
            <a:endParaRPr lang="en-US" altLang="en-US"/>
          </a:p>
        </p:txBody>
      </p:sp>
      <p:sp>
        <p:nvSpPr>
          <p:cNvPr id="245762" name="Rectangle 2"/>
          <p:cNvSpPr>
            <a:spLocks noRo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altLang="en-US" b="1"/>
              <a:t>Rain Barrels</a:t>
            </a:r>
          </a:p>
          <a:p>
            <a:r>
              <a:rPr lang="en-US" altLang="en-US"/>
              <a:t>(2 pictures)</a:t>
            </a:r>
          </a:p>
        </p:txBody>
      </p:sp>
    </p:spTree>
    <p:extLst>
      <p:ext uri="{BB962C8B-B14F-4D97-AF65-F5344CB8AC3E}">
        <p14:creationId xmlns:p14="http://schemas.microsoft.com/office/powerpoint/2010/main" val="1396262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F2F28A-8282-974C-9D7F-8AE16779A408}" type="slidenum">
              <a:rPr lang="en-US" altLang="en-US"/>
              <a:pPr/>
              <a:t>28</a:t>
            </a:fld>
            <a:endParaRPr lang="en-US" altLang="en-US"/>
          </a:p>
        </p:txBody>
      </p:sp>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ltLang="en-US" b="1"/>
              <a:t>Rain Barrels and Rain Harvesting</a:t>
            </a:r>
          </a:p>
          <a:p>
            <a:r>
              <a:rPr lang="en-US" altLang="en-US"/>
              <a:t>Rain barrels are one of many techniques we can use to make our landscapes more environmentally friendly.</a:t>
            </a:r>
          </a:p>
        </p:txBody>
      </p:sp>
    </p:spTree>
    <p:extLst>
      <p:ext uri="{BB962C8B-B14F-4D97-AF65-F5344CB8AC3E}">
        <p14:creationId xmlns:p14="http://schemas.microsoft.com/office/powerpoint/2010/main" val="1428783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90BD4-97D8-474D-ABFA-D07B6FDDA82C}" type="slidenum">
              <a:rPr lang="en-US" altLang="en-US"/>
              <a:pPr/>
              <a:t>30</a:t>
            </a:fld>
            <a:endParaRPr lang="en-US" altLang="en-US"/>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altLang="en-US" b="1"/>
              <a:t>How Can I Harvest Rainwater?</a:t>
            </a:r>
          </a:p>
          <a:p>
            <a:pPr>
              <a:buFontTx/>
              <a:buChar char="•"/>
            </a:pPr>
            <a:r>
              <a:rPr lang="en-US" altLang="en-US"/>
              <a:t>Harvested water for landscape uses does not require chemical and biological clean up.</a:t>
            </a:r>
          </a:p>
          <a:p>
            <a:pPr>
              <a:buFontTx/>
              <a:buChar char="•"/>
            </a:pPr>
            <a:r>
              <a:rPr lang="en-US" altLang="en-US"/>
              <a:t>Components of rain harvesting system:</a:t>
            </a:r>
          </a:p>
          <a:p>
            <a:pPr lvl="1"/>
            <a:r>
              <a:rPr lang="en-US" altLang="en-US"/>
              <a:t>    - Collection area</a:t>
            </a:r>
          </a:p>
          <a:p>
            <a:pPr lvl="1"/>
            <a:r>
              <a:rPr lang="en-US" altLang="en-US"/>
              <a:t>    - Transport system</a:t>
            </a:r>
          </a:p>
          <a:p>
            <a:pPr lvl="1"/>
            <a:r>
              <a:rPr lang="en-US" altLang="en-US"/>
              <a:t>    - Filtration</a:t>
            </a:r>
          </a:p>
          <a:p>
            <a:pPr lvl="1"/>
            <a:r>
              <a:rPr lang="en-US" altLang="en-US"/>
              <a:t>    - Storage</a:t>
            </a:r>
          </a:p>
          <a:p>
            <a:pPr lvl="1"/>
            <a:r>
              <a:rPr lang="en-US" altLang="en-US"/>
              <a:t>    - Delivery and Distribution</a:t>
            </a:r>
          </a:p>
        </p:txBody>
      </p:sp>
    </p:spTree>
    <p:extLst>
      <p:ext uri="{BB962C8B-B14F-4D97-AF65-F5344CB8AC3E}">
        <p14:creationId xmlns:p14="http://schemas.microsoft.com/office/powerpoint/2010/main" val="393958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970223-1CCE-0242-BAA5-1BBDFF1B48DC}" type="slidenum">
              <a:rPr lang="en-US" altLang="en-US"/>
              <a:pPr/>
              <a:t>31</a:t>
            </a:fld>
            <a:endParaRPr lang="en-US" altLang="en-US"/>
          </a:p>
        </p:txBody>
      </p:sp>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altLang="en-US" b="1"/>
              <a:t>Collection Area and Transportation</a:t>
            </a:r>
          </a:p>
          <a:p>
            <a:pPr>
              <a:buFontTx/>
              <a:buChar char="•"/>
            </a:pPr>
            <a:r>
              <a:rPr lang="en-US" altLang="en-US"/>
              <a:t>Collection is most often rooftops.</a:t>
            </a:r>
          </a:p>
          <a:p>
            <a:pPr>
              <a:buFontTx/>
              <a:buChar char="•"/>
            </a:pPr>
            <a:r>
              <a:rPr lang="en-US" altLang="en-US"/>
              <a:t>Other impervious areas.</a:t>
            </a:r>
          </a:p>
          <a:p>
            <a:pPr>
              <a:buFontTx/>
              <a:buChar char="•"/>
            </a:pPr>
            <a:r>
              <a:rPr lang="en-US" altLang="en-US"/>
              <a:t>Turf areas and planting beds.</a:t>
            </a:r>
          </a:p>
          <a:p>
            <a:pPr>
              <a:buFontTx/>
              <a:buChar char="•"/>
            </a:pPr>
            <a:r>
              <a:rPr lang="en-US" altLang="en-US"/>
              <a:t>Transportation carries water from collection area to storage.</a:t>
            </a:r>
          </a:p>
          <a:p>
            <a:pPr lvl="1"/>
            <a:r>
              <a:rPr lang="en-US" altLang="en-US"/>
              <a:t>- Gutters</a:t>
            </a:r>
          </a:p>
          <a:p>
            <a:pPr lvl="1"/>
            <a:r>
              <a:rPr lang="en-US" altLang="en-US"/>
              <a:t>- Underground pipes</a:t>
            </a:r>
          </a:p>
          <a:p>
            <a:endParaRPr lang="en-US" altLang="en-US"/>
          </a:p>
        </p:txBody>
      </p:sp>
    </p:spTree>
    <p:extLst>
      <p:ext uri="{BB962C8B-B14F-4D97-AF65-F5344CB8AC3E}">
        <p14:creationId xmlns:p14="http://schemas.microsoft.com/office/powerpoint/2010/main" val="572409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0825" cy="6850063"/>
            <a:chOff x="0" y="0"/>
            <a:chExt cx="5758" cy="4315"/>
          </a:xfrm>
        </p:grpSpPr>
        <p:grpSp>
          <p:nvGrpSpPr>
            <p:cNvPr id="5123" name="Group 3"/>
            <p:cNvGrpSpPr>
              <a:grpSpLocks/>
            </p:cNvGrpSpPr>
            <p:nvPr userDrawn="1"/>
          </p:nvGrpSpPr>
          <p:grpSpPr bwMode="auto">
            <a:xfrm>
              <a:off x="1728" y="2230"/>
              <a:ext cx="4027" cy="2085"/>
              <a:chOff x="1728" y="2230"/>
              <a:chExt cx="4027" cy="2085"/>
            </a:xfrm>
          </p:grpSpPr>
          <p:sp>
            <p:nvSpPr>
              <p:cNvPr id="5124"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7"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8"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9"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smtClean="0"/>
              <a:t>Click to edit Master title style</a:t>
            </a:r>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5133" name="Rectangle 13"/>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5134" name="Rectangle 14"/>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5135" name="Rectangle 15"/>
          <p:cNvSpPr>
            <a:spLocks noGrp="1" noChangeArrowheads="1"/>
          </p:cNvSpPr>
          <p:nvPr>
            <p:ph type="sldNum" sz="quarter" idx="4"/>
          </p:nvPr>
        </p:nvSpPr>
        <p:spPr>
          <a:xfrm>
            <a:off x="6553200" y="6254750"/>
            <a:ext cx="2133600" cy="476250"/>
          </a:xfrm>
        </p:spPr>
        <p:txBody>
          <a:bodyPr/>
          <a:lstStyle>
            <a:lvl1pPr>
              <a:defRPr/>
            </a:lvl1pPr>
          </a:lstStyle>
          <a:p>
            <a:fld id="{6AA3BF95-A1DC-D74E-BDF2-B7F07FB3EDC0}" type="slidenum">
              <a:rPr lang="en-US" altLang="en-US"/>
              <a:pPr/>
              <a:t>‹#›</a:t>
            </a:fld>
            <a:endParaRPr lang="en-US"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2982F245-1380-AD41-9E15-B85E3B0EF3F1}"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789426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46E26B8-6F7B-874A-8B05-824CF69F5002}"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73524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5C6FED18-80EC-C440-B42F-51ECCB17CA65}" type="slidenum">
              <a:rPr lang="en-US" altLang="en-US"/>
              <a:pPr/>
              <a:t>‹#›</a:t>
            </a:fld>
            <a:endParaRPr lang="en-US" altLang="en-US"/>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690802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F27670EB-C80A-D942-9E61-6501BCB1DFD3}" type="slidenum">
              <a:rPr lang="en-US" altLang="en-US"/>
              <a:pPr/>
              <a:t>‹#›</a:t>
            </a:fld>
            <a:endParaRPr lang="en-US" alt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ltLang="en-US"/>
          </a:p>
        </p:txBody>
      </p:sp>
    </p:spTree>
    <p:extLst>
      <p:ext uri="{BB962C8B-B14F-4D97-AF65-F5344CB8AC3E}">
        <p14:creationId xmlns:p14="http://schemas.microsoft.com/office/powerpoint/2010/main" val="1022147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6194CE1-BCAD-454A-97AE-8D59CC9B7ACF}"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4495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06E83F77-B447-0040-8493-4897BC61AFBE}"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72652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46C9EA7B-12E0-B346-8F01-F8106B124EC9}"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3280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E6684489-D25C-5F48-B8FD-3DAB986086BC}"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8047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0F1B5A65-590C-054F-8B7D-B45D91EA9AE8}"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53960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ECB0A546-D75C-0B4C-836B-E7375CD05B81}"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11175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1451E446-CE2A-6B43-AF50-223EFE61627D}"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1160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20BBEBEB-93C8-CE4D-88C5-E9150794D9C0}"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565805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ltLang="en-US"/>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6AA30212-BDC3-3D4E-9C6C-7C7401D9D2F1}" type="slidenum">
              <a:rPr lang="en-US" altLang="en-US"/>
              <a:pPr/>
              <a:t>‹#›</a:t>
            </a:fld>
            <a:endParaRPr lang="en-US" altLang="en-US"/>
          </a:p>
        </p:txBody>
      </p:sp>
      <p:grpSp>
        <p:nvGrpSpPr>
          <p:cNvPr id="4100" name="Group 4"/>
          <p:cNvGrpSpPr>
            <a:grpSpLocks/>
          </p:cNvGrpSpPr>
          <p:nvPr/>
        </p:nvGrpSpPr>
        <p:grpSpPr bwMode="auto">
          <a:xfrm>
            <a:off x="0" y="0"/>
            <a:ext cx="9140825" cy="6850063"/>
            <a:chOff x="0" y="0"/>
            <a:chExt cx="5758" cy="4315"/>
          </a:xfrm>
        </p:grpSpPr>
        <p:grpSp>
          <p:nvGrpSpPr>
            <p:cNvPr id="4101"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en-US" altLang="en-US"/>
          </a:p>
        </p:txBody>
      </p:sp>
      <p:sp>
        <p:nvSpPr>
          <p:cNvPr id="411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iming>
    <p:tnLst>
      <p:par>
        <p:cTn id="1" dur="indefinite" restart="never" nodeType="tmRoot"/>
      </p:par>
    </p:tn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fontAlgn="base">
        <a:spcBef>
          <a:spcPct val="20000"/>
        </a:spcBef>
        <a:spcAft>
          <a:spcPct val="0"/>
        </a:spcAft>
        <a:buClr>
          <a:schemeClr val="hlink"/>
        </a:buClr>
        <a:buSzPct val="70000"/>
        <a:buFont typeface="Wingdings"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hyperlink" Target="http://www.griffin.uga.edu/aemn/images/full/title.jpg" TargetMode="External"/><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 Id="rId3" Type="http://schemas.openxmlformats.org/officeDocument/2006/relationships/image" Target="../media/image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5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 Id="rId3"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1524000" y="228600"/>
            <a:ext cx="66008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dirty="0"/>
              <a:t>BMPs for Water Conservation</a:t>
            </a:r>
          </a:p>
        </p:txBody>
      </p:sp>
      <p:pic>
        <p:nvPicPr>
          <p:cNvPr id="470019" name="Picture 3" descr="DSC039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7696200" cy="5772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ext Box 2"/>
          <p:cNvSpPr txBox="1">
            <a:spLocks noChangeArrowheads="1"/>
          </p:cNvSpPr>
          <p:nvPr/>
        </p:nvSpPr>
        <p:spPr bwMode="auto">
          <a:xfrm>
            <a:off x="1676400" y="381000"/>
            <a:ext cx="48148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Installation BMPs for</a:t>
            </a:r>
          </a:p>
          <a:p>
            <a:r>
              <a:rPr lang="en-US" altLang="en-US" b="1"/>
              <a:t> Water Conservation</a:t>
            </a:r>
          </a:p>
        </p:txBody>
      </p:sp>
      <p:sp>
        <p:nvSpPr>
          <p:cNvPr id="481283" name="Text Box 3"/>
          <p:cNvSpPr txBox="1">
            <a:spLocks noChangeArrowheads="1"/>
          </p:cNvSpPr>
          <p:nvPr/>
        </p:nvSpPr>
        <p:spPr bwMode="auto">
          <a:xfrm>
            <a:off x="381000" y="1905000"/>
            <a:ext cx="81280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sz="3200"/>
              <a:t> Plant in fall and winter</a:t>
            </a:r>
          </a:p>
          <a:p>
            <a:pPr>
              <a:buFontTx/>
              <a:buChar char="•"/>
            </a:pPr>
            <a:r>
              <a:rPr lang="en-US" altLang="en-US" sz="3200"/>
              <a:t> Prepare planting bed – infiltration, water holding</a:t>
            </a:r>
          </a:p>
          <a:p>
            <a:pPr>
              <a:buFontTx/>
              <a:buChar char="•"/>
            </a:pPr>
            <a:r>
              <a:rPr lang="en-US" altLang="en-US" sz="3200"/>
              <a:t> Appropriate soil amendments</a:t>
            </a:r>
          </a:p>
          <a:p>
            <a:pPr>
              <a:buFontTx/>
              <a:buChar char="•"/>
            </a:pPr>
            <a:r>
              <a:rPr lang="en-US" altLang="en-US" sz="3200"/>
              <a:t> Soil testing – proper lime and fertilizer</a:t>
            </a:r>
          </a:p>
          <a:p>
            <a:pPr>
              <a:buFontTx/>
              <a:buChar char="•"/>
            </a:pPr>
            <a:r>
              <a:rPr lang="en-US" altLang="en-US" sz="3200"/>
              <a:t> Mulch</a:t>
            </a:r>
          </a:p>
        </p:txBody>
      </p:sp>
      <p:sp>
        <p:nvSpPr>
          <p:cNvPr id="481284" name="Text Box 4"/>
          <p:cNvSpPr txBox="1">
            <a:spLocks noChangeArrowheads="1"/>
          </p:cNvSpPr>
          <p:nvPr/>
        </p:nvSpPr>
        <p:spPr bwMode="auto">
          <a:xfrm>
            <a:off x="685800" y="5181600"/>
            <a:ext cx="734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http://apps.caes.uga.edu/urbanag/pubs/bmp_watercon.pdf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Rot="1" noChangeArrowheads="1"/>
          </p:cNvSpPr>
          <p:nvPr>
            <p:ph type="title"/>
          </p:nvPr>
        </p:nvSpPr>
        <p:spPr>
          <a:xfrm>
            <a:off x="0" y="0"/>
            <a:ext cx="9144000" cy="1143000"/>
          </a:xfrm>
          <a:noFill/>
        </p:spPr>
        <p:txBody>
          <a:bodyPr/>
          <a:lstStyle/>
          <a:p>
            <a:r>
              <a:rPr lang="en-US" altLang="en-US" b="0"/>
              <a:t>Timing of Installation</a:t>
            </a:r>
          </a:p>
        </p:txBody>
      </p:sp>
      <p:graphicFrame>
        <p:nvGraphicFramePr>
          <p:cNvPr id="482307" name="Object 3"/>
          <p:cNvGraphicFramePr>
            <a:graphicFrameLocks noChangeAspect="1"/>
          </p:cNvGraphicFramePr>
          <p:nvPr>
            <p:ph type="chart" idx="1"/>
          </p:nvPr>
        </p:nvGraphicFramePr>
        <p:xfrm>
          <a:off x="152400" y="2133600"/>
          <a:ext cx="8763000" cy="4279900"/>
        </p:xfrm>
        <a:graphic>
          <a:graphicData uri="http://schemas.openxmlformats.org/presentationml/2006/ole">
            <mc:AlternateContent xmlns:mc="http://schemas.openxmlformats.org/markup-compatibility/2006">
              <mc:Choice xmlns:v="urn:schemas-microsoft-com:vml" Requires="v">
                <p:oleObj spid="_x0000_s482314" name="Chart" r:id="rId4" imgW="9829800" imgH="4114800" progId="MSGraph.Chart.8">
                  <p:embed followColorScheme="full"/>
                </p:oleObj>
              </mc:Choice>
              <mc:Fallback>
                <p:oleObj name="Chart" r:id="rId4" imgW="9829800" imgH="41148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133600"/>
                        <a:ext cx="8763000" cy="4279900"/>
                      </a:xfrm>
                      <a:prstGeom prst="rect">
                        <a:avLst/>
                      </a:prstGeom>
                    </p:spPr>
                  </p:pic>
                </p:oleObj>
              </mc:Fallback>
            </mc:AlternateContent>
          </a:graphicData>
        </a:graphic>
      </p:graphicFrame>
      <p:sp>
        <p:nvSpPr>
          <p:cNvPr id="482308" name="Line 4"/>
          <p:cNvSpPr>
            <a:spLocks noChangeShapeType="1"/>
          </p:cNvSpPr>
          <p:nvPr/>
        </p:nvSpPr>
        <p:spPr bwMode="auto">
          <a:xfrm flipH="1">
            <a:off x="3429000" y="2286000"/>
            <a:ext cx="3276600" cy="1676400"/>
          </a:xfrm>
          <a:prstGeom prst="line">
            <a:avLst/>
          </a:prstGeom>
          <a:noFill/>
          <a:ln w="53975">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2309" name="Text Box 5"/>
          <p:cNvSpPr txBox="1">
            <a:spLocks noChangeArrowheads="1"/>
          </p:cNvSpPr>
          <p:nvPr/>
        </p:nvSpPr>
        <p:spPr bwMode="auto">
          <a:xfrm>
            <a:off x="6172200" y="1676400"/>
            <a:ext cx="215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b="1">
                <a:solidFill>
                  <a:srgbClr val="FF6600"/>
                </a:solidFill>
                <a:latin typeface="Times New Roman" charset="0"/>
              </a:rPr>
              <a:t>Start Here!</a:t>
            </a:r>
          </a:p>
        </p:txBody>
      </p:sp>
      <p:sp>
        <p:nvSpPr>
          <p:cNvPr id="482310" name="Text Box 6"/>
          <p:cNvSpPr txBox="1">
            <a:spLocks noChangeArrowheads="1"/>
          </p:cNvSpPr>
          <p:nvPr/>
        </p:nvSpPr>
        <p:spPr bwMode="auto">
          <a:xfrm>
            <a:off x="2451100" y="914400"/>
            <a:ext cx="372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a:latin typeface="Times New Roman" charset="0"/>
              </a:rPr>
              <a:t>*Average from 1953 to 1992</a:t>
            </a:r>
          </a:p>
        </p:txBody>
      </p:sp>
      <p:sp>
        <p:nvSpPr>
          <p:cNvPr id="482311" name="Rectangle 7"/>
          <p:cNvSpPr>
            <a:spLocks noChangeArrowheads="1"/>
          </p:cNvSpPr>
          <p:nvPr/>
        </p:nvSpPr>
        <p:spPr bwMode="auto">
          <a:xfrm>
            <a:off x="2298700" y="1295400"/>
            <a:ext cx="387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a:latin typeface="Times New Roman" charset="0"/>
              </a:rPr>
              <a:t>**Average from 1971 to 1992</a:t>
            </a:r>
          </a:p>
        </p:txBody>
      </p:sp>
      <p:sp>
        <p:nvSpPr>
          <p:cNvPr id="482312" name="Text Box 8"/>
          <p:cNvSpPr txBox="1">
            <a:spLocks noChangeArrowheads="1"/>
          </p:cNvSpPr>
          <p:nvPr/>
        </p:nvSpPr>
        <p:spPr bwMode="auto">
          <a:xfrm>
            <a:off x="7239000" y="40386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1800" b="1">
                <a:latin typeface="Times New Roman" charset="0"/>
              </a:rPr>
              <a:t>*</a:t>
            </a:r>
          </a:p>
          <a:p>
            <a:pPr eaLnBrk="1" hangingPunct="1"/>
            <a:r>
              <a:rPr lang="en-US" altLang="en-US" sz="1800" b="1">
                <a:latin typeface="Times New Roman" charset="0"/>
              </a:rPr>
              <a:t>**</a:t>
            </a:r>
          </a:p>
        </p:txBody>
      </p:sp>
      <p:sp>
        <p:nvSpPr>
          <p:cNvPr id="482313" name="Text Box 9"/>
          <p:cNvSpPr txBox="1">
            <a:spLocks noChangeArrowheads="1"/>
          </p:cNvSpPr>
          <p:nvPr/>
        </p:nvSpPr>
        <p:spPr bwMode="auto">
          <a:xfrm rot="10800000">
            <a:off x="152400" y="1828800"/>
            <a:ext cx="549275"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nchor="b">
            <a:spAutoFit/>
          </a:bodyPr>
          <a:lstStyle/>
          <a:p>
            <a:pPr eaLnBrk="1" hangingPunct="1"/>
            <a:r>
              <a:rPr lang="en-US" altLang="en-US" sz="2400">
                <a:solidFill>
                  <a:schemeClr val="bg2"/>
                </a:solidFill>
                <a:latin typeface="Times New Roman" charset="0"/>
              </a:rPr>
              <a:t>Evaporative Water Loss - Inches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ext Box 2"/>
          <p:cNvSpPr txBox="1">
            <a:spLocks noChangeArrowheads="1"/>
          </p:cNvSpPr>
          <p:nvPr/>
        </p:nvSpPr>
        <p:spPr bwMode="auto">
          <a:xfrm>
            <a:off x="2971800" y="457200"/>
            <a:ext cx="2994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Maintenance</a:t>
            </a:r>
            <a:endParaRPr lang="en-US" altLang="en-US" sz="3200"/>
          </a:p>
        </p:txBody>
      </p:sp>
      <p:pic>
        <p:nvPicPr>
          <p:cNvPr id="484355" name="Picture 3" descr="lawncare_col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4140200"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Text Box 2"/>
          <p:cNvSpPr txBox="1">
            <a:spLocks noChangeArrowheads="1"/>
          </p:cNvSpPr>
          <p:nvPr/>
        </p:nvSpPr>
        <p:spPr bwMode="auto">
          <a:xfrm>
            <a:off x="1828800" y="533400"/>
            <a:ext cx="530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b="1"/>
              <a:t>Maintenance BMPs for </a:t>
            </a:r>
          </a:p>
          <a:p>
            <a:pPr algn="ctr"/>
            <a:r>
              <a:rPr lang="en-US" altLang="en-US" b="1"/>
              <a:t>Water Conservation</a:t>
            </a:r>
          </a:p>
        </p:txBody>
      </p:sp>
      <p:sp>
        <p:nvSpPr>
          <p:cNvPr id="485379" name="Text Box 3"/>
          <p:cNvSpPr txBox="1">
            <a:spLocks noChangeArrowheads="1"/>
          </p:cNvSpPr>
          <p:nvPr/>
        </p:nvSpPr>
        <p:spPr bwMode="auto">
          <a:xfrm>
            <a:off x="762000" y="1676400"/>
            <a:ext cx="8129588"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3200"/>
          </a:p>
          <a:p>
            <a:pPr>
              <a:buFontTx/>
              <a:buChar char="•"/>
            </a:pPr>
            <a:r>
              <a:rPr lang="en-US" altLang="en-US" sz="3200"/>
              <a:t> Proper liming and fertilization</a:t>
            </a:r>
          </a:p>
          <a:p>
            <a:pPr>
              <a:buFontTx/>
              <a:buChar char="•"/>
            </a:pPr>
            <a:r>
              <a:rPr lang="en-US" altLang="en-US" sz="3200"/>
              <a:t> Relieve compaction, improve infiltration</a:t>
            </a:r>
          </a:p>
          <a:p>
            <a:pPr>
              <a:buFontTx/>
              <a:buChar char="•"/>
            </a:pPr>
            <a:r>
              <a:rPr lang="en-US" altLang="en-US" sz="3200"/>
              <a:t> Pest control – weeds, insects, fungus, vertebrates</a:t>
            </a:r>
          </a:p>
          <a:p>
            <a:pPr>
              <a:buFontTx/>
              <a:buChar char="•"/>
            </a:pPr>
            <a:r>
              <a:rPr lang="en-US" altLang="en-US" sz="3200"/>
              <a:t> Mowing height</a:t>
            </a:r>
          </a:p>
          <a:p>
            <a:pPr>
              <a:buFontTx/>
              <a:buChar char="•"/>
            </a:pPr>
            <a:r>
              <a:rPr lang="en-US" altLang="en-US" sz="3200"/>
              <a:t> Proper pruning – selective vs. sheering</a:t>
            </a:r>
          </a:p>
          <a:p>
            <a:pPr>
              <a:buFontTx/>
              <a:buChar char="•"/>
            </a:pPr>
            <a:r>
              <a:rPr lang="en-US" altLang="en-US" sz="3200"/>
              <a:t> Mulching or topdressing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2" descr="lawn-irrigation-4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477000" cy="4337050"/>
          </a:xfrm>
          <a:prstGeom prst="rect">
            <a:avLst/>
          </a:prstGeom>
          <a:noFill/>
          <a:extLst>
            <a:ext uri="{909E8E84-426E-40DD-AFC4-6F175D3DCCD1}">
              <a14:hiddenFill xmlns:a14="http://schemas.microsoft.com/office/drawing/2010/main">
                <a:solidFill>
                  <a:srgbClr val="FFFFFF"/>
                </a:solidFill>
              </a14:hiddenFill>
            </a:ext>
          </a:extLst>
        </p:spPr>
      </p:pic>
      <p:sp>
        <p:nvSpPr>
          <p:cNvPr id="486403" name="Text Box 3"/>
          <p:cNvSpPr txBox="1">
            <a:spLocks noChangeArrowheads="1"/>
          </p:cNvSpPr>
          <p:nvPr/>
        </p:nvSpPr>
        <p:spPr bwMode="auto">
          <a:xfrm>
            <a:off x="2514600" y="609600"/>
            <a:ext cx="37036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Irrigation BMPs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ChangeArrowheads="1"/>
          </p:cNvSpPr>
          <p:nvPr/>
        </p:nvSpPr>
        <p:spPr bwMode="auto">
          <a:xfrm>
            <a:off x="228600" y="2165350"/>
            <a:ext cx="86106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altLang="en-US" sz="3200"/>
              <a:t> Design – deliver the correct quantity </a:t>
            </a:r>
          </a:p>
          <a:p>
            <a:pPr>
              <a:buFontTx/>
              <a:buChar char="•"/>
            </a:pPr>
            <a:r>
              <a:rPr lang="en-US" altLang="en-US" sz="3200"/>
              <a:t> Frequency – soil moisture or plant stress</a:t>
            </a:r>
          </a:p>
          <a:p>
            <a:pPr>
              <a:buFontTx/>
              <a:buChar char="•"/>
            </a:pPr>
            <a:r>
              <a:rPr lang="en-US" altLang="en-US" sz="3200"/>
              <a:t> Time of day </a:t>
            </a:r>
          </a:p>
          <a:p>
            <a:pPr>
              <a:buFontTx/>
              <a:buChar char="•"/>
            </a:pPr>
            <a:r>
              <a:rPr lang="en-US" altLang="en-US" sz="3200"/>
              <a:t> Efficiency – uniform, leaks, overspray, evaporation</a:t>
            </a:r>
          </a:p>
          <a:p>
            <a:pPr>
              <a:buFontTx/>
              <a:buChar char="•"/>
            </a:pPr>
            <a:r>
              <a:rPr lang="en-US" altLang="en-US" sz="3200"/>
              <a:t> Quantity – encourage deep roots</a:t>
            </a:r>
          </a:p>
        </p:txBody>
      </p:sp>
      <p:sp>
        <p:nvSpPr>
          <p:cNvPr id="487427" name="Text Box 3"/>
          <p:cNvSpPr txBox="1">
            <a:spLocks noChangeArrowheads="1"/>
          </p:cNvSpPr>
          <p:nvPr/>
        </p:nvSpPr>
        <p:spPr bwMode="auto">
          <a:xfrm>
            <a:off x="3048000" y="1066800"/>
            <a:ext cx="2243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Irrigation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2" descr="carter center 1"/>
          <p:cNvPicPr>
            <a:picLocks noChangeAspect="1" noChangeArrowheads="1"/>
          </p:cNvPicPr>
          <p:nvPr/>
        </p:nvPicPr>
        <p:blipFill>
          <a:blip r:embed="rId3">
            <a:extLst>
              <a:ext uri="{28A0092B-C50C-407E-A947-70E740481C1C}">
                <a14:useLocalDpi xmlns:a14="http://schemas.microsoft.com/office/drawing/2010/main" val="0"/>
              </a:ext>
            </a:extLst>
          </a:blip>
          <a:srcRect t="2" r="7176" b="18851"/>
          <a:stretch>
            <a:fillRect/>
          </a:stretch>
        </p:blipFill>
        <p:spPr bwMode="auto">
          <a:xfrm>
            <a:off x="1219200" y="1143000"/>
            <a:ext cx="6324600" cy="3786188"/>
          </a:xfrm>
          <a:prstGeom prst="rect">
            <a:avLst/>
          </a:prstGeom>
          <a:solidFill>
            <a:schemeClr val="tx1"/>
          </a:solidFill>
          <a:ln w="57150">
            <a:solidFill>
              <a:schemeClr val="tx1"/>
            </a:solidFill>
            <a:miter lim="800000"/>
            <a:headEnd/>
            <a:tailEnd/>
          </a:ln>
        </p:spPr>
      </p:pic>
      <p:sp>
        <p:nvSpPr>
          <p:cNvPr id="488451" name="Text Box 3"/>
          <p:cNvSpPr txBox="1">
            <a:spLocks noChangeArrowheads="1"/>
          </p:cNvSpPr>
          <p:nvPr/>
        </p:nvSpPr>
        <p:spPr bwMode="auto">
          <a:xfrm>
            <a:off x="3124200" y="381000"/>
            <a:ext cx="2994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Automatic Timer</a:t>
            </a:r>
          </a:p>
        </p:txBody>
      </p:sp>
      <p:sp>
        <p:nvSpPr>
          <p:cNvPr id="488452" name="Text Box 4"/>
          <p:cNvSpPr txBox="1">
            <a:spLocks noChangeArrowheads="1"/>
          </p:cNvSpPr>
          <p:nvPr/>
        </p:nvSpPr>
        <p:spPr bwMode="auto">
          <a:xfrm>
            <a:off x="1812925" y="5124450"/>
            <a:ext cx="5688013"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3200">
                <a:latin typeface="Times New Roman" charset="0"/>
              </a:rPr>
              <a:t>More difficult to set </a:t>
            </a:r>
          </a:p>
          <a:p>
            <a:pPr eaLnBrk="1" hangingPunct="1">
              <a:buFontTx/>
              <a:buChar char="•"/>
            </a:pPr>
            <a:r>
              <a:rPr lang="en-US" altLang="en-US" sz="3200">
                <a:latin typeface="Times New Roman" charset="0"/>
              </a:rPr>
              <a:t>Automatically turns irrigation on</a:t>
            </a:r>
          </a:p>
          <a:p>
            <a:pPr eaLnBrk="1" hangingPunct="1">
              <a:buFontTx/>
              <a:buChar char="•"/>
            </a:pPr>
            <a:r>
              <a:rPr lang="en-US" altLang="en-US" sz="3200">
                <a:latin typeface="Times New Roman" charset="0"/>
              </a:rPr>
              <a:t> Automatic shutoff</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descr="Water_041"/>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524000" y="2286000"/>
            <a:ext cx="5410200" cy="405765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490499" name="Text Box 3"/>
          <p:cNvSpPr txBox="1">
            <a:spLocks noChangeArrowheads="1"/>
          </p:cNvSpPr>
          <p:nvPr/>
        </p:nvSpPr>
        <p:spPr bwMode="auto">
          <a:xfrm>
            <a:off x="3048000" y="152400"/>
            <a:ext cx="3024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400" b="1">
                <a:latin typeface="Times New Roman" charset="0"/>
              </a:rPr>
              <a:t>Rain Cutoff</a:t>
            </a:r>
          </a:p>
        </p:txBody>
      </p:sp>
      <p:sp>
        <p:nvSpPr>
          <p:cNvPr id="490500" name="Text Box 4"/>
          <p:cNvSpPr txBox="1">
            <a:spLocks noChangeArrowheads="1"/>
          </p:cNvSpPr>
          <p:nvPr/>
        </p:nvSpPr>
        <p:spPr bwMode="auto">
          <a:xfrm>
            <a:off x="1371600" y="990600"/>
            <a:ext cx="63595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Don’t water in the rain-</a:t>
            </a:r>
          </a:p>
          <a:p>
            <a:pPr eaLnBrk="1" hangingPunct="1"/>
            <a:r>
              <a:rPr lang="en-US" altLang="en-US" sz="3200">
                <a:latin typeface="Times New Roman" charset="0"/>
              </a:rPr>
              <a:t>Install an automatic rain cutoff device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ext Box 2"/>
          <p:cNvSpPr txBox="1">
            <a:spLocks noChangeArrowheads="1"/>
          </p:cNvSpPr>
          <p:nvPr/>
        </p:nvSpPr>
        <p:spPr bwMode="auto">
          <a:xfrm>
            <a:off x="228600" y="4953000"/>
            <a:ext cx="85502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Water savings of 46 to 88% reported in Florida</a:t>
            </a:r>
          </a:p>
          <a:p>
            <a:pPr eaLnBrk="1" hangingPunct="1"/>
            <a:r>
              <a:rPr lang="en-US" altLang="en-US" sz="3200">
                <a:latin typeface="Arial" charset="0"/>
              </a:rPr>
              <a:t>compared to systems with rain sensors</a:t>
            </a:r>
          </a:p>
          <a:p>
            <a:pPr eaLnBrk="1" hangingPunct="1"/>
            <a:r>
              <a:rPr lang="en-US" altLang="en-US" sz="3200">
                <a:latin typeface="Arial" charset="0"/>
              </a:rPr>
              <a:t>(Lailhacar et al., 2005) </a:t>
            </a:r>
          </a:p>
        </p:txBody>
      </p:sp>
      <p:pic>
        <p:nvPicPr>
          <p:cNvPr id="491523" name="Picture 3" descr="IMG_7160"/>
          <p:cNvPicPr>
            <a:picLocks noChangeAspect="1" noChangeArrowheads="1"/>
          </p:cNvPicPr>
          <p:nvPr/>
        </p:nvPicPr>
        <p:blipFill>
          <a:blip r:embed="rId2">
            <a:extLst>
              <a:ext uri="{28A0092B-C50C-407E-A947-70E740481C1C}">
                <a14:useLocalDpi xmlns:a14="http://schemas.microsoft.com/office/drawing/2010/main" val="0"/>
              </a:ext>
            </a:extLst>
          </a:blip>
          <a:srcRect b="15294"/>
          <a:stretch>
            <a:fillRect/>
          </a:stretch>
        </p:blipFill>
        <p:spPr bwMode="auto">
          <a:xfrm>
            <a:off x="4800600" y="228600"/>
            <a:ext cx="36576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491524" name="Picture 4" descr="IMG_7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886200" cy="2590800"/>
          </a:xfrm>
          <a:prstGeom prst="rect">
            <a:avLst/>
          </a:prstGeom>
          <a:noFill/>
          <a:extLst>
            <a:ext uri="{909E8E84-426E-40DD-AFC4-6F175D3DCCD1}">
              <a14:hiddenFill xmlns:a14="http://schemas.microsoft.com/office/drawing/2010/main">
                <a:solidFill>
                  <a:srgbClr val="FFFFFF"/>
                </a:solidFill>
              </a14:hiddenFill>
            </a:ext>
          </a:extLst>
        </p:spPr>
      </p:pic>
      <p:sp>
        <p:nvSpPr>
          <p:cNvPr id="491525" name="Text Box 5"/>
          <p:cNvSpPr txBox="1">
            <a:spLocks noChangeArrowheads="1"/>
          </p:cNvSpPr>
          <p:nvPr/>
        </p:nvSpPr>
        <p:spPr bwMode="auto">
          <a:xfrm>
            <a:off x="1066800" y="381000"/>
            <a:ext cx="25304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Soil Moisture</a:t>
            </a:r>
          </a:p>
          <a:p>
            <a:pPr eaLnBrk="1" hangingPunct="1"/>
            <a:r>
              <a:rPr lang="en-US" altLang="en-US" sz="3200">
                <a:latin typeface="Arial" charset="0"/>
              </a:rPr>
              <a:t>  Sensors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2" descr="007Q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29000"/>
            <a:ext cx="6457950" cy="2774950"/>
          </a:xfrm>
          <a:prstGeom prst="rect">
            <a:avLst/>
          </a:prstGeom>
          <a:noFill/>
          <a:extLst>
            <a:ext uri="{909E8E84-426E-40DD-AFC4-6F175D3DCCD1}">
              <a14:hiddenFill xmlns:a14="http://schemas.microsoft.com/office/drawing/2010/main">
                <a:solidFill>
                  <a:srgbClr val="FFFFFF"/>
                </a:solidFill>
              </a14:hiddenFill>
            </a:ext>
          </a:extLst>
        </p:spPr>
      </p:pic>
      <p:pic>
        <p:nvPicPr>
          <p:cNvPr id="492547" name="Picture 3"/>
          <p:cNvPicPr>
            <a:picLocks noChangeAspect="1" noChangeArrowheads="1"/>
          </p:cNvPicPr>
          <p:nvPr/>
        </p:nvPicPr>
        <p:blipFill>
          <a:blip r:embed="rId3">
            <a:extLst>
              <a:ext uri="{28A0092B-C50C-407E-A947-70E740481C1C}">
                <a14:useLocalDpi xmlns:a14="http://schemas.microsoft.com/office/drawing/2010/main" val="0"/>
              </a:ext>
            </a:extLst>
          </a:blip>
          <a:srcRect l="7500" t="25781" r="56876" b="38281"/>
          <a:stretch>
            <a:fillRect/>
          </a:stretch>
        </p:blipFill>
        <p:spPr bwMode="auto">
          <a:xfrm>
            <a:off x="5791200" y="533400"/>
            <a:ext cx="3352800" cy="27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92548" name="Text Box 4"/>
          <p:cNvSpPr txBox="1">
            <a:spLocks noChangeArrowheads="1"/>
          </p:cNvSpPr>
          <p:nvPr/>
        </p:nvSpPr>
        <p:spPr bwMode="auto">
          <a:xfrm>
            <a:off x="152400" y="381000"/>
            <a:ext cx="6019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b="1">
                <a:latin typeface="Times New Roman" charset="0"/>
              </a:rPr>
              <a:t>Check your Ordinances</a:t>
            </a:r>
          </a:p>
          <a:p>
            <a:pPr eaLnBrk="1" hangingPunct="1"/>
            <a:r>
              <a:rPr lang="en-US" altLang="en-US" sz="3200" b="1">
                <a:latin typeface="Times New Roman" charset="0"/>
              </a:rPr>
              <a:t>Backflow Prevention may be required to prevent your</a:t>
            </a:r>
          </a:p>
          <a:p>
            <a:pPr eaLnBrk="1" hangingPunct="1"/>
            <a:r>
              <a:rPr lang="en-US" altLang="en-US" sz="3200" b="1">
                <a:latin typeface="Times New Roman" charset="0"/>
              </a:rPr>
              <a:t>irrigation system from contaminating water supplies</a:t>
            </a:r>
          </a:p>
        </p:txBody>
      </p:sp>
      <p:sp>
        <p:nvSpPr>
          <p:cNvPr id="492549" name="Text Box 5"/>
          <p:cNvSpPr txBox="1">
            <a:spLocks noChangeArrowheads="1"/>
          </p:cNvSpPr>
          <p:nvPr/>
        </p:nvSpPr>
        <p:spPr bwMode="auto">
          <a:xfrm>
            <a:off x="6629400" y="4191000"/>
            <a:ext cx="19351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Watts.com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descr="demands on Georgia's water supply -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543800" cy="4224338"/>
          </a:xfrm>
          <a:prstGeom prst="rect">
            <a:avLst/>
          </a:prstGeom>
          <a:noFill/>
          <a:extLst>
            <a:ext uri="{909E8E84-426E-40DD-AFC4-6F175D3DCCD1}">
              <a14:hiddenFill xmlns:a14="http://schemas.microsoft.com/office/drawing/2010/main">
                <a:solidFill>
                  <a:srgbClr val="FFFFFF"/>
                </a:solidFill>
              </a14:hiddenFill>
            </a:ext>
          </a:extLst>
        </p:spPr>
      </p:pic>
      <p:sp>
        <p:nvSpPr>
          <p:cNvPr id="471043" name="Text Box 3"/>
          <p:cNvSpPr txBox="1">
            <a:spLocks noChangeArrowheads="1"/>
          </p:cNvSpPr>
          <p:nvPr/>
        </p:nvSpPr>
        <p:spPr bwMode="auto">
          <a:xfrm>
            <a:off x="1066800" y="228600"/>
            <a:ext cx="73548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b="1">
                <a:latin typeface="Times New Roman" charset="0"/>
              </a:rPr>
              <a:t>Population Growth &amp; Water Use</a:t>
            </a:r>
          </a:p>
        </p:txBody>
      </p:sp>
      <p:sp>
        <p:nvSpPr>
          <p:cNvPr id="471044" name="Text Box 4"/>
          <p:cNvSpPr txBox="1">
            <a:spLocks noChangeArrowheads="1"/>
          </p:cNvSpPr>
          <p:nvPr/>
        </p:nvSpPr>
        <p:spPr bwMode="auto">
          <a:xfrm>
            <a:off x="990600" y="5638800"/>
            <a:ext cx="7283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 GA Water Use increased 20% between 1990 – 2000 (EPD, 2007)</a:t>
            </a:r>
          </a:p>
          <a:p>
            <a:pPr eaLnBrk="1" hangingPunct="1"/>
            <a:r>
              <a:rPr lang="en-US" altLang="en-US" sz="1800">
                <a:latin typeface="Arial" charset="0"/>
              </a:rPr>
              <a:t>- 16% increase in population projected for 2000 – 2010 (Bachel, 2003)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ext Box 2"/>
          <p:cNvSpPr txBox="1">
            <a:spLocks noChangeArrowheads="1"/>
          </p:cNvSpPr>
          <p:nvPr/>
        </p:nvSpPr>
        <p:spPr bwMode="auto">
          <a:xfrm>
            <a:off x="1981200" y="152400"/>
            <a:ext cx="48577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b="1">
                <a:latin typeface="Times New Roman" charset="0"/>
              </a:rPr>
              <a:t>Irrigation Scheduling</a:t>
            </a:r>
          </a:p>
        </p:txBody>
      </p:sp>
      <p:sp>
        <p:nvSpPr>
          <p:cNvPr id="493571" name="Text Box 3"/>
          <p:cNvSpPr txBox="1">
            <a:spLocks noChangeArrowheads="1"/>
          </p:cNvSpPr>
          <p:nvPr/>
        </p:nvSpPr>
        <p:spPr bwMode="auto">
          <a:xfrm>
            <a:off x="1143000" y="838200"/>
            <a:ext cx="632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Tx/>
              <a:buChar char="•"/>
            </a:pPr>
            <a:r>
              <a:rPr lang="en-US" altLang="en-US" sz="3200">
                <a:latin typeface="Times New Roman" charset="0"/>
              </a:rPr>
              <a:t> When are you allowed to irrigate?</a:t>
            </a:r>
          </a:p>
        </p:txBody>
      </p:sp>
      <p:pic>
        <p:nvPicPr>
          <p:cNvPr id="493572" name="Picture 4"/>
          <p:cNvPicPr>
            <a:picLocks noChangeAspect="1" noChangeArrowheads="1"/>
          </p:cNvPicPr>
          <p:nvPr/>
        </p:nvPicPr>
        <p:blipFill>
          <a:blip r:embed="rId2">
            <a:extLst>
              <a:ext uri="{28A0092B-C50C-407E-A947-70E740481C1C}">
                <a14:useLocalDpi xmlns:a14="http://schemas.microsoft.com/office/drawing/2010/main" val="0"/>
              </a:ext>
            </a:extLst>
          </a:blip>
          <a:srcRect l="25000" t="19531" r="26250" b="23438"/>
          <a:stretch>
            <a:fillRect/>
          </a:stretch>
        </p:blipFill>
        <p:spPr bwMode="auto">
          <a:xfrm>
            <a:off x="838200" y="1600200"/>
            <a:ext cx="5029200" cy="470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93573" name="Text Box 5"/>
          <p:cNvSpPr txBox="1">
            <a:spLocks noChangeArrowheads="1"/>
          </p:cNvSpPr>
          <p:nvPr/>
        </p:nvSpPr>
        <p:spPr bwMode="auto">
          <a:xfrm>
            <a:off x="6156325" y="2609850"/>
            <a:ext cx="2251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What days?</a:t>
            </a:r>
          </a:p>
          <a:p>
            <a:pPr eaLnBrk="1" hangingPunct="1"/>
            <a:r>
              <a:rPr lang="en-US" altLang="en-US" sz="3200">
                <a:latin typeface="Times New Roman" charset="0"/>
              </a:rPr>
              <a:t>What hours?</a:t>
            </a:r>
          </a:p>
        </p:txBody>
      </p:sp>
      <p:sp>
        <p:nvSpPr>
          <p:cNvPr id="493574" name="Line 6"/>
          <p:cNvSpPr>
            <a:spLocks noChangeShapeType="1"/>
          </p:cNvSpPr>
          <p:nvPr/>
        </p:nvSpPr>
        <p:spPr bwMode="auto">
          <a:xfrm flipH="1">
            <a:off x="5105400" y="2895600"/>
            <a:ext cx="1066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3575" name="Line 7"/>
          <p:cNvSpPr>
            <a:spLocks noChangeShapeType="1"/>
          </p:cNvSpPr>
          <p:nvPr/>
        </p:nvSpPr>
        <p:spPr bwMode="auto">
          <a:xfrm flipH="1">
            <a:off x="5105400" y="3429000"/>
            <a:ext cx="1143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3576" name="Text Box 8"/>
          <p:cNvSpPr txBox="1">
            <a:spLocks noChangeArrowheads="1"/>
          </p:cNvSpPr>
          <p:nvPr/>
        </p:nvSpPr>
        <p:spPr bwMode="auto">
          <a:xfrm>
            <a:off x="5943600" y="5486400"/>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Don’t get fined</a:t>
            </a:r>
          </a:p>
        </p:txBody>
      </p:sp>
      <p:sp>
        <p:nvSpPr>
          <p:cNvPr id="493577" name="Line 9"/>
          <p:cNvSpPr>
            <a:spLocks noChangeShapeType="1"/>
          </p:cNvSpPr>
          <p:nvPr/>
        </p:nvSpPr>
        <p:spPr bwMode="auto">
          <a:xfrm flipH="1">
            <a:off x="4267200" y="5715000"/>
            <a:ext cx="1676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Text Box 2"/>
          <p:cNvSpPr txBox="1">
            <a:spLocks noChangeArrowheads="1"/>
          </p:cNvSpPr>
          <p:nvPr/>
        </p:nvSpPr>
        <p:spPr bwMode="auto">
          <a:xfrm>
            <a:off x="2362200" y="304800"/>
            <a:ext cx="55911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b="1">
                <a:latin typeface="Times New Roman" charset="0"/>
              </a:rPr>
              <a:t>How do I know how long</a:t>
            </a:r>
          </a:p>
          <a:p>
            <a:pPr eaLnBrk="1" hangingPunct="1"/>
            <a:r>
              <a:rPr lang="en-US" altLang="en-US" b="1">
                <a:latin typeface="Times New Roman" charset="0"/>
              </a:rPr>
              <a:t>I need to irrigate?</a:t>
            </a:r>
          </a:p>
        </p:txBody>
      </p:sp>
      <p:pic>
        <p:nvPicPr>
          <p:cNvPr id="494595" name="Picture 3" descr="lawn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13716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494596" name="Picture 4" descr="lawn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95600"/>
            <a:ext cx="2286000" cy="1635125"/>
          </a:xfrm>
          <a:prstGeom prst="rect">
            <a:avLst/>
          </a:prstGeom>
          <a:noFill/>
          <a:extLst>
            <a:ext uri="{909E8E84-426E-40DD-AFC4-6F175D3DCCD1}">
              <a14:hiddenFill xmlns:a14="http://schemas.microsoft.com/office/drawing/2010/main">
                <a:solidFill>
                  <a:srgbClr val="FFFFFF"/>
                </a:solidFill>
              </a14:hiddenFill>
            </a:ext>
          </a:extLst>
        </p:spPr>
      </p:pic>
      <p:pic>
        <p:nvPicPr>
          <p:cNvPr id="494597" name="Picture 5" descr="lawn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724400"/>
            <a:ext cx="2133600" cy="1570038"/>
          </a:xfrm>
          <a:prstGeom prst="rect">
            <a:avLst/>
          </a:prstGeom>
          <a:noFill/>
          <a:extLst>
            <a:ext uri="{909E8E84-426E-40DD-AFC4-6F175D3DCCD1}">
              <a14:hiddenFill xmlns:a14="http://schemas.microsoft.com/office/drawing/2010/main">
                <a:solidFill>
                  <a:srgbClr val="FFFFFF"/>
                </a:solidFill>
              </a14:hiddenFill>
            </a:ext>
          </a:extLst>
        </p:spPr>
      </p:pic>
      <p:sp>
        <p:nvSpPr>
          <p:cNvPr id="494598" name="Text Box 6"/>
          <p:cNvSpPr txBox="1">
            <a:spLocks noChangeArrowheads="1"/>
          </p:cNvSpPr>
          <p:nvPr/>
        </p:nvSpPr>
        <p:spPr bwMode="auto">
          <a:xfrm>
            <a:off x="2057400" y="1828800"/>
            <a:ext cx="6837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buFontTx/>
              <a:buAutoNum type="arabicPeriod"/>
            </a:pPr>
            <a:r>
              <a:rPr lang="en-US" altLang="en-US" sz="3200">
                <a:latin typeface="Times New Roman" charset="0"/>
              </a:rPr>
              <a:t>Set out tuna cans randomly throughout</a:t>
            </a:r>
          </a:p>
          <a:p>
            <a:pPr eaLnBrk="1" hangingPunct="1"/>
            <a:r>
              <a:rPr lang="en-US" altLang="en-US" sz="3200">
                <a:latin typeface="Times New Roman" charset="0"/>
              </a:rPr>
              <a:t> your lawn</a:t>
            </a:r>
          </a:p>
        </p:txBody>
      </p:sp>
      <p:sp>
        <p:nvSpPr>
          <p:cNvPr id="494599" name="Text Box 7"/>
          <p:cNvSpPr txBox="1">
            <a:spLocks noChangeArrowheads="1"/>
          </p:cNvSpPr>
          <p:nvPr/>
        </p:nvSpPr>
        <p:spPr bwMode="auto">
          <a:xfrm>
            <a:off x="2740025" y="2971800"/>
            <a:ext cx="6403975"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Times New Roman" charset="0"/>
              </a:rPr>
              <a:t>2. Turn on irrigation for 15 minutes</a:t>
            </a:r>
          </a:p>
          <a:p>
            <a:pPr eaLnBrk="1" hangingPunct="1"/>
            <a:r>
              <a:rPr lang="en-US" altLang="en-US" sz="3200">
                <a:latin typeface="Times New Roman" charset="0"/>
              </a:rPr>
              <a:t>check to be sure irrigation is uniform adjust heads if irrigation isn’t uniform </a:t>
            </a:r>
          </a:p>
          <a:p>
            <a:pPr eaLnBrk="1" hangingPunct="1"/>
            <a:endParaRPr lang="en-US" altLang="en-US" sz="3200">
              <a:latin typeface="Times New Roman" charset="0"/>
            </a:endParaRPr>
          </a:p>
        </p:txBody>
      </p:sp>
      <p:sp>
        <p:nvSpPr>
          <p:cNvPr id="494600" name="Text Box 8"/>
          <p:cNvSpPr txBox="1">
            <a:spLocks noChangeArrowheads="1"/>
          </p:cNvSpPr>
          <p:nvPr/>
        </p:nvSpPr>
        <p:spPr bwMode="auto">
          <a:xfrm>
            <a:off x="3886200" y="4648200"/>
            <a:ext cx="52578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Times New Roman" charset="0"/>
              </a:rPr>
              <a:t>3. Measure how much water</a:t>
            </a:r>
          </a:p>
          <a:p>
            <a:pPr eaLnBrk="1" hangingPunct="1"/>
            <a:r>
              <a:rPr lang="en-US" altLang="en-US" sz="3200">
                <a:latin typeface="Times New Roman" charset="0"/>
              </a:rPr>
              <a:t>was applied and calculate how </a:t>
            </a:r>
          </a:p>
          <a:p>
            <a:pPr eaLnBrk="1" hangingPunct="1"/>
            <a:r>
              <a:rPr lang="en-US" altLang="en-US" sz="3200">
                <a:latin typeface="Times New Roman" charset="0"/>
              </a:rPr>
              <a:t>long it will take to apply the water you need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descr="sprinkler-geys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914400"/>
            <a:ext cx="3276600" cy="3103563"/>
          </a:xfrm>
          <a:prstGeom prst="rect">
            <a:avLst/>
          </a:prstGeom>
          <a:noFill/>
          <a:extLst>
            <a:ext uri="{909E8E84-426E-40DD-AFC4-6F175D3DCCD1}">
              <a14:hiddenFill xmlns:a14="http://schemas.microsoft.com/office/drawing/2010/main">
                <a:solidFill>
                  <a:srgbClr val="FFFFFF"/>
                </a:solidFill>
              </a14:hiddenFill>
            </a:ext>
          </a:extLst>
        </p:spPr>
      </p:pic>
      <p:pic>
        <p:nvPicPr>
          <p:cNvPr id="495619" name="Picture 3" descr="spray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2732088" cy="3733800"/>
          </a:xfrm>
          <a:prstGeom prst="rect">
            <a:avLst/>
          </a:prstGeom>
          <a:noFill/>
          <a:extLst>
            <a:ext uri="{909E8E84-426E-40DD-AFC4-6F175D3DCCD1}">
              <a14:hiddenFill xmlns:a14="http://schemas.microsoft.com/office/drawing/2010/main">
                <a:solidFill>
                  <a:srgbClr val="FFFFFF"/>
                </a:solidFill>
              </a14:hiddenFill>
            </a:ext>
          </a:extLst>
        </p:spPr>
      </p:pic>
      <p:sp>
        <p:nvSpPr>
          <p:cNvPr id="495620" name="Text Box 4"/>
          <p:cNvSpPr txBox="1">
            <a:spLocks noChangeArrowheads="1"/>
          </p:cNvSpPr>
          <p:nvPr/>
        </p:nvSpPr>
        <p:spPr bwMode="auto">
          <a:xfrm>
            <a:off x="3886200" y="4572000"/>
            <a:ext cx="27352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Don’t water the</a:t>
            </a:r>
          </a:p>
          <a:p>
            <a:pPr eaLnBrk="1" hangingPunct="1"/>
            <a:r>
              <a:rPr lang="en-US" altLang="en-US" sz="3200">
                <a:latin typeface="Times New Roman" charset="0"/>
              </a:rPr>
              <a:t>pavement</a:t>
            </a:r>
          </a:p>
        </p:txBody>
      </p:sp>
      <p:sp>
        <p:nvSpPr>
          <p:cNvPr id="495621" name="Text Box 5"/>
          <p:cNvSpPr txBox="1">
            <a:spLocks noChangeArrowheads="1"/>
          </p:cNvSpPr>
          <p:nvPr/>
        </p:nvSpPr>
        <p:spPr bwMode="auto">
          <a:xfrm>
            <a:off x="5029200" y="228600"/>
            <a:ext cx="2736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Check for leaks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Text Box 2"/>
          <p:cNvSpPr txBox="1">
            <a:spLocks noChangeArrowheads="1"/>
          </p:cNvSpPr>
          <p:nvPr/>
        </p:nvSpPr>
        <p:spPr bwMode="auto">
          <a:xfrm>
            <a:off x="2514600" y="228600"/>
            <a:ext cx="41116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400" b="1">
                <a:latin typeface="Times New Roman" charset="0"/>
              </a:rPr>
              <a:t>Spray Irrigation</a:t>
            </a:r>
          </a:p>
        </p:txBody>
      </p:sp>
      <p:pic>
        <p:nvPicPr>
          <p:cNvPr id="496643" name="Picture 3" descr="mp_lawn_low-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52600"/>
            <a:ext cx="6057900" cy="4038600"/>
          </a:xfrm>
          <a:prstGeom prst="rect">
            <a:avLst/>
          </a:prstGeom>
          <a:noFill/>
          <a:extLst>
            <a:ext uri="{909E8E84-426E-40DD-AFC4-6F175D3DCCD1}">
              <a14:hiddenFill xmlns:a14="http://schemas.microsoft.com/office/drawing/2010/main">
                <a:solidFill>
                  <a:srgbClr val="FFFFFF"/>
                </a:solidFill>
              </a14:hiddenFill>
            </a:ext>
          </a:extLst>
        </p:spPr>
      </p:pic>
      <p:sp>
        <p:nvSpPr>
          <p:cNvPr id="496644" name="Text Box 4"/>
          <p:cNvSpPr txBox="1">
            <a:spLocks noChangeArrowheads="1"/>
          </p:cNvSpPr>
          <p:nvPr/>
        </p:nvSpPr>
        <p:spPr bwMode="auto">
          <a:xfrm>
            <a:off x="1660525" y="1085850"/>
            <a:ext cx="5975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Used to irrigate large uniform areas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Rot="1" noChangeArrowheads="1"/>
          </p:cNvSpPr>
          <p:nvPr>
            <p:ph type="title"/>
          </p:nvPr>
        </p:nvSpPr>
        <p:spPr>
          <a:xfrm>
            <a:off x="457200" y="152400"/>
            <a:ext cx="8229600" cy="1143000"/>
          </a:xfrm>
        </p:spPr>
        <p:txBody>
          <a:bodyPr/>
          <a:lstStyle/>
          <a:p>
            <a:r>
              <a:rPr lang="en-US" altLang="en-US" b="0">
                <a:latin typeface="Times New Roman" charset="0"/>
              </a:rPr>
              <a:t>Drip Irrigation</a:t>
            </a:r>
          </a:p>
        </p:txBody>
      </p:sp>
      <p:pic>
        <p:nvPicPr>
          <p:cNvPr id="497667" name="Picture 3" descr="xeri3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219200" y="1828800"/>
            <a:ext cx="6781800" cy="41640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7668" name="Text Box 4"/>
          <p:cNvSpPr txBox="1">
            <a:spLocks noChangeArrowheads="1"/>
          </p:cNvSpPr>
          <p:nvPr/>
        </p:nvSpPr>
        <p:spPr bwMode="auto">
          <a:xfrm>
            <a:off x="1828800" y="1066800"/>
            <a:ext cx="5367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Used to water individual plants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descr="simpledr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657225"/>
            <a:ext cx="7258050" cy="554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2057400" y="228600"/>
            <a:ext cx="5041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a:latin typeface="Arial" charset="0"/>
              </a:rPr>
              <a:t>Rainwater Harvesting</a:t>
            </a:r>
          </a:p>
        </p:txBody>
      </p:sp>
      <p:pic>
        <p:nvPicPr>
          <p:cNvPr id="144387" name="Picture 3" descr="cystern_0208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rrowheads="1"/>
          </p:cNvSpPr>
          <p:nvPr>
            <p:ph type="title"/>
          </p:nvPr>
        </p:nvSpPr>
        <p:spPr>
          <a:xfrm>
            <a:off x="762000" y="274638"/>
            <a:ext cx="7924800" cy="1143000"/>
          </a:xfrm>
        </p:spPr>
        <p:txBody>
          <a:bodyPr/>
          <a:lstStyle/>
          <a:p>
            <a:r>
              <a:rPr lang="en-US" altLang="en-US"/>
              <a:t>Rain Barrels</a:t>
            </a:r>
          </a:p>
        </p:txBody>
      </p:sp>
      <p:pic>
        <p:nvPicPr>
          <p:cNvPr id="244739" name="Picture 3" descr="102-0259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3048000"/>
            <a:ext cx="474980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244740" name="Picture 4" descr="102-0262_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rrowheads="1"/>
          </p:cNvSpPr>
          <p:nvPr>
            <p:ph type="title"/>
          </p:nvPr>
        </p:nvSpPr>
        <p:spPr/>
        <p:txBody>
          <a:bodyPr/>
          <a:lstStyle/>
          <a:p>
            <a:r>
              <a:rPr lang="en-US" altLang="en-US" sz="4000"/>
              <a:t>  Rain Barrels and Rain Harvesting</a:t>
            </a:r>
          </a:p>
        </p:txBody>
      </p:sp>
      <p:sp>
        <p:nvSpPr>
          <p:cNvPr id="246787" name="Rectangle 3"/>
          <p:cNvSpPr>
            <a:spLocks noGrp="1" noChangeArrowheads="1"/>
          </p:cNvSpPr>
          <p:nvPr>
            <p:ph type="body" sz="half" idx="1"/>
          </p:nvPr>
        </p:nvSpPr>
        <p:spPr/>
        <p:txBody>
          <a:bodyPr/>
          <a:lstStyle/>
          <a:p>
            <a:pPr>
              <a:buFont typeface="Wingdings" charset="2"/>
              <a:buNone/>
            </a:pPr>
            <a:r>
              <a:rPr lang="en-US" altLang="en-US" sz="2800"/>
              <a:t>   Rain barrels are one of many techniques we can use to make our landscapes more environmentally friendly.</a:t>
            </a:r>
          </a:p>
        </p:txBody>
      </p:sp>
      <p:pic>
        <p:nvPicPr>
          <p:cNvPr id="246788" name="Picture 4" descr="102-0259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4572000" cy="4187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DSCN02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3505200" cy="2628900"/>
          </a:xfrm>
          <a:prstGeom prst="rect">
            <a:avLst/>
          </a:prstGeom>
          <a:noFill/>
          <a:extLst>
            <a:ext uri="{909E8E84-426E-40DD-AFC4-6F175D3DCCD1}">
              <a14:hiddenFill xmlns:a14="http://schemas.microsoft.com/office/drawing/2010/main">
                <a:solidFill>
                  <a:srgbClr val="FFFFFF"/>
                </a:solidFill>
              </a14:hiddenFill>
            </a:ext>
          </a:extLst>
        </p:spPr>
      </p:pic>
      <p:sp>
        <p:nvSpPr>
          <p:cNvPr id="145411" name="Text Box 3"/>
          <p:cNvSpPr txBox="1">
            <a:spLocks noChangeArrowheads="1"/>
          </p:cNvSpPr>
          <p:nvPr/>
        </p:nvSpPr>
        <p:spPr bwMode="auto">
          <a:xfrm>
            <a:off x="1447800" y="2667000"/>
            <a:ext cx="286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reduce erosion</a:t>
            </a:r>
          </a:p>
        </p:txBody>
      </p:sp>
      <p:pic>
        <p:nvPicPr>
          <p:cNvPr id="145412" name="Picture 4" descr="infil"/>
          <p:cNvPicPr>
            <a:picLocks noChangeAspect="1" noChangeArrowheads="1"/>
          </p:cNvPicPr>
          <p:nvPr/>
        </p:nvPicPr>
        <p:blipFill>
          <a:blip r:embed="rId3">
            <a:extLst>
              <a:ext uri="{28A0092B-C50C-407E-A947-70E740481C1C}">
                <a14:useLocalDpi xmlns:a14="http://schemas.microsoft.com/office/drawing/2010/main" val="0"/>
              </a:ext>
            </a:extLst>
          </a:blip>
          <a:srcRect l="3185" t="3185" r="3185" b="3185"/>
          <a:stretch>
            <a:fillRect/>
          </a:stretch>
        </p:blipFill>
        <p:spPr bwMode="auto">
          <a:xfrm>
            <a:off x="4876800" y="1905000"/>
            <a:ext cx="35814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5413" name="Text Box 5"/>
          <p:cNvSpPr txBox="1">
            <a:spLocks noChangeArrowheads="1"/>
          </p:cNvSpPr>
          <p:nvPr/>
        </p:nvSpPr>
        <p:spPr bwMode="auto">
          <a:xfrm>
            <a:off x="4953000" y="2514600"/>
            <a:ext cx="3567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increase infiltration</a:t>
            </a:r>
          </a:p>
        </p:txBody>
      </p:sp>
      <p:sp>
        <p:nvSpPr>
          <p:cNvPr id="145414" name="Text Box 6"/>
          <p:cNvSpPr txBox="1">
            <a:spLocks noChangeArrowheads="1"/>
          </p:cNvSpPr>
          <p:nvPr/>
        </p:nvSpPr>
        <p:spPr bwMode="auto">
          <a:xfrm>
            <a:off x="1295400" y="152400"/>
            <a:ext cx="5857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b="1">
                <a:latin typeface="Arial" charset="0"/>
              </a:rPr>
              <a:t>Environmental Benefits</a:t>
            </a:r>
          </a:p>
        </p:txBody>
      </p:sp>
      <p:sp>
        <p:nvSpPr>
          <p:cNvPr id="145415" name="Text Box 7"/>
          <p:cNvSpPr txBox="1">
            <a:spLocks noChangeArrowheads="1"/>
          </p:cNvSpPr>
          <p:nvPr/>
        </p:nvSpPr>
        <p:spPr bwMode="auto">
          <a:xfrm>
            <a:off x="1143000" y="6019800"/>
            <a:ext cx="329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reduce water use</a:t>
            </a:r>
          </a:p>
        </p:txBody>
      </p:sp>
      <p:pic>
        <p:nvPicPr>
          <p:cNvPr id="145416" name="Picture 8" descr="cystern_0208 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733800"/>
            <a:ext cx="3505200" cy="2343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p:cNvPicPr>
            <a:picLocks noChangeAspect="1" noChangeArrowheads="1"/>
          </p:cNvPicPr>
          <p:nvPr/>
        </p:nvPicPr>
        <p:blipFill>
          <a:blip r:embed="rId2">
            <a:extLst>
              <a:ext uri="{28A0092B-C50C-407E-A947-70E740481C1C}">
                <a14:useLocalDpi xmlns:a14="http://schemas.microsoft.com/office/drawing/2010/main" val="0"/>
              </a:ext>
            </a:extLst>
          </a:blip>
          <a:srcRect l="31250" t="25781" r="20625" b="12500"/>
          <a:stretch>
            <a:fillRect/>
          </a:stretch>
        </p:blipFill>
        <p:spPr bwMode="auto">
          <a:xfrm>
            <a:off x="4114800" y="1143000"/>
            <a:ext cx="43815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72067" name="Text Box 3"/>
          <p:cNvSpPr txBox="1">
            <a:spLocks noChangeArrowheads="1"/>
          </p:cNvSpPr>
          <p:nvPr/>
        </p:nvSpPr>
        <p:spPr bwMode="auto">
          <a:xfrm>
            <a:off x="381000" y="2133600"/>
            <a:ext cx="340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sz="3200"/>
              <a:t> 1/2  population in</a:t>
            </a:r>
          </a:p>
          <a:p>
            <a:r>
              <a:rPr lang="en-US" altLang="en-US" sz="3200"/>
              <a:t>   12 urban counties </a:t>
            </a:r>
          </a:p>
        </p:txBody>
      </p:sp>
      <p:sp>
        <p:nvSpPr>
          <p:cNvPr id="472068" name="Text Box 4"/>
          <p:cNvSpPr txBox="1">
            <a:spLocks noChangeArrowheads="1"/>
          </p:cNvSpPr>
          <p:nvPr/>
        </p:nvSpPr>
        <p:spPr bwMode="auto">
          <a:xfrm>
            <a:off x="457200" y="3352800"/>
            <a:ext cx="28257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sz="3200"/>
              <a:t> 2/3 population</a:t>
            </a:r>
          </a:p>
          <a:p>
            <a:r>
              <a:rPr lang="en-US" altLang="en-US" sz="3200"/>
              <a:t> in 40 counties </a:t>
            </a:r>
          </a:p>
        </p:txBody>
      </p:sp>
      <p:sp>
        <p:nvSpPr>
          <p:cNvPr id="472069" name="Text Box 5"/>
          <p:cNvSpPr txBox="1">
            <a:spLocks noChangeArrowheads="1"/>
          </p:cNvSpPr>
          <p:nvPr/>
        </p:nvSpPr>
        <p:spPr bwMode="auto">
          <a:xfrm>
            <a:off x="609600" y="1143000"/>
            <a:ext cx="2682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Urban Areas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rrowheads="1"/>
          </p:cNvSpPr>
          <p:nvPr>
            <p:ph type="title"/>
          </p:nvPr>
        </p:nvSpPr>
        <p:spPr>
          <a:xfrm>
            <a:off x="762000" y="304800"/>
            <a:ext cx="8001000" cy="1384300"/>
          </a:xfrm>
        </p:spPr>
        <p:txBody>
          <a:bodyPr/>
          <a:lstStyle/>
          <a:p>
            <a:r>
              <a:rPr lang="en-US" altLang="en-US"/>
              <a:t>How Can I Harvest Rainwater?</a:t>
            </a:r>
          </a:p>
        </p:txBody>
      </p:sp>
      <p:sp>
        <p:nvSpPr>
          <p:cNvPr id="250883" name="Rectangle 3"/>
          <p:cNvSpPr>
            <a:spLocks noGrp="1" noChangeArrowheads="1"/>
          </p:cNvSpPr>
          <p:nvPr>
            <p:ph type="body" idx="1"/>
          </p:nvPr>
        </p:nvSpPr>
        <p:spPr>
          <a:xfrm>
            <a:off x="457200" y="2286000"/>
            <a:ext cx="8229600" cy="4343400"/>
          </a:xfrm>
        </p:spPr>
        <p:txBody>
          <a:bodyPr/>
          <a:lstStyle/>
          <a:p>
            <a:pPr algn="ctr">
              <a:buFont typeface="Wingdings" charset="2"/>
              <a:buNone/>
            </a:pPr>
            <a:r>
              <a:rPr lang="en-US" altLang="en-US" sz="2800"/>
              <a:t>Harvested water for landscape uses does not require chemical and biological clean up.</a:t>
            </a:r>
          </a:p>
          <a:p>
            <a:pPr>
              <a:buFont typeface="Wingdings" charset="2"/>
              <a:buNone/>
            </a:pPr>
            <a:endParaRPr lang="en-US" altLang="en-US" sz="2000"/>
          </a:p>
          <a:p>
            <a:pPr>
              <a:buFont typeface="Wingdings" charset="2"/>
              <a:buNone/>
            </a:pPr>
            <a:r>
              <a:rPr lang="en-US" altLang="en-US" sz="2800"/>
              <a:t>    Components of rain harvesting system:</a:t>
            </a:r>
          </a:p>
          <a:p>
            <a:pPr lvl="1">
              <a:buFont typeface="Wingdings" charset="2"/>
              <a:buNone/>
            </a:pPr>
            <a:r>
              <a:rPr lang="en-US" altLang="en-US" sz="2400"/>
              <a:t>    - Collection area</a:t>
            </a:r>
          </a:p>
          <a:p>
            <a:pPr lvl="1">
              <a:buFont typeface="Wingdings" charset="2"/>
              <a:buNone/>
            </a:pPr>
            <a:r>
              <a:rPr lang="en-US" altLang="en-US" sz="2400"/>
              <a:t>    - Transport system</a:t>
            </a:r>
          </a:p>
          <a:p>
            <a:pPr lvl="1">
              <a:buFont typeface="Wingdings" charset="2"/>
              <a:buNone/>
            </a:pPr>
            <a:r>
              <a:rPr lang="en-US" altLang="en-US" sz="2400"/>
              <a:t>    - Filtration</a:t>
            </a:r>
          </a:p>
          <a:p>
            <a:pPr lvl="1">
              <a:buFont typeface="Wingdings" charset="2"/>
              <a:buNone/>
            </a:pPr>
            <a:r>
              <a:rPr lang="en-US" altLang="en-US" sz="2400"/>
              <a:t>    - Storage</a:t>
            </a:r>
          </a:p>
          <a:p>
            <a:pPr lvl="1">
              <a:buFont typeface="Wingdings" charset="2"/>
              <a:buNone/>
            </a:pPr>
            <a:r>
              <a:rPr lang="en-US" altLang="en-US" sz="2400"/>
              <a:t>    - Delivery and Distribution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rrowheads="1"/>
          </p:cNvSpPr>
          <p:nvPr>
            <p:ph type="title"/>
          </p:nvPr>
        </p:nvSpPr>
        <p:spPr>
          <a:xfrm>
            <a:off x="457200" y="228600"/>
            <a:ext cx="8229600" cy="1066800"/>
          </a:xfrm>
        </p:spPr>
        <p:txBody>
          <a:bodyPr/>
          <a:lstStyle/>
          <a:p>
            <a:r>
              <a:rPr lang="en-US" altLang="en-US" sz="4000"/>
              <a:t>Collection Area and Transportation</a:t>
            </a:r>
          </a:p>
        </p:txBody>
      </p:sp>
      <p:sp>
        <p:nvSpPr>
          <p:cNvPr id="252931" name="Rectangle 3"/>
          <p:cNvSpPr>
            <a:spLocks noGrp="1" noChangeArrowheads="1"/>
          </p:cNvSpPr>
          <p:nvPr>
            <p:ph type="body" sz="half" idx="1"/>
          </p:nvPr>
        </p:nvSpPr>
        <p:spPr>
          <a:xfrm>
            <a:off x="228600" y="1600200"/>
            <a:ext cx="4572000" cy="4953000"/>
          </a:xfrm>
        </p:spPr>
        <p:txBody>
          <a:bodyPr/>
          <a:lstStyle/>
          <a:p>
            <a:r>
              <a:rPr lang="en-US" altLang="en-US" sz="2800"/>
              <a:t>Collection is most often rooftops.</a:t>
            </a:r>
          </a:p>
          <a:p>
            <a:r>
              <a:rPr lang="en-US" altLang="en-US" sz="2800"/>
              <a:t>Other impervious areas.</a:t>
            </a:r>
          </a:p>
          <a:p>
            <a:r>
              <a:rPr lang="en-US" altLang="en-US" sz="2800"/>
              <a:t>Turf areas and planting beds.</a:t>
            </a:r>
          </a:p>
          <a:p>
            <a:r>
              <a:rPr lang="en-US" altLang="en-US" sz="2800"/>
              <a:t>Transportation carries water from collection area to storage.</a:t>
            </a:r>
          </a:p>
          <a:p>
            <a:pPr lvl="1"/>
            <a:r>
              <a:rPr lang="en-US" altLang="en-US" sz="2400"/>
              <a:t>Gutters</a:t>
            </a:r>
          </a:p>
          <a:p>
            <a:pPr lvl="1"/>
            <a:r>
              <a:rPr lang="en-US" altLang="en-US" sz="2400"/>
              <a:t>Underground pipes</a:t>
            </a:r>
          </a:p>
          <a:p>
            <a:pPr lvl="1"/>
            <a:endParaRPr lang="en-US" altLang="en-US" sz="2400"/>
          </a:p>
        </p:txBody>
      </p:sp>
      <p:pic>
        <p:nvPicPr>
          <p:cNvPr id="252932" name="Picture 4" descr="017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989388" cy="2660650"/>
          </a:xfrm>
          <a:prstGeom prst="rect">
            <a:avLst/>
          </a:prstGeom>
          <a:noFill/>
          <a:extLst>
            <a:ext uri="{909E8E84-426E-40DD-AFC4-6F175D3DCCD1}">
              <a14:hiddenFill xmlns:a14="http://schemas.microsoft.com/office/drawing/2010/main">
                <a:solidFill>
                  <a:srgbClr val="FFFFFF"/>
                </a:solidFill>
              </a14:hiddenFill>
            </a:ext>
          </a:extLst>
        </p:spPr>
      </p:pic>
      <p:pic>
        <p:nvPicPr>
          <p:cNvPr id="252933" name="Picture 5" descr="016_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114800"/>
            <a:ext cx="3836988" cy="255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rrowheads="1"/>
          </p:cNvSpPr>
          <p:nvPr>
            <p:ph type="title"/>
          </p:nvPr>
        </p:nvSpPr>
        <p:spPr>
          <a:xfrm>
            <a:off x="457200" y="274638"/>
            <a:ext cx="8229600" cy="1017587"/>
          </a:xfrm>
        </p:spPr>
        <p:txBody>
          <a:bodyPr/>
          <a:lstStyle/>
          <a:p>
            <a:r>
              <a:rPr lang="en-US" altLang="en-US"/>
              <a:t>Filtration and Storage</a:t>
            </a:r>
          </a:p>
        </p:txBody>
      </p:sp>
      <p:sp>
        <p:nvSpPr>
          <p:cNvPr id="254979" name="Rectangle 3"/>
          <p:cNvSpPr>
            <a:spLocks noGrp="1" noChangeArrowheads="1"/>
          </p:cNvSpPr>
          <p:nvPr>
            <p:ph type="body" sz="half" idx="1"/>
          </p:nvPr>
        </p:nvSpPr>
        <p:spPr>
          <a:xfrm>
            <a:off x="152400" y="1600200"/>
            <a:ext cx="4343400" cy="4525963"/>
          </a:xfrm>
        </p:spPr>
        <p:txBody>
          <a:bodyPr/>
          <a:lstStyle/>
          <a:p>
            <a:r>
              <a:rPr lang="en-US" altLang="en-US" sz="2800"/>
              <a:t>Storage needs to be closed to keep out mosquitoes OR</a:t>
            </a:r>
          </a:p>
          <a:p>
            <a:r>
              <a:rPr lang="en-US" altLang="en-US" sz="2800"/>
              <a:t>Storage may be a pond where native ecosystem would provide mosquito control</a:t>
            </a:r>
          </a:p>
        </p:txBody>
      </p:sp>
      <p:pic>
        <p:nvPicPr>
          <p:cNvPr id="254980" name="Picture 4" descr="014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514600"/>
            <a:ext cx="28638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54981" name="Picture 5" descr="102-0254_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954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54982" name="Picture 6" descr="102-0250_A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572000"/>
            <a:ext cx="2768600" cy="207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rrowheads="1"/>
          </p:cNvSpPr>
          <p:nvPr>
            <p:ph type="title"/>
          </p:nvPr>
        </p:nvSpPr>
        <p:spPr/>
        <p:txBody>
          <a:bodyPr/>
          <a:lstStyle/>
          <a:p>
            <a:r>
              <a:rPr lang="en-US" altLang="en-US"/>
              <a:t>Filtration</a:t>
            </a:r>
          </a:p>
        </p:txBody>
      </p:sp>
      <p:sp>
        <p:nvSpPr>
          <p:cNvPr id="257027" name="Rectangle 3"/>
          <p:cNvSpPr>
            <a:spLocks noGrp="1" noChangeArrowheads="1"/>
          </p:cNvSpPr>
          <p:nvPr>
            <p:ph type="body" sz="half" idx="1"/>
          </p:nvPr>
        </p:nvSpPr>
        <p:spPr>
          <a:xfrm>
            <a:off x="533400" y="2209800"/>
            <a:ext cx="6019800" cy="4038600"/>
          </a:xfrm>
        </p:spPr>
        <p:txBody>
          <a:bodyPr/>
          <a:lstStyle/>
          <a:p>
            <a:r>
              <a:rPr lang="en-US" altLang="en-US" sz="2800"/>
              <a:t>Filtration needs depend on the particular collection area and any dirt or sediments that it would contribute.</a:t>
            </a:r>
          </a:p>
          <a:p>
            <a:endParaRPr lang="en-US" altLang="en-US" sz="2800"/>
          </a:p>
        </p:txBody>
      </p:sp>
      <p:pic>
        <p:nvPicPr>
          <p:cNvPr id="257028" name="Picture 4" descr="102-0251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038600"/>
            <a:ext cx="3454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57029" name="Picture 5" descr="gutter_cleanp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914400"/>
            <a:ext cx="1814513" cy="518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rrowheads="1"/>
          </p:cNvSpPr>
          <p:nvPr>
            <p:ph type="title"/>
          </p:nvPr>
        </p:nvSpPr>
        <p:spPr>
          <a:xfrm>
            <a:off x="457200" y="274638"/>
            <a:ext cx="6781800" cy="890587"/>
          </a:xfrm>
        </p:spPr>
        <p:txBody>
          <a:bodyPr/>
          <a:lstStyle/>
          <a:p>
            <a:r>
              <a:rPr lang="en-US" altLang="en-US"/>
              <a:t>        Distribution</a:t>
            </a:r>
          </a:p>
        </p:txBody>
      </p:sp>
      <p:sp>
        <p:nvSpPr>
          <p:cNvPr id="259075" name="Rectangle 3"/>
          <p:cNvSpPr>
            <a:spLocks noGrp="1" noChangeArrowheads="1"/>
          </p:cNvSpPr>
          <p:nvPr>
            <p:ph type="body" sz="half" idx="1"/>
          </p:nvPr>
        </p:nvSpPr>
        <p:spPr>
          <a:xfrm>
            <a:off x="152400" y="1600200"/>
            <a:ext cx="4953000" cy="4525963"/>
          </a:xfrm>
        </p:spPr>
        <p:txBody>
          <a:bodyPr/>
          <a:lstStyle/>
          <a:p>
            <a:r>
              <a:rPr lang="en-US" altLang="en-US" sz="2400"/>
              <a:t>After filter</a:t>
            </a:r>
          </a:p>
          <a:p>
            <a:r>
              <a:rPr lang="en-US" altLang="en-US" sz="2400"/>
              <a:t>Pressurized</a:t>
            </a:r>
          </a:p>
          <a:p>
            <a:pPr lvl="1"/>
            <a:r>
              <a:rPr lang="en-US" altLang="en-US" sz="2000"/>
              <a:t>Will require a pump and energy</a:t>
            </a:r>
          </a:p>
          <a:p>
            <a:pPr lvl="1"/>
            <a:r>
              <a:rPr lang="en-US" altLang="en-US" sz="2000"/>
              <a:t>Pipes and applicators must fit with the pressure the pump creates</a:t>
            </a:r>
          </a:p>
          <a:p>
            <a:pPr lvl="1"/>
            <a:r>
              <a:rPr lang="en-US" altLang="en-US" sz="2000"/>
              <a:t>Most likely drip applicators</a:t>
            </a:r>
          </a:p>
          <a:p>
            <a:r>
              <a:rPr lang="en-US" altLang="en-US" sz="2400"/>
              <a:t>Non-pressurized</a:t>
            </a:r>
          </a:p>
          <a:p>
            <a:pPr lvl="1"/>
            <a:r>
              <a:rPr lang="en-US" altLang="en-US" sz="2000"/>
              <a:t>Gravity flow</a:t>
            </a:r>
          </a:p>
          <a:p>
            <a:pPr lvl="1"/>
            <a:r>
              <a:rPr lang="en-US" altLang="en-US" sz="2000"/>
              <a:t>Use spigots and hose</a:t>
            </a:r>
          </a:p>
          <a:p>
            <a:pPr lvl="1"/>
            <a:r>
              <a:rPr lang="en-US" altLang="en-US" sz="2000"/>
              <a:t>Elevation of storage </a:t>
            </a:r>
          </a:p>
          <a:p>
            <a:pPr lvl="1">
              <a:buFont typeface="Wingdings" charset="2"/>
              <a:buNone/>
            </a:pPr>
            <a:r>
              <a:rPr lang="en-US" altLang="en-US" sz="2000"/>
              <a:t>      is critical</a:t>
            </a:r>
          </a:p>
          <a:p>
            <a:pPr lvl="1"/>
            <a:endParaRPr lang="en-US" altLang="en-US" sz="2000"/>
          </a:p>
        </p:txBody>
      </p:sp>
      <p:pic>
        <p:nvPicPr>
          <p:cNvPr id="259076" name="Picture 4" descr="102-0260_A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4196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59077" name="Picture 5" descr="102-0261_A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3434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259078" name="Picture 6" descr="102-0263_A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447800"/>
            <a:ext cx="3911600" cy="293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p:txBody>
          <a:bodyPr/>
          <a:lstStyle/>
          <a:p>
            <a:r>
              <a:rPr lang="en-US" altLang="en-US"/>
              <a:t>Storage Overflow</a:t>
            </a:r>
          </a:p>
        </p:txBody>
      </p:sp>
      <p:sp>
        <p:nvSpPr>
          <p:cNvPr id="261123" name="Rectangle 3"/>
          <p:cNvSpPr>
            <a:spLocks noGrp="1" noChangeArrowheads="1"/>
          </p:cNvSpPr>
          <p:nvPr>
            <p:ph type="body" sz="half" idx="1"/>
          </p:nvPr>
        </p:nvSpPr>
        <p:spPr/>
        <p:txBody>
          <a:bodyPr/>
          <a:lstStyle/>
          <a:p>
            <a:r>
              <a:rPr lang="en-US" altLang="en-US" sz="2800"/>
              <a:t>Cisterns and barrels can only hold so much rain.</a:t>
            </a:r>
          </a:p>
          <a:p>
            <a:r>
              <a:rPr lang="en-US" altLang="en-US" sz="2800"/>
              <a:t>Must have an overflow.</a:t>
            </a:r>
          </a:p>
        </p:txBody>
      </p:sp>
      <p:pic>
        <p:nvPicPr>
          <p:cNvPr id="261124" name="Picture 4" descr="017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86000"/>
            <a:ext cx="4625975" cy="3789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p:txBody>
          <a:bodyPr/>
          <a:lstStyle/>
          <a:p>
            <a:r>
              <a:rPr lang="en-US" altLang="en-US"/>
              <a:t>Maintenance</a:t>
            </a:r>
          </a:p>
        </p:txBody>
      </p:sp>
      <p:sp>
        <p:nvSpPr>
          <p:cNvPr id="267267" name="Rectangle 3"/>
          <p:cNvSpPr>
            <a:spLocks noGrp="1" noChangeArrowheads="1"/>
          </p:cNvSpPr>
          <p:nvPr>
            <p:ph type="body" idx="1"/>
          </p:nvPr>
        </p:nvSpPr>
        <p:spPr>
          <a:xfrm>
            <a:off x="457200" y="2438400"/>
            <a:ext cx="8229600" cy="3687763"/>
          </a:xfrm>
        </p:spPr>
        <p:txBody>
          <a:bodyPr/>
          <a:lstStyle/>
          <a:p>
            <a:r>
              <a:rPr lang="en-US" altLang="en-US"/>
              <a:t>Clean filters.</a:t>
            </a:r>
          </a:p>
          <a:p>
            <a:r>
              <a:rPr lang="en-US" altLang="en-US"/>
              <a:t>Wash and clean out above ground barrels yearly.</a:t>
            </a:r>
          </a:p>
          <a:p>
            <a:r>
              <a:rPr lang="en-US" altLang="en-US"/>
              <a:t>Keep roof gutters clean to minimize trash in storage.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93688" y="381000"/>
            <a:ext cx="821055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sz="3200" b="1">
                <a:latin typeface="Arial" charset="0"/>
              </a:rPr>
              <a:t>Rainwater &amp; Condensate Water</a:t>
            </a:r>
          </a:p>
          <a:p>
            <a:pPr algn="ctr" eaLnBrk="1" hangingPunct="1">
              <a:buFontTx/>
              <a:buChar char="-"/>
            </a:pPr>
            <a:r>
              <a:rPr lang="en-US" altLang="en-US" sz="3200">
                <a:latin typeface="Arial" charset="0"/>
              </a:rPr>
              <a:t> Irrigation is not restricted (ban proof)</a:t>
            </a:r>
          </a:p>
          <a:p>
            <a:pPr algn="ctr" eaLnBrk="1" hangingPunct="1">
              <a:buFontTx/>
              <a:buChar char="-"/>
            </a:pPr>
            <a:r>
              <a:rPr lang="en-US" altLang="en-US" sz="3200">
                <a:latin typeface="Arial" charset="0"/>
              </a:rPr>
              <a:t> Large quantities can be harvested</a:t>
            </a:r>
          </a:p>
          <a:p>
            <a:pPr algn="ctr" eaLnBrk="1" hangingPunct="1"/>
            <a:r>
              <a:rPr lang="en-US" altLang="en-US" sz="3200">
                <a:latin typeface="Arial" charset="0"/>
              </a:rPr>
              <a:t>- May be enough to meet landscape needs   </a:t>
            </a:r>
          </a:p>
        </p:txBody>
      </p:sp>
      <p:pic>
        <p:nvPicPr>
          <p:cNvPr id="147459" name="Picture 3" descr="RainCube2"/>
          <p:cNvPicPr>
            <a:picLocks noChangeAspect="1" noChangeArrowheads="1"/>
          </p:cNvPicPr>
          <p:nvPr/>
        </p:nvPicPr>
        <p:blipFill>
          <a:blip r:embed="rId2">
            <a:extLst>
              <a:ext uri="{28A0092B-C50C-407E-A947-70E740481C1C}">
                <a14:useLocalDpi xmlns:a14="http://schemas.microsoft.com/office/drawing/2010/main" val="0"/>
              </a:ext>
            </a:extLst>
          </a:blip>
          <a:srcRect l="7692"/>
          <a:stretch>
            <a:fillRect/>
          </a:stretch>
        </p:blipFill>
        <p:spPr bwMode="auto">
          <a:xfrm>
            <a:off x="3505200" y="3429000"/>
            <a:ext cx="2743200" cy="2227263"/>
          </a:xfrm>
          <a:prstGeom prst="rect">
            <a:avLst/>
          </a:prstGeom>
          <a:noFill/>
          <a:extLst>
            <a:ext uri="{909E8E84-426E-40DD-AFC4-6F175D3DCCD1}">
              <a14:hiddenFill xmlns:a14="http://schemas.microsoft.com/office/drawing/2010/main">
                <a:solidFill>
                  <a:srgbClr val="FFFFFF"/>
                </a:solidFill>
              </a14:hiddenFill>
            </a:ext>
          </a:extLst>
        </p:spPr>
      </p:pic>
      <p:pic>
        <p:nvPicPr>
          <p:cNvPr id="147460" name="Picture 4" descr="RainCube"/>
          <p:cNvPicPr>
            <a:picLocks noChangeAspect="1" noChangeArrowheads="1"/>
          </p:cNvPicPr>
          <p:nvPr/>
        </p:nvPicPr>
        <p:blipFill>
          <a:blip r:embed="rId3">
            <a:extLst>
              <a:ext uri="{28A0092B-C50C-407E-A947-70E740481C1C}">
                <a14:useLocalDpi xmlns:a14="http://schemas.microsoft.com/office/drawing/2010/main" val="0"/>
              </a:ext>
            </a:extLst>
          </a:blip>
          <a:srcRect l="21484" r="8691"/>
          <a:stretch>
            <a:fillRect/>
          </a:stretch>
        </p:blipFill>
        <p:spPr bwMode="auto">
          <a:xfrm>
            <a:off x="457200" y="2819400"/>
            <a:ext cx="29718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147461" name="Picture 5" descr="IMG_73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514600"/>
            <a:ext cx="2540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2" name="Group 2"/>
          <p:cNvGrpSpPr>
            <a:grpSpLocks/>
          </p:cNvGrpSpPr>
          <p:nvPr/>
        </p:nvGrpSpPr>
        <p:grpSpPr bwMode="auto">
          <a:xfrm rot="5400000">
            <a:off x="2857500" y="3390900"/>
            <a:ext cx="4343400" cy="1676400"/>
            <a:chOff x="1620" y="6300"/>
            <a:chExt cx="7200" cy="2520"/>
          </a:xfrm>
        </p:grpSpPr>
        <p:sp>
          <p:nvSpPr>
            <p:cNvPr id="148483" name="Rectangle 3"/>
            <p:cNvSpPr>
              <a:spLocks noChangeArrowheads="1"/>
            </p:cNvSpPr>
            <p:nvPr/>
          </p:nvSpPr>
          <p:spPr bwMode="auto">
            <a:xfrm>
              <a:off x="6480" y="6480"/>
              <a:ext cx="1080" cy="2340"/>
            </a:xfrm>
            <a:prstGeom prst="rect">
              <a:avLst/>
            </a:prstGeom>
            <a:solidFill>
              <a:srgbClr val="CCFFFF"/>
            </a:solidFill>
            <a:ln w="9525">
              <a:solidFill>
                <a:srgbClr val="000000"/>
              </a:solidFill>
              <a:miter lim="800000"/>
              <a:headEnd/>
              <a:tailEnd/>
            </a:ln>
          </p:spPr>
          <p:txBody>
            <a:bodyPr/>
            <a:lstStyle/>
            <a:p>
              <a:endParaRPr lang="en-US"/>
            </a:p>
          </p:txBody>
        </p:sp>
        <p:grpSp>
          <p:nvGrpSpPr>
            <p:cNvPr id="148484" name="Group 4"/>
            <p:cNvGrpSpPr>
              <a:grpSpLocks/>
            </p:cNvGrpSpPr>
            <p:nvPr/>
          </p:nvGrpSpPr>
          <p:grpSpPr bwMode="auto">
            <a:xfrm>
              <a:off x="1620" y="6300"/>
              <a:ext cx="7200" cy="2520"/>
              <a:chOff x="1620" y="6300"/>
              <a:chExt cx="7200" cy="2520"/>
            </a:xfrm>
          </p:grpSpPr>
          <p:sp>
            <p:nvSpPr>
              <p:cNvPr id="148485" name="AutoShape 5"/>
              <p:cNvSpPr>
                <a:spLocks noChangeArrowheads="1"/>
              </p:cNvSpPr>
              <p:nvPr/>
            </p:nvSpPr>
            <p:spPr bwMode="auto">
              <a:xfrm>
                <a:off x="1620" y="6480"/>
                <a:ext cx="180" cy="180"/>
              </a:xfrm>
              <a:prstGeom prst="roundRect">
                <a:avLst>
                  <a:gd name="adj" fmla="val 16667"/>
                </a:avLst>
              </a:prstGeom>
              <a:solidFill>
                <a:srgbClr val="CC99FF">
                  <a:alpha val="52000"/>
                </a:srgbClr>
              </a:solidFill>
              <a:ln w="9525">
                <a:solidFill>
                  <a:srgbClr val="000000"/>
                </a:solidFill>
                <a:round/>
                <a:headEnd/>
                <a:tailEnd/>
              </a:ln>
            </p:spPr>
            <p:txBody>
              <a:bodyPr/>
              <a:lstStyle/>
              <a:p>
                <a:endParaRPr lang="en-US"/>
              </a:p>
            </p:txBody>
          </p:sp>
          <p:sp>
            <p:nvSpPr>
              <p:cNvPr id="148486" name="AutoShape 6"/>
              <p:cNvSpPr>
                <a:spLocks noChangeArrowheads="1"/>
              </p:cNvSpPr>
              <p:nvPr/>
            </p:nvSpPr>
            <p:spPr bwMode="auto">
              <a:xfrm>
                <a:off x="8640" y="6480"/>
                <a:ext cx="180" cy="180"/>
              </a:xfrm>
              <a:prstGeom prst="roundRect">
                <a:avLst>
                  <a:gd name="adj" fmla="val 16667"/>
                </a:avLst>
              </a:prstGeom>
              <a:solidFill>
                <a:srgbClr val="FFFFCC">
                  <a:alpha val="60001"/>
                </a:srgbClr>
              </a:solidFill>
              <a:ln w="9525">
                <a:solidFill>
                  <a:srgbClr val="000000"/>
                </a:solidFill>
                <a:round/>
                <a:headEnd/>
                <a:tailEnd/>
              </a:ln>
            </p:spPr>
            <p:txBody>
              <a:bodyPr/>
              <a:lstStyle/>
              <a:p>
                <a:endParaRPr lang="en-US"/>
              </a:p>
            </p:txBody>
          </p:sp>
          <p:sp>
            <p:nvSpPr>
              <p:cNvPr id="148487" name="AutoShape 7"/>
              <p:cNvSpPr>
                <a:spLocks noChangeArrowheads="1"/>
              </p:cNvSpPr>
              <p:nvPr/>
            </p:nvSpPr>
            <p:spPr bwMode="auto">
              <a:xfrm>
                <a:off x="6300" y="8280"/>
                <a:ext cx="180" cy="180"/>
              </a:xfrm>
              <a:prstGeom prst="roundRect">
                <a:avLst>
                  <a:gd name="adj" fmla="val 16667"/>
                </a:avLst>
              </a:prstGeom>
              <a:solidFill>
                <a:srgbClr val="CCFFFF">
                  <a:alpha val="50000"/>
                </a:srgbClr>
              </a:solidFill>
              <a:ln w="9525">
                <a:solidFill>
                  <a:srgbClr val="000000"/>
                </a:solidFill>
                <a:round/>
                <a:headEnd/>
                <a:tailEnd/>
              </a:ln>
            </p:spPr>
            <p:txBody>
              <a:bodyPr/>
              <a:lstStyle/>
              <a:p>
                <a:endParaRPr lang="en-US"/>
              </a:p>
            </p:txBody>
          </p:sp>
          <p:sp>
            <p:nvSpPr>
              <p:cNvPr id="148488" name="Rectangle 8"/>
              <p:cNvSpPr>
                <a:spLocks noChangeArrowheads="1"/>
              </p:cNvSpPr>
              <p:nvPr/>
            </p:nvSpPr>
            <p:spPr bwMode="auto">
              <a:xfrm>
                <a:off x="1800" y="6480"/>
                <a:ext cx="900" cy="2340"/>
              </a:xfrm>
              <a:prstGeom prst="rect">
                <a:avLst/>
              </a:prstGeom>
              <a:solidFill>
                <a:srgbClr val="CC99FF"/>
              </a:solidFill>
              <a:ln w="9525">
                <a:solidFill>
                  <a:srgbClr val="000000"/>
                </a:solidFill>
                <a:miter lim="800000"/>
                <a:headEnd/>
                <a:tailEnd/>
              </a:ln>
            </p:spPr>
            <p:txBody>
              <a:bodyPr/>
              <a:lstStyle/>
              <a:p>
                <a:endParaRPr lang="en-US"/>
              </a:p>
            </p:txBody>
          </p:sp>
          <p:sp>
            <p:nvSpPr>
              <p:cNvPr id="148489" name="Rectangle 9"/>
              <p:cNvSpPr>
                <a:spLocks noChangeArrowheads="1"/>
              </p:cNvSpPr>
              <p:nvPr/>
            </p:nvSpPr>
            <p:spPr bwMode="auto">
              <a:xfrm>
                <a:off x="2700" y="6480"/>
                <a:ext cx="900" cy="2340"/>
              </a:xfrm>
              <a:prstGeom prst="rect">
                <a:avLst/>
              </a:prstGeom>
              <a:solidFill>
                <a:srgbClr val="CCFFFF"/>
              </a:solidFill>
              <a:ln w="9525">
                <a:solidFill>
                  <a:srgbClr val="000000"/>
                </a:solidFill>
                <a:miter lim="800000"/>
                <a:headEnd/>
                <a:tailEnd/>
              </a:ln>
            </p:spPr>
            <p:txBody>
              <a:bodyPr/>
              <a:lstStyle/>
              <a:p>
                <a:endParaRPr lang="en-US"/>
              </a:p>
            </p:txBody>
          </p:sp>
          <p:sp>
            <p:nvSpPr>
              <p:cNvPr id="148490" name="Rectangle 10"/>
              <p:cNvSpPr>
                <a:spLocks noChangeArrowheads="1"/>
              </p:cNvSpPr>
              <p:nvPr/>
            </p:nvSpPr>
            <p:spPr bwMode="auto">
              <a:xfrm>
                <a:off x="2700" y="6480"/>
                <a:ext cx="4860" cy="900"/>
              </a:xfrm>
              <a:prstGeom prst="rect">
                <a:avLst/>
              </a:prstGeom>
              <a:solidFill>
                <a:srgbClr val="C0C0C0"/>
              </a:solidFill>
              <a:ln w="9525">
                <a:solidFill>
                  <a:srgbClr val="000000"/>
                </a:solidFill>
                <a:miter lim="800000"/>
                <a:headEnd/>
                <a:tailEnd/>
              </a:ln>
            </p:spPr>
            <p:txBody>
              <a:bodyPr/>
              <a:lstStyle/>
              <a:p>
                <a:endParaRPr lang="en-US"/>
              </a:p>
            </p:txBody>
          </p:sp>
          <p:sp>
            <p:nvSpPr>
              <p:cNvPr id="148491" name="Rectangle 11"/>
              <p:cNvSpPr>
                <a:spLocks noChangeArrowheads="1"/>
              </p:cNvSpPr>
              <p:nvPr/>
            </p:nvSpPr>
            <p:spPr bwMode="auto">
              <a:xfrm>
                <a:off x="2700" y="7380"/>
                <a:ext cx="4860" cy="900"/>
              </a:xfrm>
              <a:prstGeom prst="rect">
                <a:avLst/>
              </a:prstGeom>
              <a:solidFill>
                <a:srgbClr val="CCFFFF"/>
              </a:solidFill>
              <a:ln w="9525">
                <a:solidFill>
                  <a:srgbClr val="000000"/>
                </a:solidFill>
                <a:miter lim="800000"/>
                <a:headEnd/>
                <a:tailEnd/>
              </a:ln>
            </p:spPr>
            <p:txBody>
              <a:bodyPr/>
              <a:lstStyle/>
              <a:p>
                <a:endParaRPr lang="en-US"/>
              </a:p>
            </p:txBody>
          </p:sp>
          <p:sp>
            <p:nvSpPr>
              <p:cNvPr id="148492" name="Rectangle 12"/>
              <p:cNvSpPr>
                <a:spLocks noChangeArrowheads="1"/>
              </p:cNvSpPr>
              <p:nvPr/>
            </p:nvSpPr>
            <p:spPr bwMode="auto">
              <a:xfrm>
                <a:off x="7560" y="6480"/>
                <a:ext cx="1080" cy="2340"/>
              </a:xfrm>
              <a:prstGeom prst="rect">
                <a:avLst/>
              </a:prstGeom>
              <a:solidFill>
                <a:srgbClr val="FFFFCC"/>
              </a:solidFill>
              <a:ln w="9525">
                <a:solidFill>
                  <a:srgbClr val="000000"/>
                </a:solidFill>
                <a:miter lim="800000"/>
                <a:headEnd/>
                <a:tailEnd/>
              </a:ln>
            </p:spPr>
            <p:txBody>
              <a:bodyPr/>
              <a:lstStyle/>
              <a:p>
                <a:endParaRPr lang="en-US"/>
              </a:p>
            </p:txBody>
          </p:sp>
          <p:sp>
            <p:nvSpPr>
              <p:cNvPr id="148493" name="AutoShape 13"/>
              <p:cNvSpPr>
                <a:spLocks noChangeArrowheads="1"/>
              </p:cNvSpPr>
              <p:nvPr/>
            </p:nvSpPr>
            <p:spPr bwMode="auto">
              <a:xfrm>
                <a:off x="3600" y="6300"/>
                <a:ext cx="180" cy="180"/>
              </a:xfrm>
              <a:prstGeom prst="roundRect">
                <a:avLst>
                  <a:gd name="adj" fmla="val 16667"/>
                </a:avLst>
              </a:prstGeom>
              <a:solidFill>
                <a:srgbClr val="C0C0C0">
                  <a:alpha val="53999"/>
                </a:srgbClr>
              </a:solidFill>
              <a:ln w="9525">
                <a:solidFill>
                  <a:srgbClr val="000000"/>
                </a:solidFill>
                <a:round/>
                <a:headEnd/>
                <a:tailEnd/>
              </a:ln>
            </p:spPr>
            <p:txBody>
              <a:bodyPr/>
              <a:lstStyle/>
              <a:p>
                <a:endParaRPr lang="en-US"/>
              </a:p>
            </p:txBody>
          </p:sp>
          <p:sp>
            <p:nvSpPr>
              <p:cNvPr id="148494" name="Line 14"/>
              <p:cNvSpPr>
                <a:spLocks noChangeShapeType="1"/>
              </p:cNvSpPr>
              <p:nvPr/>
            </p:nvSpPr>
            <p:spPr bwMode="auto">
              <a:xfrm>
                <a:off x="2700" y="7380"/>
                <a:ext cx="90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5" name="Line 15"/>
              <p:cNvSpPr>
                <a:spLocks noChangeShapeType="1"/>
              </p:cNvSpPr>
              <p:nvPr/>
            </p:nvSpPr>
            <p:spPr bwMode="auto">
              <a:xfrm flipV="1">
                <a:off x="270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496" name="Line 16"/>
              <p:cNvSpPr>
                <a:spLocks noChangeShapeType="1"/>
              </p:cNvSpPr>
              <p:nvPr/>
            </p:nvSpPr>
            <p:spPr bwMode="auto">
              <a:xfrm>
                <a:off x="648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48497" name="Text Box 17"/>
          <p:cNvSpPr txBox="1">
            <a:spLocks noChangeArrowheads="1"/>
          </p:cNvSpPr>
          <p:nvPr/>
        </p:nvSpPr>
        <p:spPr bwMode="auto">
          <a:xfrm>
            <a:off x="4724400" y="3352800"/>
            <a:ext cx="8048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8000" b="1">
                <a:latin typeface="Arial" charset="0"/>
              </a:rPr>
              <a:t>?</a:t>
            </a:r>
          </a:p>
        </p:txBody>
      </p:sp>
      <p:pic>
        <p:nvPicPr>
          <p:cNvPr id="148498" name="Picture 18" descr="DSC039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3429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48499" name="Text Box 19"/>
          <p:cNvSpPr txBox="1">
            <a:spLocks noChangeArrowheads="1"/>
          </p:cNvSpPr>
          <p:nvPr/>
        </p:nvSpPr>
        <p:spPr bwMode="auto">
          <a:xfrm>
            <a:off x="304800" y="304800"/>
            <a:ext cx="8015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Arial" charset="0"/>
              </a:rPr>
              <a:t>1. How much water is needed for irrigation?</a:t>
            </a:r>
          </a:p>
        </p:txBody>
      </p:sp>
      <p:sp>
        <p:nvSpPr>
          <p:cNvPr id="148500" name="Text Box 20"/>
          <p:cNvSpPr txBox="1">
            <a:spLocks noChangeArrowheads="1"/>
          </p:cNvSpPr>
          <p:nvPr/>
        </p:nvSpPr>
        <p:spPr bwMode="auto">
          <a:xfrm>
            <a:off x="685800" y="838200"/>
            <a:ext cx="71072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2. How much water can be harvested?</a:t>
            </a:r>
          </a:p>
        </p:txBody>
      </p:sp>
      <p:sp>
        <p:nvSpPr>
          <p:cNvPr id="148501" name="Text Box 21"/>
          <p:cNvSpPr txBox="1">
            <a:spLocks noChangeArrowheads="1"/>
          </p:cNvSpPr>
          <p:nvPr/>
        </p:nvSpPr>
        <p:spPr bwMode="auto">
          <a:xfrm>
            <a:off x="1524000" y="3962400"/>
            <a:ext cx="8048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8000" b="1">
                <a:latin typeface="Arial" charset="0"/>
              </a:rPr>
              <a:t>?</a:t>
            </a:r>
          </a:p>
        </p:txBody>
      </p:sp>
      <p:sp>
        <p:nvSpPr>
          <p:cNvPr id="148502" name="Text Box 22"/>
          <p:cNvSpPr txBox="1">
            <a:spLocks noChangeArrowheads="1"/>
          </p:cNvSpPr>
          <p:nvPr/>
        </p:nvSpPr>
        <p:spPr bwMode="auto">
          <a:xfrm>
            <a:off x="1066800" y="1447800"/>
            <a:ext cx="731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Arial" charset="0"/>
              </a:rPr>
              <a:t>3.How much water can be stored?</a:t>
            </a:r>
          </a:p>
        </p:txBody>
      </p:sp>
      <p:pic>
        <p:nvPicPr>
          <p:cNvPr id="148503" name="Picture 23" descr="cystern_0208 001"/>
          <p:cNvPicPr>
            <a:picLocks noChangeAspect="1" noChangeArrowheads="1"/>
          </p:cNvPicPr>
          <p:nvPr/>
        </p:nvPicPr>
        <p:blipFill>
          <a:blip r:embed="rId3">
            <a:extLst>
              <a:ext uri="{28A0092B-C50C-407E-A947-70E740481C1C}">
                <a14:useLocalDpi xmlns:a14="http://schemas.microsoft.com/office/drawing/2010/main" val="0"/>
              </a:ext>
            </a:extLst>
          </a:blip>
          <a:srcRect r="23456" b="35185"/>
          <a:stretch>
            <a:fillRect/>
          </a:stretch>
        </p:blipFill>
        <p:spPr bwMode="auto">
          <a:xfrm>
            <a:off x="6172200" y="2667000"/>
            <a:ext cx="2700338" cy="3048000"/>
          </a:xfrm>
          <a:prstGeom prst="rect">
            <a:avLst/>
          </a:prstGeom>
          <a:noFill/>
          <a:extLst>
            <a:ext uri="{909E8E84-426E-40DD-AFC4-6F175D3DCCD1}">
              <a14:hiddenFill xmlns:a14="http://schemas.microsoft.com/office/drawing/2010/main">
                <a:solidFill>
                  <a:srgbClr val="FFFFFF"/>
                </a:solidFill>
              </a14:hiddenFill>
            </a:ext>
          </a:extLst>
        </p:spPr>
      </p:pic>
      <p:sp>
        <p:nvSpPr>
          <p:cNvPr id="148504" name="Rectangle 24"/>
          <p:cNvSpPr>
            <a:spLocks noChangeArrowheads="1"/>
          </p:cNvSpPr>
          <p:nvPr/>
        </p:nvSpPr>
        <p:spPr bwMode="auto">
          <a:xfrm>
            <a:off x="7086600" y="3886200"/>
            <a:ext cx="8048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8000" b="1">
                <a:latin typeface="Arial" charset="0"/>
              </a:rPr>
              <a:t>?</a:t>
            </a:r>
          </a:p>
        </p:txBody>
      </p:sp>
      <p:sp>
        <p:nvSpPr>
          <p:cNvPr id="148505" name="Text Box 25"/>
          <p:cNvSpPr txBox="1">
            <a:spLocks noChangeArrowheads="1"/>
          </p:cNvSpPr>
          <p:nvPr/>
        </p:nvSpPr>
        <p:spPr bwMode="auto">
          <a:xfrm>
            <a:off x="1371600" y="5181600"/>
            <a:ext cx="1289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needs</a:t>
            </a:r>
          </a:p>
        </p:txBody>
      </p:sp>
      <p:sp>
        <p:nvSpPr>
          <p:cNvPr id="148506" name="Text Box 26"/>
          <p:cNvSpPr txBox="1">
            <a:spLocks noChangeArrowheads="1"/>
          </p:cNvSpPr>
          <p:nvPr/>
        </p:nvSpPr>
        <p:spPr bwMode="auto">
          <a:xfrm>
            <a:off x="4267200" y="5638800"/>
            <a:ext cx="1357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supply</a:t>
            </a:r>
          </a:p>
        </p:txBody>
      </p:sp>
      <p:sp>
        <p:nvSpPr>
          <p:cNvPr id="148507" name="Text Box 27"/>
          <p:cNvSpPr txBox="1">
            <a:spLocks noChangeArrowheads="1"/>
          </p:cNvSpPr>
          <p:nvPr/>
        </p:nvSpPr>
        <p:spPr bwMode="auto">
          <a:xfrm>
            <a:off x="7070725" y="5807075"/>
            <a:ext cx="1536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storage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304800" y="1143000"/>
            <a:ext cx="84582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endParaRPr lang="en-US" altLang="en-US" sz="3200">
              <a:latin typeface="Times New Roman" charset="0"/>
            </a:endParaRPr>
          </a:p>
          <a:p>
            <a:pPr eaLnBrk="1" hangingPunct="1">
              <a:buFontTx/>
              <a:buChar char="•"/>
            </a:pPr>
            <a:r>
              <a:rPr lang="en-US" altLang="en-US" sz="3200">
                <a:latin typeface="Times New Roman" charset="0"/>
              </a:rPr>
              <a:t> Shrubs: up to once a week - apply one gallon of water per foot of plant height</a:t>
            </a:r>
          </a:p>
          <a:p>
            <a:pPr eaLnBrk="1" hangingPunct="1"/>
            <a:endParaRPr lang="en-US" altLang="en-US" sz="3200">
              <a:latin typeface="Times New Roman" charset="0"/>
            </a:endParaRPr>
          </a:p>
          <a:p>
            <a:pPr eaLnBrk="1" hangingPunct="1">
              <a:buFontTx/>
              <a:buChar char="•"/>
            </a:pPr>
            <a:r>
              <a:rPr lang="en-US" altLang="en-US" sz="3200">
                <a:latin typeface="Times New Roman" charset="0"/>
              </a:rPr>
              <a:t> Lawns: up to once a week -</a:t>
            </a:r>
          </a:p>
          <a:p>
            <a:pPr eaLnBrk="1" hangingPunct="1"/>
            <a:r>
              <a:rPr lang="en-US" altLang="en-US" sz="3200">
                <a:latin typeface="Times New Roman" charset="0"/>
              </a:rPr>
              <a:t>up to one inch per application</a:t>
            </a:r>
          </a:p>
          <a:p>
            <a:pPr eaLnBrk="1" hangingPunct="1"/>
            <a:r>
              <a:rPr lang="en-US" altLang="en-US" sz="3200">
                <a:latin typeface="Times New Roman" charset="0"/>
              </a:rPr>
              <a:t> </a:t>
            </a:r>
          </a:p>
          <a:p>
            <a:pPr eaLnBrk="1" hangingPunct="1">
              <a:buFontTx/>
              <a:buChar char="•"/>
            </a:pPr>
            <a:r>
              <a:rPr lang="en-US" altLang="en-US" sz="3200">
                <a:latin typeface="Times New Roman" charset="0"/>
              </a:rPr>
              <a:t> Trees: up to once a week</a:t>
            </a:r>
          </a:p>
          <a:p>
            <a:pPr eaLnBrk="1" hangingPunct="1"/>
            <a:r>
              <a:rPr lang="en-US" altLang="en-US" sz="3200">
                <a:latin typeface="Times New Roman" charset="0"/>
              </a:rPr>
              <a:t>one inch of water under entire</a:t>
            </a:r>
          </a:p>
          <a:p>
            <a:pPr eaLnBrk="1" hangingPunct="1"/>
            <a:r>
              <a:rPr lang="en-US" altLang="en-US" sz="3200">
                <a:latin typeface="Times New Roman" charset="0"/>
              </a:rPr>
              <a:t>canopy</a:t>
            </a:r>
          </a:p>
        </p:txBody>
      </p:sp>
      <p:pic>
        <p:nvPicPr>
          <p:cNvPr id="149507" name="Picture 3" descr="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438400"/>
            <a:ext cx="3117850" cy="3429000"/>
          </a:xfrm>
          <a:prstGeom prst="rect">
            <a:avLst/>
          </a:prstGeom>
          <a:noFill/>
          <a:extLst>
            <a:ext uri="{909E8E84-426E-40DD-AFC4-6F175D3DCCD1}">
              <a14:hiddenFill xmlns:a14="http://schemas.microsoft.com/office/drawing/2010/main">
                <a:solidFill>
                  <a:srgbClr val="FFFFFF"/>
                </a:solidFill>
              </a14:hiddenFill>
            </a:ext>
          </a:extLst>
        </p:spPr>
      </p:pic>
      <p:sp>
        <p:nvSpPr>
          <p:cNvPr id="149508" name="Text Box 4"/>
          <p:cNvSpPr txBox="1">
            <a:spLocks noChangeArrowheads="1"/>
          </p:cNvSpPr>
          <p:nvPr/>
        </p:nvSpPr>
        <p:spPr bwMode="auto">
          <a:xfrm>
            <a:off x="1143000" y="609600"/>
            <a:ext cx="704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b="1">
                <a:latin typeface="Arial" charset="0"/>
              </a:rPr>
              <a:t>Rules of thumb for irrigation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rrowheads="1"/>
          </p:cNvSpPr>
          <p:nvPr>
            <p:ph type="title"/>
          </p:nvPr>
        </p:nvSpPr>
        <p:spPr/>
        <p:txBody>
          <a:bodyPr/>
          <a:lstStyle/>
          <a:p>
            <a:r>
              <a:rPr lang="en-US" altLang="en-US"/>
              <a:t>Water Restrictions</a:t>
            </a:r>
          </a:p>
        </p:txBody>
      </p:sp>
      <p:sp>
        <p:nvSpPr>
          <p:cNvPr id="473091" name="Rectangle 3"/>
          <p:cNvSpPr>
            <a:spLocks noGrp="1" noChangeArrowheads="1"/>
          </p:cNvSpPr>
          <p:nvPr>
            <p:ph type="body" idx="1"/>
          </p:nvPr>
        </p:nvSpPr>
        <p:spPr/>
        <p:txBody>
          <a:bodyPr/>
          <a:lstStyle/>
          <a:p>
            <a:pPr>
              <a:lnSpc>
                <a:spcPct val="90000"/>
              </a:lnSpc>
              <a:buClr>
                <a:schemeClr val="tx1"/>
              </a:buClr>
              <a:buFontTx/>
              <a:buChar char="•"/>
            </a:pPr>
            <a:r>
              <a:rPr lang="en-US" altLang="en-US"/>
              <a:t>Rapid population growth in Southeast</a:t>
            </a:r>
          </a:p>
          <a:p>
            <a:pPr>
              <a:lnSpc>
                <a:spcPct val="90000"/>
              </a:lnSpc>
              <a:buClr>
                <a:schemeClr val="tx1"/>
              </a:buClr>
              <a:buFontTx/>
              <a:buChar char="•"/>
            </a:pPr>
            <a:r>
              <a:rPr lang="en-US" altLang="en-US"/>
              <a:t>Demand for water is increasing</a:t>
            </a:r>
          </a:p>
          <a:p>
            <a:pPr>
              <a:lnSpc>
                <a:spcPct val="90000"/>
              </a:lnSpc>
              <a:buClr>
                <a:schemeClr val="tx1"/>
              </a:buClr>
              <a:buFontTx/>
              <a:buChar char="•"/>
            </a:pPr>
            <a:r>
              <a:rPr lang="en-US" altLang="en-US"/>
              <a:t>Water is not unlimited</a:t>
            </a:r>
          </a:p>
          <a:p>
            <a:pPr>
              <a:lnSpc>
                <a:spcPct val="90000"/>
              </a:lnSpc>
              <a:buClr>
                <a:schemeClr val="tx1"/>
              </a:buClr>
              <a:buFontTx/>
              <a:buChar char="•"/>
            </a:pPr>
            <a:r>
              <a:rPr lang="en-US" altLang="en-US"/>
              <a:t>Lack of water can harm</a:t>
            </a:r>
          </a:p>
          <a:p>
            <a:pPr>
              <a:lnSpc>
                <a:spcPct val="90000"/>
              </a:lnSpc>
              <a:buClr>
                <a:schemeClr val="tx1"/>
              </a:buClr>
              <a:buFontTx/>
              <a:buNone/>
            </a:pPr>
            <a:r>
              <a:rPr lang="en-US" altLang="en-US"/>
              <a:t>		-wildlife</a:t>
            </a:r>
          </a:p>
          <a:p>
            <a:pPr>
              <a:lnSpc>
                <a:spcPct val="90000"/>
              </a:lnSpc>
              <a:buFont typeface="Wingdings" charset="2"/>
              <a:buNone/>
            </a:pPr>
            <a:r>
              <a:rPr lang="en-US" altLang="en-US"/>
              <a:t>		-landscapes</a:t>
            </a:r>
          </a:p>
          <a:p>
            <a:pPr>
              <a:lnSpc>
                <a:spcPct val="90000"/>
              </a:lnSpc>
              <a:buFont typeface="Wingdings" charset="2"/>
              <a:buNone/>
            </a:pPr>
            <a:r>
              <a:rPr lang="en-US" altLang="en-US"/>
              <a:t>		-business</a:t>
            </a:r>
          </a:p>
          <a:p>
            <a:pPr>
              <a:lnSpc>
                <a:spcPct val="90000"/>
              </a:lnSpc>
              <a:buFont typeface="Wingdings" charset="2"/>
              <a:buNone/>
            </a:pPr>
            <a:r>
              <a:rPr lang="en-US" altLang="en-US"/>
              <a:t>  </a:t>
            </a:r>
          </a:p>
        </p:txBody>
      </p:sp>
      <p:pic>
        <p:nvPicPr>
          <p:cNvPr id="473092" name="Picture 4" descr="wpn_drought_071015_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895600"/>
            <a:ext cx="4191000" cy="3146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6248400" y="0"/>
            <a:ext cx="2895600" cy="6019800"/>
          </a:xfrm>
          <a:prstGeom prst="rect">
            <a:avLst/>
          </a:prstGeom>
          <a:solidFill>
            <a:srgbClr val="8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2400">
              <a:latin typeface="Times New Roman" charset="0"/>
            </a:endParaRPr>
          </a:p>
        </p:txBody>
      </p:sp>
      <p:sp>
        <p:nvSpPr>
          <p:cNvPr id="150531" name="Rectangle 3"/>
          <p:cNvSpPr>
            <a:spLocks noChangeArrowheads="1"/>
          </p:cNvSpPr>
          <p:nvPr/>
        </p:nvSpPr>
        <p:spPr bwMode="auto">
          <a:xfrm>
            <a:off x="4572000" y="1828800"/>
            <a:ext cx="1676400" cy="762000"/>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32" name="Rectangle 4"/>
          <p:cNvSpPr>
            <a:spLocks noChangeArrowheads="1"/>
          </p:cNvSpPr>
          <p:nvPr/>
        </p:nvSpPr>
        <p:spPr bwMode="auto">
          <a:xfrm>
            <a:off x="1447800" y="1828800"/>
            <a:ext cx="2514600" cy="533400"/>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2400">
                <a:latin typeface="Times New Roman" charset="0"/>
              </a:rPr>
              <a:t>Low</a:t>
            </a:r>
          </a:p>
        </p:txBody>
      </p:sp>
      <p:sp>
        <p:nvSpPr>
          <p:cNvPr id="150533" name="Rectangle 5"/>
          <p:cNvSpPr>
            <a:spLocks noChangeArrowheads="1"/>
          </p:cNvSpPr>
          <p:nvPr/>
        </p:nvSpPr>
        <p:spPr bwMode="auto">
          <a:xfrm>
            <a:off x="0" y="0"/>
            <a:ext cx="6248400" cy="1828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3200">
              <a:solidFill>
                <a:schemeClr val="bg1"/>
              </a:solidFill>
              <a:latin typeface="Times New Roman" charset="0"/>
            </a:endParaRPr>
          </a:p>
        </p:txBody>
      </p:sp>
      <p:sp>
        <p:nvSpPr>
          <p:cNvPr id="150534" name="Rectangle 6"/>
          <p:cNvSpPr>
            <a:spLocks noChangeArrowheads="1"/>
          </p:cNvSpPr>
          <p:nvPr/>
        </p:nvSpPr>
        <p:spPr bwMode="auto">
          <a:xfrm>
            <a:off x="3962400" y="1828800"/>
            <a:ext cx="6096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35" name="Rectangle 7"/>
          <p:cNvSpPr>
            <a:spLocks noChangeArrowheads="1"/>
          </p:cNvSpPr>
          <p:nvPr/>
        </p:nvSpPr>
        <p:spPr bwMode="auto">
          <a:xfrm>
            <a:off x="0" y="1828800"/>
            <a:ext cx="1447800" cy="4191000"/>
          </a:xfrm>
          <a:prstGeom prst="rect">
            <a:avLst/>
          </a:prstGeom>
          <a:solidFill>
            <a:srgbClr val="FF9966"/>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36" name="Oval 8"/>
          <p:cNvSpPr>
            <a:spLocks noChangeArrowheads="1"/>
          </p:cNvSpPr>
          <p:nvPr/>
        </p:nvSpPr>
        <p:spPr bwMode="auto">
          <a:xfrm>
            <a:off x="6553200" y="2590800"/>
            <a:ext cx="15240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37" name="Rectangle 9"/>
          <p:cNvSpPr>
            <a:spLocks noChangeArrowheads="1"/>
          </p:cNvSpPr>
          <p:nvPr/>
        </p:nvSpPr>
        <p:spPr bwMode="auto">
          <a:xfrm>
            <a:off x="1447800" y="2362200"/>
            <a:ext cx="2514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38" name="Line 10"/>
          <p:cNvSpPr>
            <a:spLocks noChangeShapeType="1"/>
          </p:cNvSpPr>
          <p:nvPr/>
        </p:nvSpPr>
        <p:spPr bwMode="auto">
          <a:xfrm>
            <a:off x="0" y="914400"/>
            <a:ext cx="5715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539" name="Line 11"/>
          <p:cNvSpPr>
            <a:spLocks noChangeShapeType="1"/>
          </p:cNvSpPr>
          <p:nvPr/>
        </p:nvSpPr>
        <p:spPr bwMode="auto">
          <a:xfrm flipV="1">
            <a:off x="571500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540" name="Line 12"/>
          <p:cNvSpPr>
            <a:spLocks noChangeShapeType="1"/>
          </p:cNvSpPr>
          <p:nvPr/>
        </p:nvSpPr>
        <p:spPr bwMode="auto">
          <a:xfrm>
            <a:off x="5715000" y="990600"/>
            <a:ext cx="533400" cy="838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541" name="Rectangle 13"/>
          <p:cNvSpPr>
            <a:spLocks noChangeArrowheads="1"/>
          </p:cNvSpPr>
          <p:nvPr/>
        </p:nvSpPr>
        <p:spPr bwMode="auto">
          <a:xfrm>
            <a:off x="0" y="6019800"/>
            <a:ext cx="9144000" cy="838200"/>
          </a:xfrm>
          <a:prstGeom prst="rect">
            <a:avLst/>
          </a:prstGeom>
          <a:solidFill>
            <a:srgbClr val="FF9966"/>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2400">
              <a:solidFill>
                <a:srgbClr val="FF9966"/>
              </a:solidFill>
              <a:latin typeface="Times New Roman" charset="0"/>
            </a:endParaRPr>
          </a:p>
        </p:txBody>
      </p:sp>
      <p:sp>
        <p:nvSpPr>
          <p:cNvPr id="150542" name="Oval 14"/>
          <p:cNvSpPr>
            <a:spLocks noChangeArrowheads="1"/>
          </p:cNvSpPr>
          <p:nvPr/>
        </p:nvSpPr>
        <p:spPr bwMode="auto">
          <a:xfrm>
            <a:off x="7696200" y="1905000"/>
            <a:ext cx="12192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43" name="Oval 15"/>
          <p:cNvSpPr>
            <a:spLocks noChangeArrowheads="1"/>
          </p:cNvSpPr>
          <p:nvPr/>
        </p:nvSpPr>
        <p:spPr bwMode="auto">
          <a:xfrm>
            <a:off x="6477000" y="4648200"/>
            <a:ext cx="1295400" cy="1447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44" name="Oval 16"/>
          <p:cNvSpPr>
            <a:spLocks noChangeArrowheads="1"/>
          </p:cNvSpPr>
          <p:nvPr/>
        </p:nvSpPr>
        <p:spPr bwMode="auto">
          <a:xfrm>
            <a:off x="7696200" y="3886200"/>
            <a:ext cx="12954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45" name="Oval 17"/>
          <p:cNvSpPr>
            <a:spLocks noChangeArrowheads="1"/>
          </p:cNvSpPr>
          <p:nvPr/>
        </p:nvSpPr>
        <p:spPr bwMode="auto">
          <a:xfrm>
            <a:off x="7543800" y="4953000"/>
            <a:ext cx="13716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46" name="Oval 18"/>
          <p:cNvSpPr>
            <a:spLocks noChangeArrowheads="1"/>
          </p:cNvSpPr>
          <p:nvPr/>
        </p:nvSpPr>
        <p:spPr bwMode="auto">
          <a:xfrm>
            <a:off x="7543800" y="3200400"/>
            <a:ext cx="1066800" cy="914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47" name="Line 19"/>
          <p:cNvSpPr>
            <a:spLocks noChangeShapeType="1"/>
          </p:cNvSpPr>
          <p:nvPr/>
        </p:nvSpPr>
        <p:spPr bwMode="auto">
          <a:xfrm flipH="1" flipV="1">
            <a:off x="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548" name="Line 20"/>
          <p:cNvSpPr>
            <a:spLocks noChangeShapeType="1"/>
          </p:cNvSpPr>
          <p:nvPr/>
        </p:nvSpPr>
        <p:spPr bwMode="auto">
          <a:xfrm flipH="1">
            <a:off x="0" y="914400"/>
            <a:ext cx="533400" cy="9906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0549" name="Text Box 21"/>
          <p:cNvSpPr txBox="1">
            <a:spLocks noChangeArrowheads="1"/>
          </p:cNvSpPr>
          <p:nvPr/>
        </p:nvSpPr>
        <p:spPr bwMode="auto">
          <a:xfrm>
            <a:off x="1727200" y="228600"/>
            <a:ext cx="28797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b="1">
                <a:solidFill>
                  <a:schemeClr val="bg1"/>
                </a:solidFill>
                <a:latin typeface="Times New Roman" charset="0"/>
              </a:rPr>
              <a:t>Area based  </a:t>
            </a:r>
          </a:p>
          <a:p>
            <a:pPr algn="ctr" eaLnBrk="1" hangingPunct="1"/>
            <a:r>
              <a:rPr lang="en-US" altLang="en-US" b="1">
                <a:solidFill>
                  <a:schemeClr val="bg1"/>
                </a:solidFill>
                <a:latin typeface="Times New Roman" charset="0"/>
              </a:rPr>
              <a:t>water use</a:t>
            </a:r>
          </a:p>
        </p:txBody>
      </p:sp>
      <p:sp>
        <p:nvSpPr>
          <p:cNvPr id="150550" name="Oval 22"/>
          <p:cNvSpPr>
            <a:spLocks noChangeArrowheads="1"/>
          </p:cNvSpPr>
          <p:nvPr/>
        </p:nvSpPr>
        <p:spPr bwMode="auto">
          <a:xfrm>
            <a:off x="6705600" y="1676400"/>
            <a:ext cx="1371600" cy="1066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51" name="Oval 23"/>
          <p:cNvSpPr>
            <a:spLocks noChangeArrowheads="1"/>
          </p:cNvSpPr>
          <p:nvPr/>
        </p:nvSpPr>
        <p:spPr bwMode="auto">
          <a:xfrm>
            <a:off x="6477000" y="0"/>
            <a:ext cx="1371600" cy="11430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52" name="Oval 24"/>
          <p:cNvSpPr>
            <a:spLocks noChangeArrowheads="1"/>
          </p:cNvSpPr>
          <p:nvPr/>
        </p:nvSpPr>
        <p:spPr bwMode="auto">
          <a:xfrm>
            <a:off x="7620000" y="838200"/>
            <a:ext cx="1066800" cy="1066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53" name="Oval 25"/>
          <p:cNvSpPr>
            <a:spLocks noChangeArrowheads="1"/>
          </p:cNvSpPr>
          <p:nvPr/>
        </p:nvSpPr>
        <p:spPr bwMode="auto">
          <a:xfrm>
            <a:off x="7772400" y="228600"/>
            <a:ext cx="990600" cy="914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54" name="Oval 26"/>
          <p:cNvSpPr>
            <a:spLocks noChangeArrowheads="1"/>
          </p:cNvSpPr>
          <p:nvPr/>
        </p:nvSpPr>
        <p:spPr bwMode="auto">
          <a:xfrm>
            <a:off x="6705600" y="3657600"/>
            <a:ext cx="990600" cy="914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555" name="Text Box 27"/>
          <p:cNvSpPr txBox="1">
            <a:spLocks noChangeArrowheads="1"/>
          </p:cNvSpPr>
          <p:nvPr/>
        </p:nvSpPr>
        <p:spPr bwMode="auto">
          <a:xfrm>
            <a:off x="6477000" y="1219200"/>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a:latin typeface="Times New Roman" charset="0"/>
              </a:rPr>
              <a:t>Low</a:t>
            </a:r>
          </a:p>
        </p:txBody>
      </p:sp>
      <p:sp>
        <p:nvSpPr>
          <p:cNvPr id="150556" name="Oval 28"/>
          <p:cNvSpPr>
            <a:spLocks noChangeArrowheads="1"/>
          </p:cNvSpPr>
          <p:nvPr/>
        </p:nvSpPr>
        <p:spPr bwMode="auto">
          <a:xfrm>
            <a:off x="3200400" y="1905000"/>
            <a:ext cx="685800" cy="45720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2800">
                <a:latin typeface="Times New Roman" charset="0"/>
              </a:rPr>
              <a:t>H</a:t>
            </a:r>
          </a:p>
        </p:txBody>
      </p:sp>
      <p:sp>
        <p:nvSpPr>
          <p:cNvPr id="150557" name="Oval 29"/>
          <p:cNvSpPr>
            <a:spLocks noChangeArrowheads="1"/>
          </p:cNvSpPr>
          <p:nvPr/>
        </p:nvSpPr>
        <p:spPr bwMode="auto">
          <a:xfrm>
            <a:off x="4648200" y="1905000"/>
            <a:ext cx="533400" cy="609600"/>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2800">
                <a:latin typeface="Times New Roman" charset="0"/>
              </a:rPr>
              <a:t>H</a:t>
            </a:r>
          </a:p>
        </p:txBody>
      </p:sp>
      <p:sp>
        <p:nvSpPr>
          <p:cNvPr id="150558" name="Text Box 30"/>
          <p:cNvSpPr txBox="1">
            <a:spLocks noChangeArrowheads="1"/>
          </p:cNvSpPr>
          <p:nvPr/>
        </p:nvSpPr>
        <p:spPr bwMode="auto">
          <a:xfrm>
            <a:off x="1905000" y="3276600"/>
            <a:ext cx="3771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25’ x 40’ = 1,000 ft</a:t>
            </a:r>
            <a:r>
              <a:rPr lang="en-US" altLang="en-US" sz="3200" baseline="30000">
                <a:latin typeface="Arial" charset="0"/>
              </a:rPr>
              <a:t>2</a:t>
            </a:r>
            <a:r>
              <a:rPr lang="en-US" altLang="en-US" sz="3200">
                <a:latin typeface="Arial" charset="0"/>
              </a:rPr>
              <a:t> </a:t>
            </a:r>
          </a:p>
        </p:txBody>
      </p:sp>
      <p:sp>
        <p:nvSpPr>
          <p:cNvPr id="150559" name="Text Box 31"/>
          <p:cNvSpPr txBox="1">
            <a:spLocks noChangeArrowheads="1"/>
          </p:cNvSpPr>
          <p:nvPr/>
        </p:nvSpPr>
        <p:spPr bwMode="auto">
          <a:xfrm>
            <a:off x="3124200" y="2667000"/>
            <a:ext cx="1154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Lawn</a:t>
            </a:r>
          </a:p>
        </p:txBody>
      </p:sp>
      <p:sp>
        <p:nvSpPr>
          <p:cNvPr id="150560" name="Text Box 32"/>
          <p:cNvSpPr txBox="1">
            <a:spLocks noChangeArrowheads="1"/>
          </p:cNvSpPr>
          <p:nvPr/>
        </p:nvSpPr>
        <p:spPr bwMode="auto">
          <a:xfrm>
            <a:off x="1752600" y="4038600"/>
            <a:ext cx="4210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1” per week = 624 gal.</a:t>
            </a:r>
          </a:p>
        </p:txBody>
      </p:sp>
      <p:sp>
        <p:nvSpPr>
          <p:cNvPr id="150561" name="Text Box 33"/>
          <p:cNvSpPr txBox="1">
            <a:spLocks noChangeArrowheads="1"/>
          </p:cNvSpPr>
          <p:nvPr/>
        </p:nvSpPr>
        <p:spPr bwMode="auto">
          <a:xfrm>
            <a:off x="1219200" y="6019800"/>
            <a:ext cx="5707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b="1">
                <a:latin typeface="Arial" charset="0"/>
              </a:rPr>
              <a:t>Do we need to water lawns?</a:t>
            </a:r>
            <a:r>
              <a:rPr lang="en-US" altLang="en-US" sz="3200">
                <a:latin typeface="Arial" charset="0"/>
              </a:rPr>
              <a:t> </a:t>
            </a:r>
          </a:p>
        </p:txBody>
      </p:sp>
      <p:sp>
        <p:nvSpPr>
          <p:cNvPr id="150562" name="Text Box 34"/>
          <p:cNvSpPr txBox="1">
            <a:spLocks noChangeArrowheads="1"/>
          </p:cNvSpPr>
          <p:nvPr/>
        </p:nvSpPr>
        <p:spPr bwMode="auto">
          <a:xfrm>
            <a:off x="2286000" y="4800600"/>
            <a:ext cx="3330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~2500 gal./month</a:t>
            </a:r>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0" y="457200"/>
            <a:ext cx="9067800" cy="762000"/>
          </a:xfrm>
          <a:prstGeom prst="rect">
            <a:avLst/>
          </a:prstGeom>
          <a:noFill/>
          <a:ln w="9525">
            <a:noFill/>
            <a:miter lim="800000"/>
            <a:headEnd/>
            <a:tailEnd/>
          </a:ln>
          <a:effectLst/>
        </p:spPr>
        <p:txBody>
          <a:bodyPr>
            <a:spAutoFit/>
          </a:bodyPr>
          <a:lstStyle/>
          <a:p>
            <a:pPr algn="ctr" eaLnBrk="1" hangingPunct="1">
              <a:spcBef>
                <a:spcPct val="50000"/>
              </a:spcBef>
              <a:defRPr/>
            </a:pPr>
            <a:r>
              <a:rPr lang="en-US" sz="4400">
                <a:effectLst>
                  <a:outerShdw blurRad="38100" dist="38100" dir="2700000" algn="tl">
                    <a:srgbClr val="000000"/>
                  </a:outerShdw>
                </a:effectLst>
                <a:latin typeface="Tahoma" pitchFamily="34" charset="0"/>
              </a:rPr>
              <a:t>Drought Tolerance of Turfgrasses</a:t>
            </a:r>
          </a:p>
        </p:txBody>
      </p:sp>
      <p:sp>
        <p:nvSpPr>
          <p:cNvPr id="152579" name="Line 3"/>
          <p:cNvSpPr>
            <a:spLocks noChangeShapeType="1"/>
          </p:cNvSpPr>
          <p:nvPr/>
        </p:nvSpPr>
        <p:spPr bwMode="auto">
          <a:xfrm>
            <a:off x="457200" y="1295400"/>
            <a:ext cx="8229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91492" name="Text Box 4"/>
          <p:cNvSpPr txBox="1">
            <a:spLocks noChangeArrowheads="1"/>
          </p:cNvSpPr>
          <p:nvPr/>
        </p:nvSpPr>
        <p:spPr bwMode="auto">
          <a:xfrm>
            <a:off x="533400" y="1676400"/>
            <a:ext cx="5791200" cy="4781550"/>
          </a:xfrm>
          <a:prstGeom prst="rect">
            <a:avLst/>
          </a:prstGeom>
          <a:noFill/>
          <a:ln w="9525">
            <a:noFill/>
            <a:miter lim="800000"/>
            <a:headEnd/>
            <a:tailEnd/>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pPr>
            <a:r>
              <a:rPr lang="en-US" altLang="en-US" sz="4400">
                <a:solidFill>
                  <a:srgbClr val="FF3300"/>
                </a:solidFill>
                <a:effectLst>
                  <a:outerShdw blurRad="38100" dist="38100" dir="2700000" algn="tl">
                    <a:srgbClr val="000000"/>
                  </a:outerShdw>
                </a:effectLst>
              </a:rPr>
              <a:t>Hybrid bermudagrass</a:t>
            </a:r>
          </a:p>
          <a:p>
            <a:pPr eaLnBrk="1" hangingPunct="1">
              <a:spcBef>
                <a:spcPct val="50000"/>
              </a:spcBef>
            </a:pPr>
            <a:r>
              <a:rPr lang="en-US" altLang="en-US" sz="4400">
                <a:solidFill>
                  <a:srgbClr val="FF3300"/>
                </a:solidFill>
                <a:effectLst>
                  <a:outerShdw blurRad="38100" dist="38100" dir="2700000" algn="tl">
                    <a:srgbClr val="000000"/>
                  </a:outerShdw>
                </a:effectLst>
              </a:rPr>
              <a:t>  Zoysiagrass</a:t>
            </a:r>
          </a:p>
          <a:p>
            <a:pPr eaLnBrk="1" hangingPunct="1">
              <a:spcBef>
                <a:spcPct val="50000"/>
              </a:spcBef>
            </a:pPr>
            <a:r>
              <a:rPr lang="en-US" altLang="en-US" sz="4400">
                <a:solidFill>
                  <a:srgbClr val="FF3300"/>
                </a:solidFill>
                <a:effectLst>
                  <a:outerShdw blurRad="38100" dist="38100" dir="2700000" algn="tl">
                    <a:srgbClr val="000000"/>
                  </a:outerShdw>
                </a:effectLst>
              </a:rPr>
              <a:t>  St. Augustinegrass</a:t>
            </a:r>
          </a:p>
          <a:p>
            <a:pPr eaLnBrk="1" hangingPunct="1">
              <a:spcBef>
                <a:spcPct val="50000"/>
              </a:spcBef>
            </a:pPr>
            <a:r>
              <a:rPr lang="en-US" altLang="en-US" sz="4400">
                <a:solidFill>
                  <a:srgbClr val="FF3300"/>
                </a:solidFill>
                <a:effectLst>
                  <a:outerShdw blurRad="38100" dist="38100" dir="2700000" algn="tl">
                    <a:srgbClr val="000000"/>
                  </a:outerShdw>
                </a:effectLst>
              </a:rPr>
              <a:t>  Centipedegrass</a:t>
            </a:r>
          </a:p>
          <a:p>
            <a:pPr eaLnBrk="1" hangingPunct="1">
              <a:spcBef>
                <a:spcPct val="50000"/>
              </a:spcBef>
            </a:pPr>
            <a:r>
              <a:rPr lang="en-US" altLang="en-US" sz="4400">
                <a:solidFill>
                  <a:srgbClr val="FF3300"/>
                </a:solidFill>
                <a:effectLst>
                  <a:outerShdw blurRad="38100" dist="38100" dir="2700000" algn="tl">
                    <a:srgbClr val="000000"/>
                  </a:outerShdw>
                </a:effectLst>
              </a:rPr>
              <a:t>   Tall Fescue</a:t>
            </a:r>
          </a:p>
        </p:txBody>
      </p:sp>
      <p:sp>
        <p:nvSpPr>
          <p:cNvPr id="152581" name="Line 8"/>
          <p:cNvSpPr>
            <a:spLocks noChangeShapeType="1"/>
          </p:cNvSpPr>
          <p:nvPr/>
        </p:nvSpPr>
        <p:spPr bwMode="auto">
          <a:xfrm>
            <a:off x="5943600" y="2438400"/>
            <a:ext cx="0" cy="373380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1497" name="Text Box 9"/>
          <p:cNvSpPr txBox="1">
            <a:spLocks noChangeArrowheads="1"/>
          </p:cNvSpPr>
          <p:nvPr/>
        </p:nvSpPr>
        <p:spPr bwMode="auto">
          <a:xfrm>
            <a:off x="6324600" y="2514600"/>
            <a:ext cx="1981200"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a:effectLst>
                  <a:outerShdw blurRad="38100" dist="38100" dir="2700000" algn="tl">
                    <a:srgbClr val="000000"/>
                  </a:outerShdw>
                </a:effectLst>
                <a:latin typeface="Tahoma" pitchFamily="34" charset="0"/>
              </a:rPr>
              <a:t>Most</a:t>
            </a:r>
          </a:p>
        </p:txBody>
      </p:sp>
      <p:sp>
        <p:nvSpPr>
          <p:cNvPr id="191498" name="Text Box 10"/>
          <p:cNvSpPr txBox="1">
            <a:spLocks noChangeArrowheads="1"/>
          </p:cNvSpPr>
          <p:nvPr/>
        </p:nvSpPr>
        <p:spPr bwMode="auto">
          <a:xfrm>
            <a:off x="6400800" y="5562600"/>
            <a:ext cx="2133600"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a:effectLst>
                  <a:outerShdw blurRad="38100" dist="38100" dir="2700000" algn="tl">
                    <a:srgbClr val="000000"/>
                  </a:outerShdw>
                </a:effectLst>
                <a:latin typeface="Tahoma" pitchFamily="34" charset="0"/>
              </a:rPr>
              <a:t>Least</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6248400" y="0"/>
            <a:ext cx="2895600" cy="6019800"/>
          </a:xfrm>
          <a:prstGeom prst="rect">
            <a:avLst/>
          </a:prstGeom>
          <a:solidFill>
            <a:srgbClr val="8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2400">
              <a:latin typeface="Times New Roman" charset="0"/>
            </a:endParaRPr>
          </a:p>
        </p:txBody>
      </p:sp>
      <p:sp>
        <p:nvSpPr>
          <p:cNvPr id="154627" name="Rectangle 3"/>
          <p:cNvSpPr>
            <a:spLocks noChangeArrowheads="1"/>
          </p:cNvSpPr>
          <p:nvPr/>
        </p:nvSpPr>
        <p:spPr bwMode="auto">
          <a:xfrm>
            <a:off x="4572000" y="1828800"/>
            <a:ext cx="1676400" cy="762000"/>
          </a:xfrm>
          <a:prstGeom prst="rect">
            <a:avLst/>
          </a:prstGeom>
          <a:solidFill>
            <a:srgbClr val="CC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28" name="Rectangle 4"/>
          <p:cNvSpPr>
            <a:spLocks noChangeArrowheads="1"/>
          </p:cNvSpPr>
          <p:nvPr/>
        </p:nvSpPr>
        <p:spPr bwMode="auto">
          <a:xfrm>
            <a:off x="1447800" y="1828800"/>
            <a:ext cx="2514600" cy="533400"/>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2400">
              <a:latin typeface="Times New Roman" charset="0"/>
            </a:endParaRPr>
          </a:p>
        </p:txBody>
      </p:sp>
      <p:sp>
        <p:nvSpPr>
          <p:cNvPr id="154629" name="Rectangle 5"/>
          <p:cNvSpPr>
            <a:spLocks noChangeArrowheads="1"/>
          </p:cNvSpPr>
          <p:nvPr/>
        </p:nvSpPr>
        <p:spPr bwMode="auto">
          <a:xfrm>
            <a:off x="0" y="0"/>
            <a:ext cx="6248400" cy="18288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3200">
              <a:solidFill>
                <a:schemeClr val="bg1"/>
              </a:solidFill>
              <a:latin typeface="Times New Roman" charset="0"/>
            </a:endParaRPr>
          </a:p>
        </p:txBody>
      </p:sp>
      <p:sp>
        <p:nvSpPr>
          <p:cNvPr id="154630" name="Rectangle 6"/>
          <p:cNvSpPr>
            <a:spLocks noChangeArrowheads="1"/>
          </p:cNvSpPr>
          <p:nvPr/>
        </p:nvSpPr>
        <p:spPr bwMode="auto">
          <a:xfrm>
            <a:off x="3962400" y="1828800"/>
            <a:ext cx="6096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31" name="Rectangle 7"/>
          <p:cNvSpPr>
            <a:spLocks noChangeArrowheads="1"/>
          </p:cNvSpPr>
          <p:nvPr/>
        </p:nvSpPr>
        <p:spPr bwMode="auto">
          <a:xfrm>
            <a:off x="0" y="1828800"/>
            <a:ext cx="1447800" cy="4191000"/>
          </a:xfrm>
          <a:prstGeom prst="rect">
            <a:avLst/>
          </a:prstGeom>
          <a:solidFill>
            <a:srgbClr val="FF9966"/>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32" name="Oval 8"/>
          <p:cNvSpPr>
            <a:spLocks noChangeArrowheads="1"/>
          </p:cNvSpPr>
          <p:nvPr/>
        </p:nvSpPr>
        <p:spPr bwMode="auto">
          <a:xfrm>
            <a:off x="6400800" y="2362200"/>
            <a:ext cx="15240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6’</a:t>
            </a:r>
          </a:p>
        </p:txBody>
      </p:sp>
      <p:sp>
        <p:nvSpPr>
          <p:cNvPr id="154633" name="Rectangle 9"/>
          <p:cNvSpPr>
            <a:spLocks noChangeArrowheads="1"/>
          </p:cNvSpPr>
          <p:nvPr/>
        </p:nvSpPr>
        <p:spPr bwMode="auto">
          <a:xfrm>
            <a:off x="1447800" y="2362200"/>
            <a:ext cx="2514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34" name="Line 10"/>
          <p:cNvSpPr>
            <a:spLocks noChangeShapeType="1"/>
          </p:cNvSpPr>
          <p:nvPr/>
        </p:nvSpPr>
        <p:spPr bwMode="auto">
          <a:xfrm>
            <a:off x="0" y="914400"/>
            <a:ext cx="5715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4635" name="Line 11"/>
          <p:cNvSpPr>
            <a:spLocks noChangeShapeType="1"/>
          </p:cNvSpPr>
          <p:nvPr/>
        </p:nvSpPr>
        <p:spPr bwMode="auto">
          <a:xfrm flipV="1">
            <a:off x="571500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4636" name="Line 12"/>
          <p:cNvSpPr>
            <a:spLocks noChangeShapeType="1"/>
          </p:cNvSpPr>
          <p:nvPr/>
        </p:nvSpPr>
        <p:spPr bwMode="auto">
          <a:xfrm>
            <a:off x="5715000" y="990600"/>
            <a:ext cx="533400" cy="8382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4637" name="Rectangle 13"/>
          <p:cNvSpPr>
            <a:spLocks noChangeArrowheads="1"/>
          </p:cNvSpPr>
          <p:nvPr/>
        </p:nvSpPr>
        <p:spPr bwMode="auto">
          <a:xfrm>
            <a:off x="0" y="6019800"/>
            <a:ext cx="9144000" cy="838200"/>
          </a:xfrm>
          <a:prstGeom prst="rect">
            <a:avLst/>
          </a:prstGeom>
          <a:solidFill>
            <a:srgbClr val="FF9966"/>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2400">
              <a:solidFill>
                <a:srgbClr val="FF9966"/>
              </a:solidFill>
              <a:latin typeface="Times New Roman" charset="0"/>
            </a:endParaRPr>
          </a:p>
        </p:txBody>
      </p:sp>
      <p:sp>
        <p:nvSpPr>
          <p:cNvPr id="154638" name="Oval 14"/>
          <p:cNvSpPr>
            <a:spLocks noChangeArrowheads="1"/>
          </p:cNvSpPr>
          <p:nvPr/>
        </p:nvSpPr>
        <p:spPr bwMode="auto">
          <a:xfrm>
            <a:off x="7696200" y="2209800"/>
            <a:ext cx="12192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3’</a:t>
            </a:r>
          </a:p>
        </p:txBody>
      </p:sp>
      <p:sp>
        <p:nvSpPr>
          <p:cNvPr id="154639" name="Oval 15"/>
          <p:cNvSpPr>
            <a:spLocks noChangeArrowheads="1"/>
          </p:cNvSpPr>
          <p:nvPr/>
        </p:nvSpPr>
        <p:spPr bwMode="auto">
          <a:xfrm>
            <a:off x="6400800" y="4267200"/>
            <a:ext cx="1295400" cy="1447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6’</a:t>
            </a:r>
          </a:p>
        </p:txBody>
      </p:sp>
      <p:sp>
        <p:nvSpPr>
          <p:cNvPr id="154640" name="Oval 16"/>
          <p:cNvSpPr>
            <a:spLocks noChangeArrowheads="1"/>
          </p:cNvSpPr>
          <p:nvPr/>
        </p:nvSpPr>
        <p:spPr bwMode="auto">
          <a:xfrm>
            <a:off x="7696200" y="3505200"/>
            <a:ext cx="12954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4’</a:t>
            </a:r>
          </a:p>
        </p:txBody>
      </p:sp>
      <p:sp>
        <p:nvSpPr>
          <p:cNvPr id="154641" name="Oval 17"/>
          <p:cNvSpPr>
            <a:spLocks noChangeArrowheads="1"/>
          </p:cNvSpPr>
          <p:nvPr/>
        </p:nvSpPr>
        <p:spPr bwMode="auto">
          <a:xfrm>
            <a:off x="7543800" y="4800600"/>
            <a:ext cx="1371600" cy="1219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7’</a:t>
            </a:r>
          </a:p>
        </p:txBody>
      </p:sp>
      <p:sp>
        <p:nvSpPr>
          <p:cNvPr id="154642" name="Line 18"/>
          <p:cNvSpPr>
            <a:spLocks noChangeShapeType="1"/>
          </p:cNvSpPr>
          <p:nvPr/>
        </p:nvSpPr>
        <p:spPr bwMode="auto">
          <a:xfrm flipH="1" flipV="1">
            <a:off x="0" y="0"/>
            <a:ext cx="533400" cy="9144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4643" name="Line 19"/>
          <p:cNvSpPr>
            <a:spLocks noChangeShapeType="1"/>
          </p:cNvSpPr>
          <p:nvPr/>
        </p:nvSpPr>
        <p:spPr bwMode="auto">
          <a:xfrm flipH="1">
            <a:off x="0" y="914400"/>
            <a:ext cx="533400" cy="9906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54644" name="Text Box 20"/>
          <p:cNvSpPr txBox="1">
            <a:spLocks noChangeArrowheads="1"/>
          </p:cNvSpPr>
          <p:nvPr/>
        </p:nvSpPr>
        <p:spPr bwMode="auto">
          <a:xfrm>
            <a:off x="762000" y="228600"/>
            <a:ext cx="44338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b="1">
                <a:solidFill>
                  <a:schemeClr val="bg1"/>
                </a:solidFill>
                <a:latin typeface="Times New Roman" charset="0"/>
              </a:rPr>
              <a:t>Water use based on</a:t>
            </a:r>
          </a:p>
          <a:p>
            <a:pPr algn="ctr" eaLnBrk="1" hangingPunct="1"/>
            <a:r>
              <a:rPr lang="en-US" altLang="en-US" b="1">
                <a:solidFill>
                  <a:schemeClr val="bg1"/>
                </a:solidFill>
                <a:latin typeface="Times New Roman" charset="0"/>
              </a:rPr>
              <a:t>Plant Height</a:t>
            </a:r>
          </a:p>
        </p:txBody>
      </p:sp>
      <p:sp>
        <p:nvSpPr>
          <p:cNvPr id="154645" name="Oval 21"/>
          <p:cNvSpPr>
            <a:spLocks noChangeArrowheads="1"/>
          </p:cNvSpPr>
          <p:nvPr/>
        </p:nvSpPr>
        <p:spPr bwMode="auto">
          <a:xfrm>
            <a:off x="6477000" y="1295400"/>
            <a:ext cx="1371600" cy="1066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4’</a:t>
            </a:r>
          </a:p>
        </p:txBody>
      </p:sp>
      <p:sp>
        <p:nvSpPr>
          <p:cNvPr id="154646" name="Oval 22"/>
          <p:cNvSpPr>
            <a:spLocks noChangeArrowheads="1"/>
          </p:cNvSpPr>
          <p:nvPr/>
        </p:nvSpPr>
        <p:spPr bwMode="auto">
          <a:xfrm>
            <a:off x="6324600" y="0"/>
            <a:ext cx="1447800" cy="1295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7’</a:t>
            </a:r>
          </a:p>
        </p:txBody>
      </p:sp>
      <p:sp>
        <p:nvSpPr>
          <p:cNvPr id="154647" name="Oval 23"/>
          <p:cNvSpPr>
            <a:spLocks noChangeArrowheads="1"/>
          </p:cNvSpPr>
          <p:nvPr/>
        </p:nvSpPr>
        <p:spPr bwMode="auto">
          <a:xfrm>
            <a:off x="7772400" y="1143000"/>
            <a:ext cx="1066800" cy="10668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3’</a:t>
            </a:r>
          </a:p>
        </p:txBody>
      </p:sp>
      <p:sp>
        <p:nvSpPr>
          <p:cNvPr id="154648" name="Oval 24"/>
          <p:cNvSpPr>
            <a:spLocks noChangeArrowheads="1"/>
          </p:cNvSpPr>
          <p:nvPr/>
        </p:nvSpPr>
        <p:spPr bwMode="auto">
          <a:xfrm>
            <a:off x="7620000" y="0"/>
            <a:ext cx="1371600" cy="1295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7’</a:t>
            </a:r>
          </a:p>
        </p:txBody>
      </p:sp>
      <p:sp>
        <p:nvSpPr>
          <p:cNvPr id="154649" name="Oval 25"/>
          <p:cNvSpPr>
            <a:spLocks noChangeArrowheads="1"/>
          </p:cNvSpPr>
          <p:nvPr/>
        </p:nvSpPr>
        <p:spPr bwMode="auto">
          <a:xfrm>
            <a:off x="6705600" y="3581400"/>
            <a:ext cx="990600" cy="9144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en-US" sz="3200">
                <a:latin typeface="Arial" charset="0"/>
              </a:rPr>
              <a:t>3’</a:t>
            </a:r>
          </a:p>
        </p:txBody>
      </p:sp>
      <p:sp>
        <p:nvSpPr>
          <p:cNvPr id="154650" name="Text Box 26"/>
          <p:cNvSpPr txBox="1">
            <a:spLocks noChangeArrowheads="1"/>
          </p:cNvSpPr>
          <p:nvPr/>
        </p:nvSpPr>
        <p:spPr bwMode="auto">
          <a:xfrm>
            <a:off x="1981200" y="3429000"/>
            <a:ext cx="38496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50’ of plant = 50 gal.</a:t>
            </a:r>
          </a:p>
        </p:txBody>
      </p:sp>
      <p:sp>
        <p:nvSpPr>
          <p:cNvPr id="154651" name="Text Box 27"/>
          <p:cNvSpPr txBox="1">
            <a:spLocks noChangeArrowheads="1"/>
          </p:cNvSpPr>
          <p:nvPr/>
        </p:nvSpPr>
        <p:spPr bwMode="auto">
          <a:xfrm>
            <a:off x="2514600" y="4191000"/>
            <a:ext cx="29797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50 gal./week</a:t>
            </a:r>
          </a:p>
          <a:p>
            <a:pPr eaLnBrk="1" hangingPunct="1"/>
            <a:r>
              <a:rPr lang="en-US" altLang="en-US" sz="3200">
                <a:latin typeface="Arial" charset="0"/>
              </a:rPr>
              <a:t>200 gal./ month</a:t>
            </a:r>
          </a:p>
        </p:txBody>
      </p:sp>
      <p:sp>
        <p:nvSpPr>
          <p:cNvPr id="154652" name="Text Box 28"/>
          <p:cNvSpPr txBox="1">
            <a:spLocks noChangeArrowheads="1"/>
          </p:cNvSpPr>
          <p:nvPr/>
        </p:nvSpPr>
        <p:spPr bwMode="auto">
          <a:xfrm>
            <a:off x="2667000" y="2590800"/>
            <a:ext cx="2506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Ornamentals</a:t>
            </a:r>
          </a:p>
        </p:txBody>
      </p:sp>
      <p:sp>
        <p:nvSpPr>
          <p:cNvPr id="154653" name="Text Box 29"/>
          <p:cNvSpPr txBox="1">
            <a:spLocks noChangeArrowheads="1"/>
          </p:cNvSpPr>
          <p:nvPr/>
        </p:nvSpPr>
        <p:spPr bwMode="auto">
          <a:xfrm>
            <a:off x="457200" y="6096000"/>
            <a:ext cx="828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*Can we harvest &amp; store 200 gal. per month?</a:t>
            </a:r>
          </a:p>
        </p:txBody>
      </p:sp>
      <p:sp>
        <p:nvSpPr>
          <p:cNvPr id="154654" name="Line 30"/>
          <p:cNvSpPr>
            <a:spLocks noChangeShapeType="1"/>
          </p:cNvSpPr>
          <p:nvPr/>
        </p:nvSpPr>
        <p:spPr bwMode="auto">
          <a:xfrm flipV="1">
            <a:off x="5181600" y="2362200"/>
            <a:ext cx="12954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Rain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5791200" cy="4341813"/>
          </a:xfrm>
          <a:prstGeom prst="rect">
            <a:avLst/>
          </a:prstGeom>
          <a:noFill/>
          <a:extLst>
            <a:ext uri="{909E8E84-426E-40DD-AFC4-6F175D3DCCD1}">
              <a14:hiddenFill xmlns:a14="http://schemas.microsoft.com/office/drawing/2010/main">
                <a:solidFill>
                  <a:srgbClr val="FFFFFF"/>
                </a:solidFill>
              </a14:hiddenFill>
            </a:ext>
          </a:extLst>
        </p:spPr>
      </p:pic>
      <p:sp>
        <p:nvSpPr>
          <p:cNvPr id="156675" name="Text Box 3"/>
          <p:cNvSpPr txBox="1">
            <a:spLocks noChangeArrowheads="1"/>
          </p:cNvSpPr>
          <p:nvPr/>
        </p:nvSpPr>
        <p:spPr bwMode="auto">
          <a:xfrm>
            <a:off x="785813" y="5257800"/>
            <a:ext cx="74993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sz="3200">
                <a:latin typeface="Times New Roman" charset="0"/>
              </a:rPr>
              <a:t>Can we harvest &amp; store enough water?</a:t>
            </a:r>
          </a:p>
          <a:p>
            <a:pPr algn="ctr" eaLnBrk="1" hangingPunct="1"/>
            <a:r>
              <a:rPr lang="en-US" altLang="en-US" sz="3200">
                <a:latin typeface="Times New Roman" charset="0"/>
              </a:rPr>
              <a:t>(50 gallons per week, or 200 gallons/ month)</a:t>
            </a:r>
          </a:p>
        </p:txBody>
      </p:sp>
      <p:sp>
        <p:nvSpPr>
          <p:cNvPr id="156676" name="Text Box 4"/>
          <p:cNvSpPr txBox="1">
            <a:spLocks noChangeArrowheads="1"/>
          </p:cNvSpPr>
          <p:nvPr/>
        </p:nvSpPr>
        <p:spPr bwMode="auto">
          <a:xfrm>
            <a:off x="7543800" y="22860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ltLang="en-US" sz="3200">
              <a:latin typeface="Times New Roman"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rrowheads="1"/>
          </p:cNvSpPr>
          <p:nvPr>
            <p:ph type="title"/>
          </p:nvPr>
        </p:nvSpPr>
        <p:spPr>
          <a:xfrm>
            <a:off x="381000" y="228600"/>
            <a:ext cx="8229600" cy="1143000"/>
          </a:xfrm>
        </p:spPr>
        <p:txBody>
          <a:bodyPr/>
          <a:lstStyle/>
          <a:p>
            <a:r>
              <a:rPr lang="en-US" altLang="en-US" sz="4000" b="0"/>
              <a:t>Step 1. How much Rainwater</a:t>
            </a:r>
            <a:br>
              <a:rPr lang="en-US" altLang="en-US" sz="4000" b="0"/>
            </a:br>
            <a:r>
              <a:rPr lang="en-US" altLang="en-US" sz="4000" b="0"/>
              <a:t>can be harvested?</a:t>
            </a:r>
          </a:p>
        </p:txBody>
      </p:sp>
      <p:sp>
        <p:nvSpPr>
          <p:cNvPr id="157699" name="Rectangle 3"/>
          <p:cNvSpPr>
            <a:spLocks noGrp="1" noChangeArrowheads="1"/>
          </p:cNvSpPr>
          <p:nvPr>
            <p:ph type="body" idx="1"/>
          </p:nvPr>
        </p:nvSpPr>
        <p:spPr>
          <a:xfrm>
            <a:off x="457200" y="1600200"/>
            <a:ext cx="5638800" cy="4525963"/>
          </a:xfrm>
        </p:spPr>
        <p:txBody>
          <a:bodyPr/>
          <a:lstStyle/>
          <a:p>
            <a:pPr>
              <a:buClr>
                <a:schemeClr val="tx1"/>
              </a:buClr>
            </a:pPr>
            <a:r>
              <a:rPr lang="en-US" altLang="en-US"/>
              <a:t>Draw house footprint </a:t>
            </a:r>
          </a:p>
          <a:p>
            <a:r>
              <a:rPr lang="en-US" altLang="en-US"/>
              <a:t>Divide roof into areas that go to each gutter (delineate catchments)</a:t>
            </a:r>
          </a:p>
          <a:p>
            <a:r>
              <a:rPr lang="en-US" altLang="en-US"/>
              <a:t>Measure each catchments dimensions (length &amp; width)</a:t>
            </a:r>
          </a:p>
          <a:p>
            <a:r>
              <a:rPr lang="en-US" altLang="en-US"/>
              <a:t>Calculate catchment area for each gutter</a:t>
            </a:r>
          </a:p>
        </p:txBody>
      </p:sp>
      <p:grpSp>
        <p:nvGrpSpPr>
          <p:cNvPr id="157700" name="Group 4"/>
          <p:cNvGrpSpPr>
            <a:grpSpLocks/>
          </p:cNvGrpSpPr>
          <p:nvPr/>
        </p:nvGrpSpPr>
        <p:grpSpPr bwMode="auto">
          <a:xfrm rot="5400000">
            <a:off x="4838700" y="3162300"/>
            <a:ext cx="4572000" cy="1600200"/>
            <a:chOff x="1620" y="6300"/>
            <a:chExt cx="7200" cy="2520"/>
          </a:xfrm>
        </p:grpSpPr>
        <p:sp>
          <p:nvSpPr>
            <p:cNvPr id="157701" name="Rectangle 5"/>
            <p:cNvSpPr>
              <a:spLocks noChangeArrowheads="1"/>
            </p:cNvSpPr>
            <p:nvPr/>
          </p:nvSpPr>
          <p:spPr bwMode="auto">
            <a:xfrm>
              <a:off x="6480" y="6480"/>
              <a:ext cx="1080" cy="2340"/>
            </a:xfrm>
            <a:prstGeom prst="rect">
              <a:avLst/>
            </a:prstGeom>
            <a:solidFill>
              <a:srgbClr val="CCFFFF"/>
            </a:solidFill>
            <a:ln w="9525">
              <a:solidFill>
                <a:srgbClr val="000000"/>
              </a:solidFill>
              <a:miter lim="800000"/>
              <a:headEnd/>
              <a:tailEnd/>
            </a:ln>
          </p:spPr>
          <p:txBody>
            <a:bodyPr/>
            <a:lstStyle/>
            <a:p>
              <a:endParaRPr lang="en-US"/>
            </a:p>
          </p:txBody>
        </p:sp>
        <p:grpSp>
          <p:nvGrpSpPr>
            <p:cNvPr id="157702" name="Group 6"/>
            <p:cNvGrpSpPr>
              <a:grpSpLocks/>
            </p:cNvGrpSpPr>
            <p:nvPr/>
          </p:nvGrpSpPr>
          <p:grpSpPr bwMode="auto">
            <a:xfrm>
              <a:off x="1620" y="6300"/>
              <a:ext cx="7200" cy="2520"/>
              <a:chOff x="1620" y="6300"/>
              <a:chExt cx="7200" cy="2520"/>
            </a:xfrm>
          </p:grpSpPr>
          <p:sp>
            <p:nvSpPr>
              <p:cNvPr id="157703" name="AutoShape 7"/>
              <p:cNvSpPr>
                <a:spLocks noChangeArrowheads="1"/>
              </p:cNvSpPr>
              <p:nvPr/>
            </p:nvSpPr>
            <p:spPr bwMode="auto">
              <a:xfrm>
                <a:off x="1620" y="6480"/>
                <a:ext cx="180" cy="180"/>
              </a:xfrm>
              <a:prstGeom prst="roundRect">
                <a:avLst>
                  <a:gd name="adj" fmla="val 16667"/>
                </a:avLst>
              </a:prstGeom>
              <a:solidFill>
                <a:srgbClr val="CC99FF">
                  <a:alpha val="52000"/>
                </a:srgbClr>
              </a:solidFill>
              <a:ln w="9525">
                <a:solidFill>
                  <a:srgbClr val="000000"/>
                </a:solidFill>
                <a:round/>
                <a:headEnd/>
                <a:tailEnd/>
              </a:ln>
            </p:spPr>
            <p:txBody>
              <a:bodyPr/>
              <a:lstStyle/>
              <a:p>
                <a:endParaRPr lang="en-US"/>
              </a:p>
            </p:txBody>
          </p:sp>
          <p:sp>
            <p:nvSpPr>
              <p:cNvPr id="157704" name="AutoShape 8"/>
              <p:cNvSpPr>
                <a:spLocks noChangeArrowheads="1"/>
              </p:cNvSpPr>
              <p:nvPr/>
            </p:nvSpPr>
            <p:spPr bwMode="auto">
              <a:xfrm>
                <a:off x="8640" y="6480"/>
                <a:ext cx="180" cy="180"/>
              </a:xfrm>
              <a:prstGeom prst="roundRect">
                <a:avLst>
                  <a:gd name="adj" fmla="val 16667"/>
                </a:avLst>
              </a:prstGeom>
              <a:solidFill>
                <a:srgbClr val="FFFFCC">
                  <a:alpha val="60001"/>
                </a:srgbClr>
              </a:solidFill>
              <a:ln w="9525">
                <a:solidFill>
                  <a:srgbClr val="000000"/>
                </a:solidFill>
                <a:round/>
                <a:headEnd/>
                <a:tailEnd/>
              </a:ln>
            </p:spPr>
            <p:txBody>
              <a:bodyPr/>
              <a:lstStyle/>
              <a:p>
                <a:endParaRPr lang="en-US"/>
              </a:p>
            </p:txBody>
          </p:sp>
          <p:sp>
            <p:nvSpPr>
              <p:cNvPr id="157705" name="AutoShape 9"/>
              <p:cNvSpPr>
                <a:spLocks noChangeArrowheads="1"/>
              </p:cNvSpPr>
              <p:nvPr/>
            </p:nvSpPr>
            <p:spPr bwMode="auto">
              <a:xfrm>
                <a:off x="6300" y="8280"/>
                <a:ext cx="180" cy="180"/>
              </a:xfrm>
              <a:prstGeom prst="roundRect">
                <a:avLst>
                  <a:gd name="adj" fmla="val 16667"/>
                </a:avLst>
              </a:prstGeom>
              <a:solidFill>
                <a:srgbClr val="CCFFFF">
                  <a:alpha val="50000"/>
                </a:srgbClr>
              </a:solidFill>
              <a:ln w="9525">
                <a:solidFill>
                  <a:srgbClr val="000000"/>
                </a:solidFill>
                <a:round/>
                <a:headEnd/>
                <a:tailEnd/>
              </a:ln>
            </p:spPr>
            <p:txBody>
              <a:bodyPr/>
              <a:lstStyle/>
              <a:p>
                <a:endParaRPr lang="en-US"/>
              </a:p>
            </p:txBody>
          </p:sp>
          <p:sp>
            <p:nvSpPr>
              <p:cNvPr id="157706" name="Rectangle 10"/>
              <p:cNvSpPr>
                <a:spLocks noChangeArrowheads="1"/>
              </p:cNvSpPr>
              <p:nvPr/>
            </p:nvSpPr>
            <p:spPr bwMode="auto">
              <a:xfrm>
                <a:off x="1800" y="6480"/>
                <a:ext cx="900" cy="2340"/>
              </a:xfrm>
              <a:prstGeom prst="rect">
                <a:avLst/>
              </a:prstGeom>
              <a:solidFill>
                <a:srgbClr val="CC99FF"/>
              </a:solidFill>
              <a:ln w="9525">
                <a:solidFill>
                  <a:srgbClr val="000000"/>
                </a:solidFill>
                <a:miter lim="800000"/>
                <a:headEnd/>
                <a:tailEnd/>
              </a:ln>
            </p:spPr>
            <p:txBody>
              <a:bodyPr/>
              <a:lstStyle/>
              <a:p>
                <a:endParaRPr lang="en-US"/>
              </a:p>
            </p:txBody>
          </p:sp>
          <p:sp>
            <p:nvSpPr>
              <p:cNvPr id="157707" name="Rectangle 11"/>
              <p:cNvSpPr>
                <a:spLocks noChangeArrowheads="1"/>
              </p:cNvSpPr>
              <p:nvPr/>
            </p:nvSpPr>
            <p:spPr bwMode="auto">
              <a:xfrm>
                <a:off x="2700" y="6480"/>
                <a:ext cx="900" cy="2340"/>
              </a:xfrm>
              <a:prstGeom prst="rect">
                <a:avLst/>
              </a:prstGeom>
              <a:solidFill>
                <a:srgbClr val="CCFFFF"/>
              </a:solidFill>
              <a:ln w="9525">
                <a:solidFill>
                  <a:srgbClr val="000000"/>
                </a:solidFill>
                <a:miter lim="800000"/>
                <a:headEnd/>
                <a:tailEnd/>
              </a:ln>
            </p:spPr>
            <p:txBody>
              <a:bodyPr/>
              <a:lstStyle/>
              <a:p>
                <a:endParaRPr lang="en-US"/>
              </a:p>
            </p:txBody>
          </p:sp>
          <p:sp>
            <p:nvSpPr>
              <p:cNvPr id="157708" name="Rectangle 12"/>
              <p:cNvSpPr>
                <a:spLocks noChangeArrowheads="1"/>
              </p:cNvSpPr>
              <p:nvPr/>
            </p:nvSpPr>
            <p:spPr bwMode="auto">
              <a:xfrm>
                <a:off x="2700" y="6480"/>
                <a:ext cx="4860" cy="900"/>
              </a:xfrm>
              <a:prstGeom prst="rect">
                <a:avLst/>
              </a:prstGeom>
              <a:solidFill>
                <a:srgbClr val="C0C0C0"/>
              </a:solidFill>
              <a:ln w="9525">
                <a:solidFill>
                  <a:srgbClr val="000000"/>
                </a:solidFill>
                <a:miter lim="800000"/>
                <a:headEnd/>
                <a:tailEnd/>
              </a:ln>
            </p:spPr>
            <p:txBody>
              <a:bodyPr/>
              <a:lstStyle/>
              <a:p>
                <a:endParaRPr lang="en-US"/>
              </a:p>
            </p:txBody>
          </p:sp>
          <p:sp>
            <p:nvSpPr>
              <p:cNvPr id="157709" name="Rectangle 13"/>
              <p:cNvSpPr>
                <a:spLocks noChangeArrowheads="1"/>
              </p:cNvSpPr>
              <p:nvPr/>
            </p:nvSpPr>
            <p:spPr bwMode="auto">
              <a:xfrm>
                <a:off x="2700" y="7380"/>
                <a:ext cx="4860" cy="900"/>
              </a:xfrm>
              <a:prstGeom prst="rect">
                <a:avLst/>
              </a:prstGeom>
              <a:solidFill>
                <a:srgbClr val="CCFFFF"/>
              </a:solidFill>
              <a:ln w="9525">
                <a:solidFill>
                  <a:srgbClr val="000000"/>
                </a:solidFill>
                <a:miter lim="800000"/>
                <a:headEnd/>
                <a:tailEnd/>
              </a:ln>
            </p:spPr>
            <p:txBody>
              <a:bodyPr/>
              <a:lstStyle/>
              <a:p>
                <a:endParaRPr lang="en-US"/>
              </a:p>
            </p:txBody>
          </p:sp>
          <p:sp>
            <p:nvSpPr>
              <p:cNvPr id="157710" name="Rectangle 14"/>
              <p:cNvSpPr>
                <a:spLocks noChangeArrowheads="1"/>
              </p:cNvSpPr>
              <p:nvPr/>
            </p:nvSpPr>
            <p:spPr bwMode="auto">
              <a:xfrm>
                <a:off x="7560" y="6480"/>
                <a:ext cx="1080" cy="2340"/>
              </a:xfrm>
              <a:prstGeom prst="rect">
                <a:avLst/>
              </a:prstGeom>
              <a:solidFill>
                <a:srgbClr val="FFFFCC"/>
              </a:solidFill>
              <a:ln w="9525">
                <a:solidFill>
                  <a:srgbClr val="000000"/>
                </a:solidFill>
                <a:miter lim="800000"/>
                <a:headEnd/>
                <a:tailEnd/>
              </a:ln>
            </p:spPr>
            <p:txBody>
              <a:bodyPr/>
              <a:lstStyle/>
              <a:p>
                <a:endParaRPr lang="en-US"/>
              </a:p>
            </p:txBody>
          </p:sp>
          <p:sp>
            <p:nvSpPr>
              <p:cNvPr id="157711" name="AutoShape 15"/>
              <p:cNvSpPr>
                <a:spLocks noChangeArrowheads="1"/>
              </p:cNvSpPr>
              <p:nvPr/>
            </p:nvSpPr>
            <p:spPr bwMode="auto">
              <a:xfrm>
                <a:off x="3600" y="6300"/>
                <a:ext cx="180" cy="180"/>
              </a:xfrm>
              <a:prstGeom prst="roundRect">
                <a:avLst>
                  <a:gd name="adj" fmla="val 16667"/>
                </a:avLst>
              </a:prstGeom>
              <a:solidFill>
                <a:srgbClr val="C0C0C0">
                  <a:alpha val="53999"/>
                </a:srgbClr>
              </a:solidFill>
              <a:ln w="9525">
                <a:solidFill>
                  <a:srgbClr val="000000"/>
                </a:solidFill>
                <a:round/>
                <a:headEnd/>
                <a:tailEnd/>
              </a:ln>
            </p:spPr>
            <p:txBody>
              <a:bodyPr/>
              <a:lstStyle/>
              <a:p>
                <a:endParaRPr lang="en-US"/>
              </a:p>
            </p:txBody>
          </p:sp>
          <p:sp>
            <p:nvSpPr>
              <p:cNvPr id="157712" name="Line 16"/>
              <p:cNvSpPr>
                <a:spLocks noChangeShapeType="1"/>
              </p:cNvSpPr>
              <p:nvPr/>
            </p:nvSpPr>
            <p:spPr bwMode="auto">
              <a:xfrm>
                <a:off x="2700" y="7380"/>
                <a:ext cx="90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3" name="Line 17"/>
              <p:cNvSpPr>
                <a:spLocks noChangeShapeType="1"/>
              </p:cNvSpPr>
              <p:nvPr/>
            </p:nvSpPr>
            <p:spPr bwMode="auto">
              <a:xfrm flipV="1">
                <a:off x="270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4" name="Line 18"/>
              <p:cNvSpPr>
                <a:spLocks noChangeShapeType="1"/>
              </p:cNvSpPr>
              <p:nvPr/>
            </p:nvSpPr>
            <p:spPr bwMode="auto">
              <a:xfrm>
                <a:off x="648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762000" y="20574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Arial" charset="0"/>
              </a:rPr>
              <a:t>Area = Length x Width</a:t>
            </a:r>
          </a:p>
        </p:txBody>
      </p:sp>
      <p:sp>
        <p:nvSpPr>
          <p:cNvPr id="158723" name="Text Box 3"/>
          <p:cNvSpPr txBox="1">
            <a:spLocks noChangeArrowheads="1"/>
          </p:cNvSpPr>
          <p:nvPr/>
        </p:nvSpPr>
        <p:spPr bwMode="auto">
          <a:xfrm>
            <a:off x="609600" y="685800"/>
            <a:ext cx="5773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b="1">
                <a:latin typeface="Arial" charset="0"/>
              </a:rPr>
              <a:t>Roof area calculations:</a:t>
            </a:r>
          </a:p>
        </p:txBody>
      </p:sp>
      <p:sp>
        <p:nvSpPr>
          <p:cNvPr id="158724" name="Text Box 4"/>
          <p:cNvSpPr txBox="1">
            <a:spLocks noChangeArrowheads="1"/>
          </p:cNvSpPr>
          <p:nvPr/>
        </p:nvSpPr>
        <p:spPr bwMode="auto">
          <a:xfrm>
            <a:off x="2133600" y="3200400"/>
            <a:ext cx="19891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b="1">
                <a:latin typeface="Arial" charset="0"/>
              </a:rPr>
              <a:t>Example:</a:t>
            </a:r>
            <a:endParaRPr lang="en-US" altLang="en-US" sz="3200">
              <a:latin typeface="Arial" charset="0"/>
            </a:endParaRPr>
          </a:p>
        </p:txBody>
      </p:sp>
      <p:grpSp>
        <p:nvGrpSpPr>
          <p:cNvPr id="158725" name="Group 5"/>
          <p:cNvGrpSpPr>
            <a:grpSpLocks/>
          </p:cNvGrpSpPr>
          <p:nvPr/>
        </p:nvGrpSpPr>
        <p:grpSpPr bwMode="auto">
          <a:xfrm rot="5400000">
            <a:off x="5295900" y="2781300"/>
            <a:ext cx="4572000" cy="1600200"/>
            <a:chOff x="1620" y="6300"/>
            <a:chExt cx="7200" cy="2520"/>
          </a:xfrm>
        </p:grpSpPr>
        <p:sp>
          <p:nvSpPr>
            <p:cNvPr id="158726" name="Rectangle 6"/>
            <p:cNvSpPr>
              <a:spLocks noChangeArrowheads="1"/>
            </p:cNvSpPr>
            <p:nvPr/>
          </p:nvSpPr>
          <p:spPr bwMode="auto">
            <a:xfrm>
              <a:off x="6480" y="6480"/>
              <a:ext cx="1080" cy="2340"/>
            </a:xfrm>
            <a:prstGeom prst="rect">
              <a:avLst/>
            </a:prstGeom>
            <a:solidFill>
              <a:srgbClr val="CCFFFF"/>
            </a:solidFill>
            <a:ln w="9525">
              <a:solidFill>
                <a:srgbClr val="000000"/>
              </a:solidFill>
              <a:miter lim="800000"/>
              <a:headEnd/>
              <a:tailEnd/>
            </a:ln>
          </p:spPr>
          <p:txBody>
            <a:bodyPr/>
            <a:lstStyle/>
            <a:p>
              <a:endParaRPr lang="en-US"/>
            </a:p>
          </p:txBody>
        </p:sp>
        <p:grpSp>
          <p:nvGrpSpPr>
            <p:cNvPr id="158727" name="Group 7"/>
            <p:cNvGrpSpPr>
              <a:grpSpLocks/>
            </p:cNvGrpSpPr>
            <p:nvPr/>
          </p:nvGrpSpPr>
          <p:grpSpPr bwMode="auto">
            <a:xfrm>
              <a:off x="1620" y="6300"/>
              <a:ext cx="7200" cy="2520"/>
              <a:chOff x="1620" y="6300"/>
              <a:chExt cx="7200" cy="2520"/>
            </a:xfrm>
          </p:grpSpPr>
          <p:sp>
            <p:nvSpPr>
              <p:cNvPr id="158728" name="AutoShape 8"/>
              <p:cNvSpPr>
                <a:spLocks noChangeArrowheads="1"/>
              </p:cNvSpPr>
              <p:nvPr/>
            </p:nvSpPr>
            <p:spPr bwMode="auto">
              <a:xfrm>
                <a:off x="1620" y="6480"/>
                <a:ext cx="180" cy="180"/>
              </a:xfrm>
              <a:prstGeom prst="roundRect">
                <a:avLst>
                  <a:gd name="adj" fmla="val 16667"/>
                </a:avLst>
              </a:prstGeom>
              <a:solidFill>
                <a:srgbClr val="CC99FF">
                  <a:alpha val="52000"/>
                </a:srgbClr>
              </a:solidFill>
              <a:ln w="9525">
                <a:solidFill>
                  <a:srgbClr val="000000"/>
                </a:solidFill>
                <a:round/>
                <a:headEnd/>
                <a:tailEnd/>
              </a:ln>
            </p:spPr>
            <p:txBody>
              <a:bodyPr/>
              <a:lstStyle/>
              <a:p>
                <a:endParaRPr lang="en-US"/>
              </a:p>
            </p:txBody>
          </p:sp>
          <p:sp>
            <p:nvSpPr>
              <p:cNvPr id="158729" name="AutoShape 9"/>
              <p:cNvSpPr>
                <a:spLocks noChangeArrowheads="1"/>
              </p:cNvSpPr>
              <p:nvPr/>
            </p:nvSpPr>
            <p:spPr bwMode="auto">
              <a:xfrm>
                <a:off x="8640" y="6480"/>
                <a:ext cx="180" cy="180"/>
              </a:xfrm>
              <a:prstGeom prst="roundRect">
                <a:avLst>
                  <a:gd name="adj" fmla="val 16667"/>
                </a:avLst>
              </a:prstGeom>
              <a:solidFill>
                <a:srgbClr val="FFFFCC">
                  <a:alpha val="60001"/>
                </a:srgbClr>
              </a:solidFill>
              <a:ln w="9525">
                <a:solidFill>
                  <a:srgbClr val="000000"/>
                </a:solidFill>
                <a:round/>
                <a:headEnd/>
                <a:tailEnd/>
              </a:ln>
            </p:spPr>
            <p:txBody>
              <a:bodyPr/>
              <a:lstStyle/>
              <a:p>
                <a:endParaRPr lang="en-US"/>
              </a:p>
            </p:txBody>
          </p:sp>
          <p:sp>
            <p:nvSpPr>
              <p:cNvPr id="158730" name="AutoShape 10"/>
              <p:cNvSpPr>
                <a:spLocks noChangeArrowheads="1"/>
              </p:cNvSpPr>
              <p:nvPr/>
            </p:nvSpPr>
            <p:spPr bwMode="auto">
              <a:xfrm>
                <a:off x="6300" y="8280"/>
                <a:ext cx="180" cy="180"/>
              </a:xfrm>
              <a:prstGeom prst="roundRect">
                <a:avLst>
                  <a:gd name="adj" fmla="val 16667"/>
                </a:avLst>
              </a:prstGeom>
              <a:solidFill>
                <a:srgbClr val="CCFFFF">
                  <a:alpha val="50000"/>
                </a:srgbClr>
              </a:solidFill>
              <a:ln w="9525">
                <a:solidFill>
                  <a:srgbClr val="000000"/>
                </a:solidFill>
                <a:round/>
                <a:headEnd/>
                <a:tailEnd/>
              </a:ln>
            </p:spPr>
            <p:txBody>
              <a:bodyPr/>
              <a:lstStyle/>
              <a:p>
                <a:endParaRPr lang="en-US"/>
              </a:p>
            </p:txBody>
          </p:sp>
          <p:sp>
            <p:nvSpPr>
              <p:cNvPr id="158731" name="Rectangle 11"/>
              <p:cNvSpPr>
                <a:spLocks noChangeArrowheads="1"/>
              </p:cNvSpPr>
              <p:nvPr/>
            </p:nvSpPr>
            <p:spPr bwMode="auto">
              <a:xfrm>
                <a:off x="1800" y="6480"/>
                <a:ext cx="900" cy="2340"/>
              </a:xfrm>
              <a:prstGeom prst="rect">
                <a:avLst/>
              </a:prstGeom>
              <a:solidFill>
                <a:srgbClr val="CC99FF"/>
              </a:solidFill>
              <a:ln w="9525">
                <a:solidFill>
                  <a:srgbClr val="000000"/>
                </a:solidFill>
                <a:miter lim="800000"/>
                <a:headEnd/>
                <a:tailEnd/>
              </a:ln>
            </p:spPr>
            <p:txBody>
              <a:bodyPr/>
              <a:lstStyle/>
              <a:p>
                <a:endParaRPr lang="en-US"/>
              </a:p>
            </p:txBody>
          </p:sp>
          <p:sp>
            <p:nvSpPr>
              <p:cNvPr id="158732" name="Rectangle 12"/>
              <p:cNvSpPr>
                <a:spLocks noChangeArrowheads="1"/>
              </p:cNvSpPr>
              <p:nvPr/>
            </p:nvSpPr>
            <p:spPr bwMode="auto">
              <a:xfrm>
                <a:off x="2700" y="6480"/>
                <a:ext cx="900" cy="2340"/>
              </a:xfrm>
              <a:prstGeom prst="rect">
                <a:avLst/>
              </a:prstGeom>
              <a:solidFill>
                <a:srgbClr val="CCFFFF"/>
              </a:solidFill>
              <a:ln w="9525">
                <a:solidFill>
                  <a:srgbClr val="000000"/>
                </a:solidFill>
                <a:miter lim="800000"/>
                <a:headEnd/>
                <a:tailEnd/>
              </a:ln>
            </p:spPr>
            <p:txBody>
              <a:bodyPr/>
              <a:lstStyle/>
              <a:p>
                <a:endParaRPr lang="en-US"/>
              </a:p>
            </p:txBody>
          </p:sp>
          <p:sp>
            <p:nvSpPr>
              <p:cNvPr id="158733" name="Rectangle 13"/>
              <p:cNvSpPr>
                <a:spLocks noChangeArrowheads="1"/>
              </p:cNvSpPr>
              <p:nvPr/>
            </p:nvSpPr>
            <p:spPr bwMode="auto">
              <a:xfrm>
                <a:off x="2700" y="6480"/>
                <a:ext cx="4860" cy="900"/>
              </a:xfrm>
              <a:prstGeom prst="rect">
                <a:avLst/>
              </a:prstGeom>
              <a:solidFill>
                <a:srgbClr val="FFFF00"/>
              </a:solidFill>
              <a:ln w="9525">
                <a:solidFill>
                  <a:srgbClr val="000000"/>
                </a:solidFill>
                <a:miter lim="800000"/>
                <a:headEnd/>
                <a:tailEnd/>
              </a:ln>
            </p:spPr>
            <p:txBody>
              <a:bodyPr rot="10800000" vert="eaVert"/>
              <a:lstStyle/>
              <a:p>
                <a:pPr eaLnBrk="1" hangingPunct="1"/>
                <a:endParaRPr lang="en-US" altLang="en-US" sz="1800">
                  <a:latin typeface="Arial" charset="0"/>
                </a:endParaRPr>
              </a:p>
            </p:txBody>
          </p:sp>
          <p:sp>
            <p:nvSpPr>
              <p:cNvPr id="158734" name="Rectangle 14"/>
              <p:cNvSpPr>
                <a:spLocks noChangeArrowheads="1"/>
              </p:cNvSpPr>
              <p:nvPr/>
            </p:nvSpPr>
            <p:spPr bwMode="auto">
              <a:xfrm>
                <a:off x="2700" y="7380"/>
                <a:ext cx="4860" cy="900"/>
              </a:xfrm>
              <a:prstGeom prst="rect">
                <a:avLst/>
              </a:prstGeom>
              <a:solidFill>
                <a:srgbClr val="CCFFFF"/>
              </a:solidFill>
              <a:ln w="9525">
                <a:solidFill>
                  <a:srgbClr val="000000"/>
                </a:solidFill>
                <a:miter lim="800000"/>
                <a:headEnd/>
                <a:tailEnd/>
              </a:ln>
            </p:spPr>
            <p:txBody>
              <a:bodyPr/>
              <a:lstStyle/>
              <a:p>
                <a:endParaRPr lang="en-US"/>
              </a:p>
            </p:txBody>
          </p:sp>
          <p:sp>
            <p:nvSpPr>
              <p:cNvPr id="158735" name="Rectangle 15"/>
              <p:cNvSpPr>
                <a:spLocks noChangeArrowheads="1"/>
              </p:cNvSpPr>
              <p:nvPr/>
            </p:nvSpPr>
            <p:spPr bwMode="auto">
              <a:xfrm>
                <a:off x="7560" y="6480"/>
                <a:ext cx="1080" cy="2340"/>
              </a:xfrm>
              <a:prstGeom prst="rect">
                <a:avLst/>
              </a:prstGeom>
              <a:solidFill>
                <a:srgbClr val="C0C0C0"/>
              </a:solidFill>
              <a:ln w="9525">
                <a:solidFill>
                  <a:srgbClr val="000000"/>
                </a:solidFill>
                <a:miter lim="800000"/>
                <a:headEnd/>
                <a:tailEnd/>
              </a:ln>
            </p:spPr>
            <p:txBody>
              <a:bodyPr/>
              <a:lstStyle/>
              <a:p>
                <a:endParaRPr lang="en-US"/>
              </a:p>
            </p:txBody>
          </p:sp>
          <p:sp>
            <p:nvSpPr>
              <p:cNvPr id="158736" name="AutoShape 16"/>
              <p:cNvSpPr>
                <a:spLocks noChangeArrowheads="1"/>
              </p:cNvSpPr>
              <p:nvPr/>
            </p:nvSpPr>
            <p:spPr bwMode="auto">
              <a:xfrm>
                <a:off x="3600" y="6300"/>
                <a:ext cx="180" cy="180"/>
              </a:xfrm>
              <a:prstGeom prst="roundRect">
                <a:avLst>
                  <a:gd name="adj" fmla="val 16667"/>
                </a:avLst>
              </a:prstGeom>
              <a:solidFill>
                <a:srgbClr val="C0C0C0">
                  <a:alpha val="53999"/>
                </a:srgbClr>
              </a:solidFill>
              <a:ln w="9525">
                <a:solidFill>
                  <a:srgbClr val="000000"/>
                </a:solidFill>
                <a:round/>
                <a:headEnd/>
                <a:tailEnd/>
              </a:ln>
            </p:spPr>
            <p:txBody>
              <a:bodyPr/>
              <a:lstStyle/>
              <a:p>
                <a:endParaRPr lang="en-US"/>
              </a:p>
            </p:txBody>
          </p:sp>
          <p:sp>
            <p:nvSpPr>
              <p:cNvPr id="158737" name="Line 17"/>
              <p:cNvSpPr>
                <a:spLocks noChangeShapeType="1"/>
              </p:cNvSpPr>
              <p:nvPr/>
            </p:nvSpPr>
            <p:spPr bwMode="auto">
              <a:xfrm>
                <a:off x="2700" y="7380"/>
                <a:ext cx="90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38" name="Line 18"/>
              <p:cNvSpPr>
                <a:spLocks noChangeShapeType="1"/>
              </p:cNvSpPr>
              <p:nvPr/>
            </p:nvSpPr>
            <p:spPr bwMode="auto">
              <a:xfrm flipV="1">
                <a:off x="270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39" name="Line 19"/>
              <p:cNvSpPr>
                <a:spLocks noChangeShapeType="1"/>
              </p:cNvSpPr>
              <p:nvPr/>
            </p:nvSpPr>
            <p:spPr bwMode="auto">
              <a:xfrm>
                <a:off x="6480" y="6480"/>
                <a:ext cx="108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58740" name="Text Box 20"/>
          <p:cNvSpPr txBox="1">
            <a:spLocks noChangeArrowheads="1"/>
          </p:cNvSpPr>
          <p:nvPr/>
        </p:nvSpPr>
        <p:spPr bwMode="auto">
          <a:xfrm>
            <a:off x="8305800" y="34290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50’</a:t>
            </a:r>
          </a:p>
        </p:txBody>
      </p:sp>
      <p:sp>
        <p:nvSpPr>
          <p:cNvPr id="158741" name="Text Box 21"/>
          <p:cNvSpPr txBox="1">
            <a:spLocks noChangeArrowheads="1"/>
          </p:cNvSpPr>
          <p:nvPr/>
        </p:nvSpPr>
        <p:spPr bwMode="auto">
          <a:xfrm>
            <a:off x="7696200" y="51054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15’</a:t>
            </a:r>
          </a:p>
        </p:txBody>
      </p:sp>
      <p:sp>
        <p:nvSpPr>
          <p:cNvPr id="158742" name="Text Box 22"/>
          <p:cNvSpPr txBox="1">
            <a:spLocks noChangeArrowheads="1"/>
          </p:cNvSpPr>
          <p:nvPr/>
        </p:nvSpPr>
        <p:spPr bwMode="auto">
          <a:xfrm>
            <a:off x="1143000" y="3810000"/>
            <a:ext cx="37592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sz="3200">
                <a:latin typeface="Arial" charset="0"/>
              </a:rPr>
              <a:t>Yellow roof area</a:t>
            </a:r>
          </a:p>
          <a:p>
            <a:pPr algn="ctr" eaLnBrk="1" hangingPunct="1"/>
            <a:r>
              <a:rPr lang="en-US" altLang="en-US" sz="3200">
                <a:latin typeface="Arial" charset="0"/>
              </a:rPr>
              <a:t>Length = 50’</a:t>
            </a:r>
          </a:p>
          <a:p>
            <a:pPr algn="ctr" eaLnBrk="1" hangingPunct="1"/>
            <a:r>
              <a:rPr lang="en-US" altLang="en-US" sz="3200">
                <a:latin typeface="Arial" charset="0"/>
              </a:rPr>
              <a:t>Width = 15’</a:t>
            </a:r>
          </a:p>
          <a:p>
            <a:pPr algn="ctr" eaLnBrk="1" hangingPunct="1"/>
            <a:r>
              <a:rPr lang="en-US" altLang="en-US" sz="3200">
                <a:latin typeface="Arial" charset="0"/>
              </a:rPr>
              <a:t>50 x 15 = 750 sq. ft.</a:t>
            </a:r>
          </a:p>
        </p:txBody>
      </p:sp>
      <p:sp>
        <p:nvSpPr>
          <p:cNvPr id="158743" name="Line 23"/>
          <p:cNvSpPr>
            <a:spLocks noChangeShapeType="1"/>
          </p:cNvSpPr>
          <p:nvPr/>
        </p:nvSpPr>
        <p:spPr bwMode="auto">
          <a:xfrm flipV="1">
            <a:off x="4572000" y="3733800"/>
            <a:ext cx="3276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1447800" y="304800"/>
            <a:ext cx="53276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sz="3200">
                <a:latin typeface="Arial" charset="0"/>
              </a:rPr>
              <a:t>How much water is available</a:t>
            </a:r>
          </a:p>
          <a:p>
            <a:pPr algn="ctr" eaLnBrk="1" hangingPunct="1"/>
            <a:r>
              <a:rPr lang="en-US" altLang="en-US" sz="3200">
                <a:latin typeface="Arial" charset="0"/>
              </a:rPr>
              <a:t>To harvest?</a:t>
            </a:r>
          </a:p>
        </p:txBody>
      </p:sp>
      <p:grpSp>
        <p:nvGrpSpPr>
          <p:cNvPr id="160771" name="Group 3"/>
          <p:cNvGrpSpPr>
            <a:grpSpLocks/>
          </p:cNvGrpSpPr>
          <p:nvPr/>
        </p:nvGrpSpPr>
        <p:grpSpPr bwMode="auto">
          <a:xfrm>
            <a:off x="1066800" y="2057400"/>
            <a:ext cx="2590800" cy="3429000"/>
            <a:chOff x="672" y="1296"/>
            <a:chExt cx="1632" cy="2160"/>
          </a:xfrm>
        </p:grpSpPr>
        <p:sp>
          <p:nvSpPr>
            <p:cNvPr id="160772" name="Rectangle 4"/>
            <p:cNvSpPr>
              <a:spLocks noChangeArrowheads="1"/>
            </p:cNvSpPr>
            <p:nvPr/>
          </p:nvSpPr>
          <p:spPr bwMode="auto">
            <a:xfrm>
              <a:off x="672" y="1296"/>
              <a:ext cx="816" cy="216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0773" name="Rectangle 5"/>
            <p:cNvSpPr>
              <a:spLocks noChangeArrowheads="1"/>
            </p:cNvSpPr>
            <p:nvPr/>
          </p:nvSpPr>
          <p:spPr bwMode="auto">
            <a:xfrm>
              <a:off x="1488" y="1296"/>
              <a:ext cx="816" cy="216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0774" name="Rectangle 6"/>
            <p:cNvSpPr>
              <a:spLocks noChangeArrowheads="1"/>
            </p:cNvSpPr>
            <p:nvPr/>
          </p:nvSpPr>
          <p:spPr bwMode="auto">
            <a:xfrm>
              <a:off x="2208" y="3360"/>
              <a:ext cx="9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60775" name="Text Box 7"/>
          <p:cNvSpPr txBox="1">
            <a:spLocks noChangeArrowheads="1"/>
          </p:cNvSpPr>
          <p:nvPr/>
        </p:nvSpPr>
        <p:spPr bwMode="auto">
          <a:xfrm>
            <a:off x="1447800" y="1600200"/>
            <a:ext cx="592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a:latin typeface="Arial" charset="0"/>
              </a:rPr>
              <a:t>25’</a:t>
            </a:r>
          </a:p>
        </p:txBody>
      </p:sp>
      <p:sp>
        <p:nvSpPr>
          <p:cNvPr id="160776" name="Text Box 8"/>
          <p:cNvSpPr txBox="1">
            <a:spLocks noChangeArrowheads="1"/>
          </p:cNvSpPr>
          <p:nvPr/>
        </p:nvSpPr>
        <p:spPr bwMode="auto">
          <a:xfrm>
            <a:off x="550863" y="3657600"/>
            <a:ext cx="592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2400">
                <a:latin typeface="Arial" charset="0"/>
              </a:rPr>
              <a:t>40’</a:t>
            </a:r>
          </a:p>
        </p:txBody>
      </p:sp>
      <p:sp>
        <p:nvSpPr>
          <p:cNvPr id="160777" name="Line 9"/>
          <p:cNvSpPr>
            <a:spLocks noChangeShapeType="1"/>
          </p:cNvSpPr>
          <p:nvPr/>
        </p:nvSpPr>
        <p:spPr bwMode="auto">
          <a:xfrm>
            <a:off x="3429000" y="32004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0778" name="Text Box 10"/>
          <p:cNvSpPr txBox="1">
            <a:spLocks noChangeArrowheads="1"/>
          </p:cNvSpPr>
          <p:nvPr/>
        </p:nvSpPr>
        <p:spPr bwMode="auto">
          <a:xfrm>
            <a:off x="4724400" y="2895600"/>
            <a:ext cx="3340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624 gallons per </a:t>
            </a:r>
          </a:p>
          <a:p>
            <a:pPr eaLnBrk="1" hangingPunct="1"/>
            <a:r>
              <a:rPr lang="en-US" altLang="en-US" sz="3200">
                <a:latin typeface="Arial" charset="0"/>
              </a:rPr>
              <a:t>1,000 square feet</a:t>
            </a:r>
          </a:p>
        </p:txBody>
      </p:sp>
      <p:sp>
        <p:nvSpPr>
          <p:cNvPr id="160779" name="Text Box 11"/>
          <p:cNvSpPr txBox="1">
            <a:spLocks noChangeArrowheads="1"/>
          </p:cNvSpPr>
          <p:nvPr/>
        </p:nvSpPr>
        <p:spPr bwMode="auto">
          <a:xfrm>
            <a:off x="4648200" y="4419600"/>
            <a:ext cx="32956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0.624 gallons per</a:t>
            </a:r>
          </a:p>
          <a:p>
            <a:pPr eaLnBrk="1" hangingPunct="1"/>
            <a:r>
              <a:rPr lang="en-US" altLang="en-US" sz="3200">
                <a:latin typeface="Arial" charset="0"/>
              </a:rPr>
              <a:t>square foot</a:t>
            </a:r>
          </a:p>
        </p:txBody>
      </p:sp>
      <p:sp>
        <p:nvSpPr>
          <p:cNvPr id="160780" name="Line 12"/>
          <p:cNvSpPr>
            <a:spLocks noChangeShapeType="1"/>
          </p:cNvSpPr>
          <p:nvPr/>
        </p:nvSpPr>
        <p:spPr bwMode="auto">
          <a:xfrm flipV="1">
            <a:off x="3581400" y="4724400"/>
            <a:ext cx="1066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0781" name="Text Box 13"/>
          <p:cNvSpPr txBox="1">
            <a:spLocks noChangeArrowheads="1"/>
          </p:cNvSpPr>
          <p:nvPr/>
        </p:nvSpPr>
        <p:spPr bwMode="auto">
          <a:xfrm>
            <a:off x="4114800" y="2057400"/>
            <a:ext cx="4625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For every inch of rainfall:</a:t>
            </a:r>
          </a:p>
        </p:txBody>
      </p:sp>
      <p:pic>
        <p:nvPicPr>
          <p:cNvPr id="160782" name="Picture 14" descr="acidhalf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4572000"/>
            <a:ext cx="681038" cy="1676400"/>
          </a:xfrm>
          <a:prstGeom prst="rect">
            <a:avLst/>
          </a:prstGeom>
          <a:noFill/>
          <a:extLst>
            <a:ext uri="{909E8E84-426E-40DD-AFC4-6F175D3DCCD1}">
              <a14:hiddenFill xmlns:a14="http://schemas.microsoft.com/office/drawing/2010/main">
                <a:solidFill>
                  <a:srgbClr val="FFFFFF"/>
                </a:solidFill>
              </a14:hiddenFill>
            </a:ext>
          </a:extLst>
        </p:spPr>
      </p:pic>
      <p:sp>
        <p:nvSpPr>
          <p:cNvPr id="160783" name="Text Box 15"/>
          <p:cNvSpPr txBox="1">
            <a:spLocks noChangeArrowheads="1"/>
          </p:cNvSpPr>
          <p:nvPr/>
        </p:nvSpPr>
        <p:spPr bwMode="auto">
          <a:xfrm>
            <a:off x="7239000" y="4800600"/>
            <a:ext cx="6286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6000" b="1">
                <a:latin typeface="Arial" charset="0"/>
              </a:rPr>
              <a:t>&gt;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4" name="Group 2"/>
          <p:cNvGraphicFramePr>
            <a:graphicFrameLocks noGrp="1"/>
          </p:cNvGraphicFramePr>
          <p:nvPr/>
        </p:nvGraphicFramePr>
        <p:xfrm>
          <a:off x="685800" y="457200"/>
          <a:ext cx="6553200" cy="5380038"/>
        </p:xfrm>
        <a:graphic>
          <a:graphicData uri="http://schemas.openxmlformats.org/drawingml/2006/table">
            <a:tbl>
              <a:tblPr/>
              <a:tblGrid>
                <a:gridCol w="3603625"/>
                <a:gridCol w="2949575"/>
              </a:tblGrid>
              <a:tr h="628650">
                <a:tc gridSpan="2">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Harvesting Potential for 1 inch rain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9017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Square feet of roof catchment 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50’ * 15’</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750 ft</a:t>
                      </a:r>
                      <a:r>
                        <a:rPr kumimoji="0" lang="en-US" altLang="en-US" sz="2400" b="0" i="0" u="none" strike="noStrike" cap="none" normalizeH="0" baseline="30000">
                          <a:ln>
                            <a:noFill/>
                          </a:ln>
                          <a:solidFill>
                            <a:schemeClr val="tx1"/>
                          </a:solidFill>
                          <a:effectLst>
                            <a:outerShdw blurRad="38100" dist="38100" dir="2700000" algn="tl">
                              <a:srgbClr val="000000"/>
                            </a:outerShdw>
                          </a:effectLst>
                          <a:latin typeface="Garamond"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613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Multiply by </a:t>
                      </a:r>
                      <a:r>
                        <a:rPr kumimoji="0" lang="en-US" altLang="en-US" sz="2400" b="0" i="0" u="none" strike="noStrike" cap="none" normalizeH="0" baseline="0">
                          <a:ln>
                            <a:noFill/>
                          </a:ln>
                          <a:solidFill>
                            <a:srgbClr val="FF3300"/>
                          </a:solidFill>
                          <a:effectLst>
                            <a:outerShdw blurRad="38100" dist="38100" dir="2700000" algn="tl">
                              <a:srgbClr val="000000"/>
                            </a:outerShdw>
                          </a:effectLst>
                          <a:latin typeface="Garamond" charset="0"/>
                        </a:rPr>
                        <a:t>0.624 gal/ft</a:t>
                      </a:r>
                      <a:r>
                        <a:rPr kumimoji="0" lang="en-US" altLang="en-US" sz="2400" b="0" i="0" u="none" strike="noStrike" cap="none" normalizeH="0" baseline="30000">
                          <a:ln>
                            <a:noFill/>
                          </a:ln>
                          <a:solidFill>
                            <a:srgbClr val="FF3300"/>
                          </a:solidFill>
                          <a:effectLst>
                            <a:outerShdw blurRad="38100" dist="38100" dir="2700000" algn="tl">
                              <a:srgbClr val="000000"/>
                            </a:outerShdw>
                          </a:effectLst>
                          <a:latin typeface="Garamond" charset="0"/>
                        </a:rPr>
                        <a:t>2</a:t>
                      </a: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  (converts ft</a:t>
                      </a:r>
                      <a:r>
                        <a:rPr kumimoji="0" lang="en-US" altLang="en-US" sz="2400" b="0" i="0" u="none" strike="noStrike" cap="none" normalizeH="0" baseline="30000">
                          <a:ln>
                            <a:noFill/>
                          </a:ln>
                          <a:solidFill>
                            <a:schemeClr val="tx1"/>
                          </a:solidFill>
                          <a:effectLst>
                            <a:outerShdw blurRad="38100" dist="38100" dir="2700000" algn="tl">
                              <a:srgbClr val="000000"/>
                            </a:outerShdw>
                          </a:effectLst>
                          <a:latin typeface="Garamond" charset="0"/>
                        </a:rPr>
                        <a:t>2</a:t>
                      </a: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 to gallons per inch of rain)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750 ft</a:t>
                      </a:r>
                      <a:r>
                        <a:rPr kumimoji="0" lang="en-US" altLang="en-US" sz="2400" b="0" i="0" u="none" strike="noStrike" cap="none" normalizeH="0" baseline="30000">
                          <a:ln>
                            <a:noFill/>
                          </a:ln>
                          <a:solidFill>
                            <a:schemeClr val="tx1"/>
                          </a:solidFill>
                          <a:effectLst>
                            <a:outerShdw blurRad="38100" dist="38100" dir="2700000" algn="tl">
                              <a:srgbClr val="000000"/>
                            </a:outerShdw>
                          </a:effectLst>
                          <a:latin typeface="Garamond" charset="0"/>
                        </a:rPr>
                        <a:t>2</a:t>
                      </a: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 *0.624 gal/ft</a:t>
                      </a:r>
                      <a:r>
                        <a:rPr kumimoji="0" lang="en-US" altLang="en-US" sz="2400" b="0" i="0" u="none" strike="noStrike" cap="none" normalizeH="0" baseline="30000">
                          <a:ln>
                            <a:noFill/>
                          </a:ln>
                          <a:solidFill>
                            <a:schemeClr val="tx1"/>
                          </a:solidFill>
                          <a:effectLst>
                            <a:outerShdw blurRad="38100" dist="38100" dir="2700000" algn="tl">
                              <a:srgbClr val="000000"/>
                            </a:outerShdw>
                          </a:effectLst>
                          <a:latin typeface="Garamond" charset="0"/>
                        </a:rPr>
                        <a:t>2</a:t>
                      </a:r>
                      <a:endPar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 468 gallons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24618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chemeClr val="tx1"/>
                          </a:solidFill>
                          <a:effectLst>
                            <a:outerShdw blurRad="38100" dist="38100" dir="2700000" algn="tl">
                              <a:srgbClr val="000000"/>
                            </a:outerShdw>
                          </a:effectLst>
                          <a:latin typeface="Garamond" charset="0"/>
                        </a:rPr>
                        <a:t>*Multiply by roof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chemeClr val="tx1"/>
                          </a:solidFill>
                          <a:effectLst>
                            <a:outerShdw blurRad="38100" dist="38100" dir="2700000" algn="tl">
                              <a:srgbClr val="000000"/>
                            </a:outerShdw>
                          </a:effectLst>
                          <a:latin typeface="Garamond" charset="0"/>
                        </a:rPr>
                        <a:t>harvest potential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1" i="0" u="none" strike="noStrike" cap="none" normalizeH="0" baseline="0">
                          <a:ln>
                            <a:noFill/>
                          </a:ln>
                          <a:solidFill>
                            <a:schemeClr val="tx1"/>
                          </a:solidFill>
                          <a:effectLst>
                            <a:outerShdw blurRad="38100" dist="38100" dir="2700000" algn="tl">
                              <a:srgbClr val="000000"/>
                            </a:outerShdw>
                          </a:effectLst>
                          <a:latin typeface="Garamond" charset="0"/>
                        </a:rPr>
                        <a:t>(0.75 to 0.95)</a:t>
                      </a:r>
                      <a:r>
                        <a:rPr kumimoji="0" lang="en-US" altLang="en-US" sz="2400" b="1" i="0" u="none" strike="noStrike" cap="none" normalizeH="0" baseline="30000">
                          <a:ln>
                            <a:noFill/>
                          </a:ln>
                          <a:solidFill>
                            <a:schemeClr val="tx1"/>
                          </a:solidFill>
                          <a:effectLst>
                            <a:outerShdw blurRad="38100" dist="38100" dir="2700000" algn="tl">
                              <a:srgbClr val="000000"/>
                            </a:outerShdw>
                          </a:effectLst>
                          <a:latin typeface="Garamond"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468 * 0.75 = 351 gal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468 * 0.95 = 445 gal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32556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Storage conversion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Ex.) 55 gallon barrel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351 / 55 = 6.4</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445 / 55 = 8.1</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rainbarrels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61819" name="Picture 27"/>
          <p:cNvPicPr>
            <a:picLocks noChangeAspect="1" noChangeArrowheads="1"/>
          </p:cNvPicPr>
          <p:nvPr/>
        </p:nvPicPr>
        <p:blipFill>
          <a:blip r:embed="rId2">
            <a:extLst>
              <a:ext uri="{28A0092B-C50C-407E-A947-70E740481C1C}">
                <a14:useLocalDpi xmlns:a14="http://schemas.microsoft.com/office/drawing/2010/main" val="0"/>
              </a:ext>
            </a:extLst>
          </a:blip>
          <a:srcRect l="60912" t="41872" r="17653" b="8333"/>
          <a:stretch>
            <a:fillRect/>
          </a:stretch>
        </p:blipFill>
        <p:spPr bwMode="auto">
          <a:xfrm>
            <a:off x="7467600" y="2362200"/>
            <a:ext cx="12684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1820" name="Text Box 28"/>
          <p:cNvSpPr txBox="1">
            <a:spLocks noChangeArrowheads="1"/>
          </p:cNvSpPr>
          <p:nvPr/>
        </p:nvSpPr>
        <p:spPr bwMode="auto">
          <a:xfrm>
            <a:off x="793750" y="4876800"/>
            <a:ext cx="835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baseline="30000">
                <a:latin typeface="Arial" charset="0"/>
              </a:rPr>
              <a:t>a </a:t>
            </a:r>
            <a:r>
              <a:rPr lang="en-US" altLang="en-US" sz="1800">
                <a:latin typeface="Arial" charset="0"/>
              </a:rPr>
              <a:t>75% - 95% harvest potential for rooftops, Arizona Dept. of water resources data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18" name="Group 2"/>
          <p:cNvGraphicFramePr>
            <a:graphicFrameLocks noGrp="1"/>
          </p:cNvGraphicFramePr>
          <p:nvPr/>
        </p:nvGraphicFramePr>
        <p:xfrm>
          <a:off x="609600" y="1066800"/>
          <a:ext cx="4191000" cy="4140200"/>
        </p:xfrm>
        <a:graphic>
          <a:graphicData uri="http://schemas.openxmlformats.org/drawingml/2006/table">
            <a:tbl>
              <a:tblPr/>
              <a:tblGrid>
                <a:gridCol w="2032000"/>
                <a:gridCol w="2159000"/>
              </a:tblGrid>
              <a:tr h="24923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April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1.8 inches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0.55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June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July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3.04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August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September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October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November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2847" name="Text Box 31"/>
          <p:cNvSpPr txBox="1">
            <a:spLocks noChangeArrowheads="1"/>
          </p:cNvSpPr>
          <p:nvPr/>
        </p:nvSpPr>
        <p:spPr bwMode="auto">
          <a:xfrm>
            <a:off x="381000" y="304800"/>
            <a:ext cx="75374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Drought Year Rainfall (2007) Athens, GA</a:t>
            </a:r>
          </a:p>
        </p:txBody>
      </p:sp>
      <p:pic>
        <p:nvPicPr>
          <p:cNvPr id="162848" name="Picture 32" descr="tit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5410200"/>
            <a:ext cx="3962400" cy="1189038"/>
          </a:xfrm>
          <a:prstGeom prst="rect">
            <a:avLst/>
          </a:prstGeom>
          <a:noFill/>
          <a:extLst>
            <a:ext uri="{909E8E84-426E-40DD-AFC4-6F175D3DCCD1}">
              <a14:hiddenFill xmlns:a14="http://schemas.microsoft.com/office/drawing/2010/main">
                <a:solidFill>
                  <a:srgbClr val="FFFFFF"/>
                </a:solidFill>
              </a14:hiddenFill>
            </a:ext>
          </a:extLst>
        </p:spPr>
      </p:pic>
      <p:pic>
        <p:nvPicPr>
          <p:cNvPr id="162849" name="Picture 33" descr="CisternGreenroof07 058"/>
          <p:cNvPicPr>
            <a:picLocks noChangeAspect="1" noChangeArrowheads="1"/>
          </p:cNvPicPr>
          <p:nvPr/>
        </p:nvPicPr>
        <p:blipFill>
          <a:blip r:embed="rId5">
            <a:extLst>
              <a:ext uri="{28A0092B-C50C-407E-A947-70E740481C1C}">
                <a14:useLocalDpi xmlns:a14="http://schemas.microsoft.com/office/drawing/2010/main" val="0"/>
              </a:ext>
            </a:extLst>
          </a:blip>
          <a:srcRect l="26016"/>
          <a:stretch>
            <a:fillRect/>
          </a:stretch>
        </p:blipFill>
        <p:spPr bwMode="auto">
          <a:xfrm>
            <a:off x="5494338" y="914400"/>
            <a:ext cx="2452687"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6" name="Group 2"/>
          <p:cNvGraphicFramePr>
            <a:graphicFrameLocks noGrp="1"/>
          </p:cNvGraphicFramePr>
          <p:nvPr/>
        </p:nvGraphicFramePr>
        <p:xfrm>
          <a:off x="381000" y="1066800"/>
          <a:ext cx="8382000" cy="5314950"/>
        </p:xfrm>
        <a:graphic>
          <a:graphicData uri="http://schemas.openxmlformats.org/drawingml/2006/table">
            <a:tbl>
              <a:tblPr/>
              <a:tblGrid>
                <a:gridCol w="1295400"/>
                <a:gridCol w="1447800"/>
                <a:gridCol w="1219200"/>
                <a:gridCol w="1219200"/>
                <a:gridCol w="1600200"/>
                <a:gridCol w="1600200"/>
              </a:tblGrid>
              <a:tr h="6096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Month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Rainfall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gridSpan="2">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624 (gal/in)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gridSpan="2">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Volume (gallons)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r>
              <a:tr h="50323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75%</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95%</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 75%</a:t>
                      </a:r>
                    </a:p>
                  </a:txBody>
                  <a:tcP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95%</a:t>
                      </a:r>
                    </a:p>
                  </a:txBody>
                  <a:tcPr horzOverflow="overflow">
                    <a:lnL>
                      <a:noFill/>
                    </a:lnL>
                    <a:lnR w="28575"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5492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April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842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1067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May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0.55”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326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48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June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1044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1322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July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3.04”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1423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1802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Aug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613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777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Sept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1275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21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Oct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753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954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Nov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468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593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992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1257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4980" name="Text Box 116"/>
          <p:cNvSpPr txBox="1">
            <a:spLocks noChangeArrowheads="1"/>
          </p:cNvSpPr>
          <p:nvPr/>
        </p:nvSpPr>
        <p:spPr bwMode="auto">
          <a:xfrm>
            <a:off x="685800" y="0"/>
            <a:ext cx="75914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sz="3200">
                <a:latin typeface="Arial" charset="0"/>
              </a:rPr>
              <a:t>Rainfall on a 20 x 50’ roof area (1,000 ft</a:t>
            </a:r>
            <a:r>
              <a:rPr lang="en-US" altLang="en-US" sz="3200" baseline="30000">
                <a:latin typeface="Arial" charset="0"/>
              </a:rPr>
              <a:t>2</a:t>
            </a:r>
            <a:r>
              <a:rPr lang="en-US" altLang="en-US" sz="3200">
                <a:latin typeface="Arial" charset="0"/>
              </a:rPr>
              <a:t>)</a:t>
            </a:r>
          </a:p>
          <a:p>
            <a:pPr algn="ctr" eaLnBrk="1" hangingPunct="1"/>
            <a:r>
              <a:rPr lang="en-US" altLang="en-US" sz="3200">
                <a:latin typeface="Arial" charset="0"/>
              </a:rPr>
              <a:t>Athens, GA 2007 (drought year)</a:t>
            </a:r>
          </a:p>
        </p:txBody>
      </p:sp>
      <p:sp>
        <p:nvSpPr>
          <p:cNvPr id="164981" name="Text Box 117"/>
          <p:cNvSpPr txBox="1">
            <a:spLocks noChangeArrowheads="1"/>
          </p:cNvSpPr>
          <p:nvPr/>
        </p:nvSpPr>
        <p:spPr bwMode="auto">
          <a:xfrm>
            <a:off x="4175125" y="17859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baseline="30000">
                <a:latin typeface="Arial" charset="0"/>
              </a:rPr>
              <a:t>a</a:t>
            </a:r>
          </a:p>
        </p:txBody>
      </p:sp>
      <p:sp>
        <p:nvSpPr>
          <p:cNvPr id="164982" name="Text Box 118"/>
          <p:cNvSpPr txBox="1">
            <a:spLocks noChangeArrowheads="1"/>
          </p:cNvSpPr>
          <p:nvPr/>
        </p:nvSpPr>
        <p:spPr bwMode="auto">
          <a:xfrm>
            <a:off x="590550" y="6400800"/>
            <a:ext cx="7405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baseline="30000">
                <a:latin typeface="Arial" charset="0"/>
              </a:rPr>
              <a:t>a</a:t>
            </a:r>
            <a:r>
              <a:rPr lang="en-US" altLang="en-US" sz="1800">
                <a:latin typeface="Arial" charset="0"/>
              </a:rPr>
              <a:t>Rain harvest potential from rooftops, Arizona Dept. of water resources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Rot="1" noChangeArrowheads="1"/>
          </p:cNvSpPr>
          <p:nvPr>
            <p:ph type="title"/>
          </p:nvPr>
        </p:nvSpPr>
        <p:spPr>
          <a:xfrm>
            <a:off x="152400" y="152400"/>
            <a:ext cx="8839200" cy="1384300"/>
          </a:xfrm>
        </p:spPr>
        <p:txBody>
          <a:bodyPr/>
          <a:lstStyle/>
          <a:p>
            <a:r>
              <a:rPr lang="en-US" altLang="en-US"/>
              <a:t>Landscape Design?  </a:t>
            </a:r>
          </a:p>
        </p:txBody>
      </p:sp>
      <p:sp>
        <p:nvSpPr>
          <p:cNvPr id="474115" name="Rectangle 3"/>
          <p:cNvSpPr>
            <a:spLocks noGrp="1" noChangeArrowheads="1"/>
          </p:cNvSpPr>
          <p:nvPr>
            <p:ph type="body" idx="1"/>
          </p:nvPr>
        </p:nvSpPr>
        <p:spPr>
          <a:xfrm>
            <a:off x="609600" y="2362200"/>
            <a:ext cx="8229600" cy="4114800"/>
          </a:xfrm>
        </p:spPr>
        <p:txBody>
          <a:bodyPr/>
          <a:lstStyle/>
          <a:p>
            <a:endParaRPr lang="en-US" altLang="en-US"/>
          </a:p>
        </p:txBody>
      </p:sp>
      <p:pic>
        <p:nvPicPr>
          <p:cNvPr id="474116" name="Picture 4" descr="xeri2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304800" y="1371600"/>
            <a:ext cx="8382000" cy="523875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CisternGreenroof07 058"/>
          <p:cNvPicPr>
            <a:picLocks noChangeAspect="1" noChangeArrowheads="1"/>
          </p:cNvPicPr>
          <p:nvPr/>
        </p:nvPicPr>
        <p:blipFill>
          <a:blip r:embed="rId2">
            <a:extLst>
              <a:ext uri="{28A0092B-C50C-407E-A947-70E740481C1C}">
                <a14:useLocalDpi xmlns:a14="http://schemas.microsoft.com/office/drawing/2010/main" val="0"/>
              </a:ext>
            </a:extLst>
          </a:blip>
          <a:srcRect l="26016"/>
          <a:stretch>
            <a:fillRect/>
          </a:stretch>
        </p:blipFill>
        <p:spPr bwMode="auto">
          <a:xfrm>
            <a:off x="584200" y="990600"/>
            <a:ext cx="2706688" cy="4876800"/>
          </a:xfrm>
          <a:prstGeom prst="rect">
            <a:avLst/>
          </a:prstGeom>
          <a:noFill/>
          <a:extLst>
            <a:ext uri="{909E8E84-426E-40DD-AFC4-6F175D3DCCD1}">
              <a14:hiddenFill xmlns:a14="http://schemas.microsoft.com/office/drawing/2010/main">
                <a:solidFill>
                  <a:srgbClr val="FFFFFF"/>
                </a:solidFill>
              </a14:hiddenFill>
            </a:ext>
          </a:extLst>
        </p:spPr>
      </p:pic>
      <p:sp>
        <p:nvSpPr>
          <p:cNvPr id="165891" name="Text Box 3"/>
          <p:cNvSpPr txBox="1">
            <a:spLocks noChangeArrowheads="1"/>
          </p:cNvSpPr>
          <p:nvPr/>
        </p:nvSpPr>
        <p:spPr bwMode="auto">
          <a:xfrm>
            <a:off x="381000" y="6096000"/>
            <a:ext cx="3997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55 gallons @ $35, or $0.64 per gallon</a:t>
            </a:r>
          </a:p>
        </p:txBody>
      </p:sp>
      <p:pic>
        <p:nvPicPr>
          <p:cNvPr id="165892" name="Picture 4" descr="RainC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39838"/>
            <a:ext cx="5562600" cy="4170362"/>
          </a:xfrm>
          <a:prstGeom prst="rect">
            <a:avLst/>
          </a:prstGeom>
          <a:noFill/>
          <a:extLst>
            <a:ext uri="{909E8E84-426E-40DD-AFC4-6F175D3DCCD1}">
              <a14:hiddenFill xmlns:a14="http://schemas.microsoft.com/office/drawing/2010/main">
                <a:solidFill>
                  <a:srgbClr val="FFFFFF"/>
                </a:solidFill>
              </a14:hiddenFill>
            </a:ext>
          </a:extLst>
        </p:spPr>
      </p:pic>
      <p:sp>
        <p:nvSpPr>
          <p:cNvPr id="165893" name="Text Box 5"/>
          <p:cNvSpPr txBox="1">
            <a:spLocks noChangeArrowheads="1"/>
          </p:cNvSpPr>
          <p:nvPr/>
        </p:nvSpPr>
        <p:spPr bwMode="auto">
          <a:xfrm>
            <a:off x="4343400" y="5638800"/>
            <a:ext cx="431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275 gallons @ $100, or $0.36 per gallon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cystern_0208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66915" name="Text Box 3"/>
          <p:cNvSpPr txBox="1">
            <a:spLocks noChangeArrowheads="1"/>
          </p:cNvSpPr>
          <p:nvPr/>
        </p:nvSpPr>
        <p:spPr bwMode="auto">
          <a:xfrm>
            <a:off x="1965325" y="5980113"/>
            <a:ext cx="4378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1200 gallons @ $600, or $0.50 per gallon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014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36195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67939" name="Text Box 3"/>
          <p:cNvSpPr txBox="1">
            <a:spLocks noChangeArrowheads="1"/>
          </p:cNvSpPr>
          <p:nvPr/>
        </p:nvSpPr>
        <p:spPr bwMode="auto">
          <a:xfrm>
            <a:off x="4648200" y="1066800"/>
            <a:ext cx="3400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b="1">
                <a:latin typeface="Arial" charset="0"/>
              </a:rPr>
              <a:t>Buried Tanks</a:t>
            </a:r>
          </a:p>
        </p:txBody>
      </p:sp>
      <p:sp>
        <p:nvSpPr>
          <p:cNvPr id="167940" name="Text Box 4"/>
          <p:cNvSpPr txBox="1">
            <a:spLocks noChangeArrowheads="1"/>
          </p:cNvSpPr>
          <p:nvPr/>
        </p:nvSpPr>
        <p:spPr bwMode="auto">
          <a:xfrm>
            <a:off x="4419600" y="1828800"/>
            <a:ext cx="4221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 Septic tanks (baffles)</a:t>
            </a:r>
          </a:p>
          <a:p>
            <a:pPr eaLnBrk="1" hangingPunct="1"/>
            <a:r>
              <a:rPr lang="en-US" altLang="en-US" sz="3200">
                <a:latin typeface="Arial" charset="0"/>
              </a:rPr>
              <a:t>- More expensive</a:t>
            </a:r>
          </a:p>
        </p:txBody>
      </p:sp>
      <p:pic>
        <p:nvPicPr>
          <p:cNvPr id="167941" name="Picture 5" descr="ce5f61138a618fb4b0df87f674e454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24200"/>
            <a:ext cx="4038600" cy="2235200"/>
          </a:xfrm>
          <a:prstGeom prst="rect">
            <a:avLst/>
          </a:prstGeom>
          <a:noFill/>
          <a:extLst>
            <a:ext uri="{909E8E84-426E-40DD-AFC4-6F175D3DCCD1}">
              <a14:hiddenFill xmlns:a14="http://schemas.microsoft.com/office/drawing/2010/main">
                <a:solidFill>
                  <a:srgbClr val="FFFFFF"/>
                </a:solidFill>
              </a14:hiddenFill>
            </a:ext>
          </a:extLst>
        </p:spPr>
      </p:pic>
      <p:sp>
        <p:nvSpPr>
          <p:cNvPr id="167942" name="Text Box 6"/>
          <p:cNvSpPr txBox="1">
            <a:spLocks noChangeArrowheads="1"/>
          </p:cNvSpPr>
          <p:nvPr/>
        </p:nvSpPr>
        <p:spPr bwMode="auto">
          <a:xfrm>
            <a:off x="5715000" y="5562600"/>
            <a:ext cx="2070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~$939/1000 gallon</a:t>
            </a:r>
          </a:p>
          <a:p>
            <a:pPr eaLnBrk="1" hangingPunct="1"/>
            <a:r>
              <a:rPr lang="en-US" altLang="en-US" sz="1800">
                <a:latin typeface="Arial" charset="0"/>
              </a:rPr>
              <a:t>     $0.94/gallon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rrowheads="1"/>
          </p:cNvSpPr>
          <p:nvPr>
            <p:ph type="title"/>
          </p:nvPr>
        </p:nvSpPr>
        <p:spPr>
          <a:xfrm>
            <a:off x="533400" y="381000"/>
            <a:ext cx="8229600" cy="1143000"/>
          </a:xfrm>
        </p:spPr>
        <p:txBody>
          <a:bodyPr/>
          <a:lstStyle/>
          <a:p>
            <a:r>
              <a:rPr lang="en-US" altLang="en-US" sz="4000" b="0">
                <a:solidFill>
                  <a:schemeClr val="tx1"/>
                </a:solidFill>
              </a:rPr>
              <a:t>Value of Harvested Rain Water</a:t>
            </a:r>
            <a:br>
              <a:rPr lang="en-US" altLang="en-US" sz="4000" b="0">
                <a:solidFill>
                  <a:schemeClr val="tx1"/>
                </a:solidFill>
              </a:rPr>
            </a:br>
            <a:r>
              <a:rPr lang="en-US" altLang="en-US" sz="4000" b="0">
                <a:solidFill>
                  <a:schemeClr val="tx1"/>
                </a:solidFill>
              </a:rPr>
              <a:t>Athens-Clarke County</a:t>
            </a:r>
          </a:p>
        </p:txBody>
      </p:sp>
      <p:sp>
        <p:nvSpPr>
          <p:cNvPr id="168963" name="Text Box 3"/>
          <p:cNvSpPr txBox="1">
            <a:spLocks noChangeArrowheads="1"/>
          </p:cNvSpPr>
          <p:nvPr/>
        </p:nvSpPr>
        <p:spPr bwMode="auto">
          <a:xfrm>
            <a:off x="1127125" y="4989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ltLang="en-US" sz="1800">
              <a:latin typeface="Arial" charset="0"/>
            </a:endParaRPr>
          </a:p>
        </p:txBody>
      </p:sp>
      <p:graphicFrame>
        <p:nvGraphicFramePr>
          <p:cNvPr id="168964" name="Group 4"/>
          <p:cNvGraphicFramePr>
            <a:graphicFrameLocks noGrp="1"/>
          </p:cNvGraphicFramePr>
          <p:nvPr/>
        </p:nvGraphicFramePr>
        <p:xfrm>
          <a:off x="381000" y="1905000"/>
          <a:ext cx="8382000" cy="3614738"/>
        </p:xfrm>
        <a:graphic>
          <a:graphicData uri="http://schemas.openxmlformats.org/drawingml/2006/table">
            <a:tbl>
              <a:tblPr/>
              <a:tblGrid>
                <a:gridCol w="1084263"/>
                <a:gridCol w="2166937"/>
                <a:gridCol w="1444625"/>
                <a:gridCol w="1465263"/>
                <a:gridCol w="2220912"/>
              </a:tblGrid>
              <a:tr h="11430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3200" b="0" i="0" u="none" strike="noStrike" cap="none" normalizeH="0" baseline="0">
                        <a:ln>
                          <a:noFill/>
                        </a:ln>
                        <a:solidFill>
                          <a:schemeClr val="tx1"/>
                        </a:solidFill>
                        <a:effectLst>
                          <a:outerShdw blurRad="38100" dist="38100" dir="2700000" algn="tl">
                            <a:srgbClr val="000000"/>
                          </a:outerShdw>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Utility Costs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 / 100 cu. ft. (748 gallons)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1,000 ft</a:t>
                      </a:r>
                      <a:r>
                        <a:rPr kumimoji="0" lang="en-US" altLang="en-US" sz="2800" b="0" i="0" u="none" strike="noStrike" cap="none" normalizeH="0" baseline="30000">
                          <a:ln>
                            <a:noFill/>
                          </a:ln>
                          <a:solidFill>
                            <a:schemeClr val="tx1"/>
                          </a:solidFill>
                          <a:effectLst>
                            <a:outerShdw blurRad="38100" dist="38100" dir="2700000" algn="tl">
                              <a:srgbClr val="000000"/>
                            </a:outerShdw>
                          </a:effectLst>
                          <a:latin typeface="Times New Roman" charset="0"/>
                        </a:rPr>
                        <a:t>2</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 $ / inch of rain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Rainfall</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2007</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inches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2007 $/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growing 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6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$ 25.03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99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Sewer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$1.82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$ 21.74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08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imes New Roman"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imes New Roman" charset="0"/>
                        </a:rPr>
                        <a:t>$3.92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imes New Roman" charset="0"/>
                        </a:rPr>
                        <a:t>$3.27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imes New Roman" charset="0"/>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a:t>
                      </a: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imes New Roman" charset="0"/>
                        </a:rPr>
                        <a:t> 46.77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9001" name="Text Box 41"/>
          <p:cNvSpPr txBox="1">
            <a:spLocks noChangeArrowheads="1"/>
          </p:cNvSpPr>
          <p:nvPr/>
        </p:nvSpPr>
        <p:spPr bwMode="auto">
          <a:xfrm>
            <a:off x="2286000" y="591185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2800" u="sng">
                <a:latin typeface="Times New Roman" charset="0"/>
              </a:rPr>
              <a:t> </a:t>
            </a:r>
            <a:endParaRPr lang="en-US" altLang="en-US" sz="2800">
              <a:latin typeface="Times New Roman" charset="0"/>
            </a:endParaRPr>
          </a:p>
        </p:txBody>
      </p:sp>
      <p:sp>
        <p:nvSpPr>
          <p:cNvPr id="169002" name="Text Box 42"/>
          <p:cNvSpPr txBox="1">
            <a:spLocks noChangeArrowheads="1"/>
          </p:cNvSpPr>
          <p:nvPr/>
        </p:nvSpPr>
        <p:spPr bwMode="auto">
          <a:xfrm>
            <a:off x="2286000" y="49530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ltLang="en-US" sz="3200">
              <a:latin typeface="Times New Roman" charset="0"/>
            </a:endParaRPr>
          </a:p>
        </p:txBody>
      </p:sp>
      <p:sp>
        <p:nvSpPr>
          <p:cNvPr id="169003" name="Text Box 43"/>
          <p:cNvSpPr txBox="1">
            <a:spLocks noChangeArrowheads="1"/>
          </p:cNvSpPr>
          <p:nvPr/>
        </p:nvSpPr>
        <p:spPr bwMode="auto">
          <a:xfrm>
            <a:off x="304800" y="5715000"/>
            <a:ext cx="8223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 10 year return on a system that costs $500</a:t>
            </a:r>
          </a:p>
        </p:txBody>
      </p:sp>
    </p:spTree>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381000" y="152400"/>
            <a:ext cx="784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en-US">
                <a:latin typeface="Arial" charset="0"/>
              </a:rPr>
              <a:t>Condensate from  Air Conditioners and Dehumidifiers</a:t>
            </a:r>
          </a:p>
        </p:txBody>
      </p:sp>
      <p:sp>
        <p:nvSpPr>
          <p:cNvPr id="169987" name="Text Box 3"/>
          <p:cNvSpPr txBox="1">
            <a:spLocks noChangeArrowheads="1"/>
          </p:cNvSpPr>
          <p:nvPr/>
        </p:nvSpPr>
        <p:spPr bwMode="auto">
          <a:xfrm>
            <a:off x="685800" y="6019800"/>
            <a:ext cx="7062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Home AC can produce over 5 gal./day</a:t>
            </a:r>
          </a:p>
        </p:txBody>
      </p:sp>
      <p:pic>
        <p:nvPicPr>
          <p:cNvPr id="169988" name="Picture 4" descr="IMG_73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477000" cy="431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010" name="Group 2"/>
          <p:cNvGraphicFramePr>
            <a:graphicFrameLocks noGrp="1"/>
          </p:cNvGraphicFramePr>
          <p:nvPr/>
        </p:nvGraphicFramePr>
        <p:xfrm>
          <a:off x="533400" y="762000"/>
          <a:ext cx="6096000" cy="4419600"/>
        </p:xfrm>
        <a:graphic>
          <a:graphicData uri="http://schemas.openxmlformats.org/drawingml/2006/table">
            <a:tbl>
              <a:tblPr/>
              <a:tblGrid>
                <a:gridCol w="3048000"/>
                <a:gridCol w="3048000"/>
              </a:tblGrid>
              <a:tr h="704850">
                <a:tc gridSpan="2">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Garamond" charset="0"/>
                        </a:rPr>
                        <a:t>Condensate Harvesting Potential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9017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AC production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Example:  7 gpd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7313">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Multiply by 7 to convert to gallons per week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49 gal. per week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45573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Multiply by 4 to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convert to gallons per month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400" b="0" i="0" u="none" strike="noStrike" cap="none" normalizeH="0" baseline="0">
                          <a:ln>
                            <a:noFill/>
                          </a:ln>
                          <a:solidFill>
                            <a:schemeClr val="tx1"/>
                          </a:solidFill>
                          <a:effectLst>
                            <a:outerShdw blurRad="38100" dist="38100" dir="2700000" algn="tl">
                              <a:srgbClr val="000000"/>
                            </a:outerShdw>
                          </a:effectLst>
                          <a:latin typeface="Garamond" charset="0"/>
                        </a:rPr>
                        <a:t>~200 gal. per month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1032" name="Text Box 24"/>
          <p:cNvSpPr txBox="1">
            <a:spLocks noChangeArrowheads="1"/>
          </p:cNvSpPr>
          <p:nvPr/>
        </p:nvSpPr>
        <p:spPr bwMode="auto">
          <a:xfrm>
            <a:off x="533400" y="5410200"/>
            <a:ext cx="69611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Need ~7 gal/day to get 200 gal/month</a:t>
            </a:r>
          </a:p>
        </p:txBody>
      </p:sp>
      <p:pic>
        <p:nvPicPr>
          <p:cNvPr id="171033" name="Picture 25" descr="20PlusCondnstp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600200"/>
            <a:ext cx="1981200" cy="1177925"/>
          </a:xfrm>
          <a:prstGeom prst="rect">
            <a:avLst/>
          </a:prstGeom>
          <a:noFill/>
          <a:extLst>
            <a:ext uri="{909E8E84-426E-40DD-AFC4-6F175D3DCCD1}">
              <a14:hiddenFill xmlns:a14="http://schemas.microsoft.com/office/drawing/2010/main">
                <a:solidFill>
                  <a:srgbClr val="FFFFFF"/>
                </a:solidFill>
              </a14:hiddenFill>
            </a:ext>
          </a:extLst>
        </p:spPr>
      </p:pic>
      <p:sp>
        <p:nvSpPr>
          <p:cNvPr id="171034" name="Text Box 26"/>
          <p:cNvSpPr txBox="1">
            <a:spLocks noChangeArrowheads="1"/>
          </p:cNvSpPr>
          <p:nvPr/>
        </p:nvSpPr>
        <p:spPr bwMode="auto">
          <a:xfrm>
            <a:off x="6858000" y="2971800"/>
            <a:ext cx="1828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Times New Roman" charset="0"/>
              </a:rPr>
              <a:t>Condensate pump</a:t>
            </a:r>
          </a:p>
          <a:p>
            <a:pPr eaLnBrk="1" hangingPunct="1"/>
            <a:r>
              <a:rPr lang="en-US" altLang="en-US" sz="1800">
                <a:latin typeface="Times New Roman" charset="0"/>
              </a:rPr>
              <a:t>-$50</a:t>
            </a:r>
          </a:p>
          <a:p>
            <a:pPr eaLnBrk="1" hangingPunct="1"/>
            <a:r>
              <a:rPr lang="en-US" altLang="en-US" sz="1800">
                <a:latin typeface="Times New Roman" charset="0"/>
              </a:rPr>
              <a:t>-25 gal/hr</a:t>
            </a:r>
          </a:p>
          <a:p>
            <a:pPr eaLnBrk="1" hangingPunct="1"/>
            <a:r>
              <a:rPr lang="en-US" altLang="en-US" sz="1800">
                <a:latin typeface="Times New Roman" charset="0"/>
              </a:rPr>
              <a:t>-15 feet of head</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rrowheads="1"/>
          </p:cNvSpPr>
          <p:nvPr>
            <p:ph type="title"/>
          </p:nvPr>
        </p:nvSpPr>
        <p:spPr>
          <a:xfrm>
            <a:off x="228600" y="304800"/>
            <a:ext cx="8915400" cy="1143000"/>
          </a:xfrm>
        </p:spPr>
        <p:txBody>
          <a:bodyPr/>
          <a:lstStyle/>
          <a:p>
            <a:r>
              <a:rPr lang="en-US" altLang="en-US" sz="4000" b="0">
                <a:solidFill>
                  <a:schemeClr val="tx1"/>
                </a:solidFill>
              </a:rPr>
              <a:t>Value of Harvested Condensate</a:t>
            </a:r>
            <a:br>
              <a:rPr lang="en-US" altLang="en-US" sz="4000" b="0">
                <a:solidFill>
                  <a:schemeClr val="tx1"/>
                </a:solidFill>
              </a:rPr>
            </a:br>
            <a:r>
              <a:rPr lang="en-US" altLang="en-US" sz="4000" b="0">
                <a:solidFill>
                  <a:schemeClr val="tx1"/>
                </a:solidFill>
              </a:rPr>
              <a:t>Athens-Clarke County, 10 gpd drip</a:t>
            </a:r>
          </a:p>
        </p:txBody>
      </p:sp>
      <p:sp>
        <p:nvSpPr>
          <p:cNvPr id="172035" name="Text Box 3"/>
          <p:cNvSpPr txBox="1">
            <a:spLocks noChangeArrowheads="1"/>
          </p:cNvSpPr>
          <p:nvPr/>
        </p:nvSpPr>
        <p:spPr bwMode="auto">
          <a:xfrm>
            <a:off x="1127125" y="4989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ltLang="en-US" sz="1800">
              <a:latin typeface="Arial" charset="0"/>
            </a:endParaRPr>
          </a:p>
        </p:txBody>
      </p:sp>
      <p:graphicFrame>
        <p:nvGraphicFramePr>
          <p:cNvPr id="172036" name="Group 4"/>
          <p:cNvGraphicFramePr>
            <a:graphicFrameLocks noGrp="1"/>
          </p:cNvGraphicFramePr>
          <p:nvPr/>
        </p:nvGraphicFramePr>
        <p:xfrm>
          <a:off x="914400" y="1981200"/>
          <a:ext cx="6937375" cy="3529013"/>
        </p:xfrm>
        <a:graphic>
          <a:graphicData uri="http://schemas.openxmlformats.org/drawingml/2006/table">
            <a:tbl>
              <a:tblPr/>
              <a:tblGrid>
                <a:gridCol w="1084263"/>
                <a:gridCol w="2166937"/>
                <a:gridCol w="1465263"/>
                <a:gridCol w="2220912"/>
              </a:tblGrid>
              <a:tr h="1143000">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endParaRPr kumimoji="0" lang="en-US" altLang="en-US" sz="3200" b="0" i="0" u="none" strike="noStrike" cap="none" normalizeH="0" baseline="0">
                        <a:ln>
                          <a:noFill/>
                        </a:ln>
                        <a:solidFill>
                          <a:schemeClr val="tx1"/>
                        </a:solidFill>
                        <a:effectLst>
                          <a:outerShdw blurRad="38100" dist="38100" dir="2700000" algn="tl">
                            <a:srgbClr val="000000"/>
                          </a:outerShdw>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Utility Cost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 / 100 cu. ft. (748 gallons)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Gallons/ 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2007 $/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growing 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67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2400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$ 6.74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9925">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Sewer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$1.82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2400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$ 5.84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088">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imes New Roman"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imes New Roman" charset="0"/>
                        </a:rPr>
                        <a:t>$3.92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imes New Roman" charset="0"/>
                        </a:rPr>
                        <a:t>2400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charset="2"/>
                        <a:defRPr sz="2800">
                          <a:solidFill>
                            <a:schemeClr val="tx1"/>
                          </a:solidFill>
                          <a:effectLst>
                            <a:outerShdw blurRad="38100" dist="38100" dir="2700000" algn="tl">
                              <a:srgbClr val="000000"/>
                            </a:outerShdw>
                          </a:effectLst>
                          <a:latin typeface="Garamond" charset="0"/>
                        </a:defRPr>
                      </a:lvl1pPr>
                      <a:lvl2pPr>
                        <a:spcBef>
                          <a:spcPct val="20000"/>
                        </a:spcBef>
                        <a:buClr>
                          <a:schemeClr val="accent2"/>
                        </a:buClr>
                        <a:buSzPct val="70000"/>
                        <a:buFont typeface="Wingdings" charset="2"/>
                        <a:defRPr sz="2400">
                          <a:solidFill>
                            <a:schemeClr val="tx1"/>
                          </a:solidFill>
                          <a:effectLst>
                            <a:outerShdw blurRad="38100" dist="38100" dir="2700000" algn="tl">
                              <a:srgbClr val="000000"/>
                            </a:outerShdw>
                          </a:effectLst>
                          <a:latin typeface="Garamond" charset="0"/>
                        </a:defRPr>
                      </a:lvl2pPr>
                      <a:lvl3pPr>
                        <a:spcBef>
                          <a:spcPct val="20000"/>
                        </a:spcBef>
                        <a:buClr>
                          <a:schemeClr val="tx2"/>
                        </a:buClr>
                        <a:buSzPct val="70000"/>
                        <a:buFont typeface="Wingdings" charset="2"/>
                        <a:defRPr sz="2000">
                          <a:solidFill>
                            <a:schemeClr val="tx1"/>
                          </a:solidFill>
                          <a:effectLst>
                            <a:outerShdw blurRad="38100" dist="38100" dir="2700000" algn="tl">
                              <a:srgbClr val="000000"/>
                            </a:outerShdw>
                          </a:effectLst>
                          <a:latin typeface="Garamond" charset="0"/>
                        </a:defRPr>
                      </a:lvl3pPr>
                      <a:lvl4pPr>
                        <a:spcBef>
                          <a:spcPct val="20000"/>
                        </a:spcBef>
                        <a:buClr>
                          <a:schemeClr val="accent2"/>
                        </a:buClr>
                        <a:buSzPct val="70000"/>
                        <a:buFont typeface="Wingdings" charset="2"/>
                        <a:defRPr>
                          <a:solidFill>
                            <a:schemeClr val="tx1"/>
                          </a:solidFill>
                          <a:effectLst>
                            <a:outerShdw blurRad="38100" dist="38100" dir="2700000" algn="tl">
                              <a:srgbClr val="000000"/>
                            </a:outerShdw>
                          </a:effectLst>
                          <a:latin typeface="Garamond" charset="0"/>
                        </a:defRPr>
                      </a:lvl4pPr>
                      <a:lvl5pPr>
                        <a:spcBef>
                          <a:spcPct val="20000"/>
                        </a:spcBef>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5pPr>
                      <a:lvl6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6pPr>
                      <a:lvl7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7pPr>
                      <a:lvl8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8pPr>
                      <a:lvl9pPr fontAlgn="base">
                        <a:spcBef>
                          <a:spcPct val="20000"/>
                        </a:spcBef>
                        <a:spcAft>
                          <a:spcPct val="0"/>
                        </a:spcAft>
                        <a:buClr>
                          <a:schemeClr val="hlink"/>
                        </a:buClr>
                        <a:buSzPct val="70000"/>
                        <a:buFont typeface="Wingdings" charset="2"/>
                        <a:defRPr>
                          <a:solidFill>
                            <a:schemeClr val="tx1"/>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altLang="en-US" sz="2800" b="0" i="0" u="none" strike="noStrike" cap="none" normalizeH="0" baseline="0">
                          <a:ln>
                            <a:noFill/>
                          </a:ln>
                          <a:solidFill>
                            <a:schemeClr val="tx1"/>
                          </a:solidFill>
                          <a:effectLst>
                            <a:outerShdw blurRad="38100" dist="38100" dir="2700000" algn="tl">
                              <a:srgbClr val="000000"/>
                            </a:outerShdw>
                          </a:effectLst>
                          <a:latin typeface="Times New Roman" charset="0"/>
                        </a:rPr>
                        <a:t>$</a:t>
                      </a:r>
                      <a:r>
                        <a:rPr kumimoji="0" lang="en-US" altLang="en-US" sz="2800" b="1" i="0" u="none" strike="noStrike" cap="none" normalizeH="0" baseline="0">
                          <a:ln>
                            <a:noFill/>
                          </a:ln>
                          <a:solidFill>
                            <a:schemeClr val="tx1"/>
                          </a:solidFill>
                          <a:effectLst>
                            <a:outerShdw blurRad="38100" dist="38100" dir="2700000" algn="tl">
                              <a:srgbClr val="000000"/>
                            </a:outerShdw>
                          </a:effectLst>
                          <a:latin typeface="Times New Roman" charset="0"/>
                        </a:rPr>
                        <a:t> 12.58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2068" name="Text Box 36"/>
          <p:cNvSpPr txBox="1">
            <a:spLocks noChangeArrowheads="1"/>
          </p:cNvSpPr>
          <p:nvPr/>
        </p:nvSpPr>
        <p:spPr bwMode="auto">
          <a:xfrm>
            <a:off x="2286000" y="591185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2800" u="sng">
                <a:latin typeface="Times New Roman" charset="0"/>
              </a:rPr>
              <a:t> </a:t>
            </a:r>
            <a:endParaRPr lang="en-US" altLang="en-US" sz="2800">
              <a:latin typeface="Times New Roman" charset="0"/>
            </a:endParaRPr>
          </a:p>
        </p:txBody>
      </p:sp>
      <p:sp>
        <p:nvSpPr>
          <p:cNvPr id="172069" name="Text Box 37"/>
          <p:cNvSpPr txBox="1">
            <a:spLocks noChangeArrowheads="1"/>
          </p:cNvSpPr>
          <p:nvPr/>
        </p:nvSpPr>
        <p:spPr bwMode="auto">
          <a:xfrm>
            <a:off x="2286000" y="495300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altLang="en-US" sz="3200">
              <a:latin typeface="Times New Roman" charset="0"/>
            </a:endParaRPr>
          </a:p>
        </p:txBody>
      </p:sp>
      <p:sp>
        <p:nvSpPr>
          <p:cNvPr id="172070" name="Text Box 38"/>
          <p:cNvSpPr txBox="1">
            <a:spLocks noChangeArrowheads="1"/>
          </p:cNvSpPr>
          <p:nvPr/>
        </p:nvSpPr>
        <p:spPr bwMode="auto">
          <a:xfrm>
            <a:off x="762000" y="5791200"/>
            <a:ext cx="6711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&lt; 10 year return on $100 investment</a:t>
            </a:r>
          </a:p>
        </p:txBody>
      </p:sp>
    </p:spTree>
  </p:cSld>
  <p:clrMapOvr>
    <a:masterClrMapping/>
  </p:clrMapOvr>
  <p:transition spd="med">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rrowheads="1"/>
          </p:cNvSpPr>
          <p:nvPr>
            <p:ph type="title"/>
          </p:nvPr>
        </p:nvSpPr>
        <p:spPr>
          <a:xfrm>
            <a:off x="457200" y="152400"/>
            <a:ext cx="8229600" cy="1143000"/>
          </a:xfrm>
        </p:spPr>
        <p:txBody>
          <a:bodyPr/>
          <a:lstStyle/>
          <a:p>
            <a:r>
              <a:rPr lang="en-US" altLang="en-US" b="0">
                <a:latin typeface="Times New Roman" charset="0"/>
              </a:rPr>
              <a:t>Irrigation With Harvested Water</a:t>
            </a:r>
          </a:p>
        </p:txBody>
      </p:sp>
      <p:pic>
        <p:nvPicPr>
          <p:cNvPr id="173059" name="Picture 3" descr="xeri3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295400" y="1981200"/>
            <a:ext cx="6781800" cy="41640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3060" name="Text Box 4"/>
          <p:cNvSpPr txBox="1">
            <a:spLocks noChangeArrowheads="1"/>
          </p:cNvSpPr>
          <p:nvPr/>
        </p:nvSpPr>
        <p:spPr bwMode="auto">
          <a:xfrm>
            <a:off x="1143000" y="1066800"/>
            <a:ext cx="667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Conserve by watering individual plants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CisternGreenroof07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75107" name="Text Box 3"/>
          <p:cNvSpPr txBox="1">
            <a:spLocks noChangeArrowheads="1"/>
          </p:cNvSpPr>
          <p:nvPr/>
        </p:nvSpPr>
        <p:spPr bwMode="auto">
          <a:xfrm>
            <a:off x="2971800" y="304800"/>
            <a:ext cx="3633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Irrigation Controller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3733800" y="228600"/>
            <a:ext cx="1593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b="1">
                <a:latin typeface="Arial" charset="0"/>
              </a:rPr>
              <a:t>Pump</a:t>
            </a:r>
          </a:p>
        </p:txBody>
      </p:sp>
      <p:sp>
        <p:nvSpPr>
          <p:cNvPr id="176131" name="Text Box 3"/>
          <p:cNvSpPr txBox="1">
            <a:spLocks noChangeArrowheads="1"/>
          </p:cNvSpPr>
          <p:nvPr/>
        </p:nvSpPr>
        <p:spPr bwMode="auto">
          <a:xfrm>
            <a:off x="685800" y="3962400"/>
            <a:ext cx="7924800"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a:latin typeface="Arial" charset="0"/>
              </a:rPr>
              <a:t>- </a:t>
            </a:r>
            <a:r>
              <a:rPr lang="en-US" altLang="en-US" sz="2400">
                <a:latin typeface="Arial" charset="0"/>
              </a:rPr>
              <a:t>May need strainer (pump filter)</a:t>
            </a:r>
          </a:p>
          <a:p>
            <a:pPr eaLnBrk="1" hangingPunct="1">
              <a:buFontTx/>
              <a:buChar char="-"/>
            </a:pPr>
            <a:r>
              <a:rPr lang="en-US" altLang="en-US" sz="2400">
                <a:latin typeface="Arial" charset="0"/>
              </a:rPr>
              <a:t> May need to divert some water back to                                                                                                       	reservoir to cool pump (prevent deadhead)</a:t>
            </a:r>
          </a:p>
          <a:p>
            <a:pPr eaLnBrk="1" hangingPunct="1">
              <a:buFontTx/>
              <a:buChar char="-"/>
            </a:pPr>
            <a:r>
              <a:rPr lang="en-US" altLang="en-US" sz="2400">
                <a:latin typeface="Arial" charset="0"/>
              </a:rPr>
              <a:t> Consider pressure </a:t>
            </a:r>
          </a:p>
          <a:p>
            <a:pPr lvl="1" eaLnBrk="1" hangingPunct="1">
              <a:buFontTx/>
              <a:buChar char="-"/>
            </a:pPr>
            <a:r>
              <a:rPr lang="en-US" altLang="en-US" sz="2400">
                <a:latin typeface="Arial" charset="0"/>
              </a:rPr>
              <a:t>Loose 1 psi for every 2.31 feet of head</a:t>
            </a:r>
          </a:p>
          <a:p>
            <a:pPr lvl="1" eaLnBrk="1" hangingPunct="1">
              <a:buFontTx/>
              <a:buChar char="-"/>
            </a:pPr>
            <a:r>
              <a:rPr lang="en-US" altLang="en-US" sz="2400">
                <a:latin typeface="Arial" charset="0"/>
              </a:rPr>
              <a:t>Drip irrigation may require certain pressure (25psi)</a:t>
            </a:r>
          </a:p>
        </p:txBody>
      </p:sp>
      <p:pic>
        <p:nvPicPr>
          <p:cNvPr id="176132" name="Picture 4" descr="CisternGreenroof07 008"/>
          <p:cNvPicPr>
            <a:picLocks noChangeAspect="1" noChangeArrowheads="1"/>
          </p:cNvPicPr>
          <p:nvPr/>
        </p:nvPicPr>
        <p:blipFill>
          <a:blip r:embed="rId3">
            <a:extLst>
              <a:ext uri="{28A0092B-C50C-407E-A947-70E740481C1C}">
                <a14:useLocalDpi xmlns:a14="http://schemas.microsoft.com/office/drawing/2010/main" val="0"/>
              </a:ext>
            </a:extLst>
          </a:blip>
          <a:srcRect l="36734" t="20230" r="14285" b="21710"/>
          <a:stretch>
            <a:fillRect/>
          </a:stretch>
        </p:blipFill>
        <p:spPr bwMode="auto">
          <a:xfrm>
            <a:off x="381000" y="1295400"/>
            <a:ext cx="2743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76133" name="Picture 5" descr="Rulemate Fully Automatic Bilge Pump 750 GPH: Rule Pum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066800"/>
            <a:ext cx="2630488" cy="2876550"/>
          </a:xfrm>
          <a:prstGeom prst="rect">
            <a:avLst/>
          </a:prstGeom>
          <a:noFill/>
          <a:extLst>
            <a:ext uri="{909E8E84-426E-40DD-AFC4-6F175D3DCCD1}">
              <a14:hiddenFill xmlns:a14="http://schemas.microsoft.com/office/drawing/2010/main">
                <a:solidFill>
                  <a:srgbClr val="FFFFFF"/>
                </a:solidFill>
              </a14:hiddenFill>
            </a:ext>
          </a:extLst>
        </p:spPr>
      </p:pic>
      <p:sp>
        <p:nvSpPr>
          <p:cNvPr id="176134" name="Text Box 6"/>
          <p:cNvSpPr txBox="1">
            <a:spLocks noChangeArrowheads="1"/>
          </p:cNvSpPr>
          <p:nvPr/>
        </p:nvSpPr>
        <p:spPr bwMode="auto">
          <a:xfrm>
            <a:off x="685800" y="685800"/>
            <a:ext cx="17541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240 VAC</a:t>
            </a:r>
          </a:p>
        </p:txBody>
      </p:sp>
      <p:sp>
        <p:nvSpPr>
          <p:cNvPr id="176135" name="Text Box 7"/>
          <p:cNvSpPr txBox="1">
            <a:spLocks noChangeArrowheads="1"/>
          </p:cNvSpPr>
          <p:nvPr/>
        </p:nvSpPr>
        <p:spPr bwMode="auto">
          <a:xfrm>
            <a:off x="6781800" y="533400"/>
            <a:ext cx="14493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12VDC</a:t>
            </a:r>
          </a:p>
        </p:txBody>
      </p:sp>
      <p:pic>
        <p:nvPicPr>
          <p:cNvPr id="176136" name="Picture 8" descr="C8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676400"/>
            <a:ext cx="2819400" cy="2124075"/>
          </a:xfrm>
          <a:prstGeom prst="rect">
            <a:avLst/>
          </a:prstGeom>
          <a:noFill/>
          <a:extLst>
            <a:ext uri="{909E8E84-426E-40DD-AFC4-6F175D3DCCD1}">
              <a14:hiddenFill xmlns:a14="http://schemas.microsoft.com/office/drawing/2010/main">
                <a:solidFill>
                  <a:srgbClr val="FFFFFF"/>
                </a:solidFill>
              </a14:hiddenFill>
            </a:ext>
          </a:extLst>
        </p:spPr>
      </p:pic>
      <p:sp>
        <p:nvSpPr>
          <p:cNvPr id="176137" name="Text Box 9"/>
          <p:cNvSpPr txBox="1">
            <a:spLocks noChangeArrowheads="1"/>
          </p:cNvSpPr>
          <p:nvPr/>
        </p:nvSpPr>
        <p:spPr bwMode="auto">
          <a:xfrm>
            <a:off x="3657600" y="1066800"/>
            <a:ext cx="17541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110 VAC</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969963" y="304800"/>
            <a:ext cx="7461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3600" b="1"/>
              <a:t>Design BMPs for Water Conservation</a:t>
            </a:r>
          </a:p>
        </p:txBody>
      </p:sp>
      <p:sp>
        <p:nvSpPr>
          <p:cNvPr id="476163" name="Text Box 3"/>
          <p:cNvSpPr txBox="1">
            <a:spLocks noChangeArrowheads="1"/>
          </p:cNvSpPr>
          <p:nvPr/>
        </p:nvSpPr>
        <p:spPr bwMode="auto">
          <a:xfrm>
            <a:off x="609600" y="1066800"/>
            <a:ext cx="7900988"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sz="3200"/>
              <a:t> Develop a design </a:t>
            </a:r>
          </a:p>
          <a:p>
            <a:pPr>
              <a:buFontTx/>
              <a:buChar char="•"/>
            </a:pPr>
            <a:r>
              <a:rPr lang="en-US" altLang="en-US" sz="3200"/>
              <a:t> Preserve established vegetation</a:t>
            </a:r>
          </a:p>
          <a:p>
            <a:pPr>
              <a:buFontTx/>
              <a:buChar char="•"/>
            </a:pPr>
            <a:r>
              <a:rPr lang="en-US" altLang="en-US" sz="3200"/>
              <a:t> Consider light conditions in plant selection</a:t>
            </a:r>
          </a:p>
          <a:p>
            <a:pPr>
              <a:buFontTx/>
              <a:buChar char="•"/>
            </a:pPr>
            <a:r>
              <a:rPr lang="en-US" altLang="en-US" sz="3200"/>
              <a:t> Select plants that tolerate site temperatures</a:t>
            </a:r>
          </a:p>
          <a:p>
            <a:pPr>
              <a:buFontTx/>
              <a:buChar char="•"/>
            </a:pPr>
            <a:r>
              <a:rPr lang="en-US" altLang="en-US" sz="3200"/>
              <a:t> Select plants adapted to area rainfall </a:t>
            </a:r>
          </a:p>
          <a:p>
            <a:pPr>
              <a:buFontTx/>
              <a:buChar char="•"/>
            </a:pPr>
            <a:r>
              <a:rPr lang="en-US" altLang="en-US" sz="3200"/>
              <a:t> Group plants according to water needs</a:t>
            </a:r>
          </a:p>
          <a:p>
            <a:pPr>
              <a:buFontTx/>
              <a:buChar char="•"/>
            </a:pPr>
            <a:r>
              <a:rPr lang="en-US" altLang="en-US" sz="3200"/>
              <a:t> Reduce root competition – spacing </a:t>
            </a:r>
          </a:p>
          <a:p>
            <a:pPr>
              <a:buFontTx/>
              <a:buChar char="•"/>
            </a:pPr>
            <a:r>
              <a:rPr lang="en-US" altLang="en-US" sz="3200"/>
              <a:t> Reduce or utilize surface drainage</a:t>
            </a:r>
          </a:p>
          <a:p>
            <a:pPr>
              <a:buFontTx/>
              <a:buChar char="•"/>
            </a:pPr>
            <a:r>
              <a:rPr lang="en-US" altLang="en-US" sz="3200"/>
              <a:t> Small, concentrated, high impact seasonal color</a:t>
            </a:r>
          </a:p>
          <a:p>
            <a:pPr>
              <a:buFontTx/>
              <a:buChar char="•"/>
            </a:pPr>
            <a:r>
              <a:rPr lang="en-US" altLang="en-US" sz="3200"/>
              <a:t> Efficient irrigation</a:t>
            </a:r>
          </a:p>
        </p:txBody>
      </p:sp>
      <p:sp>
        <p:nvSpPr>
          <p:cNvPr id="476164" name="Text Box 4"/>
          <p:cNvSpPr txBox="1">
            <a:spLocks noChangeArrowheads="1"/>
          </p:cNvSpPr>
          <p:nvPr/>
        </p:nvSpPr>
        <p:spPr bwMode="auto">
          <a:xfrm>
            <a:off x="685800" y="6096000"/>
            <a:ext cx="734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t>http://apps.caes.uga.edu/urbanag/pubs/bmp_watercon.pdf</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840038" y="228600"/>
            <a:ext cx="2951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a:latin typeface="Arial" charset="0"/>
              </a:rPr>
              <a:t>Pump Relay</a:t>
            </a:r>
          </a:p>
        </p:txBody>
      </p:sp>
      <p:sp>
        <p:nvSpPr>
          <p:cNvPr id="178179" name="Text Box 3"/>
          <p:cNvSpPr txBox="1">
            <a:spLocks noChangeArrowheads="1"/>
          </p:cNvSpPr>
          <p:nvPr/>
        </p:nvSpPr>
        <p:spPr bwMode="auto">
          <a:xfrm>
            <a:off x="457200" y="5105400"/>
            <a:ext cx="83216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- 24 VAC from irrigation controller “flips switch”</a:t>
            </a:r>
          </a:p>
          <a:p>
            <a:pPr eaLnBrk="1" hangingPunct="1">
              <a:buFontTx/>
              <a:buChar char="-"/>
            </a:pPr>
            <a:r>
              <a:rPr lang="en-US" altLang="en-US" sz="3200">
                <a:latin typeface="Times New Roman" charset="0"/>
              </a:rPr>
              <a:t> Can be used to control AC or DC pumps</a:t>
            </a:r>
          </a:p>
          <a:p>
            <a:pPr eaLnBrk="1" hangingPunct="1">
              <a:buFontTx/>
              <a:buChar char="-"/>
            </a:pPr>
            <a:r>
              <a:rPr lang="en-US" altLang="en-US" sz="3200">
                <a:latin typeface="Times New Roman" charset="0"/>
              </a:rPr>
              <a:t> Can install an outlet for “plug-in” pumps</a:t>
            </a:r>
          </a:p>
        </p:txBody>
      </p:sp>
      <p:pic>
        <p:nvPicPr>
          <p:cNvPr id="178180" name="Picture 4" descr="cystern_0208 025"/>
          <p:cNvPicPr>
            <a:picLocks noChangeAspect="1" noChangeArrowheads="1"/>
          </p:cNvPicPr>
          <p:nvPr/>
        </p:nvPicPr>
        <p:blipFill>
          <a:blip r:embed="rId2">
            <a:extLst>
              <a:ext uri="{28A0092B-C50C-407E-A947-70E740481C1C}">
                <a14:useLocalDpi xmlns:a14="http://schemas.microsoft.com/office/drawing/2010/main" val="0"/>
              </a:ext>
            </a:extLst>
          </a:blip>
          <a:srcRect b="7272"/>
          <a:stretch>
            <a:fillRect/>
          </a:stretch>
        </p:blipFill>
        <p:spPr bwMode="auto">
          <a:xfrm>
            <a:off x="2743200" y="990600"/>
            <a:ext cx="314325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3276600" y="511175"/>
            <a:ext cx="2865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a:latin typeface="Arial" charset="0"/>
              </a:rPr>
              <a:t>Float switch</a:t>
            </a:r>
          </a:p>
        </p:txBody>
      </p:sp>
      <p:sp>
        <p:nvSpPr>
          <p:cNvPr id="179203" name="Text Box 3"/>
          <p:cNvSpPr txBox="1">
            <a:spLocks noChangeArrowheads="1"/>
          </p:cNvSpPr>
          <p:nvPr/>
        </p:nvSpPr>
        <p:spPr bwMode="auto">
          <a:xfrm>
            <a:off x="609600" y="5334000"/>
            <a:ext cx="75580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 Shuts off pump when reservoir is empty</a:t>
            </a:r>
          </a:p>
          <a:p>
            <a:pPr eaLnBrk="1" hangingPunct="1"/>
            <a:r>
              <a:rPr lang="en-US" altLang="en-US" sz="3200">
                <a:latin typeface="Arial" charset="0"/>
              </a:rPr>
              <a:t>- Some pumps incorporate this feature</a:t>
            </a:r>
          </a:p>
        </p:txBody>
      </p:sp>
      <p:pic>
        <p:nvPicPr>
          <p:cNvPr id="179204" name="Picture 4" descr="Rulemate Fully Automatic Bilge Pump 750 GPH: Rule Pum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057400"/>
            <a:ext cx="2630488" cy="2876550"/>
          </a:xfrm>
          <a:prstGeom prst="rect">
            <a:avLst/>
          </a:prstGeom>
          <a:noFill/>
          <a:extLst>
            <a:ext uri="{909E8E84-426E-40DD-AFC4-6F175D3DCCD1}">
              <a14:hiddenFill xmlns:a14="http://schemas.microsoft.com/office/drawing/2010/main">
                <a:solidFill>
                  <a:srgbClr val="FFFFFF"/>
                </a:solidFill>
              </a14:hiddenFill>
            </a:ext>
          </a:extLst>
        </p:spPr>
      </p:pic>
      <p:pic>
        <p:nvPicPr>
          <p:cNvPr id="179205" name="Picture 5" descr="cystern_0208 023"/>
          <p:cNvPicPr>
            <a:picLocks noChangeAspect="1" noChangeArrowheads="1"/>
          </p:cNvPicPr>
          <p:nvPr/>
        </p:nvPicPr>
        <p:blipFill>
          <a:blip r:embed="rId3">
            <a:extLst>
              <a:ext uri="{28A0092B-C50C-407E-A947-70E740481C1C}">
                <a14:useLocalDpi xmlns:a14="http://schemas.microsoft.com/office/drawing/2010/main" val="0"/>
              </a:ext>
            </a:extLst>
          </a:blip>
          <a:srcRect l="22501" r="7210"/>
          <a:stretch>
            <a:fillRect/>
          </a:stretch>
        </p:blipFill>
        <p:spPr bwMode="auto">
          <a:xfrm>
            <a:off x="381000" y="1752600"/>
            <a:ext cx="2971800" cy="3170238"/>
          </a:xfrm>
          <a:prstGeom prst="rect">
            <a:avLst/>
          </a:prstGeom>
          <a:noFill/>
          <a:extLst>
            <a:ext uri="{909E8E84-426E-40DD-AFC4-6F175D3DCCD1}">
              <a14:hiddenFill xmlns:a14="http://schemas.microsoft.com/office/drawing/2010/main">
                <a:solidFill>
                  <a:srgbClr val="FFFFFF"/>
                </a:solidFill>
              </a14:hiddenFill>
            </a:ext>
          </a:extLst>
        </p:spPr>
      </p:pic>
      <p:pic>
        <p:nvPicPr>
          <p:cNvPr id="179206" name="Picture 6" descr="0400662096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9812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Foo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438400"/>
            <a:ext cx="167163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80227" name="Picture 3" descr="CalC1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90800"/>
            <a:ext cx="2819400" cy="2339975"/>
          </a:xfrm>
          <a:prstGeom prst="rect">
            <a:avLst/>
          </a:prstGeom>
          <a:noFill/>
          <a:extLst>
            <a:ext uri="{909E8E84-426E-40DD-AFC4-6F175D3DCCD1}">
              <a14:hiddenFill xmlns:a14="http://schemas.microsoft.com/office/drawing/2010/main">
                <a:solidFill>
                  <a:srgbClr val="FFFFFF"/>
                </a:solidFill>
              </a14:hiddenFill>
            </a:ext>
          </a:extLst>
        </p:spPr>
      </p:pic>
      <p:sp>
        <p:nvSpPr>
          <p:cNvPr id="180228" name="Text Box 4"/>
          <p:cNvSpPr txBox="1">
            <a:spLocks noChangeArrowheads="1"/>
          </p:cNvSpPr>
          <p:nvPr/>
        </p:nvSpPr>
        <p:spPr bwMode="auto">
          <a:xfrm>
            <a:off x="1676400" y="1066800"/>
            <a:ext cx="26193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Intake screen</a:t>
            </a:r>
          </a:p>
        </p:txBody>
      </p:sp>
      <p:sp>
        <p:nvSpPr>
          <p:cNvPr id="180229" name="Text Box 5"/>
          <p:cNvSpPr txBox="1">
            <a:spLocks noChangeArrowheads="1"/>
          </p:cNvSpPr>
          <p:nvPr/>
        </p:nvSpPr>
        <p:spPr bwMode="auto">
          <a:xfrm>
            <a:off x="5257800" y="1143000"/>
            <a:ext cx="20558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Foot valve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wyefilter_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38150"/>
            <a:ext cx="8572500" cy="5981700"/>
          </a:xfrm>
          <a:prstGeom prst="rect">
            <a:avLst/>
          </a:prstGeom>
          <a:noFill/>
          <a:extLst>
            <a:ext uri="{909E8E84-426E-40DD-AFC4-6F175D3DCCD1}">
              <a14:hiddenFill xmlns:a14="http://schemas.microsoft.com/office/drawing/2010/main">
                <a:solidFill>
                  <a:srgbClr val="FFFFFF"/>
                </a:solidFill>
              </a14:hiddenFill>
            </a:ext>
          </a:extLst>
        </p:spPr>
      </p:pic>
      <p:sp>
        <p:nvSpPr>
          <p:cNvPr id="181251" name="Text Box 3"/>
          <p:cNvSpPr txBox="1">
            <a:spLocks noChangeArrowheads="1"/>
          </p:cNvSpPr>
          <p:nvPr/>
        </p:nvSpPr>
        <p:spPr bwMode="auto">
          <a:xfrm>
            <a:off x="990600" y="1676400"/>
            <a:ext cx="2698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Irrigation Filter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3048000" y="990600"/>
            <a:ext cx="2262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4400" b="1">
                <a:latin typeface="Times New Roman" charset="0"/>
              </a:rPr>
              <a:t>Emitters</a:t>
            </a:r>
          </a:p>
        </p:txBody>
      </p:sp>
      <p:pic>
        <p:nvPicPr>
          <p:cNvPr id="182275" name="Picture 3" descr="NC Flag Drip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1905000" cy="1847850"/>
          </a:xfrm>
          <a:prstGeom prst="rect">
            <a:avLst/>
          </a:prstGeom>
          <a:noFill/>
          <a:extLst>
            <a:ext uri="{909E8E84-426E-40DD-AFC4-6F175D3DCCD1}">
              <a14:hiddenFill xmlns:a14="http://schemas.microsoft.com/office/drawing/2010/main">
                <a:solidFill>
                  <a:srgbClr val="FFFFFF"/>
                </a:solidFill>
              </a14:hiddenFill>
            </a:ext>
          </a:extLst>
        </p:spPr>
      </p:pic>
      <p:sp>
        <p:nvSpPr>
          <p:cNvPr id="182276" name="Text Box 4"/>
          <p:cNvSpPr txBox="1">
            <a:spLocks noChangeArrowheads="1"/>
          </p:cNvSpPr>
          <p:nvPr/>
        </p:nvSpPr>
        <p:spPr bwMode="auto">
          <a:xfrm>
            <a:off x="2819400" y="3124200"/>
            <a:ext cx="5024438"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 Many shapes and styles</a:t>
            </a:r>
          </a:p>
          <a:p>
            <a:pPr eaLnBrk="1" hangingPunct="1">
              <a:buFontTx/>
              <a:buChar char="-"/>
            </a:pPr>
            <a:r>
              <a:rPr lang="en-US" altLang="en-US" sz="3200">
                <a:latin typeface="Times New Roman" charset="0"/>
              </a:rPr>
              <a:t> Flow rate 0.5 – 10 gal./hr</a:t>
            </a:r>
          </a:p>
          <a:p>
            <a:pPr eaLnBrk="1" hangingPunct="1">
              <a:buFontTx/>
              <a:buChar char="-"/>
            </a:pPr>
            <a:r>
              <a:rPr lang="en-US" altLang="en-US" sz="3200">
                <a:latin typeface="Times New Roman" charset="0"/>
              </a:rPr>
              <a:t> Pressure compensating</a:t>
            </a:r>
          </a:p>
          <a:p>
            <a:pPr eaLnBrk="1" hangingPunct="1"/>
            <a:r>
              <a:rPr lang="en-US" altLang="en-US" sz="3200">
                <a:latin typeface="Times New Roman" charset="0"/>
              </a:rPr>
              <a:t>	(designed for ~25+ psi) </a:t>
            </a:r>
          </a:p>
        </p:txBody>
      </p:sp>
      <p:pic>
        <p:nvPicPr>
          <p:cNvPr id="182277" name="Picture 5" descr="08-05-04"/>
          <p:cNvPicPr>
            <a:picLocks noChangeAspect="1" noChangeArrowheads="1"/>
          </p:cNvPicPr>
          <p:nvPr/>
        </p:nvPicPr>
        <p:blipFill>
          <a:blip r:embed="rId3">
            <a:extLst>
              <a:ext uri="{28A0092B-C50C-407E-A947-70E740481C1C}">
                <a14:useLocalDpi xmlns:a14="http://schemas.microsoft.com/office/drawing/2010/main" val="0"/>
              </a:ext>
            </a:extLst>
          </a:blip>
          <a:srcRect l="56728"/>
          <a:stretch>
            <a:fillRect/>
          </a:stretch>
        </p:blipFill>
        <p:spPr bwMode="auto">
          <a:xfrm>
            <a:off x="304800" y="2590800"/>
            <a:ext cx="2266950" cy="3362325"/>
          </a:xfrm>
          <a:prstGeom prst="rect">
            <a:avLst/>
          </a:prstGeom>
          <a:noFill/>
          <a:extLst>
            <a:ext uri="{909E8E84-426E-40DD-AFC4-6F175D3DCCD1}">
              <a14:hiddenFill xmlns:a14="http://schemas.microsoft.com/office/drawing/2010/main">
                <a:solidFill>
                  <a:srgbClr val="FFFFFF"/>
                </a:solidFill>
              </a14:hiddenFill>
            </a:ext>
          </a:extLst>
        </p:spPr>
      </p:pic>
      <p:pic>
        <p:nvPicPr>
          <p:cNvPr id="182278" name="Picture 6" descr="B9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609600"/>
            <a:ext cx="2857500" cy="1857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54063" y="914400"/>
            <a:ext cx="50371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- 25 mature plants (4 feet tall)</a:t>
            </a:r>
          </a:p>
        </p:txBody>
      </p:sp>
      <p:sp>
        <p:nvSpPr>
          <p:cNvPr id="183299" name="Text Box 3"/>
          <p:cNvSpPr txBox="1">
            <a:spLocks noChangeArrowheads="1"/>
          </p:cNvSpPr>
          <p:nvPr/>
        </p:nvSpPr>
        <p:spPr bwMode="auto">
          <a:xfrm>
            <a:off x="762000" y="2133600"/>
            <a:ext cx="6891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 Total requirement: 25 x 4 = 100 gallons</a:t>
            </a:r>
          </a:p>
        </p:txBody>
      </p:sp>
      <p:sp>
        <p:nvSpPr>
          <p:cNvPr id="183300" name="Text Box 4"/>
          <p:cNvSpPr txBox="1">
            <a:spLocks noChangeArrowheads="1"/>
          </p:cNvSpPr>
          <p:nvPr/>
        </p:nvSpPr>
        <p:spPr bwMode="auto">
          <a:xfrm>
            <a:off x="457200" y="29718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3200" b="1">
                <a:latin typeface="Times New Roman" charset="0"/>
              </a:rPr>
              <a:t>Possible Setup</a:t>
            </a:r>
          </a:p>
        </p:txBody>
      </p:sp>
      <p:sp>
        <p:nvSpPr>
          <p:cNvPr id="183301" name="Text Box 5"/>
          <p:cNvSpPr txBox="1">
            <a:spLocks noChangeArrowheads="1"/>
          </p:cNvSpPr>
          <p:nvPr/>
        </p:nvSpPr>
        <p:spPr bwMode="auto">
          <a:xfrm>
            <a:off x="533400" y="228600"/>
            <a:ext cx="185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b="1">
                <a:latin typeface="Times New Roman" charset="0"/>
              </a:rPr>
              <a:t>Example:</a:t>
            </a:r>
          </a:p>
        </p:txBody>
      </p:sp>
      <p:sp>
        <p:nvSpPr>
          <p:cNvPr id="183302" name="Text Box 6"/>
          <p:cNvSpPr txBox="1">
            <a:spLocks noChangeArrowheads="1"/>
          </p:cNvSpPr>
          <p:nvPr/>
        </p:nvSpPr>
        <p:spPr bwMode="auto">
          <a:xfrm>
            <a:off x="381000" y="3581400"/>
            <a:ext cx="82327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Tx/>
              <a:buChar char="-"/>
            </a:pPr>
            <a:r>
              <a:rPr lang="en-US" altLang="en-US" sz="3200">
                <a:latin typeface="Times New Roman" charset="0"/>
              </a:rPr>
              <a:t> 2 ghp emitters, 2 per plant (100 gph)</a:t>
            </a:r>
          </a:p>
          <a:p>
            <a:pPr eaLnBrk="1" hangingPunct="1">
              <a:buFontTx/>
              <a:buChar char="-"/>
            </a:pPr>
            <a:r>
              <a:rPr lang="en-US" altLang="en-US" sz="3200">
                <a:latin typeface="Times New Roman" charset="0"/>
              </a:rPr>
              <a:t> 200 gph/60 min = 1.7 gph</a:t>
            </a:r>
          </a:p>
        </p:txBody>
      </p:sp>
      <p:sp>
        <p:nvSpPr>
          <p:cNvPr id="183303" name="Text Box 7"/>
          <p:cNvSpPr txBox="1">
            <a:spLocks noChangeArrowheads="1"/>
          </p:cNvSpPr>
          <p:nvPr/>
        </p:nvSpPr>
        <p:spPr bwMode="auto">
          <a:xfrm>
            <a:off x="762000" y="1524000"/>
            <a:ext cx="6054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Times New Roman" charset="0"/>
              </a:rPr>
              <a:t>- Plant requirement – 4 gallons each</a:t>
            </a:r>
          </a:p>
        </p:txBody>
      </p:sp>
      <p:sp>
        <p:nvSpPr>
          <p:cNvPr id="183304" name="Text Box 8"/>
          <p:cNvSpPr txBox="1">
            <a:spLocks noChangeArrowheads="1"/>
          </p:cNvSpPr>
          <p:nvPr/>
        </p:nvSpPr>
        <p:spPr bwMode="auto">
          <a:xfrm>
            <a:off x="533400" y="5105400"/>
            <a:ext cx="78517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*May need to recirculate some water back </a:t>
            </a:r>
          </a:p>
          <a:p>
            <a:pPr eaLnBrk="1" hangingPunct="1"/>
            <a:r>
              <a:rPr lang="en-US" altLang="en-US" sz="3200">
                <a:latin typeface="Arial" charset="0"/>
              </a:rPr>
              <a:t>into tank to prevent pump overheating</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3429000" y="1143000"/>
            <a:ext cx="550545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Most pumps are water cooled</a:t>
            </a:r>
          </a:p>
          <a:p>
            <a:pPr eaLnBrk="1" hangingPunct="1"/>
            <a:r>
              <a:rPr lang="en-US" altLang="en-US" sz="3200">
                <a:latin typeface="Arial" charset="0"/>
              </a:rPr>
              <a:t>Require 2+ GMP flow</a:t>
            </a:r>
          </a:p>
          <a:p>
            <a:pPr eaLnBrk="1" hangingPunct="1"/>
            <a:r>
              <a:rPr lang="en-US" altLang="en-US" sz="3200">
                <a:latin typeface="Arial" charset="0"/>
              </a:rPr>
              <a:t>2 gpm = 120 gph</a:t>
            </a:r>
          </a:p>
        </p:txBody>
      </p:sp>
      <p:sp>
        <p:nvSpPr>
          <p:cNvPr id="184323" name="Text Box 3"/>
          <p:cNvSpPr txBox="1">
            <a:spLocks noChangeArrowheads="1"/>
          </p:cNvSpPr>
          <p:nvPr/>
        </p:nvSpPr>
        <p:spPr bwMode="auto">
          <a:xfrm>
            <a:off x="1219200" y="3581400"/>
            <a:ext cx="6610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May need to recirculate some water</a:t>
            </a:r>
          </a:p>
        </p:txBody>
      </p:sp>
      <p:pic>
        <p:nvPicPr>
          <p:cNvPr id="184324" name="Picture 4" descr="CisternGreenroof07 008"/>
          <p:cNvPicPr>
            <a:picLocks noChangeAspect="1" noChangeArrowheads="1"/>
          </p:cNvPicPr>
          <p:nvPr/>
        </p:nvPicPr>
        <p:blipFill>
          <a:blip r:embed="rId2">
            <a:extLst>
              <a:ext uri="{28A0092B-C50C-407E-A947-70E740481C1C}">
                <a14:useLocalDpi xmlns:a14="http://schemas.microsoft.com/office/drawing/2010/main" val="0"/>
              </a:ext>
            </a:extLst>
          </a:blip>
          <a:srcRect l="39059" t="20181" r="17540" b="21948"/>
          <a:stretch>
            <a:fillRect/>
          </a:stretch>
        </p:blipFill>
        <p:spPr bwMode="auto">
          <a:xfrm>
            <a:off x="152400" y="2286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84325" name="Picture 5"/>
          <p:cNvPicPr>
            <a:picLocks noChangeAspect="1" noChangeArrowheads="1"/>
          </p:cNvPicPr>
          <p:nvPr/>
        </p:nvPicPr>
        <p:blipFill>
          <a:blip r:embed="rId3">
            <a:extLst>
              <a:ext uri="{28A0092B-C50C-407E-A947-70E740481C1C}">
                <a14:useLocalDpi xmlns:a14="http://schemas.microsoft.com/office/drawing/2010/main" val="0"/>
              </a:ext>
            </a:extLst>
          </a:blip>
          <a:srcRect l="7500" t="41406" r="86250" b="46875"/>
          <a:stretch>
            <a:fillRect/>
          </a:stretch>
        </p:blipFill>
        <p:spPr bwMode="auto">
          <a:xfrm>
            <a:off x="1219200" y="4419600"/>
            <a:ext cx="1422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326" name="Picture 6"/>
          <p:cNvPicPr>
            <a:picLocks noChangeAspect="1" noChangeArrowheads="1"/>
          </p:cNvPicPr>
          <p:nvPr/>
        </p:nvPicPr>
        <p:blipFill>
          <a:blip r:embed="rId3">
            <a:extLst>
              <a:ext uri="{28A0092B-C50C-407E-A947-70E740481C1C}">
                <a14:useLocalDpi xmlns:a14="http://schemas.microsoft.com/office/drawing/2010/main" val="0"/>
              </a:ext>
            </a:extLst>
          </a:blip>
          <a:srcRect l="65625" t="39844" r="5626" b="46094"/>
          <a:stretch>
            <a:fillRect/>
          </a:stretch>
        </p:blipFill>
        <p:spPr bwMode="auto">
          <a:xfrm>
            <a:off x="3657600" y="4495800"/>
            <a:ext cx="3505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27" name="Text Box 7"/>
          <p:cNvSpPr txBox="1">
            <a:spLocks noChangeArrowheads="1"/>
          </p:cNvSpPr>
          <p:nvPr/>
        </p:nvSpPr>
        <p:spPr bwMode="auto">
          <a:xfrm>
            <a:off x="3962400" y="6172200"/>
            <a:ext cx="299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1800">
                <a:latin typeface="Arial" charset="0"/>
              </a:rPr>
              <a:t>Ex. 1.7 gpm, need ~.05gpm</a:t>
            </a:r>
          </a:p>
        </p:txBody>
      </p:sp>
      <p:sp>
        <p:nvSpPr>
          <p:cNvPr id="184328" name="Oval 8"/>
          <p:cNvSpPr>
            <a:spLocks noChangeArrowheads="1"/>
          </p:cNvSpPr>
          <p:nvPr/>
        </p:nvSpPr>
        <p:spPr bwMode="auto">
          <a:xfrm>
            <a:off x="5029200" y="4267200"/>
            <a:ext cx="762000" cy="1828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017_17"/>
          <p:cNvPicPr>
            <a:picLocks noChangeAspect="1" noChangeArrowheads="1"/>
          </p:cNvPicPr>
          <p:nvPr/>
        </p:nvPicPr>
        <p:blipFill>
          <a:blip r:embed="rId2">
            <a:extLst>
              <a:ext uri="{28A0092B-C50C-407E-A947-70E740481C1C}">
                <a14:useLocalDpi xmlns:a14="http://schemas.microsoft.com/office/drawing/2010/main" val="0"/>
              </a:ext>
            </a:extLst>
          </a:blip>
          <a:srcRect r="30302"/>
          <a:stretch>
            <a:fillRect/>
          </a:stretch>
        </p:blipFill>
        <p:spPr bwMode="auto">
          <a:xfrm>
            <a:off x="5105400" y="1905000"/>
            <a:ext cx="3505200" cy="3354388"/>
          </a:xfrm>
          <a:prstGeom prst="rect">
            <a:avLst/>
          </a:prstGeom>
          <a:noFill/>
          <a:extLst>
            <a:ext uri="{909E8E84-426E-40DD-AFC4-6F175D3DCCD1}">
              <a14:hiddenFill xmlns:a14="http://schemas.microsoft.com/office/drawing/2010/main">
                <a:solidFill>
                  <a:srgbClr val="FFFFFF"/>
                </a:solidFill>
              </a14:hiddenFill>
            </a:ext>
          </a:extLst>
        </p:spPr>
      </p:pic>
      <p:sp>
        <p:nvSpPr>
          <p:cNvPr id="185347" name="Text Box 3"/>
          <p:cNvSpPr txBox="1">
            <a:spLocks noChangeArrowheads="1"/>
          </p:cNvSpPr>
          <p:nvPr/>
        </p:nvSpPr>
        <p:spPr bwMode="auto">
          <a:xfrm>
            <a:off x="533400" y="2286000"/>
            <a:ext cx="4138613"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3200">
                <a:latin typeface="Arial" charset="0"/>
              </a:rPr>
              <a:t> Landscape Design</a:t>
            </a:r>
          </a:p>
          <a:p>
            <a:pPr eaLnBrk="1" hangingPunct="1">
              <a:buFontTx/>
              <a:buChar char="•"/>
            </a:pPr>
            <a:r>
              <a:rPr lang="en-US" altLang="en-US" sz="3200">
                <a:latin typeface="Arial" charset="0"/>
              </a:rPr>
              <a:t> Irrigation Design</a:t>
            </a:r>
          </a:p>
          <a:p>
            <a:pPr eaLnBrk="1" hangingPunct="1">
              <a:buFontTx/>
              <a:buChar char="•"/>
            </a:pPr>
            <a:r>
              <a:rPr lang="en-US" altLang="en-US" sz="3200">
                <a:latin typeface="Arial" charset="0"/>
              </a:rPr>
              <a:t> Harvest Rainwater </a:t>
            </a:r>
          </a:p>
          <a:p>
            <a:pPr eaLnBrk="1" hangingPunct="1">
              <a:buFontTx/>
              <a:buChar char="•"/>
            </a:pPr>
            <a:r>
              <a:rPr lang="en-US" altLang="en-US" sz="3200">
                <a:latin typeface="Arial" charset="0"/>
              </a:rPr>
              <a:t> Harvest Condensate</a:t>
            </a:r>
          </a:p>
        </p:txBody>
      </p:sp>
      <p:sp>
        <p:nvSpPr>
          <p:cNvPr id="185348" name="Text Box 4"/>
          <p:cNvSpPr txBox="1">
            <a:spLocks noChangeArrowheads="1"/>
          </p:cNvSpPr>
          <p:nvPr/>
        </p:nvSpPr>
        <p:spPr bwMode="auto">
          <a:xfrm>
            <a:off x="228600" y="1447800"/>
            <a:ext cx="4854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sz="3200">
                <a:latin typeface="Arial" charset="0"/>
              </a:rPr>
              <a:t>Water Ban Survival Guide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Box 2"/>
          <p:cNvSpPr txBox="1">
            <a:spLocks noChangeArrowheads="1"/>
          </p:cNvSpPr>
          <p:nvPr/>
        </p:nvSpPr>
        <p:spPr bwMode="auto">
          <a:xfrm>
            <a:off x="381000" y="457200"/>
            <a:ext cx="67818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4800" b="1">
                <a:latin typeface="Times New Roman" charset="0"/>
              </a:rPr>
              <a:t>Traditional Design </a:t>
            </a:r>
          </a:p>
          <a:p>
            <a:pPr eaLnBrk="1" hangingPunct="1"/>
            <a:r>
              <a:rPr lang="en-US" altLang="en-US" sz="4800" b="1">
                <a:latin typeface="Times New Roman" charset="0"/>
              </a:rPr>
              <a:t>considerations</a:t>
            </a:r>
          </a:p>
        </p:txBody>
      </p:sp>
      <p:sp>
        <p:nvSpPr>
          <p:cNvPr id="477187" name="Text Box 3"/>
          <p:cNvSpPr txBox="1">
            <a:spLocks noChangeArrowheads="1"/>
          </p:cNvSpPr>
          <p:nvPr/>
        </p:nvSpPr>
        <p:spPr bwMode="auto">
          <a:xfrm>
            <a:off x="914400" y="2286000"/>
            <a:ext cx="25654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buFontTx/>
              <a:buChar char="-"/>
            </a:pPr>
            <a:r>
              <a:rPr lang="en-US" altLang="en-US" sz="3200">
                <a:latin typeface="Times New Roman" charset="0"/>
              </a:rPr>
              <a:t> Color</a:t>
            </a:r>
          </a:p>
          <a:p>
            <a:pPr eaLnBrk="1" hangingPunct="1">
              <a:buFontTx/>
              <a:buChar char="-"/>
            </a:pPr>
            <a:r>
              <a:rPr lang="en-US" altLang="en-US" sz="3200">
                <a:latin typeface="Times New Roman" charset="0"/>
              </a:rPr>
              <a:t> Texture</a:t>
            </a:r>
          </a:p>
          <a:p>
            <a:pPr eaLnBrk="1" hangingPunct="1">
              <a:buFontTx/>
              <a:buChar char="-"/>
            </a:pPr>
            <a:r>
              <a:rPr lang="en-US" altLang="en-US" sz="3200">
                <a:latin typeface="Times New Roman" charset="0"/>
              </a:rPr>
              <a:t> Form</a:t>
            </a:r>
          </a:p>
          <a:p>
            <a:pPr eaLnBrk="1" hangingPunct="1">
              <a:buFontTx/>
              <a:buChar char="-"/>
            </a:pPr>
            <a:r>
              <a:rPr lang="en-US" altLang="en-US" sz="3200">
                <a:latin typeface="Times New Roman" charset="0"/>
              </a:rPr>
              <a:t> Arrangement</a:t>
            </a:r>
          </a:p>
        </p:txBody>
      </p:sp>
      <p:pic>
        <p:nvPicPr>
          <p:cNvPr id="477188"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0200"/>
            <a:ext cx="2414588" cy="1606550"/>
          </a:xfrm>
          <a:prstGeom prst="rect">
            <a:avLst/>
          </a:prstGeom>
          <a:noFill/>
          <a:extLst>
            <a:ext uri="{909E8E84-426E-40DD-AFC4-6F175D3DCCD1}">
              <a14:hiddenFill xmlns:a14="http://schemas.microsoft.com/office/drawing/2010/main">
                <a:solidFill>
                  <a:srgbClr val="FFFFFF"/>
                </a:solidFill>
              </a14:hiddenFill>
            </a:ext>
          </a:extLst>
        </p:spPr>
      </p:pic>
      <p:pic>
        <p:nvPicPr>
          <p:cNvPr id="477189" name="Picture 5" descr="b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09800"/>
            <a:ext cx="18288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190" name="Picture 6" descr="all forms of yaupon hol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2004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191" name="Picture 7" descr="Copy of DSC013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648200"/>
            <a:ext cx="2209800" cy="1657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2" descr="McPherson Pat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5532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1" name="Text Box 3"/>
          <p:cNvSpPr txBox="1">
            <a:spLocks noChangeArrowheads="1"/>
          </p:cNvSpPr>
          <p:nvPr/>
        </p:nvSpPr>
        <p:spPr bwMode="auto">
          <a:xfrm>
            <a:off x="679450" y="152400"/>
            <a:ext cx="76231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en-US" b="1">
                <a:latin typeface="Times New Roman" charset="0"/>
              </a:rPr>
              <a:t>Why Not Include Plant Water Use</a:t>
            </a:r>
          </a:p>
          <a:p>
            <a:pPr algn="ctr" eaLnBrk="1" hangingPunct="1"/>
            <a:r>
              <a:rPr lang="en-US" altLang="en-US" b="1">
                <a:latin typeface="Times New Roman" charset="0"/>
              </a:rPr>
              <a:t> In Design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1524000" y="304800"/>
            <a:ext cx="6154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en-US">
                <a:latin typeface="Times New Roman" charset="0"/>
              </a:rPr>
              <a:t>Plant for Water Conservation</a:t>
            </a:r>
          </a:p>
        </p:txBody>
      </p:sp>
      <p:pic>
        <p:nvPicPr>
          <p:cNvPr id="480259" name="Picture 3" descr="Xeriscape%20flow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353175"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8</TotalTime>
  <Words>2508</Words>
  <Application>Microsoft Macintosh PowerPoint</Application>
  <PresentationFormat>On-screen Show (4:3)</PresentationFormat>
  <Paragraphs>534</Paragraphs>
  <Slides>67</Slides>
  <Notes>21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4" baseType="lpstr">
      <vt:lpstr>Arial</vt:lpstr>
      <vt:lpstr>Garamond</vt:lpstr>
      <vt:lpstr>Times New Roman</vt:lpstr>
      <vt:lpstr>Wingdings</vt:lpstr>
      <vt:lpstr>Tahoma</vt:lpstr>
      <vt:lpstr>Stream</vt:lpstr>
      <vt:lpstr>Microsoft Graph 2000 Chart</vt:lpstr>
      <vt:lpstr>PowerPoint Presentation</vt:lpstr>
      <vt:lpstr>PowerPoint Presentation</vt:lpstr>
      <vt:lpstr>PowerPoint Presentation</vt:lpstr>
      <vt:lpstr>Water Restrictions</vt:lpstr>
      <vt:lpstr>Landscape Design?  </vt:lpstr>
      <vt:lpstr>PowerPoint Presentation</vt:lpstr>
      <vt:lpstr>PowerPoint Presentation</vt:lpstr>
      <vt:lpstr>PowerPoint Presentation</vt:lpstr>
      <vt:lpstr>PowerPoint Presentation</vt:lpstr>
      <vt:lpstr>PowerPoint Presentation</vt:lpstr>
      <vt:lpstr>Timing of 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Drip Irrigation</vt:lpstr>
      <vt:lpstr>PowerPoint Presentation</vt:lpstr>
      <vt:lpstr>PowerPoint Presentation</vt:lpstr>
      <vt:lpstr>Rain Barrels</vt:lpstr>
      <vt:lpstr>  Rain Barrels and Rain Harvesting</vt:lpstr>
      <vt:lpstr>PowerPoint Presentation</vt:lpstr>
      <vt:lpstr>How Can I Harvest Rainwater?</vt:lpstr>
      <vt:lpstr>Collection Area and Transportation</vt:lpstr>
      <vt:lpstr>Filtration and Storage</vt:lpstr>
      <vt:lpstr>Filtration</vt:lpstr>
      <vt:lpstr>        Distribution</vt:lpstr>
      <vt:lpstr>Storage Overflow</vt:lpstr>
      <vt:lpstr>Maintenance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1. How much Rainwater can be harvested?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of Harvested Rain Water Athens-Clarke County</vt:lpstr>
      <vt:lpstr>PowerPoint Presentation</vt:lpstr>
      <vt:lpstr>PowerPoint Presentation</vt:lpstr>
      <vt:lpstr>Value of Harvested Condensate Athens-Clarke County, 10 gpd drip</vt:lpstr>
      <vt:lpstr>Irrigation With Harvested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2015-09-08T00:48:57Z</dcterms:created>
  <dcterms:modified xsi:type="dcterms:W3CDTF">2015-09-08T00:57:10Z</dcterms:modified>
</cp:coreProperties>
</file>