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33"/>
  </p:notesMasterIdLst>
  <p:sldIdLst>
    <p:sldId id="291" r:id="rId3"/>
    <p:sldId id="257" r:id="rId4"/>
    <p:sldId id="259" r:id="rId5"/>
    <p:sldId id="260" r:id="rId6"/>
    <p:sldId id="258" r:id="rId7"/>
    <p:sldId id="261" r:id="rId8"/>
    <p:sldId id="282" r:id="rId9"/>
    <p:sldId id="263" r:id="rId10"/>
    <p:sldId id="283" r:id="rId11"/>
    <p:sldId id="284" r:id="rId12"/>
    <p:sldId id="264" r:id="rId13"/>
    <p:sldId id="265" r:id="rId14"/>
    <p:sldId id="285" r:id="rId15"/>
    <p:sldId id="267" r:id="rId16"/>
    <p:sldId id="268" r:id="rId17"/>
    <p:sldId id="286" r:id="rId18"/>
    <p:sldId id="287" r:id="rId19"/>
    <p:sldId id="288" r:id="rId20"/>
    <p:sldId id="269" r:id="rId21"/>
    <p:sldId id="270" r:id="rId22"/>
    <p:sldId id="289" r:id="rId23"/>
    <p:sldId id="271" r:id="rId24"/>
    <p:sldId id="272" r:id="rId25"/>
    <p:sldId id="273" r:id="rId26"/>
    <p:sldId id="290" r:id="rId27"/>
    <p:sldId id="274" r:id="rId28"/>
    <p:sldId id="275" r:id="rId29"/>
    <p:sldId id="292" r:id="rId30"/>
    <p:sldId id="276" r:id="rId31"/>
    <p:sldId id="293"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00"/>
    <a:srgbClr val="99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4" autoAdjust="0"/>
  </p:normalViewPr>
  <p:slideViewPr>
    <p:cSldViewPr>
      <p:cViewPr varScale="1">
        <p:scale>
          <a:sx n="124" d="100"/>
          <a:sy n="124" d="100"/>
        </p:scale>
        <p:origin x="18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D35613F-D893-774B-9191-FB13BB41D21E}" type="slidenum">
              <a:rPr lang="en-US" altLang="en-US"/>
              <a:pPr/>
              <a:t>‹#›</a:t>
            </a:fld>
            <a:endParaRPr lang="en-US" altLang="en-US"/>
          </a:p>
        </p:txBody>
      </p:sp>
    </p:spTree>
    <p:extLst>
      <p:ext uri="{BB962C8B-B14F-4D97-AF65-F5344CB8AC3E}">
        <p14:creationId xmlns:p14="http://schemas.microsoft.com/office/powerpoint/2010/main" val="18278986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73D918-6056-B945-91C2-C06A0367E1D9}" type="slidenum">
              <a:rPr lang="en-US" altLang="en-US"/>
              <a:pPr/>
              <a:t>‹#›</a:t>
            </a:fld>
            <a:endParaRPr lang="en-US" altLang="en-US"/>
          </a:p>
        </p:txBody>
      </p:sp>
    </p:spTree>
    <p:extLst>
      <p:ext uri="{BB962C8B-B14F-4D97-AF65-F5344CB8AC3E}">
        <p14:creationId xmlns:p14="http://schemas.microsoft.com/office/powerpoint/2010/main" val="180758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CB0659-2283-5048-9E72-CE5213BB9B19}" type="slidenum">
              <a:rPr lang="en-US" altLang="en-US"/>
              <a:pPr/>
              <a:t>‹#›</a:t>
            </a:fld>
            <a:endParaRPr lang="en-US" altLang="en-US"/>
          </a:p>
        </p:txBody>
      </p:sp>
    </p:spTree>
    <p:extLst>
      <p:ext uri="{BB962C8B-B14F-4D97-AF65-F5344CB8AC3E}">
        <p14:creationId xmlns:p14="http://schemas.microsoft.com/office/powerpoint/2010/main" val="117714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04C3F9-7C4C-CA4F-9541-2A8F09921856}" type="slidenum">
              <a:rPr lang="en-US" altLang="en-US"/>
              <a:pPr/>
              <a:t>‹#›</a:t>
            </a:fld>
            <a:endParaRPr lang="en-US" altLang="en-US"/>
          </a:p>
        </p:txBody>
      </p:sp>
    </p:spTree>
    <p:extLst>
      <p:ext uri="{BB962C8B-B14F-4D97-AF65-F5344CB8AC3E}">
        <p14:creationId xmlns:p14="http://schemas.microsoft.com/office/powerpoint/2010/main" val="163901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795338" y="476250"/>
            <a:ext cx="7772400" cy="1143000"/>
          </a:xfrm>
        </p:spPr>
        <p:txBody>
          <a:bodyPr/>
          <a:lstStyle>
            <a:lvl1pPr>
              <a:defRPr sz="4800"/>
            </a:lvl1pPr>
          </a:lstStyle>
          <a:p>
            <a:pPr lvl="0"/>
            <a:r>
              <a:rPr lang="en-US" altLang="en-US" noProof="0" smtClean="0"/>
              <a:t>Click to edit Master title style</a:t>
            </a:r>
          </a:p>
        </p:txBody>
      </p:sp>
      <p:sp>
        <p:nvSpPr>
          <p:cNvPr id="31747" name="Rectangle 3"/>
          <p:cNvSpPr>
            <a:spLocks noGrp="1" noChangeArrowheads="1"/>
          </p:cNvSpPr>
          <p:nvPr>
            <p:ph type="subTitle" sz="quarter" idx="1"/>
          </p:nvPr>
        </p:nvSpPr>
        <p:spPr>
          <a:xfrm>
            <a:off x="1308100" y="1989138"/>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1748" name="Rectangle 4"/>
          <p:cNvSpPr>
            <a:spLocks noGrp="1" noChangeArrowheads="1"/>
          </p:cNvSpPr>
          <p:nvPr>
            <p:ph type="dt" sz="quarter" idx="2"/>
          </p:nvPr>
        </p:nvSpPr>
        <p:spPr>
          <a:xfrm>
            <a:off x="284163" y="6400800"/>
            <a:ext cx="1905000" cy="457200"/>
          </a:xfrm>
        </p:spPr>
        <p:txBody>
          <a:bodyPr/>
          <a:lstStyle>
            <a:lvl1pPr>
              <a:defRPr/>
            </a:lvl1pPr>
          </a:lstStyle>
          <a:p>
            <a:endParaRPr lang="en-US" altLang="en-US"/>
          </a:p>
        </p:txBody>
      </p:sp>
      <p:sp>
        <p:nvSpPr>
          <p:cNvPr id="31749" name="Rectangle 5"/>
          <p:cNvSpPr>
            <a:spLocks noGrp="1" noChangeArrowheads="1"/>
          </p:cNvSpPr>
          <p:nvPr>
            <p:ph type="ftr" sz="quarter" idx="3"/>
          </p:nvPr>
        </p:nvSpPr>
        <p:spPr>
          <a:xfrm>
            <a:off x="2203450" y="6400800"/>
            <a:ext cx="5111750" cy="457200"/>
          </a:xfrm>
        </p:spPr>
        <p:txBody>
          <a:bodyPr/>
          <a:lstStyle>
            <a:lvl1pPr>
              <a:defRPr/>
            </a:lvl1pPr>
          </a:lstStyle>
          <a:p>
            <a:endParaRPr lang="en-US" altLang="en-US"/>
          </a:p>
        </p:txBody>
      </p:sp>
      <p:sp>
        <p:nvSpPr>
          <p:cNvPr id="31750" name="Rectangle 6"/>
          <p:cNvSpPr>
            <a:spLocks noGrp="1" noChangeArrowheads="1"/>
          </p:cNvSpPr>
          <p:nvPr>
            <p:ph type="sldNum" sz="quarter" idx="4"/>
          </p:nvPr>
        </p:nvSpPr>
        <p:spPr>
          <a:xfrm>
            <a:off x="7467600" y="6400800"/>
            <a:ext cx="1676400" cy="457200"/>
          </a:xfrm>
        </p:spPr>
        <p:txBody>
          <a:bodyPr/>
          <a:lstStyle>
            <a:lvl1pPr>
              <a:defRPr/>
            </a:lvl1pPr>
          </a:lstStyle>
          <a:p>
            <a:fld id="{4686CB82-03CC-5B48-89FE-22EEFC1A75B4}" type="slidenum">
              <a:rPr lang="en-US" altLang="en-US"/>
              <a:pPr/>
              <a:t>‹#›</a:t>
            </a:fld>
            <a:endParaRPr lang="en-US" altLang="en-US"/>
          </a:p>
        </p:txBody>
      </p:sp>
      <p:sp>
        <p:nvSpPr>
          <p:cNvPr id="31751" name="Rectangle 7"/>
          <p:cNvSpPr>
            <a:spLocks noChangeArrowheads="1"/>
          </p:cNvSpPr>
          <p:nvPr userDrawn="1"/>
        </p:nvSpPr>
        <p:spPr bwMode="auto">
          <a:xfrm>
            <a:off x="1778000" y="3992563"/>
            <a:ext cx="5476875" cy="2306637"/>
          </a:xfrm>
          <a:prstGeom prst="rect">
            <a:avLst/>
          </a:prstGeom>
          <a:solidFill>
            <a:srgbClr val="99CC00"/>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752" name="Picture 8" descr="UGABarLogo"/>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947863" y="4221163"/>
            <a:ext cx="498633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74DE9D-C640-5B40-A548-2AFC5F436C76}" type="slidenum">
              <a:rPr lang="en-US" altLang="en-US"/>
              <a:pPr/>
              <a:t>‹#›</a:t>
            </a:fld>
            <a:endParaRPr lang="en-US" altLang="en-US"/>
          </a:p>
        </p:txBody>
      </p:sp>
    </p:spTree>
    <p:extLst>
      <p:ext uri="{BB962C8B-B14F-4D97-AF65-F5344CB8AC3E}">
        <p14:creationId xmlns:p14="http://schemas.microsoft.com/office/powerpoint/2010/main" val="1093305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AE8654-AAC4-B749-A572-877F9360B10E}" type="slidenum">
              <a:rPr lang="en-US" altLang="en-US"/>
              <a:pPr/>
              <a:t>‹#›</a:t>
            </a:fld>
            <a:endParaRPr lang="en-US" altLang="en-US"/>
          </a:p>
        </p:txBody>
      </p:sp>
    </p:spTree>
    <p:extLst>
      <p:ext uri="{BB962C8B-B14F-4D97-AF65-F5344CB8AC3E}">
        <p14:creationId xmlns:p14="http://schemas.microsoft.com/office/powerpoint/2010/main" val="1309286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3CCF75C-9C52-A642-A215-46C6AE6B6D5C}" type="slidenum">
              <a:rPr lang="en-US" altLang="en-US"/>
              <a:pPr/>
              <a:t>‹#›</a:t>
            </a:fld>
            <a:endParaRPr lang="en-US" altLang="en-US"/>
          </a:p>
        </p:txBody>
      </p:sp>
    </p:spTree>
    <p:extLst>
      <p:ext uri="{BB962C8B-B14F-4D97-AF65-F5344CB8AC3E}">
        <p14:creationId xmlns:p14="http://schemas.microsoft.com/office/powerpoint/2010/main" val="2062422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6082161-EA70-A440-9ABE-76E40ED4AEF2}" type="slidenum">
              <a:rPr lang="en-US" altLang="en-US"/>
              <a:pPr/>
              <a:t>‹#›</a:t>
            </a:fld>
            <a:endParaRPr lang="en-US" altLang="en-US"/>
          </a:p>
        </p:txBody>
      </p:sp>
    </p:spTree>
    <p:extLst>
      <p:ext uri="{BB962C8B-B14F-4D97-AF65-F5344CB8AC3E}">
        <p14:creationId xmlns:p14="http://schemas.microsoft.com/office/powerpoint/2010/main" val="59689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6A9F35E-1991-8647-AE39-638FBBECD0F8}" type="slidenum">
              <a:rPr lang="en-US" altLang="en-US"/>
              <a:pPr/>
              <a:t>‹#›</a:t>
            </a:fld>
            <a:endParaRPr lang="en-US" altLang="en-US"/>
          </a:p>
        </p:txBody>
      </p:sp>
    </p:spTree>
    <p:extLst>
      <p:ext uri="{BB962C8B-B14F-4D97-AF65-F5344CB8AC3E}">
        <p14:creationId xmlns:p14="http://schemas.microsoft.com/office/powerpoint/2010/main" val="103730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B9CF14F-595F-8742-9482-0ABD55AF98ED}" type="slidenum">
              <a:rPr lang="en-US" altLang="en-US"/>
              <a:pPr/>
              <a:t>‹#›</a:t>
            </a:fld>
            <a:endParaRPr lang="en-US" altLang="en-US"/>
          </a:p>
        </p:txBody>
      </p:sp>
    </p:spTree>
    <p:extLst>
      <p:ext uri="{BB962C8B-B14F-4D97-AF65-F5344CB8AC3E}">
        <p14:creationId xmlns:p14="http://schemas.microsoft.com/office/powerpoint/2010/main" val="766553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0643E6-A714-524A-8396-396699ED473F}" type="slidenum">
              <a:rPr lang="en-US" altLang="en-US"/>
              <a:pPr/>
              <a:t>‹#›</a:t>
            </a:fld>
            <a:endParaRPr lang="en-US" altLang="en-US"/>
          </a:p>
        </p:txBody>
      </p:sp>
    </p:spTree>
    <p:extLst>
      <p:ext uri="{BB962C8B-B14F-4D97-AF65-F5344CB8AC3E}">
        <p14:creationId xmlns:p14="http://schemas.microsoft.com/office/powerpoint/2010/main" val="70867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F316A9-81E4-514E-A195-61B4C7DFC6AB}" type="slidenum">
              <a:rPr lang="en-US" altLang="en-US"/>
              <a:pPr/>
              <a:t>‹#›</a:t>
            </a:fld>
            <a:endParaRPr lang="en-US" altLang="en-US"/>
          </a:p>
        </p:txBody>
      </p:sp>
    </p:spTree>
    <p:extLst>
      <p:ext uri="{BB962C8B-B14F-4D97-AF65-F5344CB8AC3E}">
        <p14:creationId xmlns:p14="http://schemas.microsoft.com/office/powerpoint/2010/main" val="183083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52FA00-BF50-9D43-8D7E-A2729ACE3A3A}" type="slidenum">
              <a:rPr lang="en-US" altLang="en-US"/>
              <a:pPr/>
              <a:t>‹#›</a:t>
            </a:fld>
            <a:endParaRPr lang="en-US" altLang="en-US"/>
          </a:p>
        </p:txBody>
      </p:sp>
    </p:spTree>
    <p:extLst>
      <p:ext uri="{BB962C8B-B14F-4D97-AF65-F5344CB8AC3E}">
        <p14:creationId xmlns:p14="http://schemas.microsoft.com/office/powerpoint/2010/main" val="83174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0BBC03-A3F7-704A-A3CE-E099D5C0F426}" type="slidenum">
              <a:rPr lang="en-US" altLang="en-US"/>
              <a:pPr/>
              <a:t>‹#›</a:t>
            </a:fld>
            <a:endParaRPr lang="en-US" altLang="en-US"/>
          </a:p>
        </p:txBody>
      </p:sp>
    </p:spTree>
    <p:extLst>
      <p:ext uri="{BB962C8B-B14F-4D97-AF65-F5344CB8AC3E}">
        <p14:creationId xmlns:p14="http://schemas.microsoft.com/office/powerpoint/2010/main" val="1212737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64BEBA-CAA5-5D4F-95F9-827655823497}" type="slidenum">
              <a:rPr lang="en-US" altLang="en-US"/>
              <a:pPr/>
              <a:t>‹#›</a:t>
            </a:fld>
            <a:endParaRPr lang="en-US" altLang="en-US"/>
          </a:p>
        </p:txBody>
      </p:sp>
    </p:spTree>
    <p:extLst>
      <p:ext uri="{BB962C8B-B14F-4D97-AF65-F5344CB8AC3E}">
        <p14:creationId xmlns:p14="http://schemas.microsoft.com/office/powerpoint/2010/main" val="70785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B096DED1-0AD2-7547-ABE8-4602F2631071}" type="slidenum">
              <a:rPr lang="en-US" altLang="en-US"/>
              <a:pPr/>
              <a:t>‹#›</a:t>
            </a:fld>
            <a:endParaRPr lang="en-US" altLang="en-US"/>
          </a:p>
        </p:txBody>
      </p:sp>
    </p:spTree>
    <p:extLst>
      <p:ext uri="{BB962C8B-B14F-4D97-AF65-F5344CB8AC3E}">
        <p14:creationId xmlns:p14="http://schemas.microsoft.com/office/powerpoint/2010/main" val="1955802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324600"/>
            <a:ext cx="1905000" cy="457200"/>
          </a:xfrm>
        </p:spPr>
        <p:txBody>
          <a:bodyPr/>
          <a:lstStyle>
            <a:lvl1pPr>
              <a:defRPr/>
            </a:lvl1pPr>
          </a:lstStyle>
          <a:p>
            <a:fld id="{870A522C-E2CA-764E-8219-FEB73BAC902A}" type="slidenum">
              <a:rPr lang="en-US" altLang="en-US"/>
              <a:pPr/>
              <a:t>‹#›</a:t>
            </a:fld>
            <a:endParaRPr lang="en-US" altLang="en-US"/>
          </a:p>
        </p:txBody>
      </p:sp>
    </p:spTree>
    <p:extLst>
      <p:ext uri="{BB962C8B-B14F-4D97-AF65-F5344CB8AC3E}">
        <p14:creationId xmlns:p14="http://schemas.microsoft.com/office/powerpoint/2010/main" val="179492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91DFF7-9A07-3545-BE0B-6998B9473C30}" type="slidenum">
              <a:rPr lang="en-US" altLang="en-US"/>
              <a:pPr/>
              <a:t>‹#›</a:t>
            </a:fld>
            <a:endParaRPr lang="en-US" altLang="en-US"/>
          </a:p>
        </p:txBody>
      </p:sp>
    </p:spTree>
    <p:extLst>
      <p:ext uri="{BB962C8B-B14F-4D97-AF65-F5344CB8AC3E}">
        <p14:creationId xmlns:p14="http://schemas.microsoft.com/office/powerpoint/2010/main" val="173485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E674954-80F3-2F43-9D51-527209A30EA0}" type="slidenum">
              <a:rPr lang="en-US" altLang="en-US"/>
              <a:pPr/>
              <a:t>‹#›</a:t>
            </a:fld>
            <a:endParaRPr lang="en-US" altLang="en-US"/>
          </a:p>
        </p:txBody>
      </p:sp>
    </p:spTree>
    <p:extLst>
      <p:ext uri="{BB962C8B-B14F-4D97-AF65-F5344CB8AC3E}">
        <p14:creationId xmlns:p14="http://schemas.microsoft.com/office/powerpoint/2010/main" val="136069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D8E9A94-9B30-2A4B-BF98-5E404432DC35}" type="slidenum">
              <a:rPr lang="en-US" altLang="en-US"/>
              <a:pPr/>
              <a:t>‹#›</a:t>
            </a:fld>
            <a:endParaRPr lang="en-US" altLang="en-US"/>
          </a:p>
        </p:txBody>
      </p:sp>
    </p:spTree>
    <p:extLst>
      <p:ext uri="{BB962C8B-B14F-4D97-AF65-F5344CB8AC3E}">
        <p14:creationId xmlns:p14="http://schemas.microsoft.com/office/powerpoint/2010/main" val="65061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D13EC8E-3960-004F-A98F-54987A15EFE0}" type="slidenum">
              <a:rPr lang="en-US" altLang="en-US"/>
              <a:pPr/>
              <a:t>‹#›</a:t>
            </a:fld>
            <a:endParaRPr lang="en-US" altLang="en-US"/>
          </a:p>
        </p:txBody>
      </p:sp>
    </p:spTree>
    <p:extLst>
      <p:ext uri="{BB962C8B-B14F-4D97-AF65-F5344CB8AC3E}">
        <p14:creationId xmlns:p14="http://schemas.microsoft.com/office/powerpoint/2010/main" val="208726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E0DE050-0CC3-1643-81FE-7ABDB5A36B91}" type="slidenum">
              <a:rPr lang="en-US" altLang="en-US"/>
              <a:pPr/>
              <a:t>‹#›</a:t>
            </a:fld>
            <a:endParaRPr lang="en-US" altLang="en-US"/>
          </a:p>
        </p:txBody>
      </p:sp>
    </p:spTree>
    <p:extLst>
      <p:ext uri="{BB962C8B-B14F-4D97-AF65-F5344CB8AC3E}">
        <p14:creationId xmlns:p14="http://schemas.microsoft.com/office/powerpoint/2010/main" val="144129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F3558CD-7133-5B43-8C0E-46BBF0688EEB}" type="slidenum">
              <a:rPr lang="en-US" altLang="en-US"/>
              <a:pPr/>
              <a:t>‹#›</a:t>
            </a:fld>
            <a:endParaRPr lang="en-US" altLang="en-US"/>
          </a:p>
        </p:txBody>
      </p:sp>
    </p:spTree>
    <p:extLst>
      <p:ext uri="{BB962C8B-B14F-4D97-AF65-F5344CB8AC3E}">
        <p14:creationId xmlns:p14="http://schemas.microsoft.com/office/powerpoint/2010/main" val="23161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E466DC0-81F5-904D-8A41-3D165C73C805}" type="slidenum">
              <a:rPr lang="en-US" altLang="en-US"/>
              <a:pPr/>
              <a:t>‹#›</a:t>
            </a:fld>
            <a:endParaRPr lang="en-US" altLang="en-US"/>
          </a:p>
        </p:txBody>
      </p:sp>
    </p:spTree>
    <p:extLst>
      <p:ext uri="{BB962C8B-B14F-4D97-AF65-F5344CB8AC3E}">
        <p14:creationId xmlns:p14="http://schemas.microsoft.com/office/powerpoint/2010/main" val="1444162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D7E3EA9-5BFE-0849-BAF7-5A9BEAED61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FF"/>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381000"/>
            <a:ext cx="7772400" cy="11430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4184" tIns="47092" rIns="94184" bIns="47092" numCol="1" anchor="b"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184" tIns="47092" rIns="94184" bIns="470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4184" tIns="47092" rIns="94184" bIns="47092" numCol="1" anchor="ctr" anchorCtr="0" compatLnSpc="1">
            <a:prstTxWarp prst="textNoShape">
              <a:avLst/>
            </a:prstTxWarp>
          </a:bodyPr>
          <a:lstStyle>
            <a:lvl1pPr defTabSz="935038" eaLnBrk="0" hangingPunct="0">
              <a:defRPr sz="1400">
                <a:latin typeface="Arial" charset="0"/>
              </a:defRPr>
            </a:lvl1pPr>
          </a:lstStyle>
          <a:p>
            <a:endParaRPr lang="en-US" altLang="en-US"/>
          </a:p>
        </p:txBody>
      </p:sp>
      <p:sp>
        <p:nvSpPr>
          <p:cNvPr id="30725"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4184" tIns="47092" rIns="94184" bIns="47092" numCol="1" anchor="ctr" anchorCtr="0" compatLnSpc="1">
            <a:prstTxWarp prst="textNoShape">
              <a:avLst/>
            </a:prstTxWarp>
          </a:bodyPr>
          <a:lstStyle>
            <a:lvl1pPr algn="ctr" defTabSz="935038" eaLnBrk="0" hangingPunct="0">
              <a:defRPr sz="1400">
                <a:latin typeface="Arial" charset="0"/>
              </a:defRPr>
            </a:lvl1pPr>
          </a:lstStyle>
          <a:p>
            <a:endParaRPr lang="en-US" altLang="en-US"/>
          </a:p>
        </p:txBody>
      </p:sp>
      <p:sp>
        <p:nvSpPr>
          <p:cNvPr id="30726"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94184" tIns="47092" rIns="94184" bIns="47092" numCol="1" anchor="ctr" anchorCtr="0" compatLnSpc="1">
            <a:prstTxWarp prst="textNoShape">
              <a:avLst/>
            </a:prstTxWarp>
          </a:bodyPr>
          <a:lstStyle>
            <a:lvl1pPr algn="r" defTabSz="935038" eaLnBrk="0" hangingPunct="0">
              <a:defRPr sz="1400">
                <a:latin typeface="Arial" charset="0"/>
              </a:defRPr>
            </a:lvl1pPr>
          </a:lstStyle>
          <a:p>
            <a:fld id="{5D8BD856-0BE3-8942-B8EA-438A88E60DD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35038" rtl="0" fontAlgn="base">
        <a:spcBef>
          <a:spcPct val="0"/>
        </a:spcBef>
        <a:spcAft>
          <a:spcPct val="0"/>
        </a:spcAft>
        <a:defRPr sz="4500" b="1" kern="1200">
          <a:solidFill>
            <a:srgbClr val="FFFF00"/>
          </a:solidFill>
          <a:latin typeface="+mj-lt"/>
          <a:ea typeface="+mj-ea"/>
          <a:cs typeface="+mj-cs"/>
        </a:defRPr>
      </a:lvl1pPr>
      <a:lvl2pPr algn="ctr" defTabSz="935038" rtl="0" fontAlgn="base">
        <a:spcBef>
          <a:spcPct val="0"/>
        </a:spcBef>
        <a:spcAft>
          <a:spcPct val="0"/>
        </a:spcAft>
        <a:defRPr sz="4500" b="1">
          <a:solidFill>
            <a:srgbClr val="FFFF00"/>
          </a:solidFill>
          <a:latin typeface="Times New Roman" charset="0"/>
        </a:defRPr>
      </a:lvl2pPr>
      <a:lvl3pPr algn="ctr" defTabSz="935038" rtl="0" fontAlgn="base">
        <a:spcBef>
          <a:spcPct val="0"/>
        </a:spcBef>
        <a:spcAft>
          <a:spcPct val="0"/>
        </a:spcAft>
        <a:defRPr sz="4500" b="1">
          <a:solidFill>
            <a:srgbClr val="FFFF00"/>
          </a:solidFill>
          <a:latin typeface="Times New Roman" charset="0"/>
        </a:defRPr>
      </a:lvl3pPr>
      <a:lvl4pPr algn="ctr" defTabSz="935038" rtl="0" fontAlgn="base">
        <a:spcBef>
          <a:spcPct val="0"/>
        </a:spcBef>
        <a:spcAft>
          <a:spcPct val="0"/>
        </a:spcAft>
        <a:defRPr sz="4500" b="1">
          <a:solidFill>
            <a:srgbClr val="FFFF00"/>
          </a:solidFill>
          <a:latin typeface="Times New Roman" charset="0"/>
        </a:defRPr>
      </a:lvl4pPr>
      <a:lvl5pPr algn="ctr" defTabSz="935038" rtl="0" fontAlgn="base">
        <a:spcBef>
          <a:spcPct val="0"/>
        </a:spcBef>
        <a:spcAft>
          <a:spcPct val="0"/>
        </a:spcAft>
        <a:defRPr sz="4500" b="1">
          <a:solidFill>
            <a:srgbClr val="FFFF00"/>
          </a:solidFill>
          <a:latin typeface="Times New Roman" charset="0"/>
        </a:defRPr>
      </a:lvl5pPr>
      <a:lvl6pPr marL="457200" algn="ctr" defTabSz="935038" rtl="0" fontAlgn="base">
        <a:spcBef>
          <a:spcPct val="0"/>
        </a:spcBef>
        <a:spcAft>
          <a:spcPct val="0"/>
        </a:spcAft>
        <a:defRPr sz="4500" b="1">
          <a:solidFill>
            <a:srgbClr val="FFFF00"/>
          </a:solidFill>
          <a:latin typeface="Times New Roman" charset="0"/>
        </a:defRPr>
      </a:lvl6pPr>
      <a:lvl7pPr marL="914400" algn="ctr" defTabSz="935038" rtl="0" fontAlgn="base">
        <a:spcBef>
          <a:spcPct val="0"/>
        </a:spcBef>
        <a:spcAft>
          <a:spcPct val="0"/>
        </a:spcAft>
        <a:defRPr sz="4500" b="1">
          <a:solidFill>
            <a:srgbClr val="FFFF00"/>
          </a:solidFill>
          <a:latin typeface="Times New Roman" charset="0"/>
        </a:defRPr>
      </a:lvl7pPr>
      <a:lvl8pPr marL="1371600" algn="ctr" defTabSz="935038" rtl="0" fontAlgn="base">
        <a:spcBef>
          <a:spcPct val="0"/>
        </a:spcBef>
        <a:spcAft>
          <a:spcPct val="0"/>
        </a:spcAft>
        <a:defRPr sz="4500" b="1">
          <a:solidFill>
            <a:srgbClr val="FFFF00"/>
          </a:solidFill>
          <a:latin typeface="Times New Roman" charset="0"/>
        </a:defRPr>
      </a:lvl8pPr>
      <a:lvl9pPr marL="1828800" algn="ctr" defTabSz="935038" rtl="0" fontAlgn="base">
        <a:spcBef>
          <a:spcPct val="0"/>
        </a:spcBef>
        <a:spcAft>
          <a:spcPct val="0"/>
        </a:spcAft>
        <a:defRPr sz="4500" b="1">
          <a:solidFill>
            <a:srgbClr val="FFFF00"/>
          </a:solidFill>
          <a:latin typeface="Times New Roman" charset="0"/>
        </a:defRPr>
      </a:lvl9pPr>
    </p:titleStyle>
    <p:bodyStyle>
      <a:lvl1pPr marL="350838" indent="-350838" algn="l" defTabSz="935038" rtl="0" fontAlgn="base">
        <a:spcBef>
          <a:spcPct val="20000"/>
        </a:spcBef>
        <a:spcAft>
          <a:spcPct val="0"/>
        </a:spcAft>
        <a:buClr>
          <a:schemeClr val="tx2"/>
        </a:buClr>
        <a:buChar char="•"/>
        <a:defRPr sz="3300" kern="1200">
          <a:solidFill>
            <a:schemeClr val="tx1"/>
          </a:solidFill>
          <a:latin typeface="+mn-lt"/>
          <a:ea typeface="+mn-ea"/>
          <a:cs typeface="+mn-cs"/>
        </a:defRPr>
      </a:lvl1pPr>
      <a:lvl2pPr marL="760413" indent="-292100" algn="l" defTabSz="935038" rtl="0" fontAlgn="base">
        <a:spcBef>
          <a:spcPct val="20000"/>
        </a:spcBef>
        <a:spcAft>
          <a:spcPct val="0"/>
        </a:spcAft>
        <a:buClr>
          <a:schemeClr val="tx2"/>
        </a:buClr>
        <a:buChar char="–"/>
        <a:defRPr sz="2900" kern="1200">
          <a:solidFill>
            <a:schemeClr val="tx1"/>
          </a:solidFill>
          <a:latin typeface="+mn-lt"/>
          <a:ea typeface="+mn-ea"/>
          <a:cs typeface="+mn-cs"/>
        </a:defRPr>
      </a:lvl2pPr>
      <a:lvl3pPr marL="1168400" indent="-233363" algn="l" defTabSz="935038" rtl="0" fontAlgn="base">
        <a:spcBef>
          <a:spcPct val="20000"/>
        </a:spcBef>
        <a:spcAft>
          <a:spcPct val="0"/>
        </a:spcAft>
        <a:buClr>
          <a:schemeClr val="tx2"/>
        </a:buClr>
        <a:buChar char="•"/>
        <a:defRPr sz="2500" kern="1200">
          <a:solidFill>
            <a:schemeClr val="tx1"/>
          </a:solidFill>
          <a:latin typeface="+mn-lt"/>
          <a:ea typeface="+mn-ea"/>
          <a:cs typeface="+mn-cs"/>
        </a:defRPr>
      </a:lvl3pPr>
      <a:lvl4pPr marL="1636713" indent="-233363" algn="l" defTabSz="935038" rtl="0" fontAlgn="base">
        <a:spcBef>
          <a:spcPct val="20000"/>
        </a:spcBef>
        <a:spcAft>
          <a:spcPct val="0"/>
        </a:spcAft>
        <a:buClr>
          <a:schemeClr val="tx2"/>
        </a:buClr>
        <a:buChar char="–"/>
        <a:defRPr sz="2000" kern="1200">
          <a:solidFill>
            <a:schemeClr val="tx1"/>
          </a:solidFill>
          <a:latin typeface="+mn-lt"/>
          <a:ea typeface="+mn-ea"/>
          <a:cs typeface="+mn-cs"/>
        </a:defRPr>
      </a:lvl4pPr>
      <a:lvl5pPr marL="2105025" indent="-234950" algn="l" defTabSz="935038"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hyperlink" Target="http://www.nhlawn.com/ingersoll.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5.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photos.hydrous.net/photo.php?photo=13496" TargetMode="Externa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4.jpeg"/><Relationship Id="rId3"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bskaggs@uga.edu" TargetMode="External"/><Relationship Id="rId4" Type="http://schemas.openxmlformats.org/officeDocument/2006/relationships/image" Target="../media/image37.png"/><Relationship Id="rId1" Type="http://schemas.openxmlformats.org/officeDocument/2006/relationships/slideLayout" Target="../slideLayouts/slideLayout23.xml"/><Relationship Id="rId2" Type="http://schemas.openxmlformats.org/officeDocument/2006/relationships/hyperlink" Target="http://www.georgiaturf.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http://www.ces.uga.edu/pubcd/C822-1.jpg" TargetMode="External"/><Relationship Id="rId4" Type="http://schemas.openxmlformats.org/officeDocument/2006/relationships/image" Target="../media/image7.wmf"/><Relationship Id="rId1" Type="http://schemas.openxmlformats.org/officeDocument/2006/relationships/slideLayout" Target="../slideLayouts/slideLayout23.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http://www.ces.uga.edu/pubcd/C822-2.jpg" TargetMode="External"/><Relationship Id="rId4" Type="http://schemas.openxmlformats.org/officeDocument/2006/relationships/image" Target="../media/image9.wmf"/><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noFill/>
          <a:ln/>
        </p:spPr>
        <p:txBody>
          <a:bodyPr/>
          <a:lstStyle/>
          <a:p>
            <a:r>
              <a:rPr lang="en-US" altLang="en-US" sz="5200" dirty="0"/>
              <a:t>Athletic Field Basics</a:t>
            </a:r>
          </a:p>
        </p:txBody>
      </p:sp>
      <p:sp>
        <p:nvSpPr>
          <p:cNvPr id="72707" name="Rectangle 3"/>
          <p:cNvSpPr>
            <a:spLocks noGrp="1" noChangeArrowheads="1"/>
          </p:cNvSpPr>
          <p:nvPr>
            <p:ph type="body" sz="half" idx="1"/>
          </p:nvPr>
        </p:nvSpPr>
        <p:spPr>
          <a:xfrm>
            <a:off x="685800" y="2590800"/>
            <a:ext cx="8001000" cy="1981200"/>
          </a:xfrm>
        </p:spPr>
        <p:txBody>
          <a:bodyPr/>
          <a:lstStyle/>
          <a:p>
            <a:pPr algn="ctr">
              <a:buFontTx/>
              <a:buNone/>
            </a:pPr>
            <a:r>
              <a:rPr lang="en-US" altLang="en-US" sz="2400" b="1"/>
              <a:t>Billy Skaggs</a:t>
            </a:r>
          </a:p>
          <a:p>
            <a:pPr algn="ctr">
              <a:buFontTx/>
              <a:buNone/>
            </a:pPr>
            <a:r>
              <a:rPr lang="en-US" altLang="en-US" sz="2400" b="1"/>
              <a:t>County Extension Agent</a:t>
            </a:r>
          </a:p>
          <a:p>
            <a:pPr algn="ctr">
              <a:buFontTx/>
              <a:buNone/>
            </a:pPr>
            <a:r>
              <a:rPr lang="en-US" altLang="en-US" sz="2400" b="1"/>
              <a:t>UGA Cooperative Extension – Hall County</a:t>
            </a:r>
          </a:p>
        </p:txBody>
      </p:sp>
      <p:sp>
        <p:nvSpPr>
          <p:cNvPr id="72709" name="Rectangle 5"/>
          <p:cNvSpPr>
            <a:spLocks noChangeArrowheads="1"/>
          </p:cNvSpPr>
          <p:nvPr/>
        </p:nvSpPr>
        <p:spPr bwMode="auto">
          <a:xfrm>
            <a:off x="1600200" y="1676400"/>
            <a:ext cx="589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buClr>
                <a:schemeClr val="tx2"/>
              </a:buClr>
            </a:pPr>
            <a:r>
              <a:rPr lang="en-US" altLang="en-US" sz="3600" b="1" dirty="0">
                <a:solidFill>
                  <a:srgbClr val="FFFF00"/>
                </a:solidFill>
              </a:rPr>
              <a:t>Construction &amp; Maintenance</a:t>
            </a:r>
          </a:p>
        </p:txBody>
      </p:sp>
      <p:pic>
        <p:nvPicPr>
          <p:cNvPr id="72710" name="Picture 6" descr="ext_id_horizontal_PMS20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4267200"/>
            <a:ext cx="8686800" cy="1554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2713" name="Text Box 9"/>
          <p:cNvSpPr txBox="1">
            <a:spLocks noChangeArrowheads="1"/>
          </p:cNvSpPr>
          <p:nvPr/>
        </p:nvSpPr>
        <p:spPr bwMode="auto">
          <a:xfrm>
            <a:off x="1219200" y="6096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800"/>
              <a:t>Adapted from presentation by Dr. Gil Landry.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0"/>
            <a:ext cx="8229600" cy="838200"/>
          </a:xfrm>
        </p:spPr>
        <p:txBody>
          <a:bodyPr/>
          <a:lstStyle/>
          <a:p>
            <a:r>
              <a:rPr lang="en-US" altLang="en-US"/>
              <a:t>Reel Mowers vs. Rotary Mowers</a:t>
            </a:r>
          </a:p>
        </p:txBody>
      </p:sp>
      <p:sp>
        <p:nvSpPr>
          <p:cNvPr id="50179" name="Text Box 3"/>
          <p:cNvSpPr txBox="1">
            <a:spLocks noChangeArrowheads="1"/>
          </p:cNvSpPr>
          <p:nvPr/>
        </p:nvSpPr>
        <p:spPr bwMode="auto">
          <a:xfrm>
            <a:off x="990600" y="5943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50182" name="Rectangle 6"/>
          <p:cNvSpPr>
            <a:spLocks noChangeArrowheads="1"/>
          </p:cNvSpPr>
          <p:nvPr/>
        </p:nvSpPr>
        <p:spPr bwMode="auto">
          <a:xfrm>
            <a:off x="-254000" y="2636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50183" name="Group 7"/>
          <p:cNvGrpSpPr>
            <a:grpSpLocks/>
          </p:cNvGrpSpPr>
          <p:nvPr/>
        </p:nvGrpSpPr>
        <p:grpSpPr bwMode="auto">
          <a:xfrm>
            <a:off x="3633788" y="2636838"/>
            <a:ext cx="1366837" cy="1585912"/>
            <a:chOff x="0" y="0"/>
            <a:chExt cx="861" cy="999"/>
          </a:xfrm>
        </p:grpSpPr>
        <p:sp>
          <p:nvSpPr>
            <p:cNvPr id="50184" name="Rectangle 8"/>
            <p:cNvSpPr>
              <a:spLocks noChangeArrowheads="1"/>
            </p:cNvSpPr>
            <p:nvPr/>
          </p:nvSpPr>
          <p:spPr bwMode="auto">
            <a:xfrm>
              <a:off x="0" y="0"/>
              <a:ext cx="8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50185" name="Group 9"/>
            <p:cNvGrpSpPr>
              <a:grpSpLocks/>
            </p:cNvGrpSpPr>
            <p:nvPr/>
          </p:nvGrpSpPr>
          <p:grpSpPr bwMode="auto">
            <a:xfrm>
              <a:off x="0" y="0"/>
              <a:ext cx="861" cy="999"/>
              <a:chOff x="0" y="0"/>
              <a:chExt cx="861" cy="999"/>
            </a:xfrm>
          </p:grpSpPr>
          <p:sp>
            <p:nvSpPr>
              <p:cNvPr id="50186" name="Rectangle 10"/>
              <p:cNvSpPr>
                <a:spLocks noChangeArrowheads="1"/>
              </p:cNvSpPr>
              <p:nvPr/>
            </p:nvSpPr>
            <p:spPr bwMode="auto">
              <a:xfrm>
                <a:off x="0" y="0"/>
                <a:ext cx="86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0187" name="Rectangle 11"/>
              <p:cNvSpPr>
                <a:spLocks noChangeArrowheads="1"/>
              </p:cNvSpPr>
              <p:nvPr/>
            </p:nvSpPr>
            <p:spPr bwMode="auto">
              <a:xfrm>
                <a:off x="0" y="0"/>
                <a:ext cx="861" cy="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sz="1000">
                    <a:solidFill>
                      <a:srgbClr val="006600"/>
                    </a:solidFill>
                    <a:latin typeface="Arial" charset="0"/>
                    <a:ea typeface="Arial" charset="0"/>
                    <a:cs typeface="Arial" charset="0"/>
                  </a:rPr>
                  <a:t>  </a:t>
                </a:r>
                <a:r>
                  <a:rPr lang="en-US" altLang="en-US" sz="8800">
                    <a:solidFill>
                      <a:srgbClr val="006600"/>
                    </a:solidFill>
                    <a:latin typeface="Arial" charset="0"/>
                    <a:ea typeface="Arial" charset="0"/>
                    <a:cs typeface="Arial" charset="0"/>
                  </a:rPr>
                  <a:t> </a:t>
                </a:r>
                <a:r>
                  <a:rPr lang="en-US" altLang="en-US" sz="1000">
                    <a:solidFill>
                      <a:srgbClr val="006600"/>
                    </a:solidFill>
                    <a:latin typeface="Arial" charset="0"/>
                    <a:ea typeface="Arial" charset="0"/>
                    <a:cs typeface="Arial" charset="0"/>
                  </a:rPr>
                  <a:t>                                                 </a:t>
                </a:r>
              </a:p>
            </p:txBody>
          </p:sp>
        </p:grpSp>
      </p:grpSp>
      <p:sp>
        <p:nvSpPr>
          <p:cNvPr id="50188" name="Rectangle 12"/>
          <p:cNvSpPr>
            <a:spLocks noChangeArrowheads="1"/>
          </p:cNvSpPr>
          <p:nvPr/>
        </p:nvSpPr>
        <p:spPr bwMode="auto">
          <a:xfrm>
            <a:off x="1588"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50189" name="Group 13"/>
          <p:cNvGrpSpPr>
            <a:grpSpLocks/>
          </p:cNvGrpSpPr>
          <p:nvPr/>
        </p:nvGrpSpPr>
        <p:grpSpPr bwMode="auto">
          <a:xfrm>
            <a:off x="1893888" y="2552700"/>
            <a:ext cx="5357812" cy="1752600"/>
            <a:chOff x="0" y="444"/>
            <a:chExt cx="3375" cy="1104"/>
          </a:xfrm>
        </p:grpSpPr>
        <p:sp>
          <p:nvSpPr>
            <p:cNvPr id="50190" name="Rectangle 14"/>
            <p:cNvSpPr>
              <a:spLocks noChangeArrowheads="1"/>
            </p:cNvSpPr>
            <p:nvPr/>
          </p:nvSpPr>
          <p:spPr bwMode="auto">
            <a:xfrm>
              <a:off x="0" y="444"/>
              <a:ext cx="3375"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0191" name="Rectangle 15"/>
            <p:cNvSpPr>
              <a:spLocks noChangeArrowheads="1"/>
            </p:cNvSpPr>
            <p:nvPr/>
          </p:nvSpPr>
          <p:spPr bwMode="auto">
            <a:xfrm>
              <a:off x="0" y="444"/>
              <a:ext cx="3341"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r>
                <a:rPr lang="en-US" altLang="en-US" sz="900">
                  <a:latin typeface="Verdana" charset="0"/>
                  <a:hlinkClick r:id="rId2"/>
                </a:rPr>
                <a:t>  </a:t>
              </a:r>
              <a:r>
                <a:rPr lang="en-US" altLang="en-US" sz="10000">
                  <a:latin typeface="Verdana" charset="0"/>
                </a:rPr>
                <a:t> </a:t>
              </a:r>
              <a:r>
                <a:rPr lang="en-US" altLang="en-US" sz="900">
                  <a:latin typeface="Verdana" charset="0"/>
                </a:rPr>
                <a:t>                                                  </a:t>
              </a:r>
            </a:p>
            <a:p>
              <a:pPr algn="ctr" eaLnBrk="0" hangingPunct="0"/>
              <a:endParaRPr lang="en-US" altLang="en-US" sz="900">
                <a:latin typeface="Verdana" charset="0"/>
              </a:endParaRPr>
            </a:p>
          </p:txBody>
        </p:sp>
      </p:grpSp>
      <p:sp>
        <p:nvSpPr>
          <p:cNvPr id="50193" name="Rectangle 17"/>
          <p:cNvSpPr>
            <a:spLocks noChangeArrowheads="1"/>
          </p:cNvSpPr>
          <p:nvPr/>
        </p:nvSpPr>
        <p:spPr bwMode="auto">
          <a:xfrm>
            <a:off x="1588" y="2549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50194" name="Group 18"/>
          <p:cNvGrpSpPr>
            <a:grpSpLocks/>
          </p:cNvGrpSpPr>
          <p:nvPr/>
        </p:nvGrpSpPr>
        <p:grpSpPr bwMode="auto">
          <a:xfrm>
            <a:off x="1987550" y="2549525"/>
            <a:ext cx="5170488" cy="1738313"/>
            <a:chOff x="0" y="0"/>
            <a:chExt cx="3257" cy="1095"/>
          </a:xfrm>
        </p:grpSpPr>
        <p:sp>
          <p:nvSpPr>
            <p:cNvPr id="50195" name="Rectangle 19"/>
            <p:cNvSpPr>
              <a:spLocks noChangeArrowheads="1"/>
            </p:cNvSpPr>
            <p:nvPr/>
          </p:nvSpPr>
          <p:spPr bwMode="auto">
            <a:xfrm>
              <a:off x="0" y="0"/>
              <a:ext cx="32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0196" name="Rectangle 20"/>
            <p:cNvSpPr>
              <a:spLocks noChangeArrowheads="1"/>
            </p:cNvSpPr>
            <p:nvPr/>
          </p:nvSpPr>
          <p:spPr bwMode="auto">
            <a:xfrm>
              <a:off x="0" y="0"/>
              <a:ext cx="3257" cy="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sz="1000">
                  <a:solidFill>
                    <a:srgbClr val="000000"/>
                  </a:solidFill>
                  <a:latin typeface="Times" charset="0"/>
                </a:rPr>
                <a:t>  </a:t>
              </a:r>
              <a:r>
                <a:rPr lang="en-US" altLang="en-US" sz="10800">
                  <a:solidFill>
                    <a:srgbClr val="000000"/>
                  </a:solidFill>
                  <a:latin typeface="Times" charset="0"/>
                </a:rPr>
                <a:t> </a:t>
              </a:r>
              <a:r>
                <a:rPr lang="en-US" altLang="en-US" sz="1000">
                  <a:solidFill>
                    <a:srgbClr val="000000"/>
                  </a:solidFill>
                  <a:latin typeface="Times" charset="0"/>
                </a:rPr>
                <a:t>                                                    </a:t>
              </a:r>
            </a:p>
          </p:txBody>
        </p:sp>
      </p:grpSp>
      <p:pic>
        <p:nvPicPr>
          <p:cNvPr id="50198" name="Picture 22" descr="Rotary Mow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0" y="1447800"/>
            <a:ext cx="3429000" cy="2752725"/>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0199" name="Picture 23" descr="Reel M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3429000" cy="276225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200" name="Rectangle 24"/>
          <p:cNvSpPr>
            <a:spLocks noChangeArrowheads="1"/>
          </p:cNvSpPr>
          <p:nvPr/>
        </p:nvSpPr>
        <p:spPr bwMode="auto">
          <a:xfrm>
            <a:off x="0" y="4343400"/>
            <a:ext cx="9144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184" tIns="47092" rIns="94184" bIns="47092"/>
          <a:lstStyle>
            <a:lvl1pPr marL="350838" indent="-350838" defTabSz="935038">
              <a:spcBef>
                <a:spcPct val="20000"/>
              </a:spcBef>
              <a:buClr>
                <a:schemeClr val="tx2"/>
              </a:buClr>
              <a:buChar char="•"/>
              <a:defRPr sz="3300">
                <a:solidFill>
                  <a:schemeClr val="tx1"/>
                </a:solidFill>
                <a:latin typeface="Times New Roman" charset="0"/>
              </a:defRPr>
            </a:lvl1pPr>
            <a:lvl2pPr marL="760413" indent="-292100" defTabSz="935038">
              <a:spcBef>
                <a:spcPct val="20000"/>
              </a:spcBef>
              <a:buClr>
                <a:schemeClr val="tx2"/>
              </a:buClr>
              <a:buChar char="–"/>
              <a:defRPr sz="2900">
                <a:solidFill>
                  <a:schemeClr val="tx1"/>
                </a:solidFill>
                <a:latin typeface="Times New Roman" charset="0"/>
              </a:defRPr>
            </a:lvl2pPr>
            <a:lvl3pPr marL="1168400" indent="-233363" defTabSz="935038">
              <a:spcBef>
                <a:spcPct val="20000"/>
              </a:spcBef>
              <a:buClr>
                <a:schemeClr val="tx2"/>
              </a:buClr>
              <a:buChar char="•"/>
              <a:defRPr sz="2500">
                <a:solidFill>
                  <a:schemeClr val="tx1"/>
                </a:solidFill>
                <a:latin typeface="Times New Roman" charset="0"/>
              </a:defRPr>
            </a:lvl3pPr>
            <a:lvl4pPr marL="1636713" indent="-233363" defTabSz="935038">
              <a:spcBef>
                <a:spcPct val="20000"/>
              </a:spcBef>
              <a:buClr>
                <a:schemeClr val="tx2"/>
              </a:buClr>
              <a:buChar char="–"/>
              <a:defRPr sz="2000">
                <a:solidFill>
                  <a:schemeClr val="tx1"/>
                </a:solidFill>
                <a:latin typeface="Times New Roman" charset="0"/>
              </a:defRPr>
            </a:lvl4pPr>
            <a:lvl5pPr marL="2105025" indent="-234950" defTabSz="935038">
              <a:spcBef>
                <a:spcPct val="20000"/>
              </a:spcBef>
              <a:buClr>
                <a:schemeClr val="tx2"/>
              </a:buClr>
              <a:buChar char="•"/>
              <a:defRPr sz="2000">
                <a:solidFill>
                  <a:schemeClr val="tx1"/>
                </a:solidFill>
                <a:latin typeface="Times New Roman" charset="0"/>
              </a:defRPr>
            </a:lvl5pPr>
            <a:lvl6pPr marL="2562225" indent="-234950" defTabSz="935038" fontAlgn="base">
              <a:spcBef>
                <a:spcPct val="20000"/>
              </a:spcBef>
              <a:spcAft>
                <a:spcPct val="0"/>
              </a:spcAft>
              <a:buClr>
                <a:schemeClr val="tx2"/>
              </a:buClr>
              <a:buChar char="•"/>
              <a:defRPr sz="2000">
                <a:solidFill>
                  <a:schemeClr val="tx1"/>
                </a:solidFill>
                <a:latin typeface="Times New Roman" charset="0"/>
              </a:defRPr>
            </a:lvl6pPr>
            <a:lvl7pPr marL="3019425" indent="-234950" defTabSz="935038" fontAlgn="base">
              <a:spcBef>
                <a:spcPct val="20000"/>
              </a:spcBef>
              <a:spcAft>
                <a:spcPct val="0"/>
              </a:spcAft>
              <a:buClr>
                <a:schemeClr val="tx2"/>
              </a:buClr>
              <a:buChar char="•"/>
              <a:defRPr sz="2000">
                <a:solidFill>
                  <a:schemeClr val="tx1"/>
                </a:solidFill>
                <a:latin typeface="Times New Roman" charset="0"/>
              </a:defRPr>
            </a:lvl7pPr>
            <a:lvl8pPr marL="3476625" indent="-234950" defTabSz="935038" fontAlgn="base">
              <a:spcBef>
                <a:spcPct val="20000"/>
              </a:spcBef>
              <a:spcAft>
                <a:spcPct val="0"/>
              </a:spcAft>
              <a:buClr>
                <a:schemeClr val="tx2"/>
              </a:buClr>
              <a:buChar char="•"/>
              <a:defRPr sz="2000">
                <a:solidFill>
                  <a:schemeClr val="tx1"/>
                </a:solidFill>
                <a:latin typeface="Times New Roman" charset="0"/>
              </a:defRPr>
            </a:lvl8pPr>
            <a:lvl9pPr marL="3933825" indent="-234950" defTabSz="935038" fontAlgn="base">
              <a:spcBef>
                <a:spcPct val="20000"/>
              </a:spcBef>
              <a:spcAft>
                <a:spcPct val="0"/>
              </a:spcAft>
              <a:buClr>
                <a:schemeClr val="tx2"/>
              </a:buClr>
              <a:buChar char="•"/>
              <a:defRPr sz="2000">
                <a:solidFill>
                  <a:schemeClr val="tx1"/>
                </a:solidFill>
                <a:latin typeface="Times New Roman" charset="0"/>
              </a:defRPr>
            </a:lvl9pPr>
          </a:lstStyle>
          <a:p>
            <a:r>
              <a:rPr lang="en-US" altLang="en-US" sz="2400" b="1">
                <a:solidFill>
                  <a:srgbClr val="FFFF00"/>
                </a:solidFill>
                <a:ea typeface="Times New Roman" charset="0"/>
                <a:cs typeface="Times New Roman" charset="0"/>
              </a:rPr>
              <a:t>If mowing frequency is properly adjusted, clippings may be returned without harming the turf. </a:t>
            </a:r>
          </a:p>
          <a:p>
            <a:r>
              <a:rPr lang="en-US" altLang="en-US" sz="2400" b="1">
                <a:solidFill>
                  <a:srgbClr val="FFFF00"/>
                </a:solidFill>
                <a:ea typeface="Times New Roman" charset="0"/>
                <a:cs typeface="Times New Roman" charset="0"/>
              </a:rPr>
              <a:t>If excessive clumping of clippings occurs, they should be removed. Reel mowers provide the best cut for bermudagrass turf. </a:t>
            </a:r>
          </a:p>
          <a:p>
            <a:r>
              <a:rPr lang="en-US" altLang="en-US" sz="2400" b="1">
                <a:solidFill>
                  <a:srgbClr val="FFFF00"/>
                </a:solidFill>
                <a:ea typeface="Times New Roman" charset="0"/>
                <a:cs typeface="Times New Roman" charset="0"/>
              </a:rPr>
              <a:t>Regardless if a reel or rotary mower is used, keep the blades sharp and properly adjusted.</a:t>
            </a:r>
            <a:r>
              <a:rPr lang="en-US" altLang="en-US" sz="2400" b="1">
                <a:solidFill>
                  <a:srgbClr val="FFFF00"/>
                </a:solidFill>
              </a:rPr>
              <a:t> </a:t>
            </a:r>
          </a:p>
          <a:p>
            <a:endParaRPr lang="en-US" altLang="en-US" sz="2400" b="1">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JD m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0" y="0"/>
            <a:ext cx="5181600" cy="1143000"/>
          </a:xfrm>
        </p:spPr>
        <p:txBody>
          <a:bodyPr/>
          <a:lstStyle/>
          <a:p>
            <a:r>
              <a:rPr lang="en-US" altLang="en-US" u="sng"/>
              <a:t>Rotary Mowers</a:t>
            </a:r>
          </a:p>
        </p:txBody>
      </p:sp>
      <p:pic>
        <p:nvPicPr>
          <p:cNvPr id="10245" name="Picture 5" descr="Walker M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48200"/>
            <a:ext cx="2667000" cy="2000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6" descr="Walker mower walk beh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2667000" cy="2000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walk behi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48200"/>
            <a:ext cx="2667000" cy="2000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1028" descr="reel mower"/>
          <p:cNvPicPr>
            <a:picLocks noChangeAspect="1" noChangeArrowheads="1"/>
          </p:cNvPicPr>
          <p:nvPr/>
        </p:nvPicPr>
        <p:blipFill>
          <a:blip r:embed="rId2">
            <a:extLst>
              <a:ext uri="{28A0092B-C50C-407E-A947-70E740481C1C}">
                <a14:useLocalDpi xmlns:a14="http://schemas.microsoft.com/office/drawing/2010/main" val="0"/>
              </a:ext>
            </a:extLst>
          </a:blip>
          <a:srcRect l="16418" r="11940"/>
          <a:stretch>
            <a:fillRect/>
          </a:stretch>
        </p:blipFill>
        <p:spPr bwMode="auto">
          <a:xfrm>
            <a:off x="228600" y="2514600"/>
            <a:ext cx="3657600" cy="382905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1026"/>
          <p:cNvSpPr>
            <a:spLocks noGrp="1" noChangeArrowheads="1"/>
          </p:cNvSpPr>
          <p:nvPr>
            <p:ph type="title"/>
          </p:nvPr>
        </p:nvSpPr>
        <p:spPr>
          <a:xfrm>
            <a:off x="-1295400" y="838200"/>
            <a:ext cx="7772400" cy="1143000"/>
          </a:xfrm>
        </p:spPr>
        <p:txBody>
          <a:bodyPr/>
          <a:lstStyle/>
          <a:p>
            <a:r>
              <a:rPr lang="en-US" altLang="en-US" u="sng">
                <a:effectLst>
                  <a:outerShdw blurRad="38100" dist="38100" dir="2700000" algn="tl">
                    <a:srgbClr val="000000"/>
                  </a:outerShdw>
                </a:effectLst>
              </a:rPr>
              <a:t>Reel Mowers</a:t>
            </a:r>
          </a:p>
        </p:txBody>
      </p:sp>
      <p:pic>
        <p:nvPicPr>
          <p:cNvPr id="11270" name="Picture 1030" descr="Reelmaster® 5400-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67400" y="228600"/>
            <a:ext cx="2895600" cy="28956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pic>
      <p:pic>
        <p:nvPicPr>
          <p:cNvPr id="11272" name="Picture 1032" descr="MVC-010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19600" y="3505200"/>
            <a:ext cx="457200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1143000"/>
          </a:xfrm>
        </p:spPr>
        <p:txBody>
          <a:bodyPr/>
          <a:lstStyle/>
          <a:p>
            <a:r>
              <a:rPr lang="en-US" altLang="en-US"/>
              <a:t>Fertilization</a:t>
            </a:r>
          </a:p>
        </p:txBody>
      </p:sp>
      <p:sp>
        <p:nvSpPr>
          <p:cNvPr id="54275" name="Rectangle 3"/>
          <p:cNvSpPr>
            <a:spLocks noGrp="1" noChangeArrowheads="1"/>
          </p:cNvSpPr>
          <p:nvPr>
            <p:ph type="body" idx="1"/>
          </p:nvPr>
        </p:nvSpPr>
        <p:spPr>
          <a:xfrm>
            <a:off x="228600" y="1371600"/>
            <a:ext cx="8610600" cy="4953000"/>
          </a:xfrm>
        </p:spPr>
        <p:txBody>
          <a:bodyPr/>
          <a:lstStyle/>
          <a:p>
            <a:pPr>
              <a:lnSpc>
                <a:spcPct val="90000"/>
              </a:lnSpc>
            </a:pPr>
            <a:r>
              <a:rPr lang="en-US" altLang="en-US" b="1">
                <a:solidFill>
                  <a:srgbClr val="FFFF00"/>
                </a:solidFill>
              </a:rPr>
              <a:t>Fertilization programs should take into account:</a:t>
            </a:r>
          </a:p>
          <a:p>
            <a:pPr lvl="1">
              <a:lnSpc>
                <a:spcPct val="90000"/>
              </a:lnSpc>
            </a:pPr>
            <a:r>
              <a:rPr lang="en-US" altLang="en-US" b="1">
                <a:solidFill>
                  <a:srgbClr val="FFFF00"/>
                </a:solidFill>
              </a:rPr>
              <a:t>Turf requirements</a:t>
            </a:r>
          </a:p>
          <a:p>
            <a:pPr lvl="1">
              <a:lnSpc>
                <a:spcPct val="90000"/>
              </a:lnSpc>
            </a:pPr>
            <a:r>
              <a:rPr lang="en-US" altLang="en-US" b="1">
                <a:solidFill>
                  <a:srgbClr val="FFFF00"/>
                </a:solidFill>
              </a:rPr>
              <a:t>Soil test results</a:t>
            </a:r>
          </a:p>
          <a:p>
            <a:pPr lvl="1">
              <a:lnSpc>
                <a:spcPct val="90000"/>
              </a:lnSpc>
            </a:pPr>
            <a:r>
              <a:rPr lang="en-US" altLang="en-US" b="1">
                <a:solidFill>
                  <a:srgbClr val="FFFF00"/>
                </a:solidFill>
              </a:rPr>
              <a:t>Maintenance practices (mowing, irrigation, etc.)</a:t>
            </a:r>
          </a:p>
          <a:p>
            <a:pPr lvl="1">
              <a:lnSpc>
                <a:spcPct val="90000"/>
              </a:lnSpc>
            </a:pPr>
            <a:r>
              <a:rPr lang="en-US" altLang="en-US" b="1">
                <a:solidFill>
                  <a:srgbClr val="FFFF00"/>
                </a:solidFill>
              </a:rPr>
              <a:t>Turf traffic or play </a:t>
            </a:r>
          </a:p>
          <a:p>
            <a:pPr lvl="1">
              <a:lnSpc>
                <a:spcPct val="90000"/>
              </a:lnSpc>
            </a:pPr>
            <a:endParaRPr lang="en-US" altLang="en-US" b="1">
              <a:solidFill>
                <a:srgbClr val="FFFF00"/>
              </a:solidFill>
            </a:endParaRPr>
          </a:p>
          <a:p>
            <a:pPr>
              <a:lnSpc>
                <a:spcPct val="90000"/>
              </a:lnSpc>
            </a:pPr>
            <a:r>
              <a:rPr lang="en-US" altLang="en-US" sz="3400" b="1">
                <a:solidFill>
                  <a:srgbClr val="FFFF00"/>
                </a:solidFill>
                <a:ea typeface="Times New Roman" charset="0"/>
                <a:cs typeface="Times New Roman" charset="0"/>
              </a:rPr>
              <a:t>Most turfgrasses do best when fertilized with a 3-1-2 or 4-1-2 ratio fertilizer if a soil test is not available.</a:t>
            </a:r>
          </a:p>
          <a:p>
            <a:pPr>
              <a:lnSpc>
                <a:spcPct val="90000"/>
              </a:lnSpc>
            </a:pP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Fertilization</a:t>
            </a:r>
          </a:p>
        </p:txBody>
      </p:sp>
      <p:sp>
        <p:nvSpPr>
          <p:cNvPr id="13315" name="Rectangle 3"/>
          <p:cNvSpPr>
            <a:spLocks noGrp="1" noChangeArrowheads="1"/>
          </p:cNvSpPr>
          <p:nvPr>
            <p:ph type="body" idx="1"/>
          </p:nvPr>
        </p:nvSpPr>
        <p:spPr>
          <a:xfrm>
            <a:off x="0" y="1981200"/>
            <a:ext cx="9144000" cy="4572000"/>
          </a:xfrm>
        </p:spPr>
        <p:txBody>
          <a:bodyPr/>
          <a:lstStyle/>
          <a:p>
            <a:pPr>
              <a:lnSpc>
                <a:spcPct val="90000"/>
              </a:lnSpc>
            </a:pPr>
            <a:r>
              <a:rPr lang="en-US" altLang="en-US" sz="2800" b="1">
                <a:solidFill>
                  <a:srgbClr val="FFFF00"/>
                </a:solidFill>
                <a:ea typeface="Times New Roman" charset="0"/>
                <a:cs typeface="Times New Roman" charset="0"/>
              </a:rPr>
              <a:t>Bermudagrass athletic fields require 3 to 7 pounds of nitrogen per 1,000 sq. ft. per year (3 to 5 pounds in north Georgia). Nitrogen is applied at a rate of 1 pound  N per 1,000 sq. ft. per month of active growth. </a:t>
            </a:r>
          </a:p>
          <a:p>
            <a:pPr>
              <a:lnSpc>
                <a:spcPct val="90000"/>
              </a:lnSpc>
            </a:pPr>
            <a:r>
              <a:rPr lang="en-US" altLang="en-US" sz="2800" b="1">
                <a:solidFill>
                  <a:srgbClr val="FFFF00"/>
                </a:solidFill>
                <a:ea typeface="Times New Roman" charset="0"/>
                <a:cs typeface="Times New Roman" charset="0"/>
              </a:rPr>
              <a:t>Typical fertilizer program: </a:t>
            </a:r>
          </a:p>
          <a:p>
            <a:pPr lvl="1">
              <a:lnSpc>
                <a:spcPct val="90000"/>
              </a:lnSpc>
            </a:pPr>
            <a:r>
              <a:rPr lang="en-US" altLang="en-US" sz="2200" b="1">
                <a:solidFill>
                  <a:srgbClr val="FFFF00"/>
                </a:solidFill>
                <a:ea typeface="Times New Roman" charset="0"/>
                <a:cs typeface="Times New Roman" charset="0"/>
              </a:rPr>
              <a:t>Apply a complete fertilizer (nitrogen, phosphorus and potassium) in early spring when green up begins, and again two to four weeks before the average first frost date.</a:t>
            </a:r>
          </a:p>
          <a:p>
            <a:pPr lvl="1">
              <a:lnSpc>
                <a:spcPct val="90000"/>
              </a:lnSpc>
            </a:pPr>
            <a:r>
              <a:rPr lang="en-US" altLang="en-US" sz="2200" b="1">
                <a:solidFill>
                  <a:srgbClr val="FFFF00"/>
                </a:solidFill>
                <a:ea typeface="Times New Roman" charset="0"/>
                <a:cs typeface="Times New Roman" charset="0"/>
              </a:rPr>
              <a:t>During the growing season, apply nitrogen as desired to maintain turf vigor. The more often a field is used, the more often N-fertilizer should be applied to maintain rapid growth for proper recovery from use.</a:t>
            </a:r>
            <a:r>
              <a:rPr lang="en-US" altLang="en-US" sz="2200" b="1">
                <a:solidFill>
                  <a:srgbClr val="FFFF00"/>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304800"/>
            <a:ext cx="3352800" cy="1143000"/>
          </a:xfrm>
        </p:spPr>
        <p:txBody>
          <a:bodyPr/>
          <a:lstStyle/>
          <a:p>
            <a:r>
              <a:rPr lang="en-US" altLang="en-US"/>
              <a:t>Irrigation</a:t>
            </a:r>
          </a:p>
        </p:txBody>
      </p:sp>
      <p:sp>
        <p:nvSpPr>
          <p:cNvPr id="14339" name="Rectangle 3"/>
          <p:cNvSpPr>
            <a:spLocks noGrp="1" noChangeArrowheads="1"/>
          </p:cNvSpPr>
          <p:nvPr>
            <p:ph type="body" sz="half" idx="1"/>
          </p:nvPr>
        </p:nvSpPr>
        <p:spPr>
          <a:xfrm>
            <a:off x="0" y="3276600"/>
            <a:ext cx="9144000" cy="3276600"/>
          </a:xfrm>
        </p:spPr>
        <p:txBody>
          <a:bodyPr/>
          <a:lstStyle/>
          <a:p>
            <a:pPr>
              <a:lnSpc>
                <a:spcPct val="90000"/>
              </a:lnSpc>
            </a:pPr>
            <a:r>
              <a:rPr lang="en-US" altLang="en-US" sz="2400" b="1">
                <a:solidFill>
                  <a:srgbClr val="FFFF00"/>
                </a:solidFill>
                <a:ea typeface="Times New Roman" charset="0"/>
                <a:cs typeface="Times New Roman" charset="0"/>
              </a:rPr>
              <a:t>It is very difficult to maintain an athletic field without irrigation. </a:t>
            </a:r>
          </a:p>
          <a:p>
            <a:pPr>
              <a:lnSpc>
                <a:spcPct val="90000"/>
              </a:lnSpc>
            </a:pPr>
            <a:r>
              <a:rPr lang="en-US" altLang="en-US" sz="2400" b="1">
                <a:solidFill>
                  <a:srgbClr val="FFFF00"/>
                </a:solidFill>
                <a:ea typeface="Times New Roman" charset="0"/>
                <a:cs typeface="Times New Roman" charset="0"/>
              </a:rPr>
              <a:t>Best time to irrigate is just before wilt occurs. Most grasses have a darker or a dull bluish-green color, and the leaf blades begin to fold or roll when the grass is under water stress. Irrigation should begin when these signs are first observed.</a:t>
            </a:r>
          </a:p>
          <a:p>
            <a:pPr>
              <a:lnSpc>
                <a:spcPct val="90000"/>
              </a:lnSpc>
            </a:pPr>
            <a:r>
              <a:rPr lang="en-US" altLang="en-US" sz="2400" b="1">
                <a:solidFill>
                  <a:srgbClr val="FFFF00"/>
                </a:solidFill>
                <a:ea typeface="Times New Roman" charset="0"/>
                <a:cs typeface="Times New Roman" charset="0"/>
              </a:rPr>
              <a:t>Apply enough water to soak the soil to a depth of at least 6 to 8 inches. On medium-textured soils, this usually means applying about 1 inch of water per week during the summer. Light, frequent irrigations encourage shallow, weak root systems and thatch accumulation.</a:t>
            </a:r>
          </a:p>
        </p:txBody>
      </p:sp>
      <p:pic>
        <p:nvPicPr>
          <p:cNvPr id="14340" name="Picture 4" descr="Figure 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0"/>
            <a:ext cx="3429000" cy="317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4342" name="Text Box 6"/>
          <p:cNvSpPr txBox="1">
            <a:spLocks noChangeArrowheads="1"/>
          </p:cNvSpPr>
          <p:nvPr/>
        </p:nvSpPr>
        <p:spPr bwMode="auto">
          <a:xfrm>
            <a:off x="3429000" y="1828800"/>
            <a:ext cx="2209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 Deep watering leads to deep rooted turf.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457200" y="914400"/>
            <a:ext cx="3810000" cy="1143000"/>
          </a:xfrm>
          <a:noFill/>
          <a:ln/>
        </p:spPr>
        <p:txBody>
          <a:bodyPr/>
          <a:lstStyle/>
          <a:p>
            <a:r>
              <a:rPr lang="en-US" altLang="en-US"/>
              <a:t>Irrigation</a:t>
            </a:r>
          </a:p>
        </p:txBody>
      </p:sp>
      <p:sp>
        <p:nvSpPr>
          <p:cNvPr id="56323" name="Rectangle 3"/>
          <p:cNvSpPr>
            <a:spLocks noGrp="1" noChangeArrowheads="1"/>
          </p:cNvSpPr>
          <p:nvPr>
            <p:ph type="body" sz="half" idx="1"/>
          </p:nvPr>
        </p:nvSpPr>
        <p:spPr>
          <a:xfrm>
            <a:off x="0" y="3048000"/>
            <a:ext cx="9144000" cy="3810000"/>
          </a:xfrm>
        </p:spPr>
        <p:txBody>
          <a:bodyPr/>
          <a:lstStyle/>
          <a:p>
            <a:pPr>
              <a:lnSpc>
                <a:spcPct val="80000"/>
              </a:lnSpc>
            </a:pPr>
            <a:r>
              <a:rPr lang="en-US" altLang="en-US" sz="2400" b="1">
                <a:solidFill>
                  <a:srgbClr val="FFFF00"/>
                </a:solidFill>
                <a:ea typeface="Times New Roman" charset="0"/>
                <a:cs typeface="Times New Roman" charset="0"/>
              </a:rPr>
              <a:t>Best time to irrigate is before sunrise because there is less wind and lower temperatures, thus less water loss to evaporation. </a:t>
            </a:r>
          </a:p>
          <a:p>
            <a:pPr>
              <a:lnSpc>
                <a:spcPct val="80000"/>
              </a:lnSpc>
            </a:pPr>
            <a:r>
              <a:rPr lang="en-US" altLang="en-US" sz="2400" b="1">
                <a:solidFill>
                  <a:srgbClr val="FFFF00"/>
                </a:solidFill>
                <a:ea typeface="Times New Roman" charset="0"/>
                <a:cs typeface="Times New Roman" charset="0"/>
              </a:rPr>
              <a:t>Irrigation at night is more efficient than irrigation during the day. Irrigating after dew develops or before the morning dew dries off does not increase disease problems. </a:t>
            </a:r>
          </a:p>
          <a:p>
            <a:pPr>
              <a:lnSpc>
                <a:spcPct val="80000"/>
              </a:lnSpc>
            </a:pPr>
            <a:r>
              <a:rPr lang="en-US" altLang="en-US" sz="2400" b="1">
                <a:solidFill>
                  <a:srgbClr val="FFFF00"/>
                </a:solidFill>
                <a:ea typeface="Times New Roman" charset="0"/>
                <a:cs typeface="Times New Roman" charset="0"/>
              </a:rPr>
              <a:t>Irrigating 24 to 48 hours before major field use will help reduce soil compaction.</a:t>
            </a:r>
          </a:p>
          <a:p>
            <a:pPr>
              <a:lnSpc>
                <a:spcPct val="80000"/>
              </a:lnSpc>
            </a:pPr>
            <a:r>
              <a:rPr lang="en-US" altLang="en-US" sz="2400" b="1">
                <a:solidFill>
                  <a:srgbClr val="FFFF00"/>
                </a:solidFill>
                <a:ea typeface="Times New Roman" charset="0"/>
                <a:cs typeface="Times New Roman" charset="0"/>
              </a:rPr>
              <a:t>On many fine-textured soils, runoff may begin before the soil is properly wet to the right depth. When runoff occurs, stop irrigating and let the water soak into the soil for one to two hours before starting again. It may be necessary to repeat this cycle several times before irrigation is complete.</a:t>
            </a:r>
            <a:r>
              <a:rPr lang="en-US" altLang="en-US" sz="2400" b="1">
                <a:solidFill>
                  <a:srgbClr val="FFFF00"/>
                </a:solidFill>
              </a:rPr>
              <a:t> </a:t>
            </a:r>
          </a:p>
          <a:p>
            <a:pPr>
              <a:lnSpc>
                <a:spcPct val="80000"/>
              </a:lnSpc>
            </a:pPr>
            <a:endParaRPr lang="en-US" altLang="en-US" sz="2400"/>
          </a:p>
        </p:txBody>
      </p:sp>
      <p:pic>
        <p:nvPicPr>
          <p:cNvPr id="56325" name="Picture 5" descr="golfHom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0"/>
            <a:ext cx="3048000" cy="2987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219200"/>
            <a:ext cx="5486400" cy="1143000"/>
          </a:xfrm>
        </p:spPr>
        <p:txBody>
          <a:bodyPr/>
          <a:lstStyle/>
          <a:p>
            <a:pPr algn="l"/>
            <a:r>
              <a:rPr lang="en-US" altLang="en-US" sz="3600"/>
              <a:t>Thatch:</a:t>
            </a:r>
            <a:r>
              <a:rPr lang="en-US" altLang="en-US" sz="2800"/>
              <a:t> accumulation of dead </a:t>
            </a:r>
            <a:br>
              <a:rPr lang="en-US" altLang="en-US" sz="2800"/>
            </a:br>
            <a:r>
              <a:rPr lang="en-US" altLang="en-US" sz="2800"/>
              <a:t>and dying plant material at the soil surface.</a:t>
            </a:r>
            <a:endParaRPr lang="en-US" altLang="en-US" sz="4700"/>
          </a:p>
        </p:txBody>
      </p:sp>
      <p:sp>
        <p:nvSpPr>
          <p:cNvPr id="60419" name="Rectangle 3"/>
          <p:cNvSpPr>
            <a:spLocks noGrp="1" noChangeArrowheads="1"/>
          </p:cNvSpPr>
          <p:nvPr>
            <p:ph type="body" sz="half" idx="1"/>
          </p:nvPr>
        </p:nvSpPr>
        <p:spPr>
          <a:xfrm>
            <a:off x="0" y="2667000"/>
            <a:ext cx="9144000" cy="4419600"/>
          </a:xfrm>
        </p:spPr>
        <p:txBody>
          <a:bodyPr/>
          <a:lstStyle/>
          <a:p>
            <a:pPr marL="609600" indent="-609600">
              <a:lnSpc>
                <a:spcPct val="80000"/>
              </a:lnSpc>
              <a:buFontTx/>
              <a:buAutoNum type="arabicPeriod"/>
            </a:pPr>
            <a:r>
              <a:rPr lang="en-US" altLang="en-US" sz="2400" b="1">
                <a:solidFill>
                  <a:srgbClr val="FFFF00"/>
                </a:solidFill>
              </a:rPr>
              <a:t>Restricts water and air movement into the soil which are both needed for good root growth. This also leads to more frequent watering. </a:t>
            </a:r>
          </a:p>
          <a:p>
            <a:pPr marL="609600" indent="-609600">
              <a:lnSpc>
                <a:spcPct val="80000"/>
              </a:lnSpc>
              <a:buFontTx/>
              <a:buAutoNum type="arabicPeriod"/>
            </a:pPr>
            <a:r>
              <a:rPr lang="en-US" altLang="en-US" sz="2400" b="1">
                <a:solidFill>
                  <a:srgbClr val="FFFF00"/>
                </a:solidFill>
              </a:rPr>
              <a:t>Provides an ideal environment for some turf insects and disease organisms. </a:t>
            </a:r>
          </a:p>
          <a:p>
            <a:pPr marL="609600" indent="-609600">
              <a:lnSpc>
                <a:spcPct val="80000"/>
              </a:lnSpc>
              <a:buFontTx/>
              <a:buAutoNum type="arabicPeriod"/>
            </a:pPr>
            <a:r>
              <a:rPr lang="en-US" altLang="en-US" sz="2400" b="1">
                <a:solidFill>
                  <a:srgbClr val="FFFF00"/>
                </a:solidFill>
              </a:rPr>
              <a:t>Makes mowing difficult because the turf becomes spongy; allows mower to sink into the turf and cause scalping. </a:t>
            </a:r>
          </a:p>
          <a:p>
            <a:pPr marL="609600" indent="-609600">
              <a:lnSpc>
                <a:spcPct val="80000"/>
              </a:lnSpc>
              <a:buFontTx/>
              <a:buAutoNum type="arabicPeriod"/>
            </a:pPr>
            <a:r>
              <a:rPr lang="en-US" altLang="en-US" sz="2400" b="1">
                <a:solidFill>
                  <a:srgbClr val="FFFF00"/>
                </a:solidFill>
              </a:rPr>
              <a:t>Raises the growing points (crowns), runners (rhizomes and stolons), and roots above the soil surface. These plant parts are then exposed to greater extremes in temperature, which often cause winter injury. </a:t>
            </a:r>
          </a:p>
          <a:p>
            <a:pPr marL="609600" indent="-609600">
              <a:lnSpc>
                <a:spcPct val="80000"/>
              </a:lnSpc>
              <a:buFontTx/>
              <a:buAutoNum type="arabicPeriod"/>
            </a:pPr>
            <a:r>
              <a:rPr lang="en-US" altLang="en-US" sz="2400" b="1">
                <a:solidFill>
                  <a:srgbClr val="FFFF00"/>
                </a:solidFill>
              </a:rPr>
              <a:t>Can restrict downward movement of pesticides and fertilizers in the soil. This results in reduced effectiveness of these materials. </a:t>
            </a:r>
          </a:p>
          <a:p>
            <a:pPr marL="609600" indent="-609600">
              <a:lnSpc>
                <a:spcPct val="80000"/>
              </a:lnSpc>
            </a:pPr>
            <a:endParaRPr lang="en-US" altLang="en-US" sz="2400" b="1">
              <a:solidFill>
                <a:srgbClr val="FFFF00"/>
              </a:solidFill>
            </a:endParaRPr>
          </a:p>
        </p:txBody>
      </p:sp>
      <p:pic>
        <p:nvPicPr>
          <p:cNvPr id="60420" name="Picture 4" descr="L399-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0"/>
            <a:ext cx="3352800" cy="247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Cultivation</a:t>
            </a:r>
          </a:p>
        </p:txBody>
      </p:sp>
      <p:sp>
        <p:nvSpPr>
          <p:cNvPr id="62467" name="Rectangle 3"/>
          <p:cNvSpPr>
            <a:spLocks noGrp="1" noChangeArrowheads="1"/>
          </p:cNvSpPr>
          <p:nvPr>
            <p:ph type="body" idx="1"/>
          </p:nvPr>
        </p:nvSpPr>
        <p:spPr/>
        <p:txBody>
          <a:bodyPr/>
          <a:lstStyle/>
          <a:p>
            <a:r>
              <a:rPr lang="en-US" altLang="en-US" b="1"/>
              <a:t>Cultivation practices reduce surface compaction and thatch accumulation, improve soil aeration and water infiltration, and promote root growth.</a:t>
            </a:r>
          </a:p>
          <a:p>
            <a:r>
              <a:rPr lang="en-US" altLang="en-US" b="1"/>
              <a:t>Practices include:</a:t>
            </a:r>
          </a:p>
          <a:p>
            <a:pPr lvl="1"/>
            <a:r>
              <a:rPr lang="en-US" altLang="en-US" b="1"/>
              <a:t>Vertical Mowing</a:t>
            </a:r>
          </a:p>
          <a:p>
            <a:pPr lvl="1"/>
            <a:r>
              <a:rPr lang="en-US" altLang="en-US" b="1"/>
              <a:t>Core Aeration</a:t>
            </a:r>
          </a:p>
          <a:p>
            <a:pPr lvl="1"/>
            <a:r>
              <a:rPr lang="en-US" altLang="en-US" b="1"/>
              <a:t>Topdressing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Cultivation</a:t>
            </a:r>
          </a:p>
        </p:txBody>
      </p:sp>
      <p:sp>
        <p:nvSpPr>
          <p:cNvPr id="15363" name="Rectangle 3"/>
          <p:cNvSpPr>
            <a:spLocks noGrp="1" noChangeArrowheads="1"/>
          </p:cNvSpPr>
          <p:nvPr>
            <p:ph type="body" idx="1"/>
          </p:nvPr>
        </p:nvSpPr>
        <p:spPr>
          <a:xfrm>
            <a:off x="228600" y="1600200"/>
            <a:ext cx="8610600" cy="4953000"/>
          </a:xfrm>
        </p:spPr>
        <p:txBody>
          <a:bodyPr/>
          <a:lstStyle/>
          <a:p>
            <a:pPr>
              <a:lnSpc>
                <a:spcPct val="90000"/>
              </a:lnSpc>
            </a:pPr>
            <a:r>
              <a:rPr lang="en-US" altLang="en-US" sz="2900" b="1">
                <a:solidFill>
                  <a:srgbClr val="FFFF00"/>
                </a:solidFill>
                <a:ea typeface="Times New Roman" charset="0"/>
                <a:cs typeface="Times New Roman" charset="0"/>
              </a:rPr>
              <a:t>The traffic on fields produces a compacted surface layer in the top 2 to 3 inches of soil. This results in reduced pore space, reduced internal air and water movement and gradual thinning of the turf.</a:t>
            </a:r>
          </a:p>
          <a:p>
            <a:pPr>
              <a:lnSpc>
                <a:spcPct val="90000"/>
              </a:lnSpc>
            </a:pPr>
            <a:endParaRPr lang="en-US" altLang="en-US" sz="2900" b="1">
              <a:solidFill>
                <a:srgbClr val="FFFF00"/>
              </a:solidFill>
              <a:ea typeface="Times New Roman" charset="0"/>
              <a:cs typeface="Times New Roman" charset="0"/>
            </a:endParaRPr>
          </a:p>
          <a:p>
            <a:pPr>
              <a:lnSpc>
                <a:spcPct val="90000"/>
              </a:lnSpc>
            </a:pPr>
            <a:r>
              <a:rPr lang="en-US" altLang="en-US" sz="2900" b="1">
                <a:solidFill>
                  <a:srgbClr val="FFFF00"/>
                </a:solidFill>
                <a:ea typeface="Times New Roman" charset="0"/>
                <a:cs typeface="Times New Roman" charset="0"/>
              </a:rPr>
              <a:t>The centers of football fields, around sideline bench areas, soccer goal mouths and baseball diamond infields are good examples of areas prone to soil compaction. These conditions are worsened when the field is used under wet conditions.</a:t>
            </a:r>
            <a:r>
              <a:rPr lang="en-US" altLang="en-US" sz="2900" b="1">
                <a:solidFill>
                  <a:srgbClr val="FFFF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533400"/>
            <a:ext cx="7772400" cy="1143000"/>
          </a:xfrm>
        </p:spPr>
        <p:txBody>
          <a:bodyPr/>
          <a:lstStyle/>
          <a:p>
            <a:r>
              <a:rPr lang="en-US" altLang="en-US" b="0"/>
              <a:t>Athletic Field Management</a:t>
            </a:r>
          </a:p>
        </p:txBody>
      </p:sp>
      <p:sp>
        <p:nvSpPr>
          <p:cNvPr id="3075" name="Rectangle 3"/>
          <p:cNvSpPr>
            <a:spLocks noGrp="1" noChangeArrowheads="1"/>
          </p:cNvSpPr>
          <p:nvPr>
            <p:ph type="body" sz="half" idx="1"/>
          </p:nvPr>
        </p:nvSpPr>
        <p:spPr>
          <a:xfrm>
            <a:off x="228600" y="2057400"/>
            <a:ext cx="4267200" cy="4114800"/>
          </a:xfrm>
        </p:spPr>
        <p:txBody>
          <a:bodyPr/>
          <a:lstStyle/>
          <a:p>
            <a:r>
              <a:rPr lang="en-US" altLang="en-US" sz="2500" b="1">
                <a:solidFill>
                  <a:srgbClr val="FFFF00"/>
                </a:solidFill>
                <a:ea typeface="Times New Roman" charset="0"/>
                <a:cs typeface="Times New Roman" charset="0"/>
              </a:rPr>
              <a:t>A good athletic field management program produces an attractive and wear-resistant surface. </a:t>
            </a:r>
          </a:p>
          <a:p>
            <a:r>
              <a:rPr lang="en-US" altLang="en-US" sz="2500" b="1">
                <a:solidFill>
                  <a:srgbClr val="FFFF00"/>
                </a:solidFill>
                <a:ea typeface="Times New Roman" charset="0"/>
                <a:cs typeface="Times New Roman" charset="0"/>
              </a:rPr>
              <a:t>This results from proper field construction, turfgrass selection, properly-timed cultural practices and good judgment of field use.</a:t>
            </a:r>
          </a:p>
        </p:txBody>
      </p:sp>
      <p:sp>
        <p:nvSpPr>
          <p:cNvPr id="3076" name="Rectangle 4"/>
          <p:cNvSpPr>
            <a:spLocks noGrp="1" noChangeArrowheads="1"/>
          </p:cNvSpPr>
          <p:nvPr>
            <p:ph sz="half" idx="2"/>
          </p:nvPr>
        </p:nvSpPr>
        <p:spPr/>
        <p:txBody>
          <a:bodyPr/>
          <a:lstStyle/>
          <a:p>
            <a:endParaRPr lang="en-US" altLang="en-US" sz="2500"/>
          </a:p>
        </p:txBody>
      </p:sp>
      <p:pic>
        <p:nvPicPr>
          <p:cNvPr id="3078" name="Picture 6" descr="crw_80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4343400" cy="329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228600"/>
            <a:ext cx="7772400" cy="1143000"/>
          </a:xfrm>
        </p:spPr>
        <p:txBody>
          <a:bodyPr/>
          <a:lstStyle/>
          <a:p>
            <a:r>
              <a:rPr lang="en-US" altLang="en-US"/>
              <a:t>Aeration</a:t>
            </a:r>
          </a:p>
        </p:txBody>
      </p:sp>
      <p:sp>
        <p:nvSpPr>
          <p:cNvPr id="16387" name="Rectangle 3"/>
          <p:cNvSpPr>
            <a:spLocks noGrp="1" noChangeArrowheads="1"/>
          </p:cNvSpPr>
          <p:nvPr>
            <p:ph type="body" sz="half" idx="1"/>
          </p:nvPr>
        </p:nvSpPr>
        <p:spPr>
          <a:xfrm>
            <a:off x="0" y="1219200"/>
            <a:ext cx="4953000" cy="5638800"/>
          </a:xfrm>
        </p:spPr>
        <p:txBody>
          <a:bodyPr/>
          <a:lstStyle/>
          <a:p>
            <a:pPr>
              <a:lnSpc>
                <a:spcPct val="90000"/>
              </a:lnSpc>
            </a:pPr>
            <a:r>
              <a:rPr lang="en-US" altLang="en-US" sz="2200" b="1">
                <a:solidFill>
                  <a:srgbClr val="FFFF00"/>
                </a:solidFill>
                <a:ea typeface="Times New Roman" charset="0"/>
                <a:cs typeface="Times New Roman" charset="0"/>
              </a:rPr>
              <a:t>Aeration (using hollow tines or open spoons) is the most common means of relieving soil compaction, encouraging deep rooting and improving turf quality. Aeration is very important, yet often neglected. </a:t>
            </a:r>
          </a:p>
          <a:p>
            <a:pPr>
              <a:lnSpc>
                <a:spcPct val="90000"/>
              </a:lnSpc>
            </a:pPr>
            <a:r>
              <a:rPr lang="en-US" altLang="en-US" sz="2200" b="1">
                <a:solidFill>
                  <a:srgbClr val="FFFF00"/>
                </a:solidFill>
                <a:ea typeface="Times New Roman" charset="0"/>
                <a:cs typeface="Times New Roman" charset="0"/>
              </a:rPr>
              <a:t>Coring commonly uses a machine that removes a soil core </a:t>
            </a:r>
            <a:r>
              <a:rPr lang="en-US" altLang="en-US" sz="2200" b="1" baseline="30000">
                <a:solidFill>
                  <a:srgbClr val="FFFF00"/>
                </a:solidFill>
                <a:ea typeface="Times New Roman" charset="0"/>
                <a:cs typeface="Times New Roman" charset="0"/>
              </a:rPr>
              <a:t>3</a:t>
            </a:r>
            <a:r>
              <a:rPr lang="en-US" altLang="en-US" sz="2200" b="1">
                <a:solidFill>
                  <a:srgbClr val="FFFF00"/>
                </a:solidFill>
                <a:ea typeface="Times New Roman" charset="0"/>
                <a:cs typeface="Times New Roman" charset="0"/>
              </a:rPr>
              <a:t>/</a:t>
            </a:r>
            <a:r>
              <a:rPr lang="en-US" altLang="en-US" sz="2200" b="1" baseline="-30000">
                <a:solidFill>
                  <a:srgbClr val="FFFF00"/>
                </a:solidFill>
                <a:ea typeface="Times New Roman" charset="0"/>
                <a:cs typeface="Times New Roman" charset="0"/>
              </a:rPr>
              <a:t>4</a:t>
            </a:r>
            <a:r>
              <a:rPr lang="en-US" altLang="en-US" sz="2200" b="1">
                <a:solidFill>
                  <a:srgbClr val="FFFF00"/>
                </a:solidFill>
                <a:ea typeface="Times New Roman" charset="0"/>
                <a:cs typeface="Times New Roman" charset="0"/>
              </a:rPr>
              <a:t> - 1 inch in diameter to a depth of 3 to 4 inches. A core of soil should be removed and deposited on the soil surface.</a:t>
            </a:r>
          </a:p>
          <a:p>
            <a:pPr>
              <a:lnSpc>
                <a:spcPct val="90000"/>
              </a:lnSpc>
            </a:pPr>
            <a:r>
              <a:rPr lang="en-US" altLang="en-US" sz="2200" b="1">
                <a:solidFill>
                  <a:srgbClr val="FFFF00"/>
                </a:solidFill>
                <a:ea typeface="Times New Roman" charset="0"/>
                <a:cs typeface="Times New Roman" charset="0"/>
              </a:rPr>
              <a:t>Frequency of aeration generally depends on soil texture and frequency of field use. Fine texture soils, fields with heavy use and fields used when wet need more frequent aeration.</a:t>
            </a:r>
          </a:p>
        </p:txBody>
      </p:sp>
      <p:pic>
        <p:nvPicPr>
          <p:cNvPr id="16390" name="Picture 6" descr="core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0" y="1143000"/>
            <a:ext cx="3481388" cy="2466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6391" name="Picture 7" descr="AERIFY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38750" y="4191000"/>
            <a:ext cx="3448050" cy="2600325"/>
          </a:xfrm>
          <a:noFill/>
          <a:ln w="25400">
            <a:solidFill>
              <a:schemeClr val="bg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4191000" cy="1143000"/>
          </a:xfrm>
        </p:spPr>
        <p:txBody>
          <a:bodyPr/>
          <a:lstStyle/>
          <a:p>
            <a:r>
              <a:rPr lang="en-US" altLang="en-US">
                <a:effectLst>
                  <a:outerShdw blurRad="38100" dist="38100" dir="2700000" algn="tl">
                    <a:srgbClr val="000000"/>
                  </a:outerShdw>
                </a:effectLst>
              </a:rPr>
              <a:t>Aeration</a:t>
            </a:r>
          </a:p>
        </p:txBody>
      </p:sp>
      <p:sp>
        <p:nvSpPr>
          <p:cNvPr id="63491" name="Rectangle 3"/>
          <p:cNvSpPr>
            <a:spLocks noGrp="1" noChangeArrowheads="1"/>
          </p:cNvSpPr>
          <p:nvPr>
            <p:ph type="body" sz="half" idx="1"/>
          </p:nvPr>
        </p:nvSpPr>
        <p:spPr>
          <a:xfrm>
            <a:off x="0" y="2743200"/>
            <a:ext cx="9144000" cy="4114800"/>
          </a:xfrm>
        </p:spPr>
        <p:txBody>
          <a:bodyPr/>
          <a:lstStyle/>
          <a:p>
            <a:pPr>
              <a:lnSpc>
                <a:spcPct val="80000"/>
              </a:lnSpc>
            </a:pPr>
            <a:r>
              <a:rPr lang="en-US" altLang="en-US" sz="2700" b="1">
                <a:solidFill>
                  <a:srgbClr val="FFFF00"/>
                </a:solidFill>
                <a:ea typeface="Times New Roman" charset="0"/>
                <a:cs typeface="Times New Roman" charset="0"/>
              </a:rPr>
              <a:t>As a general rule, the spacing between aeration holes should be 2 to 3 inches; 3 passes in different directions.</a:t>
            </a:r>
          </a:p>
          <a:p>
            <a:pPr>
              <a:lnSpc>
                <a:spcPct val="80000"/>
              </a:lnSpc>
            </a:pPr>
            <a:r>
              <a:rPr lang="en-US" altLang="en-US" sz="2700" b="1">
                <a:solidFill>
                  <a:srgbClr val="FFFF00"/>
                </a:solidFill>
                <a:ea typeface="Times New Roman" charset="0"/>
                <a:cs typeface="Times New Roman" charset="0"/>
              </a:rPr>
              <a:t>Aerate fields a minimum of two times per year. The first should be done in the spring just before fertilization and the second in mid summer. </a:t>
            </a:r>
          </a:p>
          <a:p>
            <a:pPr>
              <a:lnSpc>
                <a:spcPct val="80000"/>
              </a:lnSpc>
            </a:pPr>
            <a:r>
              <a:rPr lang="en-US" altLang="en-US" sz="2700" b="1">
                <a:solidFill>
                  <a:srgbClr val="FFFF00"/>
                </a:solidFill>
                <a:ea typeface="Times New Roman" charset="0"/>
                <a:cs typeface="Times New Roman" charset="0"/>
              </a:rPr>
              <a:t>Each aeration should involve a minimum of three passes over the playing field. If field use is heavy or the soil is compacted, aerate monthly during the growing season. </a:t>
            </a:r>
          </a:p>
          <a:p>
            <a:pPr>
              <a:lnSpc>
                <a:spcPct val="80000"/>
              </a:lnSpc>
            </a:pPr>
            <a:r>
              <a:rPr lang="en-US" altLang="en-US" sz="2700" b="1">
                <a:solidFill>
                  <a:srgbClr val="FFFF00"/>
                </a:solidFill>
                <a:ea typeface="Times New Roman" charset="0"/>
                <a:cs typeface="Times New Roman" charset="0"/>
              </a:rPr>
              <a:t>After the soil cores have dried, they can be crumbled and spread over the turf by using a flexible steel drag mat or some other means.</a:t>
            </a:r>
            <a:r>
              <a:rPr lang="en-US" altLang="en-US" sz="2700" b="1">
                <a:solidFill>
                  <a:srgbClr val="FFFF00"/>
                </a:solidFill>
              </a:rPr>
              <a:t> </a:t>
            </a:r>
          </a:p>
          <a:p>
            <a:pPr>
              <a:lnSpc>
                <a:spcPct val="80000"/>
              </a:lnSpc>
            </a:pPr>
            <a:endParaRPr lang="en-US" altLang="en-US" sz="2500"/>
          </a:p>
        </p:txBody>
      </p:sp>
      <p:pic>
        <p:nvPicPr>
          <p:cNvPr id="63494" name="Picture 6" descr="L394-3"/>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88113" y="0"/>
            <a:ext cx="2655887"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Rectangle 16"/>
          <p:cNvSpPr>
            <a:spLocks noGrp="1" noChangeArrowheads="1"/>
          </p:cNvSpPr>
          <p:nvPr>
            <p:ph type="title"/>
          </p:nvPr>
        </p:nvSpPr>
        <p:spPr/>
        <p:txBody>
          <a:bodyPr/>
          <a:lstStyle/>
          <a:p>
            <a:r>
              <a:rPr lang="en-US" altLang="en-US"/>
              <a:t>Slicing</a:t>
            </a:r>
          </a:p>
        </p:txBody>
      </p:sp>
      <p:pic>
        <p:nvPicPr>
          <p:cNvPr id="17412" name="Picture 4" descr="aerator d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52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7423" name="Picture 15" descr="vertblade.jp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3581400"/>
            <a:ext cx="4191000" cy="303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7426" name="Rectangle 18"/>
          <p:cNvSpPr>
            <a:spLocks noChangeArrowheads="1"/>
          </p:cNvSpPr>
          <p:nvPr/>
        </p:nvSpPr>
        <p:spPr bwMode="auto">
          <a:xfrm>
            <a:off x="228600" y="1828800"/>
            <a:ext cx="8610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chemeClr val="tx2"/>
              </a:buClr>
            </a:pPr>
            <a:r>
              <a:rPr lang="en-US" altLang="en-US" b="1">
                <a:solidFill>
                  <a:srgbClr val="FFFF00"/>
                </a:solidFill>
              </a:rPr>
              <a:t>Slicing with solid blades 1/4 to ½ inch wide cultivates the soil with minimum surface disruption. Units with offset times can be quite effective in relieving soil compaction.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When to aerate…</a:t>
            </a:r>
          </a:p>
        </p:txBody>
      </p:sp>
      <p:sp>
        <p:nvSpPr>
          <p:cNvPr id="18435" name="Rectangle 3"/>
          <p:cNvSpPr>
            <a:spLocks noGrp="1" noChangeArrowheads="1"/>
          </p:cNvSpPr>
          <p:nvPr>
            <p:ph type="body" idx="1"/>
          </p:nvPr>
        </p:nvSpPr>
        <p:spPr>
          <a:xfrm>
            <a:off x="76200" y="2057400"/>
            <a:ext cx="8915400" cy="4572000"/>
          </a:xfrm>
        </p:spPr>
        <p:txBody>
          <a:bodyPr/>
          <a:lstStyle/>
          <a:p>
            <a:pPr>
              <a:lnSpc>
                <a:spcPct val="80000"/>
              </a:lnSpc>
            </a:pPr>
            <a:r>
              <a:rPr lang="en-US" altLang="en-US" sz="2900" b="1">
                <a:solidFill>
                  <a:srgbClr val="FFFF00"/>
                </a:solidFill>
                <a:ea typeface="Times New Roman" charset="0"/>
                <a:cs typeface="Times New Roman" charset="0"/>
              </a:rPr>
              <a:t>Aerate when soil moisture is at field capacity. This generally translate to 8 to 24 hours after rainfall or irrigation or when a spoon-type aerator would remove soil cores to the surface. </a:t>
            </a:r>
          </a:p>
          <a:p>
            <a:pPr>
              <a:lnSpc>
                <a:spcPct val="80000"/>
              </a:lnSpc>
            </a:pPr>
            <a:r>
              <a:rPr lang="en-US" altLang="en-US" sz="2900" b="1">
                <a:solidFill>
                  <a:srgbClr val="FFFF00"/>
                </a:solidFill>
                <a:ea typeface="Times New Roman" charset="0"/>
                <a:cs typeface="Times New Roman" charset="0"/>
              </a:rPr>
              <a:t>If moisture were higher or lower, cores would not easily move to the surface. </a:t>
            </a:r>
          </a:p>
          <a:p>
            <a:pPr>
              <a:lnSpc>
                <a:spcPct val="80000"/>
              </a:lnSpc>
            </a:pPr>
            <a:r>
              <a:rPr lang="en-US" altLang="en-US" sz="2900" b="1">
                <a:solidFill>
                  <a:srgbClr val="FFFF00"/>
                </a:solidFill>
                <a:ea typeface="Times New Roman" charset="0"/>
                <a:cs typeface="Times New Roman" charset="0"/>
              </a:rPr>
              <a:t>Some equipment, particularly solid tines or blades, are most effective when soil moisture is drier than field capacity. </a:t>
            </a:r>
          </a:p>
          <a:p>
            <a:pPr>
              <a:lnSpc>
                <a:spcPct val="80000"/>
              </a:lnSpc>
            </a:pPr>
            <a:r>
              <a:rPr lang="en-US" altLang="en-US" sz="2900" b="1">
                <a:solidFill>
                  <a:srgbClr val="FFFF00"/>
                </a:solidFill>
                <a:ea typeface="Times New Roman" charset="0"/>
                <a:cs typeface="Times New Roman" charset="0"/>
              </a:rPr>
              <a:t>Aerate when the turf is actively growing and not under stress.</a:t>
            </a:r>
            <a:r>
              <a:rPr lang="en-US" altLang="en-US" sz="2900" b="1">
                <a:solidFill>
                  <a:srgbClr val="FFFF00"/>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L39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1325"/>
            <a:ext cx="5257800" cy="3876675"/>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609600" y="228600"/>
            <a:ext cx="7772400" cy="1143000"/>
          </a:xfrm>
        </p:spPr>
        <p:txBody>
          <a:bodyPr/>
          <a:lstStyle/>
          <a:p>
            <a:r>
              <a:rPr lang="en-US" altLang="en-US"/>
              <a:t>Vertical Mowing</a:t>
            </a:r>
          </a:p>
        </p:txBody>
      </p:sp>
      <p:sp>
        <p:nvSpPr>
          <p:cNvPr id="19459" name="Rectangle 3"/>
          <p:cNvSpPr>
            <a:spLocks noGrp="1" noChangeArrowheads="1"/>
          </p:cNvSpPr>
          <p:nvPr>
            <p:ph type="body" idx="1"/>
          </p:nvPr>
        </p:nvSpPr>
        <p:spPr>
          <a:xfrm>
            <a:off x="152400" y="1295400"/>
            <a:ext cx="8991600" cy="1676400"/>
          </a:xfrm>
        </p:spPr>
        <p:txBody>
          <a:bodyPr/>
          <a:lstStyle/>
          <a:p>
            <a:r>
              <a:rPr lang="en-US" altLang="en-US" sz="2500" b="1">
                <a:solidFill>
                  <a:srgbClr val="FFFF00"/>
                </a:solidFill>
                <a:ea typeface="Times New Roman" charset="0"/>
                <a:cs typeface="Times New Roman" charset="0"/>
              </a:rPr>
              <a:t>Vertical mowing is only needed where thatch is excessive (generally thicker than ½ inch). Thinned areas should not be vertically mowed unless done prior to reseeding or overseeding and when the turf is actively growing.</a:t>
            </a:r>
            <a:r>
              <a:rPr lang="en-US" altLang="en-US" sz="2500" b="1">
                <a:solidFill>
                  <a:srgbClr val="FFFF00"/>
                </a:solidFill>
              </a:rPr>
              <a:t> </a:t>
            </a:r>
          </a:p>
        </p:txBody>
      </p:sp>
      <p:pic>
        <p:nvPicPr>
          <p:cNvPr id="19468" name="Picture 12" descr="Verticu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24200"/>
            <a:ext cx="3886200" cy="3059113"/>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Topdressing</a:t>
            </a:r>
          </a:p>
        </p:txBody>
      </p:sp>
      <p:sp>
        <p:nvSpPr>
          <p:cNvPr id="69635" name="Rectangle 3"/>
          <p:cNvSpPr>
            <a:spLocks noGrp="1" noChangeArrowheads="1"/>
          </p:cNvSpPr>
          <p:nvPr>
            <p:ph type="body" sz="half" idx="1"/>
          </p:nvPr>
        </p:nvSpPr>
        <p:spPr>
          <a:xfrm>
            <a:off x="152400" y="1752600"/>
            <a:ext cx="4648200" cy="4876800"/>
          </a:xfrm>
        </p:spPr>
        <p:txBody>
          <a:bodyPr/>
          <a:lstStyle/>
          <a:p>
            <a:pPr>
              <a:lnSpc>
                <a:spcPct val="90000"/>
              </a:lnSpc>
            </a:pPr>
            <a:r>
              <a:rPr lang="en-US" altLang="en-US" sz="2500" b="1">
                <a:solidFill>
                  <a:srgbClr val="FFFF00"/>
                </a:solidFill>
                <a:ea typeface="Times New Roman" charset="0"/>
                <a:cs typeface="Times New Roman" charset="0"/>
              </a:rPr>
              <a:t>Topdressing is the addition of a thin layer of soil on the turf surface. </a:t>
            </a:r>
          </a:p>
          <a:p>
            <a:pPr>
              <a:lnSpc>
                <a:spcPct val="90000"/>
              </a:lnSpc>
            </a:pPr>
            <a:r>
              <a:rPr lang="en-US" altLang="en-US" sz="2500" b="1">
                <a:solidFill>
                  <a:srgbClr val="FFFF00"/>
                </a:solidFill>
                <a:ea typeface="Times New Roman" charset="0"/>
                <a:cs typeface="Times New Roman" charset="0"/>
              </a:rPr>
              <a:t>Parts of the field that are used continuously tend to become depressed from the heavy use. </a:t>
            </a:r>
          </a:p>
          <a:p>
            <a:pPr>
              <a:lnSpc>
                <a:spcPct val="90000"/>
              </a:lnSpc>
            </a:pPr>
            <a:r>
              <a:rPr lang="en-US" altLang="en-US" sz="2500" b="1">
                <a:solidFill>
                  <a:srgbClr val="FFFF00"/>
                </a:solidFill>
                <a:ea typeface="Times New Roman" charset="0"/>
                <a:cs typeface="Times New Roman" charset="0"/>
              </a:rPr>
              <a:t>Topdressing with a </a:t>
            </a:r>
            <a:r>
              <a:rPr lang="en-US" altLang="en-US" sz="2500" b="1" baseline="30000">
                <a:solidFill>
                  <a:srgbClr val="FFFF00"/>
                </a:solidFill>
                <a:ea typeface="Times New Roman" charset="0"/>
                <a:cs typeface="Times New Roman" charset="0"/>
              </a:rPr>
              <a:t>1</a:t>
            </a:r>
            <a:r>
              <a:rPr lang="en-US" altLang="en-US" sz="2500" b="1">
                <a:solidFill>
                  <a:srgbClr val="FFFF00"/>
                </a:solidFill>
                <a:ea typeface="Times New Roman" charset="0"/>
                <a:cs typeface="Times New Roman" charset="0"/>
              </a:rPr>
              <a:t>/</a:t>
            </a:r>
            <a:r>
              <a:rPr lang="en-US" altLang="en-US" sz="2500" b="1" baseline="-30000">
                <a:solidFill>
                  <a:srgbClr val="FFFF00"/>
                </a:solidFill>
                <a:ea typeface="Times New Roman" charset="0"/>
                <a:cs typeface="Times New Roman" charset="0"/>
              </a:rPr>
              <a:t>8</a:t>
            </a:r>
            <a:r>
              <a:rPr lang="en-US" altLang="en-US" sz="2500" b="1">
                <a:solidFill>
                  <a:srgbClr val="FFFF00"/>
                </a:solidFill>
                <a:ea typeface="Times New Roman" charset="0"/>
                <a:cs typeface="Times New Roman" charset="0"/>
              </a:rPr>
              <a:t>-inch layer (10.4 cu. ft. or 0.4 cu. yds. per 1,000 sq. ft.) can level and smooth these areas. </a:t>
            </a:r>
          </a:p>
          <a:p>
            <a:pPr>
              <a:lnSpc>
                <a:spcPct val="90000"/>
              </a:lnSpc>
            </a:pPr>
            <a:r>
              <a:rPr lang="en-US" altLang="en-US" sz="2500" b="1">
                <a:solidFill>
                  <a:srgbClr val="FFFF00"/>
                </a:solidFill>
                <a:ea typeface="Times New Roman" charset="0"/>
                <a:cs typeface="Times New Roman" charset="0"/>
              </a:rPr>
              <a:t>In addition to smoothing the surface, topdressing also reduces thatch.</a:t>
            </a:r>
          </a:p>
        </p:txBody>
      </p:sp>
      <p:pic>
        <p:nvPicPr>
          <p:cNvPr id="69636" name="Picture 4" descr="Image1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r="25699"/>
          <a:stretch>
            <a:fillRect/>
          </a:stretch>
        </p:blipFill>
        <p:spPr>
          <a:xfrm>
            <a:off x="5105400" y="2185988"/>
            <a:ext cx="3735388" cy="3605212"/>
          </a:xfr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457200"/>
            <a:ext cx="4876800" cy="1143000"/>
          </a:xfrm>
        </p:spPr>
        <p:txBody>
          <a:bodyPr/>
          <a:lstStyle/>
          <a:p>
            <a:pPr algn="l"/>
            <a:r>
              <a:rPr lang="en-US" altLang="en-US"/>
              <a:t>Topdressing</a:t>
            </a:r>
          </a:p>
        </p:txBody>
      </p:sp>
      <p:sp>
        <p:nvSpPr>
          <p:cNvPr id="20483" name="Rectangle 3"/>
          <p:cNvSpPr>
            <a:spLocks noGrp="1" noChangeArrowheads="1"/>
          </p:cNvSpPr>
          <p:nvPr>
            <p:ph type="body" sz="half" idx="1"/>
          </p:nvPr>
        </p:nvSpPr>
        <p:spPr>
          <a:xfrm>
            <a:off x="381000" y="3200400"/>
            <a:ext cx="8229600" cy="3200400"/>
          </a:xfrm>
        </p:spPr>
        <p:txBody>
          <a:bodyPr/>
          <a:lstStyle/>
          <a:p>
            <a:pPr>
              <a:lnSpc>
                <a:spcPct val="90000"/>
              </a:lnSpc>
            </a:pPr>
            <a:r>
              <a:rPr lang="en-US" altLang="en-US" sz="2900" b="1">
                <a:solidFill>
                  <a:srgbClr val="FFFF00"/>
                </a:solidFill>
                <a:ea typeface="Times New Roman" charset="0"/>
                <a:cs typeface="Times New Roman" charset="0"/>
              </a:rPr>
              <a:t>Topdressing after fertilization and during periods of active growth is best. </a:t>
            </a:r>
          </a:p>
          <a:p>
            <a:pPr>
              <a:lnSpc>
                <a:spcPct val="90000"/>
              </a:lnSpc>
            </a:pPr>
            <a:r>
              <a:rPr lang="en-US" altLang="en-US" sz="2900" b="1">
                <a:solidFill>
                  <a:srgbClr val="FFFF00"/>
                </a:solidFill>
                <a:ea typeface="Times New Roman" charset="0"/>
                <a:cs typeface="Times New Roman" charset="0"/>
              </a:rPr>
              <a:t>Light, frequent topdressings to build up lower areas are preferred over less frequent, heavier topdressings. </a:t>
            </a:r>
          </a:p>
          <a:p>
            <a:pPr>
              <a:lnSpc>
                <a:spcPct val="90000"/>
              </a:lnSpc>
            </a:pPr>
            <a:r>
              <a:rPr lang="en-US" altLang="en-US" sz="2900" b="1" i="1">
                <a:solidFill>
                  <a:srgbClr val="FFFF00"/>
                </a:solidFill>
                <a:ea typeface="Times New Roman" charset="0"/>
                <a:cs typeface="Times New Roman" charset="0"/>
              </a:rPr>
              <a:t>The topdressing soil should be of similar texture to the soil on site</a:t>
            </a:r>
            <a:r>
              <a:rPr lang="en-US" altLang="en-US" sz="2900" b="1">
                <a:solidFill>
                  <a:srgbClr val="FFFF00"/>
                </a:solidFill>
                <a:ea typeface="Times New Roman" charset="0"/>
                <a:cs typeface="Times New Roman" charset="0"/>
              </a:rPr>
              <a:t> and can be dragged into the turf with a flexible mat.</a:t>
            </a:r>
          </a:p>
        </p:txBody>
      </p:sp>
      <p:pic>
        <p:nvPicPr>
          <p:cNvPr id="20486" name="Picture 6" descr="002_2Topdr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216400" cy="281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81000"/>
            <a:ext cx="6629400" cy="1143000"/>
          </a:xfrm>
        </p:spPr>
        <p:txBody>
          <a:bodyPr/>
          <a:lstStyle/>
          <a:p>
            <a:r>
              <a:rPr lang="en-US" altLang="en-US"/>
              <a:t>High Wear Areas</a:t>
            </a:r>
          </a:p>
        </p:txBody>
      </p:sp>
      <p:sp>
        <p:nvSpPr>
          <p:cNvPr id="21507" name="Rectangle 3"/>
          <p:cNvSpPr>
            <a:spLocks noGrp="1" noChangeArrowheads="1"/>
          </p:cNvSpPr>
          <p:nvPr>
            <p:ph type="body" sz="half" idx="1"/>
          </p:nvPr>
        </p:nvSpPr>
        <p:spPr>
          <a:xfrm>
            <a:off x="228600" y="1752600"/>
            <a:ext cx="4267200" cy="4876800"/>
          </a:xfrm>
        </p:spPr>
        <p:txBody>
          <a:bodyPr/>
          <a:lstStyle/>
          <a:p>
            <a:pPr>
              <a:lnSpc>
                <a:spcPct val="90000"/>
              </a:lnSpc>
            </a:pPr>
            <a:r>
              <a:rPr lang="en-US" altLang="en-US" sz="2400" b="1">
                <a:solidFill>
                  <a:srgbClr val="FFFF00"/>
                </a:solidFill>
                <a:ea typeface="Times New Roman" charset="0"/>
                <a:cs typeface="Times New Roman" charset="0"/>
              </a:rPr>
              <a:t>Soccer fields create special challenges because the fields are heavily used in the fall and spring when bermudagrass is growing slowly or not at all. </a:t>
            </a:r>
          </a:p>
          <a:p>
            <a:pPr>
              <a:lnSpc>
                <a:spcPct val="90000"/>
              </a:lnSpc>
            </a:pPr>
            <a:r>
              <a:rPr lang="en-US" altLang="en-US" sz="2400" b="1">
                <a:solidFill>
                  <a:srgbClr val="FFFF00"/>
                </a:solidFill>
                <a:ea typeface="Times New Roman" charset="0"/>
                <a:cs typeface="Times New Roman" charset="0"/>
              </a:rPr>
              <a:t>One technique used to address this issue is to construct fields so sidelines can be moved 2 to 3 yards in all directions. </a:t>
            </a:r>
          </a:p>
          <a:p>
            <a:pPr>
              <a:lnSpc>
                <a:spcPct val="90000"/>
              </a:lnSpc>
            </a:pPr>
            <a:r>
              <a:rPr lang="en-US" altLang="en-US" sz="2400" b="1">
                <a:solidFill>
                  <a:srgbClr val="FFFF00"/>
                </a:solidFill>
                <a:ea typeface="Times New Roman" charset="0"/>
                <a:cs typeface="Times New Roman" charset="0"/>
              </a:rPr>
              <a:t>This helps reduce wear from the linesman. Using movable goals helps disperse traffic.</a:t>
            </a:r>
          </a:p>
        </p:txBody>
      </p:sp>
      <p:pic>
        <p:nvPicPr>
          <p:cNvPr id="40967" name="Picture 7" desc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418147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0969" name="Picture 9" descr="483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04800"/>
            <a:ext cx="1931987"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4800" y="1219200"/>
            <a:ext cx="5562600" cy="1143000"/>
          </a:xfrm>
        </p:spPr>
        <p:txBody>
          <a:bodyPr/>
          <a:lstStyle/>
          <a:p>
            <a:r>
              <a:rPr lang="en-US" altLang="en-US"/>
              <a:t>High Wear Areas</a:t>
            </a:r>
          </a:p>
        </p:txBody>
      </p:sp>
      <p:sp>
        <p:nvSpPr>
          <p:cNvPr id="74755" name="Rectangle 3"/>
          <p:cNvSpPr>
            <a:spLocks noGrp="1" noChangeArrowheads="1"/>
          </p:cNvSpPr>
          <p:nvPr>
            <p:ph type="body" sz="half" idx="1"/>
          </p:nvPr>
        </p:nvSpPr>
        <p:spPr>
          <a:xfrm>
            <a:off x="228600" y="3124200"/>
            <a:ext cx="8305800" cy="3505200"/>
          </a:xfrm>
        </p:spPr>
        <p:txBody>
          <a:bodyPr/>
          <a:lstStyle/>
          <a:p>
            <a:r>
              <a:rPr lang="en-US" altLang="en-US" sz="2900" b="1">
                <a:solidFill>
                  <a:srgbClr val="FFFF00"/>
                </a:solidFill>
                <a:ea typeface="Times New Roman" charset="0"/>
                <a:cs typeface="Times New Roman" charset="0"/>
              </a:rPr>
              <a:t>Another practice for such conditions is to use more fertilizer later in the year. This helps retain growth later in the fall and earlier in the spring. </a:t>
            </a:r>
          </a:p>
          <a:p>
            <a:r>
              <a:rPr lang="en-US" altLang="en-US" sz="2900" b="1">
                <a:solidFill>
                  <a:srgbClr val="FFFF00"/>
                </a:solidFill>
                <a:ea typeface="Times New Roman" charset="0"/>
                <a:cs typeface="Times New Roman" charset="0"/>
              </a:rPr>
              <a:t>These areas also need more aeration to reduce the soil compaction (once per month). Finally, allowing the turf to grow slightly higher (up to ½ inch) in the fall should improve wear tolerance.</a:t>
            </a:r>
            <a:r>
              <a:rPr lang="en-US" altLang="en-US" sz="2900" b="1">
                <a:solidFill>
                  <a:srgbClr val="FFFF00"/>
                </a:solidFill>
              </a:rPr>
              <a:t> </a:t>
            </a:r>
          </a:p>
          <a:p>
            <a:endParaRPr lang="en-US" altLang="en-US" sz="2900"/>
          </a:p>
        </p:txBody>
      </p:sp>
      <p:pic>
        <p:nvPicPr>
          <p:cNvPr id="74758" name="Picture 6" descr="j028632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6375" y="381000"/>
            <a:ext cx="2263775"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Field Use</a:t>
            </a:r>
          </a:p>
        </p:txBody>
      </p:sp>
      <p:sp>
        <p:nvSpPr>
          <p:cNvPr id="22531" name="Rectangle 3"/>
          <p:cNvSpPr>
            <a:spLocks noGrp="1" noChangeArrowheads="1"/>
          </p:cNvSpPr>
          <p:nvPr>
            <p:ph type="body" idx="1"/>
          </p:nvPr>
        </p:nvSpPr>
        <p:spPr>
          <a:xfrm>
            <a:off x="228600" y="1371600"/>
            <a:ext cx="8915400" cy="4419600"/>
          </a:xfrm>
        </p:spPr>
        <p:txBody>
          <a:bodyPr/>
          <a:lstStyle/>
          <a:p>
            <a:pPr marL="533400" indent="-533400">
              <a:lnSpc>
                <a:spcPct val="90000"/>
              </a:lnSpc>
            </a:pPr>
            <a:r>
              <a:rPr lang="en-US" altLang="en-US" sz="2900" b="1">
                <a:solidFill>
                  <a:srgbClr val="FFFF00"/>
                </a:solidFill>
                <a:ea typeface="Times New Roman" charset="0"/>
                <a:cs typeface="Times New Roman" charset="0"/>
              </a:rPr>
              <a:t>There is a limit to the amount of traffic even the best managed turf can stand without excessive injury. Steps that reduce management problems include the following: </a:t>
            </a:r>
          </a:p>
          <a:p>
            <a:pPr marL="533400" indent="-533400">
              <a:lnSpc>
                <a:spcPct val="90000"/>
              </a:lnSpc>
              <a:buFontTx/>
              <a:buAutoNum type="arabicParenBoth"/>
            </a:pPr>
            <a:r>
              <a:rPr lang="en-US" altLang="en-US" sz="2900" b="1">
                <a:solidFill>
                  <a:srgbClr val="FFFF00"/>
                </a:solidFill>
                <a:ea typeface="Times New Roman" charset="0"/>
                <a:cs typeface="Times New Roman" charset="0"/>
              </a:rPr>
              <a:t>schedule minimum use when the field is wet; </a:t>
            </a:r>
          </a:p>
          <a:p>
            <a:pPr marL="533400" indent="-533400">
              <a:lnSpc>
                <a:spcPct val="90000"/>
              </a:lnSpc>
              <a:buFontTx/>
              <a:buAutoNum type="arabicParenBoth"/>
            </a:pPr>
            <a:r>
              <a:rPr lang="en-US" altLang="en-US" sz="2900" b="1">
                <a:solidFill>
                  <a:srgbClr val="FFFF00"/>
                </a:solidFill>
                <a:ea typeface="Times New Roman" charset="0"/>
                <a:cs typeface="Times New Roman" charset="0"/>
              </a:rPr>
              <a:t>rotate areas of play to permit recovery of turf; </a:t>
            </a:r>
          </a:p>
          <a:p>
            <a:pPr marL="533400" indent="-533400">
              <a:lnSpc>
                <a:spcPct val="90000"/>
              </a:lnSpc>
              <a:buFontTx/>
              <a:buAutoNum type="arabicParenBoth"/>
            </a:pPr>
            <a:r>
              <a:rPr lang="en-US" altLang="en-US" sz="2900" b="1">
                <a:solidFill>
                  <a:srgbClr val="FFFF00"/>
                </a:solidFill>
                <a:ea typeface="Times New Roman" charset="0"/>
                <a:cs typeface="Times New Roman" charset="0"/>
              </a:rPr>
              <a:t>avoid or reduce concentrated foot traffic, such as band practice, whenever possible; </a:t>
            </a:r>
          </a:p>
          <a:p>
            <a:pPr marL="533400" indent="-533400">
              <a:lnSpc>
                <a:spcPct val="90000"/>
              </a:lnSpc>
              <a:buFontTx/>
              <a:buAutoNum type="arabicParenBoth"/>
            </a:pPr>
            <a:r>
              <a:rPr lang="en-US" altLang="en-US" sz="2900" b="1">
                <a:solidFill>
                  <a:srgbClr val="FFFF00"/>
                </a:solidFill>
                <a:ea typeface="Times New Roman" charset="0"/>
                <a:cs typeface="Times New Roman" charset="0"/>
              </a:rPr>
              <a:t>limit or withhold use of newly-planted areas until the turf is mature and developed; </a:t>
            </a:r>
          </a:p>
          <a:p>
            <a:pPr marL="533400" indent="-533400">
              <a:lnSpc>
                <a:spcPct val="90000"/>
              </a:lnSpc>
              <a:buFontTx/>
              <a:buAutoNum type="arabicParenBoth"/>
            </a:pPr>
            <a:r>
              <a:rPr lang="en-US" altLang="en-US" sz="2900" b="1">
                <a:solidFill>
                  <a:srgbClr val="FFFF00"/>
                </a:solidFill>
                <a:ea typeface="Times New Roman" charset="0"/>
                <a:cs typeface="Times New Roman" charset="0"/>
              </a:rPr>
              <a:t>allow the turf to recover from winter dormancy before using it in the spring.</a:t>
            </a:r>
            <a:r>
              <a:rPr lang="en-US" altLang="en-US" sz="2900" b="1">
                <a:solidFill>
                  <a:srgbClr val="FFFF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0"/>
              <a:t>Grass Selection</a:t>
            </a:r>
          </a:p>
        </p:txBody>
      </p:sp>
      <p:sp>
        <p:nvSpPr>
          <p:cNvPr id="5123" name="Rectangle 3"/>
          <p:cNvSpPr>
            <a:spLocks noGrp="1" noChangeArrowheads="1"/>
          </p:cNvSpPr>
          <p:nvPr>
            <p:ph type="body" idx="1"/>
          </p:nvPr>
        </p:nvSpPr>
        <p:spPr/>
        <p:txBody>
          <a:bodyPr/>
          <a:lstStyle/>
          <a:p>
            <a:pPr>
              <a:lnSpc>
                <a:spcPct val="90000"/>
              </a:lnSpc>
            </a:pPr>
            <a:r>
              <a:rPr lang="en-US" altLang="en-US" sz="2900" b="1">
                <a:solidFill>
                  <a:srgbClr val="FFFF00"/>
                </a:solidFill>
                <a:ea typeface="Times New Roman" charset="0"/>
                <a:cs typeface="Times New Roman" charset="0"/>
              </a:rPr>
              <a:t>The best and most commonly-used turfgrasses for sports fields are Tifway 419, TifSport and Tifway II hybrid bermudagrasses. </a:t>
            </a:r>
          </a:p>
          <a:p>
            <a:pPr>
              <a:lnSpc>
                <a:spcPct val="90000"/>
              </a:lnSpc>
            </a:pPr>
            <a:r>
              <a:rPr lang="en-US" altLang="en-US" sz="2900" b="1">
                <a:solidFill>
                  <a:srgbClr val="FFFF00"/>
                </a:solidFill>
                <a:ea typeface="Times New Roman" charset="0"/>
                <a:cs typeface="Times New Roman" charset="0"/>
              </a:rPr>
              <a:t>Tif-Sport is a UGA release and has better cold tolerance and better turf quality at lower mowing height than the other two grasses. </a:t>
            </a:r>
          </a:p>
          <a:p>
            <a:pPr>
              <a:lnSpc>
                <a:spcPct val="90000"/>
              </a:lnSpc>
            </a:pPr>
            <a:r>
              <a:rPr lang="en-US" altLang="en-US" sz="2900" b="1">
                <a:solidFill>
                  <a:srgbClr val="FFFF00"/>
                </a:solidFill>
                <a:ea typeface="Times New Roman" charset="0"/>
                <a:cs typeface="Times New Roman" charset="0"/>
              </a:rPr>
              <a:t>Princess-77 and other ‘newer’ seeded type bermudagrasses are preferred for non-irrigated, low maintenance fields.</a:t>
            </a:r>
            <a:r>
              <a:rPr lang="en-US" altLang="en-US" sz="2900" b="1">
                <a:solidFill>
                  <a:srgbClr val="FFFF00"/>
                </a:solidFill>
              </a:rPr>
              <a:t> </a:t>
            </a:r>
          </a:p>
          <a:p>
            <a:pPr>
              <a:lnSpc>
                <a:spcPct val="90000"/>
              </a:lnSpc>
            </a:pPr>
            <a:endParaRPr lang="en-US" altLang="en-US" sz="2900" b="1">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81000"/>
            <a:ext cx="3886200" cy="1143000"/>
          </a:xfrm>
        </p:spPr>
        <p:txBody>
          <a:bodyPr/>
          <a:lstStyle/>
          <a:p>
            <a:r>
              <a:rPr lang="en-US" altLang="en-US"/>
              <a:t>THANKS!</a:t>
            </a:r>
          </a:p>
        </p:txBody>
      </p:sp>
      <p:sp>
        <p:nvSpPr>
          <p:cNvPr id="81923" name="Rectangle 3"/>
          <p:cNvSpPr>
            <a:spLocks noGrp="1" noChangeArrowheads="1"/>
          </p:cNvSpPr>
          <p:nvPr>
            <p:ph type="body" sz="half" idx="1"/>
          </p:nvPr>
        </p:nvSpPr>
        <p:spPr>
          <a:xfrm>
            <a:off x="685800" y="2438400"/>
            <a:ext cx="7696200" cy="4114800"/>
          </a:xfrm>
        </p:spPr>
        <p:txBody>
          <a:bodyPr/>
          <a:lstStyle/>
          <a:p>
            <a:pPr>
              <a:buFontTx/>
              <a:buNone/>
            </a:pPr>
            <a:r>
              <a:rPr lang="en-US" altLang="en-US" sz="3200">
                <a:solidFill>
                  <a:srgbClr val="FFFF00"/>
                </a:solidFill>
              </a:rPr>
              <a:t>For more information, visit the UGA</a:t>
            </a:r>
          </a:p>
          <a:p>
            <a:pPr>
              <a:buFontTx/>
              <a:buNone/>
            </a:pPr>
            <a:r>
              <a:rPr lang="en-US" altLang="en-US" sz="3200">
                <a:solidFill>
                  <a:srgbClr val="FFFF00"/>
                </a:solidFill>
              </a:rPr>
              <a:t>Turfgrass Website at:</a:t>
            </a:r>
          </a:p>
          <a:p>
            <a:pPr lvl="1">
              <a:buFontTx/>
              <a:buNone/>
            </a:pPr>
            <a:r>
              <a:rPr lang="en-US" altLang="en-US" sz="3600" b="1">
                <a:solidFill>
                  <a:srgbClr val="CC3300"/>
                </a:solidFill>
                <a:hlinkClick r:id="rId2"/>
              </a:rPr>
              <a:t>www.georgiaturf.com</a:t>
            </a:r>
            <a:endParaRPr lang="en-US" altLang="en-US" sz="3600" b="1">
              <a:solidFill>
                <a:srgbClr val="CC3300"/>
              </a:solidFill>
            </a:endParaRPr>
          </a:p>
          <a:p>
            <a:pPr lvl="1">
              <a:buFontTx/>
              <a:buNone/>
            </a:pPr>
            <a:endParaRPr lang="en-US" altLang="en-US" sz="3600" b="1">
              <a:solidFill>
                <a:srgbClr val="CC3300"/>
              </a:solidFill>
            </a:endParaRPr>
          </a:p>
          <a:p>
            <a:pPr lvl="1">
              <a:buFontTx/>
              <a:buNone/>
            </a:pPr>
            <a:endParaRPr lang="en-US" altLang="en-US" sz="3600" b="1">
              <a:solidFill>
                <a:srgbClr val="CC3300"/>
              </a:solidFill>
            </a:endParaRPr>
          </a:p>
          <a:p>
            <a:pPr lvl="1">
              <a:buFontTx/>
              <a:buNone/>
            </a:pPr>
            <a:r>
              <a:rPr lang="en-US" altLang="en-US" sz="1800" b="1">
                <a:solidFill>
                  <a:srgbClr val="FFFF00"/>
                </a:solidFill>
              </a:rPr>
              <a:t>Billy Skaggs, Hall County Extension Agent</a:t>
            </a:r>
          </a:p>
          <a:p>
            <a:pPr lvl="1">
              <a:buFontTx/>
              <a:buNone/>
            </a:pPr>
            <a:r>
              <a:rPr lang="en-US" altLang="en-US" sz="1800" b="1">
                <a:solidFill>
                  <a:srgbClr val="FFFF00"/>
                </a:solidFill>
              </a:rPr>
              <a:t>770-535-8293	</a:t>
            </a:r>
            <a:r>
              <a:rPr lang="en-US" altLang="en-US" sz="1800" b="1">
                <a:solidFill>
                  <a:srgbClr val="FFFF00"/>
                </a:solidFill>
                <a:hlinkClick r:id="rId3"/>
              </a:rPr>
              <a:t>bskaggs@uga.edu</a:t>
            </a:r>
            <a:endParaRPr lang="en-US" altLang="en-US" sz="1800" b="1">
              <a:solidFill>
                <a:srgbClr val="FFFF00"/>
              </a:solidFill>
            </a:endParaRPr>
          </a:p>
          <a:p>
            <a:pPr lvl="1">
              <a:buFontTx/>
              <a:buNone/>
            </a:pPr>
            <a:endParaRPr lang="en-US" altLang="en-US" sz="1800" b="1">
              <a:solidFill>
                <a:srgbClr val="FFFF00"/>
              </a:solidFill>
            </a:endParaRPr>
          </a:p>
          <a:p>
            <a:pPr lvl="1">
              <a:buFontTx/>
              <a:buNone/>
            </a:pPr>
            <a:endParaRPr lang="en-US" altLang="en-US" sz="2500"/>
          </a:p>
        </p:txBody>
      </p:sp>
      <p:pic>
        <p:nvPicPr>
          <p:cNvPr id="81929" name="Picture 9" descr="The Official Site of the University of Georgia"/>
          <p:cNvPicPr>
            <a:picLocks noChangeAspect="1" noChangeArrowheads="1"/>
          </p:cNvPicPr>
          <p:nvPr/>
        </p:nvPicPr>
        <p:blipFill>
          <a:blip r:embed="rId4">
            <a:extLst>
              <a:ext uri="{28A0092B-C50C-407E-A947-70E740481C1C}">
                <a14:useLocalDpi xmlns:a14="http://schemas.microsoft.com/office/drawing/2010/main" val="0"/>
              </a:ext>
            </a:extLst>
          </a:blip>
          <a:srcRect l="39507" b="6796"/>
          <a:stretch>
            <a:fillRect/>
          </a:stretch>
        </p:blipFill>
        <p:spPr bwMode="auto">
          <a:xfrm>
            <a:off x="5943600" y="304800"/>
            <a:ext cx="2847975"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0"/>
              <a:t>Athletic Field Construction</a:t>
            </a:r>
          </a:p>
        </p:txBody>
      </p:sp>
      <p:sp>
        <p:nvSpPr>
          <p:cNvPr id="6147" name="Rectangle 3"/>
          <p:cNvSpPr>
            <a:spLocks noGrp="1" noChangeArrowheads="1"/>
          </p:cNvSpPr>
          <p:nvPr>
            <p:ph type="body" sz="half" idx="1"/>
          </p:nvPr>
        </p:nvSpPr>
        <p:spPr>
          <a:xfrm>
            <a:off x="0" y="1752600"/>
            <a:ext cx="4495800" cy="4114800"/>
          </a:xfrm>
        </p:spPr>
        <p:txBody>
          <a:bodyPr/>
          <a:lstStyle/>
          <a:p>
            <a:r>
              <a:rPr lang="en-US" altLang="en-US" sz="2900" b="1">
                <a:solidFill>
                  <a:srgbClr val="FFFF00"/>
                </a:solidFill>
                <a:ea typeface="Times New Roman" charset="0"/>
                <a:cs typeface="Times New Roman" charset="0"/>
              </a:rPr>
              <a:t>Proper construction produces a field with good surface and internal drainage that is more easily maintained. </a:t>
            </a:r>
          </a:p>
          <a:p>
            <a:r>
              <a:rPr lang="en-US" altLang="en-US" sz="2900" b="1">
                <a:solidFill>
                  <a:srgbClr val="FFFF00"/>
                </a:solidFill>
                <a:ea typeface="Times New Roman" charset="0"/>
                <a:cs typeface="Times New Roman" charset="0"/>
              </a:rPr>
              <a:t>Field maintenance is generally easier on sandy, well-drained soils than on finer-textured soils that have high clay and silt content.</a:t>
            </a:r>
          </a:p>
        </p:txBody>
      </p:sp>
      <p:pic>
        <p:nvPicPr>
          <p:cNvPr id="6155" name="Picture 11" descr="Carolina Green Athletic Field Con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76388"/>
            <a:ext cx="3886200" cy="2538412"/>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arolina Green Athletic Field 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91000"/>
            <a:ext cx="3962400" cy="257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0" y="5105400"/>
            <a:ext cx="9144000" cy="1524000"/>
          </a:xfrm>
        </p:spPr>
        <p:txBody>
          <a:bodyPr/>
          <a:lstStyle/>
          <a:p>
            <a:pPr>
              <a:lnSpc>
                <a:spcPct val="90000"/>
              </a:lnSpc>
            </a:pPr>
            <a:r>
              <a:rPr lang="en-US" altLang="en-US" sz="2900" b="1">
                <a:solidFill>
                  <a:srgbClr val="FFFF00"/>
                </a:solidFill>
                <a:ea typeface="Times New Roman" charset="0"/>
                <a:cs typeface="Times New Roman" charset="0"/>
              </a:rPr>
              <a:t>A football field should have a crown of 12 inches for sandy soils and 18 inches for clay soils from the sideline to the center or a 1 percent to 1.5 percent slope.</a:t>
            </a:r>
            <a:endParaRPr lang="en-US" altLang="en-US" sz="2900" b="1">
              <a:solidFill>
                <a:srgbClr val="FFFF00"/>
              </a:solidFill>
            </a:endParaRPr>
          </a:p>
        </p:txBody>
      </p:sp>
      <p:sp>
        <p:nvSpPr>
          <p:cNvPr id="4101" name="Rectangle 5"/>
          <p:cNvSpPr>
            <a:spLocks noChangeArrowheads="1"/>
          </p:cNvSpPr>
          <p:nvPr/>
        </p:nvSpPr>
        <p:spPr bwMode="auto">
          <a:xfrm>
            <a:off x="266700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4100" name="Picture 4" descr="http://www.ces.uga.edu/pubcd/C822-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00400" y="0"/>
            <a:ext cx="5943600" cy="48720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0230175"/>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1676400"/>
            <a:ext cx="2362200" cy="2038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943600" y="2514600"/>
            <a:ext cx="3200400" cy="1143000"/>
          </a:xfrm>
        </p:spPr>
        <p:txBody>
          <a:bodyPr/>
          <a:lstStyle/>
          <a:p>
            <a:pPr>
              <a:lnSpc>
                <a:spcPct val="90000"/>
              </a:lnSpc>
            </a:pPr>
            <a:r>
              <a:rPr lang="en-US" altLang="en-US" sz="2900" b="1">
                <a:solidFill>
                  <a:srgbClr val="FFFF00"/>
                </a:solidFill>
                <a:ea typeface="Times New Roman" charset="0"/>
                <a:cs typeface="Times New Roman" charset="0"/>
              </a:rPr>
              <a:t>Baseball infields should have a 1 percent slope or an 8-inch fall from the bottom of the pitcher's mound to beyond the baseline. </a:t>
            </a:r>
          </a:p>
        </p:txBody>
      </p:sp>
      <p:sp>
        <p:nvSpPr>
          <p:cNvPr id="7173" name="Rectangle 5"/>
          <p:cNvSpPr>
            <a:spLocks noChangeArrowheads="1"/>
          </p:cNvSpPr>
          <p:nvPr/>
        </p:nvSpPr>
        <p:spPr bwMode="auto">
          <a:xfrm>
            <a:off x="3224213" y="187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7172" name="Picture 4" descr="http://www.ces.uga.edu/pubcd/C822-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5737225" cy="6629400"/>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descr="j02157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
            <a:ext cx="2219325" cy="191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0"/>
            <a:ext cx="4191000" cy="914400"/>
          </a:xfrm>
        </p:spPr>
        <p:txBody>
          <a:bodyPr/>
          <a:lstStyle/>
          <a:p>
            <a:r>
              <a:rPr lang="en-US" altLang="en-US" b="0"/>
              <a:t>Soccer Field</a:t>
            </a:r>
          </a:p>
        </p:txBody>
      </p:sp>
      <p:sp>
        <p:nvSpPr>
          <p:cNvPr id="28675" name="Rectangle 3"/>
          <p:cNvSpPr>
            <a:spLocks noGrp="1" noChangeArrowheads="1"/>
          </p:cNvSpPr>
          <p:nvPr>
            <p:ph type="body" idx="1"/>
          </p:nvPr>
        </p:nvSpPr>
        <p:spPr>
          <a:xfrm>
            <a:off x="457200" y="4724400"/>
            <a:ext cx="8229600" cy="1676400"/>
          </a:xfrm>
        </p:spPr>
        <p:txBody>
          <a:bodyPr/>
          <a:lstStyle/>
          <a:p>
            <a:pPr algn="ctr">
              <a:lnSpc>
                <a:spcPct val="90000"/>
              </a:lnSpc>
              <a:buFontTx/>
              <a:buNone/>
            </a:pPr>
            <a:r>
              <a:rPr lang="en-US" altLang="en-US" sz="2500" b="1">
                <a:solidFill>
                  <a:srgbClr val="FFFF00"/>
                </a:solidFill>
              </a:rPr>
              <a:t>       Maximum length = 120 meters (393.6 ft) </a:t>
            </a:r>
          </a:p>
          <a:p>
            <a:pPr algn="ctr">
              <a:lnSpc>
                <a:spcPct val="90000"/>
              </a:lnSpc>
              <a:buFontTx/>
              <a:buNone/>
            </a:pPr>
            <a:r>
              <a:rPr lang="en-US" altLang="en-US" sz="2500" b="1">
                <a:solidFill>
                  <a:srgbClr val="FFFF00"/>
                </a:solidFill>
              </a:rPr>
              <a:t>Minimum length = 90 meters (295.2 ft)</a:t>
            </a:r>
            <a:br>
              <a:rPr lang="en-US" altLang="en-US" sz="2500" b="1">
                <a:solidFill>
                  <a:srgbClr val="FFFF00"/>
                </a:solidFill>
              </a:rPr>
            </a:br>
            <a:r>
              <a:rPr lang="en-US" altLang="en-US" sz="2500" b="1">
                <a:solidFill>
                  <a:srgbClr val="FFFF00"/>
                </a:solidFill>
              </a:rPr>
              <a:t>Maximum width = 90 meters (295.2 ft) </a:t>
            </a:r>
          </a:p>
          <a:p>
            <a:pPr algn="ctr">
              <a:lnSpc>
                <a:spcPct val="90000"/>
              </a:lnSpc>
              <a:buFontTx/>
              <a:buNone/>
            </a:pPr>
            <a:r>
              <a:rPr lang="en-US" altLang="en-US" sz="2500" b="1">
                <a:solidFill>
                  <a:srgbClr val="FFFF00"/>
                </a:solidFill>
              </a:rPr>
              <a:t>Minimum width = 45 meters (147.6 ft)</a:t>
            </a:r>
          </a:p>
          <a:p>
            <a:pPr algn="ctr">
              <a:lnSpc>
                <a:spcPct val="90000"/>
              </a:lnSpc>
              <a:buFontTx/>
              <a:buNone/>
            </a:pPr>
            <a:r>
              <a:rPr lang="en-US" altLang="en-US" sz="2500" b="1">
                <a:solidFill>
                  <a:srgbClr val="FFFF00"/>
                </a:solidFill>
              </a:rPr>
              <a:t>(http://www.agry.purdue.edu/turf/pubs/ay31.htm#Grade)</a:t>
            </a:r>
          </a:p>
        </p:txBody>
      </p:sp>
      <p:sp>
        <p:nvSpPr>
          <p:cNvPr id="28676" name="Rectangle 4"/>
          <p:cNvSpPr>
            <a:spLocks noChangeArrowheads="1"/>
          </p:cNvSpPr>
          <p:nvPr/>
        </p:nvSpPr>
        <p:spPr bwMode="auto">
          <a:xfrm>
            <a:off x="-709613" y="19431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8678" name="Picture 6" descr="Soccer Field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326063" cy="2879725"/>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152400" y="838200"/>
            <a:ext cx="645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a:solidFill>
                  <a:srgbClr val="FFFF00"/>
                </a:solidFill>
              </a:rPr>
              <a:t>Dimensions and drainage plans for soccer fields </a:t>
            </a:r>
          </a:p>
        </p:txBody>
      </p:sp>
      <p:sp>
        <p:nvSpPr>
          <p:cNvPr id="28680" name="Text Box 8"/>
          <p:cNvSpPr txBox="1">
            <a:spLocks noChangeArrowheads="1"/>
          </p:cNvSpPr>
          <p:nvPr/>
        </p:nvSpPr>
        <p:spPr bwMode="auto">
          <a:xfrm>
            <a:off x="304800" y="4267200"/>
            <a:ext cx="8647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a:solidFill>
                  <a:srgbClr val="FFFF00"/>
                </a:solidFill>
              </a:rPr>
              <a:t>Tile lines with catch basin and/or risers to catch surface drainage</a:t>
            </a:r>
          </a:p>
        </p:txBody>
      </p:sp>
      <p:pic>
        <p:nvPicPr>
          <p:cNvPr id="28681" name="Picture 9" descr="j0183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613" y="0"/>
            <a:ext cx="1830387" cy="157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inkneyville park after treatment spring 05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3505200" cy="26289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228600" y="685800"/>
            <a:ext cx="4419600" cy="1143000"/>
          </a:xfrm>
        </p:spPr>
        <p:txBody>
          <a:bodyPr/>
          <a:lstStyle/>
          <a:p>
            <a:r>
              <a:rPr lang="en-US" altLang="en-US"/>
              <a:t>Mowing</a:t>
            </a:r>
          </a:p>
        </p:txBody>
      </p:sp>
      <p:sp>
        <p:nvSpPr>
          <p:cNvPr id="9219" name="Rectangle 3"/>
          <p:cNvSpPr>
            <a:spLocks noGrp="1" noChangeArrowheads="1"/>
          </p:cNvSpPr>
          <p:nvPr>
            <p:ph type="body" idx="1"/>
          </p:nvPr>
        </p:nvSpPr>
        <p:spPr>
          <a:xfrm>
            <a:off x="0" y="2743200"/>
            <a:ext cx="8763000" cy="3429000"/>
          </a:xfrm>
        </p:spPr>
        <p:txBody>
          <a:bodyPr/>
          <a:lstStyle/>
          <a:p>
            <a:pPr>
              <a:lnSpc>
                <a:spcPct val="90000"/>
              </a:lnSpc>
            </a:pPr>
            <a:r>
              <a:rPr lang="en-US" altLang="en-US" sz="2800">
                <a:solidFill>
                  <a:srgbClr val="FFFF00"/>
                </a:solidFill>
                <a:ea typeface="Times New Roman" charset="0"/>
                <a:cs typeface="Times New Roman" charset="0"/>
              </a:rPr>
              <a:t>Proper mowing promotes deep rooting and good shoot density, desirable mat, and uniform growth. </a:t>
            </a:r>
          </a:p>
          <a:p>
            <a:pPr>
              <a:lnSpc>
                <a:spcPct val="90000"/>
              </a:lnSpc>
            </a:pPr>
            <a:r>
              <a:rPr lang="en-US" altLang="en-US" sz="2800">
                <a:solidFill>
                  <a:srgbClr val="FFFF00"/>
                </a:solidFill>
              </a:rPr>
              <a:t>Always keep your mower in good condition.  In particular, dull mowing blades tear the grass blades giving the lawn a ragged appearance.</a:t>
            </a:r>
          </a:p>
          <a:p>
            <a:pPr>
              <a:lnSpc>
                <a:spcPct val="90000"/>
              </a:lnSpc>
            </a:pPr>
            <a:r>
              <a:rPr lang="en-US" altLang="en-US" sz="2800">
                <a:solidFill>
                  <a:srgbClr val="FFFF00"/>
                </a:solidFill>
                <a:ea typeface="Times New Roman" charset="0"/>
                <a:cs typeface="Times New Roman" charset="0"/>
              </a:rPr>
              <a:t>Hybrid bermudagrasses (Tifway, TifSport and Tifway II) should be mowed at a height of </a:t>
            </a:r>
            <a:r>
              <a:rPr lang="en-US" altLang="en-US" sz="2800" baseline="30000">
                <a:solidFill>
                  <a:srgbClr val="FFFF00"/>
                </a:solidFill>
                <a:ea typeface="Times New Roman" charset="0"/>
                <a:cs typeface="Times New Roman" charset="0"/>
              </a:rPr>
              <a:t>3</a:t>
            </a:r>
            <a:r>
              <a:rPr lang="en-US" altLang="en-US" sz="2800">
                <a:solidFill>
                  <a:srgbClr val="FFFF00"/>
                </a:solidFill>
                <a:ea typeface="Times New Roman" charset="0"/>
                <a:cs typeface="Times New Roman" charset="0"/>
              </a:rPr>
              <a:t>/</a:t>
            </a:r>
            <a:r>
              <a:rPr lang="en-US" altLang="en-US" sz="2800" baseline="-30000">
                <a:solidFill>
                  <a:srgbClr val="FFFF00"/>
                </a:solidFill>
                <a:ea typeface="Times New Roman" charset="0"/>
                <a:cs typeface="Times New Roman" charset="0"/>
              </a:rPr>
              <a:t>4</a:t>
            </a:r>
            <a:r>
              <a:rPr lang="en-US" altLang="en-US" sz="2800">
                <a:solidFill>
                  <a:srgbClr val="FFFF00"/>
                </a:solidFill>
                <a:ea typeface="Times New Roman" charset="0"/>
                <a:cs typeface="Times New Roman" charset="0"/>
              </a:rPr>
              <a:t> to 1 inch.</a:t>
            </a:r>
          </a:p>
          <a:p>
            <a:pPr>
              <a:lnSpc>
                <a:spcPct val="90000"/>
              </a:lnSpc>
            </a:pPr>
            <a:r>
              <a:rPr lang="en-US" altLang="en-US" sz="2800">
                <a:solidFill>
                  <a:srgbClr val="FFFF00"/>
                </a:solidFill>
                <a:ea typeface="Times New Roman" charset="0"/>
                <a:cs typeface="Times New Roman" charset="0"/>
              </a:rPr>
              <a:t>For common bermudagrass, 1</a:t>
            </a:r>
            <a:r>
              <a:rPr lang="en-US" altLang="en-US" sz="2800" baseline="30000">
                <a:solidFill>
                  <a:srgbClr val="FFFF00"/>
                </a:solidFill>
                <a:ea typeface="Times New Roman" charset="0"/>
                <a:cs typeface="Times New Roman" charset="0"/>
              </a:rPr>
              <a:t>1</a:t>
            </a:r>
            <a:r>
              <a:rPr lang="en-US" altLang="en-US" sz="2800">
                <a:solidFill>
                  <a:srgbClr val="FFFF00"/>
                </a:solidFill>
                <a:ea typeface="Times New Roman" charset="0"/>
                <a:cs typeface="Times New Roman" charset="0"/>
              </a:rPr>
              <a:t>/</a:t>
            </a:r>
            <a:r>
              <a:rPr lang="en-US" altLang="en-US" sz="2800" baseline="-30000">
                <a:solidFill>
                  <a:srgbClr val="FFFF00"/>
                </a:solidFill>
                <a:ea typeface="Times New Roman" charset="0"/>
                <a:cs typeface="Times New Roman" charset="0"/>
              </a:rPr>
              <a:t>2</a:t>
            </a:r>
            <a:r>
              <a:rPr lang="en-US" altLang="en-US" sz="2800">
                <a:solidFill>
                  <a:srgbClr val="FFFF00"/>
                </a:solidFill>
                <a:ea typeface="Times New Roman" charset="0"/>
                <a:cs typeface="Times New Roman" charset="0"/>
              </a:rPr>
              <a:t> to 2 inches is preferred.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228600" y="2209800"/>
            <a:ext cx="8458200" cy="4114800"/>
          </a:xfrm>
        </p:spPr>
        <p:txBody>
          <a:bodyPr/>
          <a:lstStyle/>
          <a:p>
            <a:pPr>
              <a:lnSpc>
                <a:spcPct val="90000"/>
              </a:lnSpc>
            </a:pPr>
            <a:r>
              <a:rPr lang="en-US" altLang="en-US" sz="2900">
                <a:solidFill>
                  <a:srgbClr val="FFFF00"/>
                </a:solidFill>
                <a:ea typeface="Times New Roman" charset="0"/>
                <a:cs typeface="Times New Roman" charset="0"/>
              </a:rPr>
              <a:t>The first mowing in the spring should be low by as much as one-half the desired final height. This helps increase turf density and allows the cutting height to be raised during the summer if needed.</a:t>
            </a:r>
          </a:p>
          <a:p>
            <a:pPr>
              <a:lnSpc>
                <a:spcPct val="90000"/>
              </a:lnSpc>
            </a:pPr>
            <a:r>
              <a:rPr lang="en-US" altLang="en-US" sz="2900">
                <a:solidFill>
                  <a:srgbClr val="FFFF00"/>
                </a:solidFill>
                <a:ea typeface="Times New Roman" charset="0"/>
                <a:cs typeface="Times New Roman" charset="0"/>
              </a:rPr>
              <a:t>The grass should be mowed often enough so that no more than </a:t>
            </a:r>
            <a:r>
              <a:rPr lang="en-US" altLang="en-US" sz="2900" baseline="30000">
                <a:solidFill>
                  <a:srgbClr val="FFFF00"/>
                </a:solidFill>
                <a:ea typeface="Times New Roman" charset="0"/>
                <a:cs typeface="Times New Roman" charset="0"/>
              </a:rPr>
              <a:t>1</a:t>
            </a:r>
            <a:r>
              <a:rPr lang="en-US" altLang="en-US" sz="2900">
                <a:solidFill>
                  <a:srgbClr val="FFFF00"/>
                </a:solidFill>
                <a:ea typeface="Times New Roman" charset="0"/>
                <a:cs typeface="Times New Roman" charset="0"/>
              </a:rPr>
              <a:t>/</a:t>
            </a:r>
            <a:r>
              <a:rPr lang="en-US" altLang="en-US" sz="2900" baseline="-30000">
                <a:solidFill>
                  <a:srgbClr val="FFFF00"/>
                </a:solidFill>
                <a:ea typeface="Times New Roman" charset="0"/>
                <a:cs typeface="Times New Roman" charset="0"/>
              </a:rPr>
              <a:t>3</a:t>
            </a:r>
            <a:r>
              <a:rPr lang="en-US" altLang="en-US" sz="2900">
                <a:solidFill>
                  <a:srgbClr val="FFFF00"/>
                </a:solidFill>
                <a:ea typeface="Times New Roman" charset="0"/>
                <a:cs typeface="Times New Roman" charset="0"/>
              </a:rPr>
              <a:t> of the leaf surface is removed at a mowing. Generally, this means the field should be cut twice a week during the summer. </a:t>
            </a:r>
          </a:p>
          <a:p>
            <a:pPr>
              <a:lnSpc>
                <a:spcPct val="90000"/>
              </a:lnSpc>
            </a:pPr>
            <a:r>
              <a:rPr lang="en-US" altLang="en-US" sz="2900">
                <a:solidFill>
                  <a:srgbClr val="FFFF00"/>
                </a:solidFill>
                <a:ea typeface="Times New Roman" charset="0"/>
                <a:cs typeface="Times New Roman" charset="0"/>
              </a:rPr>
              <a:t>Higher mowing heights don't need as frequent mowing but result in lower quality and weaker turf.</a:t>
            </a:r>
          </a:p>
          <a:p>
            <a:pPr>
              <a:lnSpc>
                <a:spcPct val="90000"/>
              </a:lnSpc>
            </a:pPr>
            <a:endParaRPr lang="en-US" altLang="en-US" sz="2900"/>
          </a:p>
        </p:txBody>
      </p:sp>
      <p:sp>
        <p:nvSpPr>
          <p:cNvPr id="49157" name="Rectangle 5"/>
          <p:cNvSpPr>
            <a:spLocks noChangeArrowheads="1"/>
          </p:cNvSpPr>
          <p:nvPr/>
        </p:nvSpPr>
        <p:spPr bwMode="auto">
          <a:xfrm>
            <a:off x="228600" y="685800"/>
            <a:ext cx="4419600" cy="1143000"/>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184" tIns="47092" rIns="94184" bIns="47092" anchor="b"/>
          <a:lstStyle>
            <a:lvl1pPr algn="ctr">
              <a:defRPr sz="4500" b="1">
                <a:solidFill>
                  <a:srgbClr val="FFFF00"/>
                </a:solidFill>
                <a:latin typeface="Times New Roman" charset="0"/>
              </a:defRPr>
            </a:lvl1pPr>
            <a:lvl2pPr algn="ctr">
              <a:defRPr sz="4500" b="1">
                <a:solidFill>
                  <a:srgbClr val="FFFF00"/>
                </a:solidFill>
                <a:latin typeface="Times New Roman" charset="0"/>
              </a:defRPr>
            </a:lvl2pPr>
            <a:lvl3pPr algn="ctr">
              <a:defRPr sz="4500" b="1">
                <a:solidFill>
                  <a:srgbClr val="FFFF00"/>
                </a:solidFill>
                <a:latin typeface="Times New Roman" charset="0"/>
              </a:defRPr>
            </a:lvl3pPr>
            <a:lvl4pPr algn="ctr">
              <a:defRPr sz="4500" b="1">
                <a:solidFill>
                  <a:srgbClr val="FFFF00"/>
                </a:solidFill>
                <a:latin typeface="Times New Roman" charset="0"/>
              </a:defRPr>
            </a:lvl4pPr>
            <a:lvl5pPr algn="ctr">
              <a:defRPr sz="4500" b="1">
                <a:solidFill>
                  <a:srgbClr val="FFFF00"/>
                </a:solidFill>
                <a:latin typeface="Times New Roman" charset="0"/>
              </a:defRPr>
            </a:lvl5pPr>
            <a:lvl6pPr marL="457200" algn="ctr" fontAlgn="base">
              <a:spcBef>
                <a:spcPct val="0"/>
              </a:spcBef>
              <a:spcAft>
                <a:spcPct val="0"/>
              </a:spcAft>
              <a:defRPr sz="4500" b="1">
                <a:solidFill>
                  <a:srgbClr val="FFFF00"/>
                </a:solidFill>
                <a:latin typeface="Times New Roman" charset="0"/>
              </a:defRPr>
            </a:lvl6pPr>
            <a:lvl7pPr marL="914400" algn="ctr" fontAlgn="base">
              <a:spcBef>
                <a:spcPct val="0"/>
              </a:spcBef>
              <a:spcAft>
                <a:spcPct val="0"/>
              </a:spcAft>
              <a:defRPr sz="4500" b="1">
                <a:solidFill>
                  <a:srgbClr val="FFFF00"/>
                </a:solidFill>
                <a:latin typeface="Times New Roman" charset="0"/>
              </a:defRPr>
            </a:lvl7pPr>
            <a:lvl8pPr marL="1371600" algn="ctr" fontAlgn="base">
              <a:spcBef>
                <a:spcPct val="0"/>
              </a:spcBef>
              <a:spcAft>
                <a:spcPct val="0"/>
              </a:spcAft>
              <a:defRPr sz="4500" b="1">
                <a:solidFill>
                  <a:srgbClr val="FFFF00"/>
                </a:solidFill>
                <a:latin typeface="Times New Roman" charset="0"/>
              </a:defRPr>
            </a:lvl8pPr>
            <a:lvl9pPr marL="1828800" algn="ctr" fontAlgn="base">
              <a:spcBef>
                <a:spcPct val="0"/>
              </a:spcBef>
              <a:spcAft>
                <a:spcPct val="0"/>
              </a:spcAft>
              <a:defRPr sz="4500" b="1">
                <a:solidFill>
                  <a:srgbClr val="FFFF00"/>
                </a:solidFill>
                <a:latin typeface="Times New Roman" charset="0"/>
              </a:defRPr>
            </a:lvl9pPr>
          </a:lstStyle>
          <a:p>
            <a:r>
              <a:rPr lang="en-US" altLang="en-US"/>
              <a:t>Mowing</a:t>
            </a:r>
          </a:p>
        </p:txBody>
      </p:sp>
      <p:pic>
        <p:nvPicPr>
          <p:cNvPr id="49159" name="Picture 7" descr="MCj01497950000[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70588" y="0"/>
            <a:ext cx="3173412" cy="230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reball">
  <a:themeElements>
    <a:clrScheme name="">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ball 1">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2">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1920</Words>
  <Application>Microsoft Macintosh PowerPoint</Application>
  <PresentationFormat>On-screen Show (4:3)</PresentationFormat>
  <Paragraphs>131</Paragraphs>
  <Slides>30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Times New Roman</vt:lpstr>
      <vt:lpstr>Arial</vt:lpstr>
      <vt:lpstr>Verdana</vt:lpstr>
      <vt:lpstr>Times</vt:lpstr>
      <vt:lpstr>Default Design</vt:lpstr>
      <vt:lpstr>Fireball</vt:lpstr>
      <vt:lpstr>Athletic Field Basics</vt:lpstr>
      <vt:lpstr>Athletic Field Management</vt:lpstr>
      <vt:lpstr>Grass Selection</vt:lpstr>
      <vt:lpstr>Athletic Field Construction</vt:lpstr>
      <vt:lpstr>PowerPoint Presentation</vt:lpstr>
      <vt:lpstr>PowerPoint Presentation</vt:lpstr>
      <vt:lpstr>Soccer Field</vt:lpstr>
      <vt:lpstr>Mowing</vt:lpstr>
      <vt:lpstr>PowerPoint Presentation</vt:lpstr>
      <vt:lpstr>Reel Mowers vs. Rotary Mowers</vt:lpstr>
      <vt:lpstr>Rotary Mowers</vt:lpstr>
      <vt:lpstr>Reel Mowers</vt:lpstr>
      <vt:lpstr>Fertilization</vt:lpstr>
      <vt:lpstr>Fertilization</vt:lpstr>
      <vt:lpstr>Irrigation</vt:lpstr>
      <vt:lpstr>Irrigation</vt:lpstr>
      <vt:lpstr>Thatch: accumulation of dead  and dying plant material at the soil surface.</vt:lpstr>
      <vt:lpstr>Cultivation</vt:lpstr>
      <vt:lpstr>Cultivation</vt:lpstr>
      <vt:lpstr>Aeration</vt:lpstr>
      <vt:lpstr>Aeration</vt:lpstr>
      <vt:lpstr>Slicing</vt:lpstr>
      <vt:lpstr>When to aerate…</vt:lpstr>
      <vt:lpstr>Vertical Mowing</vt:lpstr>
      <vt:lpstr>Topdressing</vt:lpstr>
      <vt:lpstr>Topdressing</vt:lpstr>
      <vt:lpstr>High Wear Areas</vt:lpstr>
      <vt:lpstr>High Wear Areas</vt:lpstr>
      <vt:lpstr>Field Use</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 Field Basics</dc:title>
  <dc:creator>George Braman</dc:creator>
  <cp:lastModifiedBy>George Braman</cp:lastModifiedBy>
  <cp:revision>1</cp:revision>
  <dcterms:created xsi:type="dcterms:W3CDTF">2015-09-08T00:07:20Z</dcterms:created>
  <dcterms:modified xsi:type="dcterms:W3CDTF">2015-09-08T00:14:06Z</dcterms:modified>
</cp:coreProperties>
</file>