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53" r:id="rId1"/>
  </p:sldMasterIdLst>
  <p:notesMasterIdLst>
    <p:notesMasterId r:id="rId69"/>
  </p:notesMasterIdLst>
  <p:handoutMasterIdLst>
    <p:handoutMasterId r:id="rId70"/>
  </p:handoutMasterIdLst>
  <p:sldIdLst>
    <p:sldId id="394" r:id="rId2"/>
    <p:sldId id="395" r:id="rId3"/>
    <p:sldId id="312" r:id="rId4"/>
    <p:sldId id="313" r:id="rId5"/>
    <p:sldId id="357" r:id="rId6"/>
    <p:sldId id="358" r:id="rId7"/>
    <p:sldId id="316" r:id="rId8"/>
    <p:sldId id="359" r:id="rId9"/>
    <p:sldId id="360" r:id="rId10"/>
    <p:sldId id="317" r:id="rId11"/>
    <p:sldId id="318" r:id="rId12"/>
    <p:sldId id="319" r:id="rId13"/>
    <p:sldId id="311" r:id="rId14"/>
    <p:sldId id="298" r:id="rId15"/>
    <p:sldId id="299" r:id="rId16"/>
    <p:sldId id="349" r:id="rId17"/>
    <p:sldId id="351" r:id="rId18"/>
    <p:sldId id="320" r:id="rId19"/>
    <p:sldId id="321" r:id="rId20"/>
    <p:sldId id="332" r:id="rId21"/>
    <p:sldId id="334" r:id="rId22"/>
    <p:sldId id="333" r:id="rId23"/>
    <p:sldId id="336" r:id="rId24"/>
    <p:sldId id="335" r:id="rId25"/>
    <p:sldId id="338" r:id="rId26"/>
    <p:sldId id="337" r:id="rId27"/>
    <p:sldId id="340" r:id="rId28"/>
    <p:sldId id="339" r:id="rId29"/>
    <p:sldId id="342" r:id="rId30"/>
    <p:sldId id="341" r:id="rId31"/>
    <p:sldId id="344" r:id="rId32"/>
    <p:sldId id="343" r:id="rId33"/>
    <p:sldId id="346" r:id="rId34"/>
    <p:sldId id="345" r:id="rId35"/>
    <p:sldId id="348" r:id="rId36"/>
    <p:sldId id="347" r:id="rId37"/>
    <p:sldId id="300" r:id="rId38"/>
    <p:sldId id="352" r:id="rId39"/>
    <p:sldId id="307" r:id="rId40"/>
    <p:sldId id="353" r:id="rId41"/>
    <p:sldId id="354" r:id="rId42"/>
    <p:sldId id="356" r:id="rId43"/>
    <p:sldId id="301" r:id="rId44"/>
    <p:sldId id="355" r:id="rId45"/>
    <p:sldId id="308" r:id="rId46"/>
    <p:sldId id="397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82" r:id="rId59"/>
    <p:sldId id="383" r:id="rId60"/>
    <p:sldId id="384" r:id="rId61"/>
    <p:sldId id="396" r:id="rId62"/>
    <p:sldId id="400" r:id="rId63"/>
    <p:sldId id="399" r:id="rId64"/>
    <p:sldId id="398" r:id="rId65"/>
    <p:sldId id="401" r:id="rId66"/>
    <p:sldId id="402" r:id="rId67"/>
    <p:sldId id="403" r:id="rId68"/>
  </p:sldIdLst>
  <p:sldSz cx="9144000" cy="6858000" type="screen4x3"/>
  <p:notesSz cx="6858000" cy="91900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660033"/>
    <a:srgbClr val="663300"/>
    <a:srgbClr val="FFFF00"/>
    <a:srgbClr val="4D4D4D"/>
    <a:srgbClr val="808080"/>
    <a:srgbClr val="99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5"/>
    <p:restoredTop sz="90945"/>
  </p:normalViewPr>
  <p:slideViewPr>
    <p:cSldViewPr snapToGrid="0">
      <p:cViewPr varScale="1">
        <p:scale>
          <a:sx n="119" d="100"/>
          <a:sy n="119" d="100"/>
        </p:scale>
        <p:origin x="1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16"/>
    </p:cViewPr>
  </p:sorterViewPr>
  <p:notesViewPr>
    <p:cSldViewPr snapToGrid="0">
      <p:cViewPr>
        <p:scale>
          <a:sx n="50" d="100"/>
          <a:sy n="50" d="100"/>
        </p:scale>
        <p:origin x="-1272" y="288"/>
      </p:cViewPr>
      <p:guideLst>
        <p:guide orient="horz" pos="289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D00D34-6BBB-4D4D-ADDB-4F5F783E7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85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6861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31888" y="688975"/>
            <a:ext cx="4595812" cy="3446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5625"/>
            <a:ext cx="5029200" cy="413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125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125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B360F247-B30E-564B-BE13-D208C4496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487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EDB86-3FC3-574D-B935-9C9D76A8E5C9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26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489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68242-7B3C-734D-AA4D-84C53DEC16FE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45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961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05FE5-B6CB-5844-9EE9-05631F4A0FEC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389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8FEDD2-C11C-5A49-8CBC-AC2FA3EED616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167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725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03626-4903-A349-8BE9-85DC64587EAD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169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546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81423-2A06-034F-B17E-1B6166399C1F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72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13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3B457B-91A2-544F-B9E4-EEA226239334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0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68419-2D74-8C4B-9241-E3EBA26C67A8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31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36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65043-EF05-A846-822B-509F92C93407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33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759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A6987-686D-2442-9FEF-A95471EFF91E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35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13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F003B-9B2F-E64F-BB6A-46AD67B8F1E6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37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591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AA183-F784-9D4E-B2D8-59EDFEA0C2CA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39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912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C2B54-102F-354F-916F-7C05F1F6085F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529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40040-1D18-FD43-9E69-E906645902D2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43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39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163 w 4128"/>
              <a:gd name="T1" fmla="*/ 200 h 479"/>
              <a:gd name="T2" fmla="*/ 4128 w 4128"/>
              <a:gd name="T3" fmla="*/ 200 h 479"/>
              <a:gd name="T4" fmla="*/ 4128 w 4128"/>
              <a:gd name="T5" fmla="*/ 429 h 479"/>
              <a:gd name="T6" fmla="*/ 0 w 4128"/>
              <a:gd name="T7" fmla="*/ 441 h 479"/>
              <a:gd name="T8" fmla="*/ 163 w 4128"/>
              <a:gd name="T9" fmla="*/ 20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6FA5BB96-F4B4-DA47-AEA8-0A9435EC4D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16210-B0BB-BF43-A43B-C44B4905F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951496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365C7-E1A5-6147-B6A9-16E38599D9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511826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992655-61C4-9C47-ABC7-EAABBE40F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81446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DE5A3-1925-1748-A5EA-D1BC0DD80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406752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CE4CF-491B-5046-BC9F-EC196E24D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96742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15E4A-705F-F943-9793-E0DE1F11A7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44489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0436E-06B1-AF41-9667-F13E52090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88079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533EF-7A13-1A4D-BC16-0715F78E96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307517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63AAF-8124-0A4C-B7B0-F4FAEECC9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603550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135CF-8897-0745-A0FD-1AFC6E819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745279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4C94-5DF1-B649-A954-ECFDF1D63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86715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E2BCA5D8-5332-FB4F-872D-633B4160D9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charset="2"/>
        <a:buChar char="§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charset="2"/>
        <a:buChar char="l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sz="4000"/>
              <a:t>Reading Writing and Ridding of Ants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Ant Management for Cherokee County Schools</a:t>
            </a:r>
          </a:p>
          <a:p>
            <a:pPr>
              <a:lnSpc>
                <a:spcPct val="80000"/>
              </a:lnSpc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/>
              <a:t>Todd Hurt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UGA Extension Agent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Cherokee County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730250" y="209550"/>
            <a:ext cx="7743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Establishment of New Colonies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76225" y="1131888"/>
            <a:ext cx="8480425" cy="546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u="sng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Through nuptial flights</a:t>
            </a:r>
            <a:r>
              <a:rPr lang="en-US" altLang="en-US" sz="32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</a:t>
            </a:r>
            <a:r>
              <a:rPr lang="en-US" altLang="en-US" sz="2400">
                <a:latin typeface="Times New Roman" charset="0"/>
              </a:rPr>
              <a:t>  (Most species)</a:t>
            </a:r>
          </a:p>
          <a:p>
            <a:pPr>
              <a:lnSpc>
                <a:spcPct val="80000"/>
              </a:lnSpc>
            </a:pPr>
            <a:endParaRPr lang="en-US" altLang="en-US" sz="2400">
              <a:latin typeface="Times New Roman" charset="0"/>
            </a:endParaRPr>
          </a:p>
          <a:p>
            <a:pPr>
              <a:buFont typeface="Symbol" charset="2"/>
              <a:buChar char="·"/>
            </a:pPr>
            <a:r>
              <a:rPr lang="en-US" altLang="en-US" sz="2400" b="1">
                <a:latin typeface="Times New Roman" charset="0"/>
              </a:rPr>
              <a:t> </a:t>
            </a:r>
            <a:r>
              <a:rPr lang="en-US" altLang="en-US" b="1">
                <a:latin typeface="Times New Roman" charset="0"/>
              </a:rPr>
              <a:t>Newly mated queen sheds her wings and digs a nest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in a suitable location</a:t>
            </a:r>
          </a:p>
          <a:p>
            <a:pPr>
              <a:lnSpc>
                <a:spcPct val="75000"/>
              </a:lnSpc>
              <a:buFont typeface="Symbol" charset="2"/>
              <a:buNone/>
            </a:pPr>
            <a:endParaRPr lang="en-US" altLang="en-US" b="1">
              <a:latin typeface="Times New Roman" charset="0"/>
            </a:endParaRPr>
          </a:p>
          <a:p>
            <a:pPr>
              <a:lnSpc>
                <a:spcPct val="75000"/>
              </a:lnSpc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She then closes the cell and sits for weeks to months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while her eggs mature</a:t>
            </a:r>
          </a:p>
          <a:p>
            <a:pPr>
              <a:lnSpc>
                <a:spcPct val="75000"/>
              </a:lnSpc>
              <a:buFont typeface="Symbol" charset="2"/>
              <a:buNone/>
            </a:pPr>
            <a:endParaRPr lang="en-US" altLang="en-US" b="1" u="sng">
              <a:latin typeface="Times New Roman" charset="0"/>
            </a:endParaRPr>
          </a:p>
          <a:p>
            <a:pPr>
              <a:lnSpc>
                <a:spcPct val="75000"/>
              </a:lnSpc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Developing larvae are fed by the queen</a:t>
            </a:r>
          </a:p>
          <a:p>
            <a:pPr>
              <a:lnSpc>
                <a:spcPct val="75000"/>
              </a:lnSpc>
              <a:buFont typeface="Symbol" charset="2"/>
              <a:buNone/>
            </a:pPr>
            <a:endParaRPr lang="en-US" altLang="en-US" b="1" u="sng">
              <a:latin typeface="Times New Roman" charset="0"/>
            </a:endParaRPr>
          </a:p>
          <a:p>
            <a:pPr>
              <a:lnSpc>
                <a:spcPct val="75000"/>
              </a:lnSpc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Newly formed adults dig their way out of the cell and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gather food to feed themselves and the queen</a:t>
            </a:r>
          </a:p>
          <a:p>
            <a:pPr>
              <a:lnSpc>
                <a:spcPct val="75000"/>
              </a:lnSpc>
              <a:buFont typeface="Symbol" charset="2"/>
              <a:buNone/>
            </a:pPr>
            <a:endParaRPr lang="en-US" altLang="en-US" b="1" u="sng">
              <a:latin typeface="Times New Roman" charset="0"/>
            </a:endParaRPr>
          </a:p>
          <a:p>
            <a:pPr>
              <a:lnSpc>
                <a:spcPct val="75000"/>
              </a:lnSpc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The queen lays more eggs which are cared for by the</a:t>
            </a:r>
          </a:p>
          <a:p>
            <a:pPr>
              <a:lnSpc>
                <a:spcPct val="75000"/>
              </a:lnSpc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new workers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935038"/>
            <a:ext cx="9144000" cy="8255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22263" y="1365250"/>
            <a:ext cx="8054975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u="sng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Through Budding</a:t>
            </a:r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</a:t>
            </a:r>
            <a:r>
              <a:rPr lang="en-US" altLang="en-US" b="1">
                <a:latin typeface="Times New Roman" charset="0"/>
              </a:rPr>
              <a:t>  (Pharaoh ants, white-footed </a:t>
            </a:r>
          </a:p>
          <a:p>
            <a:r>
              <a:rPr lang="en-US" altLang="en-US" b="1">
                <a:latin typeface="Times New Roman" charset="0"/>
              </a:rPr>
              <a:t>                                       ants, Argentine ant)</a:t>
            </a:r>
          </a:p>
          <a:p>
            <a:endParaRPr lang="en-US" altLang="en-US" b="1">
              <a:latin typeface="Times New Roman" charset="0"/>
            </a:endParaRPr>
          </a:p>
          <a:p>
            <a:pPr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Used by queens not capable of extended flight</a:t>
            </a:r>
          </a:p>
          <a:p>
            <a:pPr>
              <a:buFont typeface="Symbol" charset="2"/>
              <a:buChar char="·"/>
            </a:pPr>
            <a:endParaRPr lang="en-US" altLang="en-US" b="1">
              <a:latin typeface="Times New Roman" charset="0"/>
            </a:endParaRPr>
          </a:p>
          <a:p>
            <a:pPr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Is the movement of a group (1-several queens and 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some workers) to a new location.</a:t>
            </a:r>
            <a:endParaRPr lang="en-US" altLang="en-US" b="1" u="sng">
              <a:latin typeface="Times New Roman" charset="0"/>
            </a:endParaRPr>
          </a:p>
          <a:p>
            <a:endParaRPr lang="en-US" altLang="en-US" b="1">
              <a:latin typeface="Times New Roman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730250" y="209550"/>
            <a:ext cx="7743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Establishment of New Colonies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1066800"/>
            <a:ext cx="9144000" cy="8255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Swarming ants are often </a:t>
            </a:r>
          </a:p>
          <a:p>
            <a:pPr algn="ctr"/>
            <a:r>
              <a:rPr lang="en-US" altLang="en-US" sz="4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mistaken for swarming termites</a:t>
            </a:r>
            <a:endParaRPr lang="en-US" altLang="en-US" sz="3600" b="1">
              <a:latin typeface="Times New Roman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050925" y="5286375"/>
            <a:ext cx="7054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latin typeface="Times New Roman" charset="0"/>
              </a:rPr>
              <a:t>Careful examination is required to </a:t>
            </a:r>
          </a:p>
          <a:p>
            <a:pPr algn="ctr"/>
            <a:r>
              <a:rPr lang="en-US" altLang="en-US" sz="3600" b="1">
                <a:latin typeface="Times New Roman" charset="0"/>
              </a:rPr>
              <a:t>differentiate </a:t>
            </a:r>
          </a:p>
        </p:txBody>
      </p:sp>
      <p:pic>
        <p:nvPicPr>
          <p:cNvPr id="74756" name="Picture 4" descr="FIREANTALATEUSDA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981200"/>
            <a:ext cx="40195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729038" y="4572000"/>
            <a:ext cx="842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FFFF00"/>
                </a:solidFill>
              </a:rPr>
              <a:t>USDA</a:t>
            </a:r>
          </a:p>
        </p:txBody>
      </p:sp>
      <p:pic>
        <p:nvPicPr>
          <p:cNvPr id="74758" name="Picture 6" descr="Formosan alates sticky trap 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7460" r="28751" b="36681"/>
          <a:stretch>
            <a:fillRect/>
          </a:stretch>
        </p:blipFill>
        <p:spPr bwMode="auto">
          <a:xfrm>
            <a:off x="4953000" y="1981200"/>
            <a:ext cx="3581400" cy="30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7620000" y="4572000"/>
            <a:ext cx="842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660033"/>
                </a:solidFill>
              </a:rPr>
              <a:t>USDA</a:t>
            </a:r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026"/>
          <p:cNvSpPr txBox="1">
            <a:spLocks noChangeArrowheads="1"/>
          </p:cNvSpPr>
          <p:nvPr/>
        </p:nvSpPr>
        <p:spPr bwMode="auto">
          <a:xfrm>
            <a:off x="330200" y="257175"/>
            <a:ext cx="3762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Swarming </a:t>
            </a:r>
          </a:p>
          <a:p>
            <a:pPr algn="ctr"/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Ants </a:t>
            </a:r>
            <a:r>
              <a:rPr lang="en-US" altLang="en-US" sz="32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vs</a:t>
            </a:r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Termites</a:t>
            </a:r>
          </a:p>
        </p:txBody>
      </p:sp>
      <p:pic>
        <p:nvPicPr>
          <p:cNvPr id="63491" name="Picture 1027" descr="termit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0"/>
            <a:ext cx="4678362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1028" descr="1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3406775"/>
            <a:ext cx="4665662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3" name="Text Box 1029"/>
          <p:cNvSpPr txBox="1">
            <a:spLocks noChangeArrowheads="1"/>
          </p:cNvSpPr>
          <p:nvPr/>
        </p:nvSpPr>
        <p:spPr bwMode="auto">
          <a:xfrm>
            <a:off x="6281738" y="2846388"/>
            <a:ext cx="2862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0099"/>
                </a:solidFill>
                <a:latin typeface="Times New Roman" charset="0"/>
              </a:rPr>
              <a:t>Winged “Alate” Termite</a:t>
            </a:r>
          </a:p>
        </p:txBody>
      </p:sp>
      <p:sp>
        <p:nvSpPr>
          <p:cNvPr id="63494" name="Text Box 1030"/>
          <p:cNvSpPr txBox="1">
            <a:spLocks noChangeArrowheads="1"/>
          </p:cNvSpPr>
          <p:nvPr/>
        </p:nvSpPr>
        <p:spPr bwMode="auto">
          <a:xfrm>
            <a:off x="6745288" y="6461125"/>
            <a:ext cx="2398712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0099"/>
                </a:solidFill>
                <a:latin typeface="Times New Roman" charset="0"/>
              </a:rPr>
              <a:t>Winged “Alate” Ant</a:t>
            </a:r>
          </a:p>
        </p:txBody>
      </p:sp>
      <p:sp>
        <p:nvSpPr>
          <p:cNvPr id="63495" name="Text Box 1031"/>
          <p:cNvSpPr txBox="1">
            <a:spLocks noChangeArrowheads="1"/>
          </p:cNvSpPr>
          <p:nvPr/>
        </p:nvSpPr>
        <p:spPr bwMode="auto">
          <a:xfrm>
            <a:off x="228600" y="1752600"/>
            <a:ext cx="4102100" cy="44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altLang="en-US" sz="2600" b="1">
                <a:latin typeface="Times New Roman" charset="0"/>
              </a:rPr>
              <a:t> Front and hind wings of </a:t>
            </a:r>
          </a:p>
          <a:p>
            <a:pPr>
              <a:lnSpc>
                <a:spcPct val="85000"/>
              </a:lnSpc>
            </a:pPr>
            <a:r>
              <a:rPr lang="en-US" altLang="en-US" sz="2600" b="1">
                <a:latin typeface="Times New Roman" charset="0"/>
              </a:rPr>
              <a:t>  termite equal size.  Hind </a:t>
            </a:r>
          </a:p>
          <a:p>
            <a:pPr>
              <a:lnSpc>
                <a:spcPct val="85000"/>
              </a:lnSpc>
            </a:pPr>
            <a:r>
              <a:rPr lang="en-US" altLang="en-US" sz="2600" b="1">
                <a:latin typeface="Times New Roman" charset="0"/>
              </a:rPr>
              <a:t>  wing of ant smaller than </a:t>
            </a:r>
          </a:p>
          <a:p>
            <a:pPr>
              <a:lnSpc>
                <a:spcPct val="85000"/>
              </a:lnSpc>
            </a:pPr>
            <a:r>
              <a:rPr lang="en-US" altLang="en-US" sz="2600" b="1">
                <a:latin typeface="Times New Roman" charset="0"/>
              </a:rPr>
              <a:t>  front wing</a:t>
            </a:r>
          </a:p>
          <a:p>
            <a:pPr>
              <a:lnSpc>
                <a:spcPct val="85000"/>
              </a:lnSpc>
            </a:pPr>
            <a:endParaRPr lang="en-US" altLang="en-US" sz="2600" b="1">
              <a:latin typeface="Times New Roman" charset="0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en-US" sz="2600" b="1">
                <a:latin typeface="Times New Roman" charset="0"/>
              </a:rPr>
              <a:t> “Waist” of termite almost </a:t>
            </a:r>
          </a:p>
          <a:p>
            <a:pPr>
              <a:lnSpc>
                <a:spcPct val="85000"/>
              </a:lnSpc>
            </a:pPr>
            <a:r>
              <a:rPr lang="en-US" altLang="en-US" sz="2600" b="1">
                <a:latin typeface="Times New Roman" charset="0"/>
              </a:rPr>
              <a:t>   as wide as abdomen.  </a:t>
            </a:r>
          </a:p>
          <a:p>
            <a:pPr>
              <a:lnSpc>
                <a:spcPct val="85000"/>
              </a:lnSpc>
            </a:pPr>
            <a:r>
              <a:rPr lang="en-US" altLang="en-US" sz="2600" b="1">
                <a:latin typeface="Times New Roman" charset="0"/>
              </a:rPr>
              <a:t>   “Waist” of ant </a:t>
            </a:r>
          </a:p>
          <a:p>
            <a:pPr>
              <a:lnSpc>
                <a:spcPct val="85000"/>
              </a:lnSpc>
            </a:pPr>
            <a:r>
              <a:rPr lang="en-US" altLang="en-US" sz="2600" b="1">
                <a:latin typeface="Times New Roman" charset="0"/>
              </a:rPr>
              <a:t>   constricted.</a:t>
            </a:r>
          </a:p>
          <a:p>
            <a:pPr>
              <a:lnSpc>
                <a:spcPct val="85000"/>
              </a:lnSpc>
            </a:pPr>
            <a:endParaRPr lang="en-US" altLang="en-US" sz="2600" b="1">
              <a:latin typeface="Times New Roman" charset="0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altLang="en-US" sz="2600" b="1">
                <a:latin typeface="Times New Roman" charset="0"/>
              </a:rPr>
              <a:t> Antenna of termite </a:t>
            </a:r>
          </a:p>
          <a:p>
            <a:pPr>
              <a:lnSpc>
                <a:spcPct val="85000"/>
              </a:lnSpc>
            </a:pPr>
            <a:r>
              <a:rPr lang="en-US" altLang="en-US" sz="2600" b="1">
                <a:latin typeface="Times New Roman" charset="0"/>
              </a:rPr>
              <a:t>   thread-like.  Ant </a:t>
            </a:r>
          </a:p>
          <a:p>
            <a:pPr>
              <a:lnSpc>
                <a:spcPct val="85000"/>
              </a:lnSpc>
            </a:pPr>
            <a:r>
              <a:rPr lang="en-US" altLang="en-US" sz="2600" b="1">
                <a:latin typeface="Times New Roman" charset="0"/>
              </a:rPr>
              <a:t>   antenna is elbowed.   </a:t>
            </a:r>
          </a:p>
        </p:txBody>
      </p:sp>
      <p:sp>
        <p:nvSpPr>
          <p:cNvPr id="63497" name="Rectangle 1033"/>
          <p:cNvSpPr>
            <a:spLocks noChangeArrowheads="1"/>
          </p:cNvSpPr>
          <p:nvPr/>
        </p:nvSpPr>
        <p:spPr bwMode="auto">
          <a:xfrm>
            <a:off x="76200" y="1371600"/>
            <a:ext cx="4343400" cy="8255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208338" y="227013"/>
            <a:ext cx="2689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Biology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90538" y="1700213"/>
            <a:ext cx="833755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3200" b="1">
                <a:latin typeface="Times New Roman" charset="0"/>
              </a:rPr>
              <a:t> </a:t>
            </a:r>
            <a:r>
              <a:rPr lang="en-US" altLang="en-US" b="1">
                <a:latin typeface="Times New Roman" charset="0"/>
              </a:rPr>
              <a:t>Eggs hatch into white, soft, legless larvae.</a:t>
            </a:r>
          </a:p>
          <a:p>
            <a:pPr>
              <a:lnSpc>
                <a:spcPct val="20000"/>
              </a:lnSpc>
              <a:buFontTx/>
              <a:buChar char="•"/>
            </a:pPr>
            <a:endParaRPr lang="en-US" altLang="en-US" b="1">
              <a:latin typeface="Times New Roman" charset="0"/>
            </a:endParaRPr>
          </a:p>
          <a:p>
            <a:pPr>
              <a:buFontTx/>
              <a:buChar char="•"/>
            </a:pPr>
            <a:r>
              <a:rPr lang="en-US" altLang="en-US" b="1">
                <a:latin typeface="Times New Roman" charset="0"/>
              </a:rPr>
              <a:t> Larvae are usually fed food that is liquefied and </a:t>
            </a:r>
          </a:p>
          <a:p>
            <a:r>
              <a:rPr lang="en-US" altLang="en-US" b="1">
                <a:latin typeface="Times New Roman" charset="0"/>
              </a:rPr>
              <a:t>   predigested by workers.</a:t>
            </a:r>
          </a:p>
          <a:p>
            <a:pPr>
              <a:lnSpc>
                <a:spcPct val="20000"/>
              </a:lnSpc>
            </a:pPr>
            <a:endParaRPr lang="en-US" altLang="en-US" b="1">
              <a:latin typeface="Times New Roman" charset="0"/>
            </a:endParaRPr>
          </a:p>
          <a:p>
            <a:pPr>
              <a:buFontTx/>
              <a:buChar char="•"/>
            </a:pPr>
            <a:r>
              <a:rPr lang="en-US" altLang="en-US" b="1">
                <a:latin typeface="Times New Roman" charset="0"/>
              </a:rPr>
              <a:t> Larvae go through several growth stages and then </a:t>
            </a:r>
          </a:p>
          <a:p>
            <a:r>
              <a:rPr lang="en-US" altLang="en-US" b="1">
                <a:latin typeface="Times New Roman" charset="0"/>
              </a:rPr>
              <a:t>  pupate. During the pupal stage, larvae make the </a:t>
            </a:r>
          </a:p>
          <a:p>
            <a:r>
              <a:rPr lang="en-US" altLang="en-US" b="1">
                <a:latin typeface="Times New Roman" charset="0"/>
              </a:rPr>
              <a:t>  transition to the worker or reproductive adult stage.</a:t>
            </a:r>
          </a:p>
          <a:p>
            <a:pPr>
              <a:lnSpc>
                <a:spcPct val="20000"/>
              </a:lnSpc>
            </a:pPr>
            <a:endParaRPr lang="en-US" altLang="en-US" b="1">
              <a:latin typeface="Times New Roman" charset="0"/>
            </a:endParaRPr>
          </a:p>
          <a:p>
            <a:pPr>
              <a:buFontTx/>
              <a:buChar char="•"/>
            </a:pPr>
            <a:r>
              <a:rPr lang="en-US" altLang="en-US" b="1">
                <a:latin typeface="Times New Roman" charset="0"/>
              </a:rPr>
              <a:t> Six weeks to 2 months are usually required for </a:t>
            </a:r>
          </a:p>
          <a:p>
            <a:r>
              <a:rPr lang="en-US" altLang="en-US" b="1">
                <a:latin typeface="Times New Roman" charset="0"/>
              </a:rPr>
              <a:t>  development from egg to adult, but this time frame </a:t>
            </a:r>
          </a:p>
          <a:p>
            <a:r>
              <a:rPr lang="en-US" altLang="en-US" b="1">
                <a:latin typeface="Times New Roman" charset="0"/>
              </a:rPr>
              <a:t>  can vary depending on the type of ant, temperature, </a:t>
            </a:r>
          </a:p>
          <a:p>
            <a:r>
              <a:rPr lang="en-US" altLang="en-US" b="1">
                <a:latin typeface="Times New Roman" charset="0"/>
              </a:rPr>
              <a:t>  and quality of diet.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1328738"/>
            <a:ext cx="9144000" cy="8255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79400" y="1693863"/>
            <a:ext cx="8507413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Some ants eat an extremely wide range of food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(sweets, grease, starches, plants, seeds), while others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stick with one kind of food…such as sugary solutions.</a:t>
            </a:r>
          </a:p>
          <a:p>
            <a:pPr>
              <a:buFont typeface="Symbol" charset="2"/>
              <a:buNone/>
            </a:pPr>
            <a:endParaRPr lang="en-US" altLang="en-US" b="1">
              <a:latin typeface="Times New Roman" charset="0"/>
            </a:endParaRPr>
          </a:p>
          <a:p>
            <a:pPr>
              <a:lnSpc>
                <a:spcPct val="20000"/>
              </a:lnSpc>
              <a:buFont typeface="Symbol" charset="2"/>
              <a:buNone/>
            </a:pPr>
            <a:endParaRPr lang="en-US" altLang="en-US" b="1">
              <a:latin typeface="Times New Roman" charset="0"/>
            </a:endParaRPr>
          </a:p>
          <a:p>
            <a:pPr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Adult workers lick or crush solids and swallow the 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liquid material.  Can regurgitate (spit-up) this liquid 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food and feed it to other members of the colony 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(trophallaxis).</a:t>
            </a:r>
          </a:p>
          <a:p>
            <a:pPr>
              <a:buFont typeface="Symbol" charset="2"/>
              <a:buNone/>
            </a:pPr>
            <a:endParaRPr lang="en-US" altLang="en-US" b="1">
              <a:latin typeface="Times New Roman" charset="0"/>
            </a:endParaRPr>
          </a:p>
          <a:p>
            <a:pPr>
              <a:lnSpc>
                <a:spcPct val="20000"/>
              </a:lnSpc>
              <a:buFont typeface="Symbol" charset="2"/>
              <a:buNone/>
            </a:pPr>
            <a:endParaRPr lang="en-US" altLang="en-US" b="1">
              <a:latin typeface="Times New Roman" charset="0"/>
            </a:endParaRPr>
          </a:p>
          <a:p>
            <a:pPr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Worker ants locate food by random searching. 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200400" y="184150"/>
            <a:ext cx="27130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Biology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1239838"/>
            <a:ext cx="9144000" cy="8255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533400" y="1295400"/>
            <a:ext cx="8213725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When food is located, workers usually deposit a</a:t>
            </a:r>
          </a:p>
          <a:p>
            <a:pPr>
              <a:lnSpc>
                <a:spcPct val="90000"/>
              </a:lnSpc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chemical trail (trail pheromone) on their way back to</a:t>
            </a:r>
          </a:p>
          <a:p>
            <a:pPr>
              <a:lnSpc>
                <a:spcPct val="90000"/>
              </a:lnSpc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the nest that other workers will follow to the source.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8255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3200400" y="60325"/>
            <a:ext cx="27130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Biology</a:t>
            </a:r>
          </a:p>
        </p:txBody>
      </p:sp>
      <p:pic>
        <p:nvPicPr>
          <p:cNvPr id="109575" name="Picture 7" descr="honey 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1" t="23016" b="18254"/>
          <a:stretch>
            <a:fillRect/>
          </a:stretch>
        </p:blipFill>
        <p:spPr bwMode="auto">
          <a:xfrm>
            <a:off x="762000" y="2590800"/>
            <a:ext cx="7696200" cy="405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762000" y="6248400"/>
            <a:ext cx="1487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B. Ferster</a:t>
            </a:r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ChangeArrowheads="1"/>
          </p:cNvSpPr>
          <p:nvPr/>
        </p:nvSpPr>
        <p:spPr bwMode="auto">
          <a:xfrm>
            <a:off x="228600" y="1435100"/>
            <a:ext cx="57451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Workers will also forage for water.</a:t>
            </a:r>
          </a:p>
        </p:txBody>
      </p:sp>
      <p:sp>
        <p:nvSpPr>
          <p:cNvPr id="111619" name="Rectangle 1027"/>
          <p:cNvSpPr>
            <a:spLocks noChangeArrowheads="1"/>
          </p:cNvSpPr>
          <p:nvPr/>
        </p:nvSpPr>
        <p:spPr bwMode="auto">
          <a:xfrm>
            <a:off x="0" y="1143000"/>
            <a:ext cx="9144000" cy="8255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0" name="Text Box 1028"/>
          <p:cNvSpPr txBox="1">
            <a:spLocks noChangeArrowheads="1"/>
          </p:cNvSpPr>
          <p:nvPr/>
        </p:nvSpPr>
        <p:spPr bwMode="auto">
          <a:xfrm>
            <a:off x="3200400" y="60325"/>
            <a:ext cx="27130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Biology</a:t>
            </a:r>
          </a:p>
        </p:txBody>
      </p:sp>
      <p:pic>
        <p:nvPicPr>
          <p:cNvPr id="111623" name="Picture 1031" descr="pharoa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65350"/>
            <a:ext cx="5976938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4" name="Rectangle 1032"/>
          <p:cNvSpPr>
            <a:spLocks noChangeArrowheads="1"/>
          </p:cNvSpPr>
          <p:nvPr/>
        </p:nvSpPr>
        <p:spPr bwMode="auto">
          <a:xfrm>
            <a:off x="1828800" y="6040438"/>
            <a:ext cx="194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Pharaoh ant</a:t>
            </a: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33388" y="1416050"/>
            <a:ext cx="8239125" cy="515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400" b="1">
              <a:latin typeface="Times New Roman" charset="0"/>
            </a:endParaRPr>
          </a:p>
          <a:p>
            <a:pPr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Important predators of some insects</a:t>
            </a:r>
          </a:p>
          <a:p>
            <a:pPr>
              <a:buFont typeface="Symbol" charset="2"/>
              <a:buChar char="·"/>
            </a:pPr>
            <a:endParaRPr lang="en-US" altLang="en-US" b="1">
              <a:latin typeface="Times New Roman" charset="0"/>
            </a:endParaRPr>
          </a:p>
          <a:p>
            <a:pPr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Play a major role in recycling and the formation of 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topsoil</a:t>
            </a:r>
          </a:p>
          <a:p>
            <a:pPr>
              <a:buFont typeface="Symbol" charset="2"/>
              <a:buNone/>
            </a:pPr>
            <a:endParaRPr lang="en-US" altLang="en-US" b="1">
              <a:latin typeface="Times New Roman" charset="0"/>
            </a:endParaRPr>
          </a:p>
          <a:p>
            <a:pPr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Are pollinators of some plants</a:t>
            </a:r>
          </a:p>
          <a:p>
            <a:pPr>
              <a:buFont typeface="Symbol" charset="2"/>
              <a:buChar char="·"/>
            </a:pPr>
            <a:endParaRPr lang="en-US" altLang="en-US" b="1">
              <a:latin typeface="Times New Roman" charset="0"/>
            </a:endParaRPr>
          </a:p>
          <a:p>
            <a:pPr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Are used as human food  (i.e., honey-pot ants)</a:t>
            </a:r>
          </a:p>
          <a:p>
            <a:pPr>
              <a:buFont typeface="Symbol" charset="2"/>
              <a:buChar char="·"/>
            </a:pPr>
            <a:endParaRPr lang="en-US" altLang="en-US" b="1">
              <a:latin typeface="Times New Roman" charset="0"/>
            </a:endParaRPr>
          </a:p>
          <a:p>
            <a:pPr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Once used for medicinal purposes in many parts 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of the world</a:t>
            </a:r>
            <a:endParaRPr lang="en-US" altLang="en-US" sz="2400" b="1">
              <a:latin typeface="Times New Roman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081088" y="334963"/>
            <a:ext cx="70342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Beneficial Role of Ants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1230313"/>
            <a:ext cx="9144000" cy="8255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500188" y="431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400">
              <a:latin typeface="Times New Roman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074738" y="327025"/>
            <a:ext cx="7007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Harmful Aspects of Ants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04800" y="1311275"/>
            <a:ext cx="7985125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Symbol" charset="2"/>
              <a:buNone/>
            </a:pPr>
            <a:r>
              <a:rPr lang="en-US" altLang="en-US" sz="3200" b="1" u="sng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Role in human health</a:t>
            </a:r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</a:t>
            </a:r>
            <a:endParaRPr lang="en-US" altLang="en-US" sz="3200" b="1">
              <a:latin typeface="Times New Roman" charset="0"/>
            </a:endParaRPr>
          </a:p>
          <a:p>
            <a:pPr>
              <a:lnSpc>
                <a:spcPct val="80000"/>
              </a:lnSpc>
              <a:buFont typeface="Symbol" charset="2"/>
              <a:buNone/>
            </a:pPr>
            <a:endParaRPr lang="en-US" altLang="en-US" sz="2400">
              <a:latin typeface="Times New Roman" charset="0"/>
            </a:endParaRPr>
          </a:p>
          <a:p>
            <a:pPr lvl="1">
              <a:buFont typeface="Symbol" charset="2"/>
              <a:buChar char="·"/>
            </a:pPr>
            <a:r>
              <a:rPr lang="en-US" altLang="en-US" sz="2400">
                <a:latin typeface="Times New Roman" charset="0"/>
              </a:rPr>
              <a:t> </a:t>
            </a:r>
            <a:r>
              <a:rPr lang="en-US" altLang="en-US" b="1">
                <a:latin typeface="Times New Roman" charset="0"/>
              </a:rPr>
              <a:t>Bites and stings can be painful, dangerous, and</a:t>
            </a:r>
          </a:p>
          <a:p>
            <a:pPr lvl="1"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even deadly</a:t>
            </a:r>
          </a:p>
          <a:p>
            <a:pPr lvl="1"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A few species can be mechanical vectors of </a:t>
            </a:r>
          </a:p>
          <a:p>
            <a:pPr lvl="1"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pathogenic bacteria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34963" y="3879850"/>
            <a:ext cx="7974012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Symbol" charset="2"/>
              <a:buNone/>
            </a:pPr>
            <a:r>
              <a:rPr lang="en-US" altLang="en-US" sz="3200" b="1" u="sng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Role in agriculture</a:t>
            </a:r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</a:t>
            </a:r>
            <a:endParaRPr lang="en-US" altLang="en-US" sz="3200" b="1">
              <a:latin typeface="Times New Roman" charset="0"/>
            </a:endParaRPr>
          </a:p>
          <a:p>
            <a:pPr>
              <a:lnSpc>
                <a:spcPct val="80000"/>
              </a:lnSpc>
              <a:buFont typeface="Symbol" charset="2"/>
              <a:buNone/>
            </a:pPr>
            <a:endParaRPr lang="en-US" altLang="en-US" sz="2400">
              <a:latin typeface="Times New Roman" charset="0"/>
            </a:endParaRPr>
          </a:p>
          <a:p>
            <a:pPr lvl="1">
              <a:buFont typeface="Symbol" charset="2"/>
              <a:buChar char="·"/>
            </a:pPr>
            <a:r>
              <a:rPr lang="en-US" altLang="en-US" sz="2400">
                <a:latin typeface="Times New Roman" charset="0"/>
              </a:rPr>
              <a:t> </a:t>
            </a:r>
            <a:r>
              <a:rPr lang="en-US" altLang="en-US" b="1">
                <a:latin typeface="Times New Roman" charset="0"/>
              </a:rPr>
              <a:t>May feed on planted seeds</a:t>
            </a:r>
          </a:p>
          <a:p>
            <a:pPr lvl="1">
              <a:buSzPct val="80000"/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Many species protect (tend) aphids and other</a:t>
            </a:r>
          </a:p>
          <a:p>
            <a:pPr lvl="1"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sucking insects that are feeding on plants from </a:t>
            </a:r>
          </a:p>
          <a:p>
            <a:pPr lvl="1"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predators and parasites</a:t>
            </a:r>
          </a:p>
          <a:p>
            <a:endParaRPr lang="en-US" altLang="en-US" sz="2400">
              <a:latin typeface="Times New Roman" charset="0"/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1230313"/>
            <a:ext cx="9144000" cy="8255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/>
              <a:t>Reading Writing and Ridding of Ants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Ant Biology -</a:t>
            </a:r>
            <a:r>
              <a:rPr kumimoji="0" lang="en-US" altLang="en-US"/>
              <a:t>Tom Weissling, Phil Koehler &amp; Betty Ferster, University of Florida</a:t>
            </a:r>
          </a:p>
          <a:p>
            <a:r>
              <a:rPr kumimoji="0" lang="en-US" altLang="en-US"/>
              <a:t>Ant Control - </a:t>
            </a:r>
            <a:r>
              <a:rPr lang="en-US" altLang="en-US"/>
              <a:t>Daniel R. Suiter, Ph.D.</a:t>
            </a:r>
          </a:p>
          <a:p>
            <a:r>
              <a:rPr lang="en-US" altLang="en-US"/>
              <a:t>Liability and Pesticide Labeling</a:t>
            </a: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762000" y="228600"/>
            <a:ext cx="7675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bigheaded ant, </a:t>
            </a:r>
            <a:r>
              <a:rPr lang="en-US" altLang="en-US" sz="32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Pheidole megacephala</a:t>
            </a:r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88068" name="Picture 4" descr="bighead2uf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117600"/>
            <a:ext cx="6126162" cy="54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838200" y="228600"/>
            <a:ext cx="7432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crazy ant, </a:t>
            </a:r>
            <a:r>
              <a:rPr lang="en-US" altLang="en-US" sz="32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Paratrechina longicornis</a:t>
            </a:r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90116" name="Picture 4" descr="crazy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028700"/>
            <a:ext cx="6962775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5875" y="1109663"/>
            <a:ext cx="8447088" cy="552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Pct val="130000"/>
              <a:buFontTx/>
              <a:buChar char="•"/>
            </a:pPr>
            <a:r>
              <a:rPr lang="en-US" altLang="en-US" sz="2700" b="1">
                <a:latin typeface="Times New Roman" charset="0"/>
              </a:rPr>
              <a:t> Do not bite or sting</a:t>
            </a:r>
          </a:p>
          <a:p>
            <a:pPr>
              <a:lnSpc>
                <a:spcPct val="135000"/>
              </a:lnSpc>
              <a:buSzPct val="130000"/>
              <a:buFontTx/>
              <a:buChar char="•"/>
            </a:pPr>
            <a:r>
              <a:rPr lang="en-US" altLang="en-US" sz="2700" b="1">
                <a:latin typeface="Times New Roman" charset="0"/>
              </a:rPr>
              <a:t> Black, 3 mm long, with long legs</a:t>
            </a:r>
          </a:p>
          <a:p>
            <a:pPr>
              <a:lnSpc>
                <a:spcPct val="95000"/>
              </a:lnSpc>
              <a:buSzPct val="130000"/>
            </a:pPr>
            <a:r>
              <a:rPr lang="en-US" altLang="en-US" sz="2700" b="1">
                <a:latin typeface="Times New Roman" charset="0"/>
              </a:rPr>
              <a:t>   and antennae. </a:t>
            </a:r>
          </a:p>
          <a:p>
            <a:pPr>
              <a:lnSpc>
                <a:spcPct val="13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Workers move erratically. </a:t>
            </a:r>
          </a:p>
          <a:p>
            <a:pPr>
              <a:lnSpc>
                <a:spcPct val="13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Colonies are usually found in </a:t>
            </a:r>
          </a:p>
          <a:p>
            <a:pPr>
              <a:lnSpc>
                <a:spcPct val="90000"/>
              </a:lnSpc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both moist and dry environments. </a:t>
            </a:r>
          </a:p>
          <a:p>
            <a:pPr>
              <a:lnSpc>
                <a:spcPct val="13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Outdoors, nests are often in wood, </a:t>
            </a:r>
          </a:p>
          <a:p>
            <a:pPr>
              <a:lnSpc>
                <a:spcPct val="90000"/>
              </a:lnSpc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tree holes and in mulch. </a:t>
            </a:r>
          </a:p>
          <a:p>
            <a:pPr>
              <a:lnSpc>
                <a:spcPct val="13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Indoors, nests are often in wall voids and under items. </a:t>
            </a:r>
          </a:p>
          <a:p>
            <a:pPr>
              <a:lnSpc>
                <a:spcPct val="13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One node on the petiole. </a:t>
            </a:r>
          </a:p>
          <a:p>
            <a:pPr>
              <a:lnSpc>
                <a:spcPct val="13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Workers are monomorphic, and colonies are polygyne.</a:t>
            </a:r>
            <a:endParaRPr lang="en-US" altLang="en-US" sz="2700">
              <a:latin typeface="Times New Roman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257175" y="211138"/>
            <a:ext cx="7080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crazy ant, </a:t>
            </a:r>
            <a:r>
              <a:rPr lang="en-US" altLang="en-US" sz="32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Paratrechina longicornis</a:t>
            </a:r>
          </a:p>
        </p:txBody>
      </p:sp>
      <p:pic>
        <p:nvPicPr>
          <p:cNvPr id="89092" name="Picture 4" descr="cra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365500" cy="26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74613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936625" y="215900"/>
            <a:ext cx="72104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Florida carpenter ant, </a:t>
            </a:r>
          </a:p>
          <a:p>
            <a:pPr algn="ctr"/>
            <a:r>
              <a:rPr lang="en-US" altLang="en-US" sz="32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Camponotus abdominalis floridanus</a:t>
            </a:r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en-US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92164" name="Picture 4" descr="flacarpuf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549400"/>
            <a:ext cx="5276850" cy="503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0" y="1482725"/>
            <a:ext cx="8742363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Pct val="135000"/>
              <a:buFontTx/>
              <a:buChar char="•"/>
            </a:pPr>
            <a:r>
              <a:rPr lang="en-US" altLang="en-US" sz="2700" b="1">
                <a:latin typeface="Times New Roman" charset="0"/>
              </a:rPr>
              <a:t> Can inflict a painful bite if handled </a:t>
            </a:r>
          </a:p>
          <a:p>
            <a:pPr>
              <a:lnSpc>
                <a:spcPct val="135000"/>
              </a:lnSpc>
              <a:buSzPct val="135000"/>
              <a:buFontTx/>
              <a:buChar char="•"/>
            </a:pPr>
            <a:r>
              <a:rPr lang="en-US" altLang="en-US" sz="2700" b="1">
                <a:latin typeface="Times New Roman" charset="0"/>
              </a:rPr>
              <a:t> 5 to 10 mm long, with a </a:t>
            </a:r>
          </a:p>
          <a:p>
            <a:pPr>
              <a:lnSpc>
                <a:spcPct val="85000"/>
              </a:lnSpc>
              <a:buSzPct val="135000"/>
            </a:pPr>
            <a:r>
              <a:rPr lang="en-US" altLang="en-US" sz="2700" b="1">
                <a:latin typeface="Times New Roman" charset="0"/>
              </a:rPr>
              <a:t>   yellowish-red thorax and a</a:t>
            </a:r>
          </a:p>
          <a:p>
            <a:pPr>
              <a:lnSpc>
                <a:spcPct val="95000"/>
              </a:lnSpc>
              <a:buSzPct val="135000"/>
            </a:pPr>
            <a:r>
              <a:rPr lang="en-US" altLang="en-US" sz="2700" b="1">
                <a:latin typeface="Times New Roman" charset="0"/>
              </a:rPr>
              <a:t>   black abdomen. </a:t>
            </a:r>
          </a:p>
          <a:p>
            <a:pPr>
              <a:lnSpc>
                <a:spcPct val="12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Nest in many locations such as</a:t>
            </a:r>
          </a:p>
          <a:p>
            <a:pPr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in mulch, logs and in wall voids. </a:t>
            </a:r>
          </a:p>
          <a:p>
            <a:pPr>
              <a:lnSpc>
                <a:spcPct val="12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Can hollow out decayed wood in </a:t>
            </a:r>
          </a:p>
          <a:p>
            <a:pPr>
              <a:lnSpc>
                <a:spcPct val="85000"/>
              </a:lnSpc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order to make nest, depositing wood pieces nearby. </a:t>
            </a:r>
          </a:p>
          <a:p>
            <a:pPr>
              <a:lnSpc>
                <a:spcPct val="12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Have one node on the petiole. </a:t>
            </a:r>
          </a:p>
          <a:p>
            <a:pPr>
              <a:lnSpc>
                <a:spcPct val="12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Workers are polymorphic (many sizes), and colonies are </a:t>
            </a:r>
          </a:p>
          <a:p>
            <a:pPr>
              <a:lnSpc>
                <a:spcPct val="90000"/>
              </a:lnSpc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monogyne (one queen).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09563" y="214313"/>
            <a:ext cx="69278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Florida carpenter ant, </a:t>
            </a:r>
          </a:p>
          <a:p>
            <a:r>
              <a:rPr lang="en-US" altLang="en-US" sz="32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Camponotus abdominalis floridanus</a:t>
            </a:r>
          </a:p>
        </p:txBody>
      </p:sp>
      <p:pic>
        <p:nvPicPr>
          <p:cNvPr id="91140" name="Picture 4" descr="flacarp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8575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74613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762000" y="304800"/>
            <a:ext cx="7548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ghost ant, </a:t>
            </a:r>
            <a:r>
              <a:rPr lang="en-US" altLang="en-US" sz="32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Tapinoma melanocephalum</a:t>
            </a:r>
            <a:r>
              <a:rPr lang="en-US" altLang="en-US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94212" name="Picture 4" descr="ghost2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243763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228600" y="827088"/>
            <a:ext cx="8361363" cy="56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700">
              <a:latin typeface="Times New Roman" charset="0"/>
            </a:endParaRPr>
          </a:p>
          <a:p>
            <a:pPr>
              <a:lnSpc>
                <a:spcPct val="12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Do not bite or sting</a:t>
            </a:r>
          </a:p>
          <a:p>
            <a:pPr>
              <a:lnSpc>
                <a:spcPct val="12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About 1 mm long, with a black head </a:t>
            </a:r>
          </a:p>
          <a:p>
            <a:pPr>
              <a:lnSpc>
                <a:spcPct val="85000"/>
              </a:lnSpc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and thorax and milky-white </a:t>
            </a:r>
          </a:p>
          <a:p>
            <a:pPr>
              <a:lnSpc>
                <a:spcPct val="85000"/>
              </a:lnSpc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abdomen and legs. </a:t>
            </a:r>
          </a:p>
          <a:p>
            <a:pPr>
              <a:lnSpc>
                <a:spcPct val="12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Can nest outdoors or indoors</a:t>
            </a:r>
          </a:p>
          <a:p>
            <a:pPr>
              <a:lnSpc>
                <a:spcPct val="12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Often forage indoors. </a:t>
            </a:r>
          </a:p>
          <a:p>
            <a:pPr>
              <a:lnSpc>
                <a:spcPct val="12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Have a musty odor when squashed. </a:t>
            </a:r>
          </a:p>
          <a:p>
            <a:pPr>
              <a:lnSpc>
                <a:spcPct val="12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Have a high need for moisture and are often seen in</a:t>
            </a:r>
          </a:p>
          <a:p>
            <a:pPr>
              <a:lnSpc>
                <a:spcPct val="85000"/>
              </a:lnSpc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kitchens and bathrooms. </a:t>
            </a:r>
          </a:p>
          <a:p>
            <a:pPr>
              <a:lnSpc>
                <a:spcPct val="12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Petiole has one node and is hidden by the abdomen. </a:t>
            </a:r>
          </a:p>
          <a:p>
            <a:pPr>
              <a:lnSpc>
                <a:spcPct val="12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Workers are monomorphic and colonies are polygyne.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409575" y="296863"/>
            <a:ext cx="744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ghost ant, </a:t>
            </a:r>
            <a:r>
              <a:rPr lang="en-US" altLang="en-US" sz="32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Tapinoma melanocephalum</a:t>
            </a:r>
          </a:p>
        </p:txBody>
      </p:sp>
      <p:pic>
        <p:nvPicPr>
          <p:cNvPr id="93188" name="Picture 4" descr="ghost1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01750"/>
            <a:ext cx="2584450" cy="24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762000" y="304800"/>
            <a:ext cx="7586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imported fire ant, </a:t>
            </a:r>
            <a:r>
              <a:rPr lang="en-US" altLang="en-US" sz="32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Solenopsis invicta</a:t>
            </a:r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96262" name="Picture 6" descr="imported fire ant 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203200" y="901700"/>
            <a:ext cx="7989888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700" b="1">
              <a:latin typeface="Times New Roman" charset="0"/>
            </a:endParaRPr>
          </a:p>
          <a:p>
            <a:pPr>
              <a:lnSpc>
                <a:spcPct val="12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Workers can sting, commonly </a:t>
            </a:r>
          </a:p>
          <a:p>
            <a:pPr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causing a white pustule to form. </a:t>
            </a:r>
          </a:p>
          <a:p>
            <a:pPr>
              <a:lnSpc>
                <a:spcPct val="140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Reddish-brown and 2 - 6 mm long. </a:t>
            </a:r>
          </a:p>
          <a:p>
            <a:pPr>
              <a:lnSpc>
                <a:spcPct val="140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Antennae with 2-segmented club</a:t>
            </a:r>
          </a:p>
          <a:p>
            <a:pPr>
              <a:lnSpc>
                <a:spcPct val="140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Build large mounds in open, sunny </a:t>
            </a:r>
          </a:p>
          <a:p>
            <a:pPr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areas and can forage indoors.  </a:t>
            </a:r>
          </a:p>
          <a:p>
            <a:pPr>
              <a:lnSpc>
                <a:spcPct val="140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Have two nodes on the petiole. </a:t>
            </a:r>
          </a:p>
          <a:p>
            <a:pPr>
              <a:lnSpc>
                <a:spcPct val="140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Workers are polymorphic, and colonies are usually </a:t>
            </a:r>
          </a:p>
          <a:p>
            <a:pPr>
              <a:lnSpc>
                <a:spcPct val="95000"/>
              </a:lnSpc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monogyne, rarely polygyne.</a:t>
            </a:r>
          </a:p>
          <a:p>
            <a:pPr>
              <a:lnSpc>
                <a:spcPct val="140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Now established in Southern California 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09563" y="196850"/>
            <a:ext cx="7410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imported fire ant, </a:t>
            </a:r>
            <a:r>
              <a:rPr lang="en-US" altLang="en-US" sz="32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Solenopsis invicta</a:t>
            </a:r>
          </a:p>
        </p:txBody>
      </p:sp>
      <p:pic>
        <p:nvPicPr>
          <p:cNvPr id="95236" name="Picture 4" descr="imprtfa1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3246438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0" y="990600"/>
            <a:ext cx="9144000" cy="74613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609600" y="304800"/>
            <a:ext cx="7858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little fire ant, </a:t>
            </a:r>
            <a:r>
              <a:rPr lang="en-US" altLang="en-US" sz="32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Wasmania auropunctata</a:t>
            </a:r>
          </a:p>
        </p:txBody>
      </p:sp>
      <p:pic>
        <p:nvPicPr>
          <p:cNvPr id="98308" name="Picture 4" descr="littlefa2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125538"/>
            <a:ext cx="7213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496888" y="196850"/>
            <a:ext cx="81613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Introduction: Ant Facts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33363" y="1330325"/>
            <a:ext cx="865187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There are approximately 9,000 - 10,000 described 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species of ants in the world.  </a:t>
            </a:r>
          </a:p>
          <a:p>
            <a:pPr>
              <a:buFont typeface="Symbol" charset="2"/>
              <a:buNone/>
            </a:pPr>
            <a:endParaRPr lang="en-US" altLang="en-US" b="1">
              <a:latin typeface="Times New Roman" charset="0"/>
            </a:endParaRPr>
          </a:p>
          <a:p>
            <a:pPr>
              <a:lnSpc>
                <a:spcPct val="75000"/>
              </a:lnSpc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It is estimated that one-third of the entire animal 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biomass of the Amazon basin is composed of ants 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and termites</a:t>
            </a:r>
          </a:p>
          <a:p>
            <a:pPr>
              <a:buFont typeface="Symbol" charset="2"/>
              <a:buNone/>
            </a:pPr>
            <a:endParaRPr lang="en-US" altLang="en-US" b="1">
              <a:latin typeface="Times New Roman" charset="0"/>
            </a:endParaRPr>
          </a:p>
          <a:p>
            <a:pPr>
              <a:lnSpc>
                <a:spcPct val="75000"/>
              </a:lnSpc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Ants are found everywhere in the world except 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Antarctica, Iceland, Greenland, and a few isolated 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islands</a:t>
            </a:r>
          </a:p>
          <a:p>
            <a:pPr>
              <a:buFont typeface="Symbol" charset="2"/>
              <a:buNone/>
            </a:pPr>
            <a:endParaRPr lang="en-US" altLang="en-US" b="1">
              <a:latin typeface="Times New Roman" charset="0"/>
            </a:endParaRPr>
          </a:p>
          <a:p>
            <a:pPr>
              <a:lnSpc>
                <a:spcPct val="75000"/>
              </a:lnSpc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Ants are one of the most common insects found within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structures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1165225"/>
            <a:ext cx="9144000" cy="8255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334963" y="1577975"/>
            <a:ext cx="8361362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Can inflict a painful sting.</a:t>
            </a:r>
          </a:p>
          <a:p>
            <a:pPr>
              <a:lnSpc>
                <a:spcPct val="85000"/>
              </a:lnSpc>
              <a:buFont typeface="Symbol" charset="2"/>
              <a:buNone/>
            </a:pPr>
            <a:endParaRPr lang="en-US" altLang="en-US" sz="2700" b="1">
              <a:latin typeface="Times New Roman" charset="0"/>
            </a:endParaRPr>
          </a:p>
          <a:p>
            <a:pPr>
              <a:lnSpc>
                <a:spcPct val="8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Golden brown and 1 to 2 mm long. </a:t>
            </a:r>
          </a:p>
          <a:p>
            <a:pPr>
              <a:lnSpc>
                <a:spcPct val="85000"/>
              </a:lnSpc>
              <a:buFont typeface="Symbol" charset="2"/>
              <a:buNone/>
            </a:pPr>
            <a:endParaRPr lang="en-US" altLang="en-US" sz="2700" b="1">
              <a:latin typeface="Times New Roman" charset="0"/>
            </a:endParaRPr>
          </a:p>
          <a:p>
            <a:pPr>
              <a:lnSpc>
                <a:spcPct val="8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Commonly nest in soil under logs</a:t>
            </a:r>
          </a:p>
          <a:p>
            <a:pPr>
              <a:lnSpc>
                <a:spcPct val="85000"/>
              </a:lnSpc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and debris, or in trees. </a:t>
            </a:r>
          </a:p>
          <a:p>
            <a:pPr>
              <a:lnSpc>
                <a:spcPct val="85000"/>
              </a:lnSpc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</a:t>
            </a:r>
          </a:p>
          <a:p>
            <a:pPr>
              <a:lnSpc>
                <a:spcPct val="8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There are two nodes on the petiole. </a:t>
            </a:r>
          </a:p>
          <a:p>
            <a:pPr>
              <a:lnSpc>
                <a:spcPct val="85000"/>
              </a:lnSpc>
              <a:buFont typeface="Symbol" charset="2"/>
              <a:buNone/>
            </a:pPr>
            <a:endParaRPr lang="en-US" altLang="en-US" sz="2700" b="1">
              <a:latin typeface="Times New Roman" charset="0"/>
            </a:endParaRPr>
          </a:p>
          <a:p>
            <a:pPr>
              <a:lnSpc>
                <a:spcPct val="8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The head is covered with grooves. </a:t>
            </a:r>
          </a:p>
          <a:p>
            <a:pPr>
              <a:lnSpc>
                <a:spcPct val="85000"/>
              </a:lnSpc>
              <a:buFont typeface="Symbol" charset="2"/>
              <a:buNone/>
            </a:pPr>
            <a:endParaRPr lang="en-US" altLang="en-US" sz="2700" b="1">
              <a:latin typeface="Times New Roman" charset="0"/>
            </a:endParaRPr>
          </a:p>
          <a:p>
            <a:pPr>
              <a:lnSpc>
                <a:spcPct val="8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Workers are monomorphic and colonies are polygyne.</a:t>
            </a:r>
          </a:p>
          <a:p>
            <a:pPr>
              <a:lnSpc>
                <a:spcPct val="85000"/>
              </a:lnSpc>
            </a:pPr>
            <a:endParaRPr lang="en-US" altLang="en-US" sz="2700" b="1">
              <a:latin typeface="Times New Roman" charset="0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74650" y="312738"/>
            <a:ext cx="7858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little fire ant, </a:t>
            </a:r>
            <a:r>
              <a:rPr lang="en-US" altLang="en-US" sz="32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Wasmania auropunctata</a:t>
            </a:r>
          </a:p>
        </p:txBody>
      </p:sp>
      <p:pic>
        <p:nvPicPr>
          <p:cNvPr id="97284" name="Picture 4" descr="littlefa1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38300"/>
            <a:ext cx="30321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74613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685800" y="304800"/>
            <a:ext cx="7504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native fire ant, </a:t>
            </a:r>
            <a:r>
              <a:rPr lang="en-US" altLang="en-US" sz="32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Solenopsis geminata</a:t>
            </a:r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100356" name="Picture 4" descr="nativefa2uf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027113"/>
            <a:ext cx="7361238" cy="552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22238" y="750888"/>
            <a:ext cx="9051925" cy="57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700" b="1">
                <a:latin typeface="Times New Roman" charset="0"/>
              </a:rPr>
              <a:t> </a:t>
            </a:r>
          </a:p>
          <a:p>
            <a:pPr>
              <a:lnSpc>
                <a:spcPct val="120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Workers can sting, but no white </a:t>
            </a:r>
          </a:p>
          <a:p>
            <a:pPr>
              <a:lnSpc>
                <a:spcPct val="85000"/>
              </a:lnSpc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pustule forms. </a:t>
            </a:r>
          </a:p>
          <a:p>
            <a:pPr>
              <a:lnSpc>
                <a:spcPct val="120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Reddish- brown to black and </a:t>
            </a:r>
          </a:p>
          <a:p>
            <a:pPr>
              <a:lnSpc>
                <a:spcPct val="90000"/>
              </a:lnSpc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3 to 6 mm long. </a:t>
            </a:r>
          </a:p>
          <a:p>
            <a:pPr>
              <a:lnSpc>
                <a:spcPct val="120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Build irregular, crater-shaped </a:t>
            </a:r>
          </a:p>
          <a:p>
            <a:pPr>
              <a:lnSpc>
                <a:spcPct val="85000"/>
              </a:lnSpc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mounds in sunny areas. </a:t>
            </a:r>
          </a:p>
          <a:p>
            <a:pPr>
              <a:lnSpc>
                <a:spcPct val="120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Nests also found in along walkways, under plants, dead </a:t>
            </a:r>
          </a:p>
          <a:p>
            <a:pPr>
              <a:lnSpc>
                <a:spcPct val="90000"/>
              </a:lnSpc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tree stumps, under houses, in houses.</a:t>
            </a:r>
          </a:p>
          <a:p>
            <a:pPr>
              <a:lnSpc>
                <a:spcPct val="120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Have two nodes on the petiole. </a:t>
            </a:r>
          </a:p>
          <a:p>
            <a:pPr>
              <a:lnSpc>
                <a:spcPct val="120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Workers are polymorphic, and colonies are monogyne </a:t>
            </a:r>
          </a:p>
          <a:p>
            <a:pPr>
              <a:lnSpc>
                <a:spcPct val="120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Established throughout the southern U.S.  Isolated </a:t>
            </a:r>
          </a:p>
          <a:p>
            <a:pPr>
              <a:lnSpc>
                <a:spcPct val="90000"/>
              </a:lnSpc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infestations have been reported from some northern states</a:t>
            </a:r>
            <a:r>
              <a:rPr lang="en-US" altLang="en-US" sz="2700">
                <a:latin typeface="Times New Roman" charset="0"/>
              </a:rPr>
              <a:t>.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04800" y="228600"/>
            <a:ext cx="7327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native fire ant, </a:t>
            </a:r>
            <a:r>
              <a:rPr lang="en-US" altLang="en-US" sz="32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Solenopsis geminata</a:t>
            </a:r>
          </a:p>
        </p:txBody>
      </p:sp>
      <p:pic>
        <p:nvPicPr>
          <p:cNvPr id="99332" name="Picture 4" descr="nativefa1uf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89050"/>
            <a:ext cx="3603625" cy="22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990600"/>
            <a:ext cx="9144000" cy="74613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914400" y="228600"/>
            <a:ext cx="7270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Pharaoh ant, </a:t>
            </a:r>
            <a:r>
              <a:rPr lang="en-US" altLang="en-US" sz="32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Monomorium pharaonis</a:t>
            </a:r>
          </a:p>
        </p:txBody>
      </p:sp>
      <p:pic>
        <p:nvPicPr>
          <p:cNvPr id="102404" name="Picture 4" descr="pharaoh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12825"/>
            <a:ext cx="7408862" cy="55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04800" y="1411288"/>
            <a:ext cx="8866188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Pct val="130000"/>
              <a:buFontTx/>
              <a:buChar char="•"/>
            </a:pPr>
            <a:r>
              <a:rPr lang="en-US" altLang="en-US" sz="2700" b="1">
                <a:latin typeface="Times New Roman" charset="0"/>
              </a:rPr>
              <a:t> Do not bite or sting</a:t>
            </a:r>
          </a:p>
          <a:p>
            <a:pPr>
              <a:lnSpc>
                <a:spcPct val="150000"/>
              </a:lnSpc>
              <a:buSzPct val="130000"/>
              <a:buFontTx/>
              <a:buChar char="•"/>
            </a:pPr>
            <a:r>
              <a:rPr lang="en-US" altLang="en-US" sz="2700" b="1">
                <a:latin typeface="Times New Roman" charset="0"/>
              </a:rPr>
              <a:t> Rust- colored and about </a:t>
            </a:r>
          </a:p>
          <a:p>
            <a:pPr>
              <a:lnSpc>
                <a:spcPct val="90000"/>
              </a:lnSpc>
              <a:buSzPct val="130000"/>
            </a:pPr>
            <a:r>
              <a:rPr lang="en-US" altLang="en-US" sz="2700" b="1">
                <a:latin typeface="Times New Roman" charset="0"/>
              </a:rPr>
              <a:t>   2 mm long. </a:t>
            </a:r>
          </a:p>
          <a:p>
            <a:pPr>
              <a:lnSpc>
                <a:spcPct val="150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Usually nest indoors </a:t>
            </a:r>
          </a:p>
          <a:p>
            <a:pPr>
              <a:lnSpc>
                <a:spcPct val="90000"/>
              </a:lnSpc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(in wall voids, refrigerator </a:t>
            </a:r>
          </a:p>
          <a:p>
            <a:pPr>
              <a:lnSpc>
                <a:spcPct val="90000"/>
              </a:lnSpc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insulation, books, etc.). </a:t>
            </a:r>
          </a:p>
          <a:p>
            <a:pPr>
              <a:lnSpc>
                <a:spcPct val="150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Have two nodes on the petiole. </a:t>
            </a:r>
          </a:p>
          <a:p>
            <a:pPr>
              <a:lnSpc>
                <a:spcPct val="150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Antennae are 12-segmented with a three-segmented club. </a:t>
            </a:r>
          </a:p>
          <a:p>
            <a:pPr>
              <a:lnSpc>
                <a:spcPct val="150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Workers are monomorphic and colonies are polygyne. </a:t>
            </a:r>
          </a:p>
          <a:p>
            <a:endParaRPr lang="en-US" altLang="en-US" sz="2700" b="1">
              <a:latin typeface="Times New Roman" charset="0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406400" y="361950"/>
            <a:ext cx="7270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Pharaoh ant, </a:t>
            </a:r>
            <a:r>
              <a:rPr lang="en-US" altLang="en-US" sz="32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Monomorium pharaonis</a:t>
            </a:r>
          </a:p>
        </p:txBody>
      </p:sp>
      <p:pic>
        <p:nvPicPr>
          <p:cNvPr id="101381" name="Picture 5" descr="pharaoh1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003675" cy="254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990600"/>
            <a:ext cx="9144000" cy="74613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41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white-footed Ant, </a:t>
            </a:r>
            <a:r>
              <a:rPr lang="en-US" altLang="en-US" sz="32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Technomyrmex albipes</a:t>
            </a:r>
            <a:endParaRPr lang="en-US" altLang="en-US" sz="3200" b="1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4452" name="Picture 4" descr="Techalbipes1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193800"/>
            <a:ext cx="7646987" cy="52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026"/>
          <p:cNvSpPr txBox="1">
            <a:spLocks noChangeArrowheads="1"/>
          </p:cNvSpPr>
          <p:nvPr/>
        </p:nvSpPr>
        <p:spPr bwMode="auto">
          <a:xfrm>
            <a:off x="384175" y="1181100"/>
            <a:ext cx="8613775" cy="535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Pct val="125000"/>
              <a:buFontTx/>
              <a:buChar char="•"/>
            </a:pPr>
            <a:r>
              <a:rPr lang="en-US" altLang="en-US" sz="2700" b="1">
                <a:latin typeface="Times New Roman" charset="0"/>
              </a:rPr>
              <a:t> Do not bite or sting </a:t>
            </a:r>
          </a:p>
          <a:p>
            <a:pPr>
              <a:lnSpc>
                <a:spcPct val="12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Black and about 3 mm long</a:t>
            </a:r>
          </a:p>
          <a:p>
            <a:pPr>
              <a:lnSpc>
                <a:spcPct val="12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Nest indoors and outdoors </a:t>
            </a:r>
          </a:p>
          <a:p>
            <a:pPr>
              <a:lnSpc>
                <a:spcPct val="90000"/>
              </a:lnSpc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in a variety of locations</a:t>
            </a:r>
          </a:p>
          <a:p>
            <a:pPr>
              <a:lnSpc>
                <a:spcPct val="12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Have one node on the petiole</a:t>
            </a:r>
          </a:p>
          <a:p>
            <a:pPr>
              <a:lnSpc>
                <a:spcPct val="12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Tarsi are yellowish to white</a:t>
            </a:r>
          </a:p>
          <a:p>
            <a:pPr>
              <a:lnSpc>
                <a:spcPct val="12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Workers are monomorphic and colonies are polygyne.</a:t>
            </a:r>
          </a:p>
          <a:p>
            <a:pPr>
              <a:lnSpc>
                <a:spcPct val="12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Recently introduced into south Florida from ???</a:t>
            </a:r>
          </a:p>
          <a:p>
            <a:pPr>
              <a:lnSpc>
                <a:spcPct val="12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Wing-less, worker-like, reproductives make up about </a:t>
            </a:r>
          </a:p>
          <a:p>
            <a:pPr>
              <a:lnSpc>
                <a:spcPct val="90000"/>
              </a:lnSpc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half of the colony</a:t>
            </a:r>
          </a:p>
          <a:p>
            <a:pPr>
              <a:lnSpc>
                <a:spcPct val="125000"/>
              </a:lnSpc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Colonies incredibly large (can be &gt;1 million individuals)</a:t>
            </a:r>
            <a:endParaRPr lang="en-US" altLang="en-US" sz="2700">
              <a:latin typeface="Times New Roman" charset="0"/>
            </a:endParaRPr>
          </a:p>
        </p:txBody>
      </p:sp>
      <p:sp>
        <p:nvSpPr>
          <p:cNvPr id="103427" name="Rectangle 1027"/>
          <p:cNvSpPr>
            <a:spLocks noChangeArrowheads="1"/>
          </p:cNvSpPr>
          <p:nvPr/>
        </p:nvSpPr>
        <p:spPr bwMode="auto">
          <a:xfrm>
            <a:off x="307975" y="246063"/>
            <a:ext cx="8340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white-footed ant, </a:t>
            </a:r>
            <a:r>
              <a:rPr lang="en-US" altLang="en-US" sz="32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Technomyrmex albipes</a:t>
            </a:r>
          </a:p>
        </p:txBody>
      </p:sp>
      <p:pic>
        <p:nvPicPr>
          <p:cNvPr id="103428" name="Picture 1028" descr="Techalbipes1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586163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9" name="Rectangle 1029"/>
          <p:cNvSpPr>
            <a:spLocks noChangeArrowheads="1"/>
          </p:cNvSpPr>
          <p:nvPr/>
        </p:nvSpPr>
        <p:spPr bwMode="auto">
          <a:xfrm>
            <a:off x="0" y="914400"/>
            <a:ext cx="9144000" cy="74613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286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993300"/>
                </a:solidFill>
              </a:rPr>
              <a:t>Steps to Ant Management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60363" y="1447800"/>
            <a:ext cx="8434387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>
                <a:latin typeface="Times New Roman" charset="0"/>
              </a:rPr>
              <a:t>1) Prevention</a:t>
            </a:r>
          </a:p>
          <a:p>
            <a:pPr>
              <a:lnSpc>
                <a:spcPct val="50000"/>
              </a:lnSpc>
            </a:pPr>
            <a:endParaRPr lang="en-US" altLang="en-US" sz="2400" b="1">
              <a:latin typeface="Times New Roman" charset="0"/>
            </a:endParaRPr>
          </a:p>
          <a:p>
            <a:pPr lvl="1"/>
            <a:r>
              <a:rPr lang="en-US" altLang="en-US" b="1">
                <a:latin typeface="Times New Roman" charset="0"/>
              </a:rPr>
              <a:t>a) Cleanliness…store food in tight containers, clean</a:t>
            </a:r>
          </a:p>
          <a:p>
            <a:pPr lvl="1"/>
            <a:r>
              <a:rPr lang="en-US" altLang="en-US" b="1">
                <a:latin typeface="Times New Roman" charset="0"/>
              </a:rPr>
              <a:t>    up spilled food, </a:t>
            </a:r>
          </a:p>
          <a:p>
            <a:pPr lvl="1"/>
            <a:r>
              <a:rPr lang="en-US" altLang="en-US" b="1">
                <a:latin typeface="Times New Roman" charset="0"/>
              </a:rPr>
              <a:t>    do not let empty </a:t>
            </a:r>
          </a:p>
          <a:p>
            <a:pPr lvl="1"/>
            <a:r>
              <a:rPr lang="en-US" altLang="en-US" b="1">
                <a:latin typeface="Times New Roman" charset="0"/>
              </a:rPr>
              <a:t>    soda cans or </a:t>
            </a:r>
          </a:p>
          <a:p>
            <a:pPr lvl="1"/>
            <a:r>
              <a:rPr lang="en-US" altLang="en-US" b="1">
                <a:latin typeface="Times New Roman" charset="0"/>
              </a:rPr>
              <a:t>    other food-</a:t>
            </a:r>
          </a:p>
          <a:p>
            <a:pPr lvl="1"/>
            <a:r>
              <a:rPr lang="en-US" altLang="en-US" b="1">
                <a:latin typeface="Times New Roman" charset="0"/>
              </a:rPr>
              <a:t>    containing </a:t>
            </a:r>
          </a:p>
          <a:p>
            <a:pPr lvl="1"/>
            <a:r>
              <a:rPr lang="en-US" altLang="en-US" b="1">
                <a:latin typeface="Times New Roman" charset="0"/>
              </a:rPr>
              <a:t>    garbage sit inside </a:t>
            </a:r>
          </a:p>
          <a:p>
            <a:pPr lvl="1"/>
            <a:r>
              <a:rPr lang="en-US" altLang="en-US" b="1">
                <a:latin typeface="Times New Roman" charset="0"/>
              </a:rPr>
              <a:t>    structures for </a:t>
            </a:r>
          </a:p>
          <a:p>
            <a:pPr lvl="1"/>
            <a:r>
              <a:rPr lang="en-US" altLang="en-US" b="1">
                <a:latin typeface="Times New Roman" charset="0"/>
              </a:rPr>
              <a:t>    more than a </a:t>
            </a:r>
          </a:p>
          <a:p>
            <a:pPr lvl="1"/>
            <a:r>
              <a:rPr lang="en-US" altLang="en-US" b="1">
                <a:latin typeface="Times New Roman" charset="0"/>
              </a:rPr>
              <a:t>    day.</a:t>
            </a:r>
          </a:p>
          <a:p>
            <a:pPr lvl="1">
              <a:lnSpc>
                <a:spcPct val="50000"/>
              </a:lnSpc>
            </a:pPr>
            <a:endParaRPr lang="en-US" altLang="en-US" b="1">
              <a:latin typeface="Times New Roman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8255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29" name="Picture 5" descr="Pdrm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013075"/>
            <a:ext cx="4764087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286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993300"/>
                </a:solidFill>
              </a:rPr>
              <a:t>Steps to Ant Management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73038" y="1174750"/>
            <a:ext cx="7243762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>
                <a:latin typeface="Times New Roman" charset="0"/>
              </a:rPr>
              <a:t>1) Prevention</a:t>
            </a:r>
          </a:p>
          <a:p>
            <a:pPr>
              <a:lnSpc>
                <a:spcPct val="50000"/>
              </a:lnSpc>
            </a:pPr>
            <a:endParaRPr lang="en-US" altLang="en-US" b="1">
              <a:latin typeface="Times New Roman" charset="0"/>
            </a:endParaRPr>
          </a:p>
          <a:p>
            <a:pPr lvl="1"/>
            <a:r>
              <a:rPr lang="en-US" altLang="en-US" b="1">
                <a:latin typeface="Times New Roman" charset="0"/>
              </a:rPr>
              <a:t>b) Plants inside, or against </a:t>
            </a:r>
          </a:p>
          <a:p>
            <a:pPr lvl="1"/>
            <a:r>
              <a:rPr lang="en-US" altLang="en-US" b="1">
                <a:latin typeface="Times New Roman" charset="0"/>
              </a:rPr>
              <a:t>     the outside wall of</a:t>
            </a:r>
          </a:p>
          <a:p>
            <a:pPr lvl="1"/>
            <a:r>
              <a:rPr lang="en-US" altLang="en-US" b="1">
                <a:latin typeface="Times New Roman" charset="0"/>
              </a:rPr>
              <a:t>     structures should be </a:t>
            </a:r>
          </a:p>
          <a:p>
            <a:pPr lvl="1"/>
            <a:r>
              <a:rPr lang="en-US" altLang="en-US" b="1">
                <a:latin typeface="Times New Roman" charset="0"/>
              </a:rPr>
              <a:t>     removed if ants are </a:t>
            </a:r>
          </a:p>
          <a:p>
            <a:pPr lvl="1"/>
            <a:r>
              <a:rPr lang="en-US" altLang="en-US" b="1">
                <a:latin typeface="Times New Roman" charset="0"/>
              </a:rPr>
              <a:t>     present on them, or </a:t>
            </a:r>
          </a:p>
          <a:p>
            <a:pPr lvl="1"/>
            <a:r>
              <a:rPr lang="en-US" altLang="en-US" b="1">
                <a:latin typeface="Times New Roman" charset="0"/>
              </a:rPr>
              <a:t>     aphids, whiteflies, or </a:t>
            </a:r>
          </a:p>
          <a:p>
            <a:pPr lvl="1"/>
            <a:r>
              <a:rPr lang="en-US" altLang="en-US" b="1">
                <a:latin typeface="Times New Roman" charset="0"/>
              </a:rPr>
              <a:t>     scale insects on these </a:t>
            </a:r>
          </a:p>
          <a:p>
            <a:pPr lvl="1"/>
            <a:r>
              <a:rPr lang="en-US" altLang="en-US" b="1">
                <a:latin typeface="Times New Roman" charset="0"/>
              </a:rPr>
              <a:t>     plants should be managed.  </a:t>
            </a:r>
          </a:p>
          <a:p>
            <a:pPr lvl="1"/>
            <a:r>
              <a:rPr lang="en-US" altLang="en-US" b="1">
                <a:latin typeface="Times New Roman" charset="0"/>
              </a:rPr>
              <a:t>     These insects produce </a:t>
            </a:r>
          </a:p>
          <a:p>
            <a:pPr lvl="1"/>
            <a:r>
              <a:rPr lang="en-US" altLang="en-US" b="1">
                <a:latin typeface="Times New Roman" charset="0"/>
              </a:rPr>
              <a:t>     honeydew (a sweet </a:t>
            </a:r>
          </a:p>
          <a:p>
            <a:pPr lvl="1"/>
            <a:r>
              <a:rPr lang="en-US" altLang="en-US" b="1">
                <a:latin typeface="Times New Roman" charset="0"/>
              </a:rPr>
              <a:t>     substance) that some ants will feed on.    </a:t>
            </a:r>
            <a:endParaRPr lang="en-US" altLang="en-US" sz="2400" b="1">
              <a:latin typeface="Times New Roman" charset="0"/>
            </a:endParaRP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8255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645" name="Picture 5" descr="tending aphids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308100"/>
            <a:ext cx="3286125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1371600"/>
            <a:ext cx="4222750" cy="46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>
                <a:latin typeface="Times New Roman" charset="0"/>
              </a:rPr>
              <a:t>1) Prevention</a:t>
            </a:r>
            <a:r>
              <a:rPr lang="en-US" altLang="en-US" b="1">
                <a:latin typeface="Times New Roman" charset="0"/>
              </a:rPr>
              <a:t> </a:t>
            </a:r>
          </a:p>
          <a:p>
            <a:pPr>
              <a:lnSpc>
                <a:spcPct val="50000"/>
              </a:lnSpc>
            </a:pPr>
            <a:endParaRPr lang="en-US" altLang="en-US" b="1">
              <a:latin typeface="Times New Roman" charset="0"/>
            </a:endParaRPr>
          </a:p>
          <a:p>
            <a:pPr lvl="1"/>
            <a:r>
              <a:rPr lang="en-US" altLang="en-US" sz="2700" b="1">
                <a:latin typeface="Times New Roman" charset="0"/>
              </a:rPr>
              <a:t>c) Ants search for </a:t>
            </a:r>
          </a:p>
          <a:p>
            <a:pPr lvl="1"/>
            <a:r>
              <a:rPr lang="en-US" altLang="en-US" sz="2700" b="1">
                <a:latin typeface="Times New Roman" charset="0"/>
              </a:rPr>
              <a:t>    water in addition </a:t>
            </a:r>
          </a:p>
          <a:p>
            <a:pPr lvl="1"/>
            <a:r>
              <a:rPr lang="en-US" altLang="en-US" sz="2700" b="1">
                <a:latin typeface="Times New Roman" charset="0"/>
              </a:rPr>
              <a:t>    to food.  Reduce </a:t>
            </a:r>
          </a:p>
          <a:p>
            <a:pPr lvl="1"/>
            <a:r>
              <a:rPr lang="en-US" altLang="en-US" sz="2700" b="1">
                <a:latin typeface="Times New Roman" charset="0"/>
              </a:rPr>
              <a:t>    moisture sources </a:t>
            </a:r>
          </a:p>
          <a:p>
            <a:pPr lvl="1"/>
            <a:r>
              <a:rPr lang="en-US" altLang="en-US" sz="2700" b="1">
                <a:latin typeface="Times New Roman" charset="0"/>
              </a:rPr>
              <a:t>    such as condensation, </a:t>
            </a:r>
          </a:p>
          <a:p>
            <a:pPr lvl="1"/>
            <a:r>
              <a:rPr lang="en-US" altLang="en-US" sz="2700" b="1">
                <a:latin typeface="Times New Roman" charset="0"/>
              </a:rPr>
              <a:t>    leaks, and puddles </a:t>
            </a:r>
          </a:p>
          <a:p>
            <a:pPr lvl="1"/>
            <a:r>
              <a:rPr lang="en-US" altLang="en-US" sz="2700" b="1">
                <a:latin typeface="Times New Roman" charset="0"/>
              </a:rPr>
              <a:t>    as much as possible </a:t>
            </a:r>
          </a:p>
          <a:p>
            <a:pPr lvl="1"/>
            <a:r>
              <a:rPr lang="en-US" altLang="en-US" sz="2700" b="1">
                <a:latin typeface="Times New Roman" charset="0"/>
              </a:rPr>
              <a:t>    in and around</a:t>
            </a:r>
          </a:p>
          <a:p>
            <a:pPr lvl="1"/>
            <a:r>
              <a:rPr lang="en-US" altLang="en-US" sz="2700" b="1">
                <a:latin typeface="Times New Roman" charset="0"/>
              </a:rPr>
              <a:t>    structures.</a:t>
            </a:r>
          </a:p>
          <a:p>
            <a:pPr lvl="1">
              <a:lnSpc>
                <a:spcPct val="25000"/>
              </a:lnSpc>
            </a:pPr>
            <a:endParaRPr lang="en-US" altLang="en-US" b="1">
              <a:latin typeface="Times New Roman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14400" y="228600"/>
            <a:ext cx="7286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993300"/>
                </a:solidFill>
              </a:rPr>
              <a:t>Steps to Ant Management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1066800"/>
            <a:ext cx="9144000" cy="8255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398" name="Picture 6" descr="PDRM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9" b="9134"/>
          <a:stretch>
            <a:fillRect/>
          </a:stretch>
        </p:blipFill>
        <p:spPr bwMode="auto">
          <a:xfrm>
            <a:off x="4191000" y="1600200"/>
            <a:ext cx="4724400" cy="468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14325" y="1346200"/>
            <a:ext cx="8504238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Times New Roman" charset="0"/>
              </a:rPr>
              <a:t>Ants are closely related to bees and wasps</a:t>
            </a:r>
          </a:p>
          <a:p>
            <a:pPr>
              <a:lnSpc>
                <a:spcPct val="45000"/>
              </a:lnSpc>
            </a:pPr>
            <a:endParaRPr lang="en-US" altLang="en-US" b="1">
              <a:latin typeface="Times New Roman" charset="0"/>
            </a:endParaRPr>
          </a:p>
          <a:p>
            <a:pPr>
              <a:buFont typeface="Symbol" charset="2"/>
              <a:buChar char="·"/>
            </a:pPr>
            <a:r>
              <a:rPr lang="en-US" alt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Primary characteristics:</a:t>
            </a:r>
            <a:endParaRPr lang="en-US" altLang="en-US" sz="3200" b="1">
              <a:latin typeface="Times New Roman" charset="0"/>
            </a:endParaRPr>
          </a:p>
          <a:p>
            <a:pPr>
              <a:lnSpc>
                <a:spcPct val="45000"/>
              </a:lnSpc>
            </a:pPr>
            <a:endParaRPr lang="en-US" altLang="en-US" b="1">
              <a:latin typeface="Times New Roman" charset="0"/>
            </a:endParaRPr>
          </a:p>
          <a:p>
            <a:pPr lvl="1"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Chewing mouthparts</a:t>
            </a:r>
          </a:p>
          <a:p>
            <a:pPr lvl="1"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Complete metamorphosis (egg, larva, pupa, adult)</a:t>
            </a:r>
            <a:endParaRPr lang="en-US" altLang="en-US">
              <a:latin typeface="Times New Roman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647700" y="223838"/>
            <a:ext cx="78644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Classification &amp; Structure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1066800"/>
            <a:ext cx="9144000" cy="8255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544" name="Picture 8" descr="wfa6a"/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4" t="12163" r="4791" b="39369"/>
          <a:stretch>
            <a:fillRect/>
          </a:stretch>
        </p:blipFill>
        <p:spPr bwMode="auto">
          <a:xfrm>
            <a:off x="2139950" y="3743325"/>
            <a:ext cx="4819650" cy="29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228600" y="1447800"/>
            <a:ext cx="3706813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>
                <a:latin typeface="Times New Roman" charset="0"/>
              </a:rPr>
              <a:t>1) Prevention</a:t>
            </a:r>
            <a:r>
              <a:rPr lang="en-US" altLang="en-US" b="1">
                <a:latin typeface="Times New Roman" charset="0"/>
              </a:rPr>
              <a:t> </a:t>
            </a:r>
          </a:p>
          <a:p>
            <a:pPr>
              <a:lnSpc>
                <a:spcPct val="50000"/>
              </a:lnSpc>
            </a:pPr>
            <a:endParaRPr lang="en-US" altLang="en-US" b="1">
              <a:latin typeface="Times New Roman" charset="0"/>
            </a:endParaRPr>
          </a:p>
          <a:p>
            <a:pPr lvl="1"/>
            <a:r>
              <a:rPr lang="en-US" altLang="en-US" b="1">
                <a:latin typeface="Times New Roman" charset="0"/>
              </a:rPr>
              <a:t>d) Trim trees and </a:t>
            </a:r>
          </a:p>
          <a:p>
            <a:pPr lvl="1"/>
            <a:r>
              <a:rPr lang="en-US" altLang="en-US" b="1">
                <a:latin typeface="Times New Roman" charset="0"/>
              </a:rPr>
              <a:t>     shrubs away </a:t>
            </a:r>
          </a:p>
          <a:p>
            <a:pPr lvl="1"/>
            <a:r>
              <a:rPr lang="en-US" altLang="en-US" b="1">
                <a:latin typeface="Times New Roman" charset="0"/>
              </a:rPr>
              <a:t>     from the </a:t>
            </a:r>
          </a:p>
          <a:p>
            <a:pPr lvl="1"/>
            <a:r>
              <a:rPr lang="en-US" altLang="en-US" b="1">
                <a:latin typeface="Times New Roman" charset="0"/>
              </a:rPr>
              <a:t>     structure to </a:t>
            </a:r>
          </a:p>
          <a:p>
            <a:pPr lvl="1"/>
            <a:r>
              <a:rPr lang="en-US" altLang="en-US" b="1">
                <a:latin typeface="Times New Roman" charset="0"/>
              </a:rPr>
              <a:t>     prevent ants </a:t>
            </a:r>
          </a:p>
          <a:p>
            <a:pPr lvl="1"/>
            <a:r>
              <a:rPr lang="en-US" altLang="en-US" b="1">
                <a:latin typeface="Times New Roman" charset="0"/>
              </a:rPr>
              <a:t>     from walking up </a:t>
            </a:r>
          </a:p>
          <a:p>
            <a:pPr lvl="1"/>
            <a:r>
              <a:rPr lang="en-US" altLang="en-US" b="1">
                <a:latin typeface="Times New Roman" charset="0"/>
              </a:rPr>
              <a:t>     the plants and</a:t>
            </a:r>
          </a:p>
          <a:p>
            <a:pPr lvl="1"/>
            <a:r>
              <a:rPr lang="en-US" altLang="en-US" b="1">
                <a:latin typeface="Times New Roman" charset="0"/>
              </a:rPr>
              <a:t>     entering via the</a:t>
            </a:r>
          </a:p>
          <a:p>
            <a:pPr lvl="1"/>
            <a:r>
              <a:rPr lang="en-US" altLang="en-US" b="1">
                <a:latin typeface="Times New Roman" charset="0"/>
              </a:rPr>
              <a:t>     roof or upstairs </a:t>
            </a:r>
          </a:p>
          <a:p>
            <a:pPr lvl="1"/>
            <a:r>
              <a:rPr lang="en-US" altLang="en-US" b="1">
                <a:latin typeface="Times New Roman" charset="0"/>
              </a:rPr>
              <a:t>     windows. </a:t>
            </a:r>
          </a:p>
          <a:p>
            <a:pPr lvl="1">
              <a:lnSpc>
                <a:spcPct val="25000"/>
              </a:lnSpc>
            </a:pPr>
            <a:endParaRPr lang="en-US" altLang="en-US" b="1">
              <a:latin typeface="Times New Roman" charset="0"/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914400" y="228600"/>
            <a:ext cx="7286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993300"/>
                </a:solidFill>
              </a:rPr>
              <a:t>Steps to Ant Management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8255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3669" name="Picture 5" descr="Pdrm0007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1879600"/>
            <a:ext cx="4886325" cy="39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ChangeArrowheads="1"/>
          </p:cNvSpPr>
          <p:nvPr/>
        </p:nvSpPr>
        <p:spPr bwMode="auto">
          <a:xfrm>
            <a:off x="228600" y="1524000"/>
            <a:ext cx="8574088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>
                <a:latin typeface="Times New Roman" charset="0"/>
              </a:rPr>
              <a:t>1) Prevention</a:t>
            </a:r>
            <a:r>
              <a:rPr lang="en-US" altLang="en-US" b="1">
                <a:latin typeface="Times New Roman" charset="0"/>
              </a:rPr>
              <a:t> </a:t>
            </a:r>
          </a:p>
          <a:p>
            <a:pPr>
              <a:lnSpc>
                <a:spcPct val="50000"/>
              </a:lnSpc>
            </a:pPr>
            <a:endParaRPr lang="en-US" altLang="en-US" b="1">
              <a:latin typeface="Times New Roman" charset="0"/>
            </a:endParaRPr>
          </a:p>
          <a:p>
            <a:pPr lvl="1">
              <a:lnSpc>
                <a:spcPct val="25000"/>
              </a:lnSpc>
            </a:pPr>
            <a:endParaRPr lang="en-US" altLang="en-US" b="1">
              <a:latin typeface="Times New Roman" charset="0"/>
            </a:endParaRPr>
          </a:p>
          <a:p>
            <a:pPr lvl="1"/>
            <a:r>
              <a:rPr lang="en-US" altLang="en-US" b="1">
                <a:latin typeface="Times New Roman" charset="0"/>
              </a:rPr>
              <a:t>e) Some ants can be discouraged from entering</a:t>
            </a:r>
          </a:p>
          <a:p>
            <a:pPr lvl="1"/>
            <a:r>
              <a:rPr lang="en-US" altLang="en-US" b="1">
                <a:latin typeface="Times New Roman" charset="0"/>
              </a:rPr>
              <a:t>    structures by blocking their entry points. </a:t>
            </a:r>
          </a:p>
          <a:p>
            <a:pPr lvl="1"/>
            <a:r>
              <a:rPr lang="en-US" altLang="en-US" b="1">
                <a:latin typeface="Times New Roman" charset="0"/>
              </a:rPr>
              <a:t>    Caulk can be used to fill cracks in walls and</a:t>
            </a:r>
          </a:p>
          <a:p>
            <a:pPr lvl="1"/>
            <a:r>
              <a:rPr lang="en-US" altLang="en-US" b="1">
                <a:latin typeface="Times New Roman" charset="0"/>
              </a:rPr>
              <a:t>    around windows where ants are observed coming </a:t>
            </a:r>
          </a:p>
          <a:p>
            <a:pPr lvl="1"/>
            <a:r>
              <a:rPr lang="en-US" altLang="en-US" b="1">
                <a:latin typeface="Times New Roman" charset="0"/>
              </a:rPr>
              <a:t>    inside.  In addition, damaged window screening </a:t>
            </a:r>
          </a:p>
          <a:p>
            <a:pPr lvl="1"/>
            <a:r>
              <a:rPr lang="en-US" altLang="en-US" b="1">
                <a:latin typeface="Times New Roman" charset="0"/>
              </a:rPr>
              <a:t>    should be replaced.</a:t>
            </a:r>
          </a:p>
        </p:txBody>
      </p:sp>
      <p:sp>
        <p:nvSpPr>
          <p:cNvPr id="114691" name="Text Box 1027"/>
          <p:cNvSpPr txBox="1">
            <a:spLocks noChangeArrowheads="1"/>
          </p:cNvSpPr>
          <p:nvPr/>
        </p:nvSpPr>
        <p:spPr bwMode="auto">
          <a:xfrm>
            <a:off x="914400" y="228600"/>
            <a:ext cx="7286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993300"/>
                </a:solidFill>
              </a:rPr>
              <a:t>Steps to Ant Management</a:t>
            </a:r>
          </a:p>
        </p:txBody>
      </p:sp>
      <p:sp>
        <p:nvSpPr>
          <p:cNvPr id="114692" name="Rectangle 1028"/>
          <p:cNvSpPr>
            <a:spLocks noChangeArrowheads="1"/>
          </p:cNvSpPr>
          <p:nvPr/>
        </p:nvSpPr>
        <p:spPr bwMode="auto">
          <a:xfrm>
            <a:off x="0" y="1066800"/>
            <a:ext cx="9144000" cy="8255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3" descr="Pdrm0004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5486400" y="533400"/>
            <a:ext cx="3379788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</a:rPr>
              <a:t>Entry can be</a:t>
            </a:r>
          </a:p>
          <a:p>
            <a:r>
              <a:rPr lang="en-US" altLang="en-US" sz="3200" b="1">
                <a:solidFill>
                  <a:srgbClr val="993300"/>
                </a:solidFill>
              </a:rPr>
              <a:t>discouraged by</a:t>
            </a:r>
          </a:p>
          <a:p>
            <a:r>
              <a:rPr lang="en-US" altLang="en-US" sz="3200" b="1">
                <a:solidFill>
                  <a:srgbClr val="993300"/>
                </a:solidFill>
              </a:rPr>
              <a:t>caulking access</a:t>
            </a:r>
          </a:p>
          <a:p>
            <a:r>
              <a:rPr lang="en-US" altLang="en-US" sz="3200" b="1">
                <a:solidFill>
                  <a:srgbClr val="993300"/>
                </a:solidFill>
              </a:rPr>
              <a:t>points such as </a:t>
            </a:r>
          </a:p>
          <a:p>
            <a:r>
              <a:rPr lang="en-US" altLang="en-US" sz="3200" b="1">
                <a:solidFill>
                  <a:srgbClr val="993300"/>
                </a:solidFill>
              </a:rPr>
              <a:t>around the base</a:t>
            </a:r>
          </a:p>
          <a:p>
            <a:r>
              <a:rPr lang="en-US" altLang="en-US" sz="3200" b="1">
                <a:solidFill>
                  <a:srgbClr val="993300"/>
                </a:solidFill>
              </a:rPr>
              <a:t>of this porch </a:t>
            </a:r>
          </a:p>
          <a:p>
            <a:r>
              <a:rPr lang="en-US" altLang="en-US" sz="3200" b="1">
                <a:solidFill>
                  <a:srgbClr val="993300"/>
                </a:solidFill>
              </a:rPr>
              <a:t>light.</a:t>
            </a:r>
          </a:p>
        </p:txBody>
      </p:sp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758238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>
                <a:latin typeface="Times New Roman" charset="0"/>
              </a:rPr>
              <a:t>2) Inspection</a:t>
            </a:r>
          </a:p>
          <a:p>
            <a:pPr>
              <a:lnSpc>
                <a:spcPct val="50000"/>
              </a:lnSpc>
            </a:pPr>
            <a:endParaRPr lang="en-US" altLang="en-US" sz="2400" b="1">
              <a:latin typeface="Times New Roman" charset="0"/>
            </a:endParaRPr>
          </a:p>
          <a:p>
            <a:pPr lvl="1"/>
            <a:r>
              <a:rPr lang="en-US" altLang="en-US" b="1">
                <a:latin typeface="Times New Roman" charset="0"/>
              </a:rPr>
              <a:t>a)  Location of the nest is a key step in the</a:t>
            </a:r>
          </a:p>
          <a:p>
            <a:pPr lvl="1"/>
            <a:r>
              <a:rPr lang="en-US" altLang="en-US" sz="2400" b="1">
                <a:latin typeface="Times New Roman" charset="0"/>
              </a:rPr>
              <a:t>      </a:t>
            </a:r>
            <a:r>
              <a:rPr lang="en-US" altLang="en-US" b="1">
                <a:latin typeface="Times New Roman" charset="0"/>
              </a:rPr>
              <a:t>management</a:t>
            </a:r>
            <a:r>
              <a:rPr lang="en-US" altLang="en-US" sz="2400" b="1">
                <a:latin typeface="Times New Roman" charset="0"/>
              </a:rPr>
              <a:t> </a:t>
            </a:r>
            <a:r>
              <a:rPr lang="en-US" altLang="en-US" b="1">
                <a:latin typeface="Times New Roman" charset="0"/>
              </a:rPr>
              <a:t>of ants.  By killing the queen and </a:t>
            </a:r>
          </a:p>
          <a:p>
            <a:pPr lvl="1"/>
            <a:r>
              <a:rPr lang="en-US" altLang="en-US" b="1">
                <a:latin typeface="Times New Roman" charset="0"/>
              </a:rPr>
              <a:t>     brood, the production of new offspring is stopped, </a:t>
            </a:r>
          </a:p>
          <a:p>
            <a:pPr lvl="1"/>
            <a:r>
              <a:rPr lang="en-US" altLang="en-US" b="1">
                <a:latin typeface="Times New Roman" charset="0"/>
              </a:rPr>
              <a:t>     and the colony will die.  </a:t>
            </a:r>
          </a:p>
          <a:p>
            <a:pPr lvl="1"/>
            <a:endParaRPr lang="en-US" altLang="en-US" b="1">
              <a:latin typeface="Times New Roman" charset="0"/>
            </a:endParaRPr>
          </a:p>
          <a:p>
            <a:pPr lvl="1"/>
            <a:r>
              <a:rPr lang="en-US" altLang="en-US" b="1">
                <a:latin typeface="Times New Roman" charset="0"/>
              </a:rPr>
              <a:t>     If possible, follow foraging ants to their nest.  </a:t>
            </a:r>
          </a:p>
          <a:p>
            <a:pPr lvl="1"/>
            <a:endParaRPr lang="en-US" altLang="en-US" b="1">
              <a:latin typeface="Times New Roman" charset="0"/>
            </a:endParaRPr>
          </a:p>
          <a:p>
            <a:pPr lvl="1"/>
            <a:r>
              <a:rPr lang="en-US" altLang="en-US" b="1">
                <a:latin typeface="Times New Roman" charset="0"/>
              </a:rPr>
              <a:t>     If necessary, put food out to attract them, then </a:t>
            </a:r>
          </a:p>
          <a:p>
            <a:pPr lvl="1"/>
            <a:r>
              <a:rPr lang="en-US" altLang="en-US" b="1">
                <a:latin typeface="Times New Roman" charset="0"/>
              </a:rPr>
              <a:t>     follow workers who have eaten back their nest.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914400" y="228600"/>
            <a:ext cx="7286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993300"/>
                </a:solidFill>
              </a:rPr>
              <a:t>Steps to Ant Management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1066800"/>
            <a:ext cx="9144000" cy="8255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1026"/>
          <p:cNvSpPr txBox="1">
            <a:spLocks noChangeArrowheads="1"/>
          </p:cNvSpPr>
          <p:nvPr/>
        </p:nvSpPr>
        <p:spPr bwMode="auto">
          <a:xfrm>
            <a:off x="304800" y="1336675"/>
            <a:ext cx="8551863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>
                <a:latin typeface="Times New Roman" charset="0"/>
              </a:rPr>
              <a:t>2) Inspection</a:t>
            </a:r>
          </a:p>
          <a:p>
            <a:pPr>
              <a:lnSpc>
                <a:spcPct val="50000"/>
              </a:lnSpc>
            </a:pPr>
            <a:endParaRPr lang="en-US" altLang="en-US" b="1">
              <a:latin typeface="Times New Roman" charset="0"/>
            </a:endParaRPr>
          </a:p>
          <a:p>
            <a:pPr lvl="1">
              <a:buFontTx/>
              <a:buChar char="b"/>
            </a:pPr>
            <a:r>
              <a:rPr lang="en-US" altLang="en-US" b="1">
                <a:latin typeface="Times New Roman" charset="0"/>
              </a:rPr>
              <a:t>) Keep track of where ants have been seen foraging</a:t>
            </a:r>
          </a:p>
          <a:p>
            <a:pPr lvl="1"/>
            <a:r>
              <a:rPr lang="en-US" altLang="en-US" b="1">
                <a:latin typeface="Times New Roman" charset="0"/>
              </a:rPr>
              <a:t>    for food or water, and where their nests are.  </a:t>
            </a:r>
          </a:p>
          <a:p>
            <a:pPr lvl="1"/>
            <a:r>
              <a:rPr lang="en-US" altLang="en-US" b="1">
                <a:latin typeface="Times New Roman" charset="0"/>
              </a:rPr>
              <a:t>    Keep this information in a notebook.</a:t>
            </a:r>
          </a:p>
        </p:txBody>
      </p:sp>
      <p:sp>
        <p:nvSpPr>
          <p:cNvPr id="115715" name="Text Box 1027"/>
          <p:cNvSpPr txBox="1">
            <a:spLocks noChangeArrowheads="1"/>
          </p:cNvSpPr>
          <p:nvPr/>
        </p:nvSpPr>
        <p:spPr bwMode="auto">
          <a:xfrm>
            <a:off x="914400" y="228600"/>
            <a:ext cx="7286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993300"/>
                </a:solidFill>
              </a:rPr>
              <a:t>Steps to Ant Management</a:t>
            </a:r>
          </a:p>
        </p:txBody>
      </p:sp>
      <p:sp>
        <p:nvSpPr>
          <p:cNvPr id="115716" name="Rectangle 1028"/>
          <p:cNvSpPr>
            <a:spLocks noChangeArrowheads="1"/>
          </p:cNvSpPr>
          <p:nvPr/>
        </p:nvSpPr>
        <p:spPr bwMode="auto">
          <a:xfrm>
            <a:off x="0" y="1066800"/>
            <a:ext cx="9144000" cy="8255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5718" name="Picture 1030" descr="ghost2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3670300"/>
            <a:ext cx="3906838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27"/>
          <p:cNvSpPr>
            <a:spLocks noChangeArrowheads="1"/>
          </p:cNvSpPr>
          <p:nvPr/>
        </p:nvSpPr>
        <p:spPr bwMode="auto">
          <a:xfrm>
            <a:off x="304800" y="1524000"/>
            <a:ext cx="8726488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>
                <a:latin typeface="Times New Roman" charset="0"/>
              </a:rPr>
              <a:t>3) Non-Chemical Methods</a:t>
            </a:r>
          </a:p>
          <a:p>
            <a:pPr>
              <a:lnSpc>
                <a:spcPct val="50000"/>
              </a:lnSpc>
            </a:pPr>
            <a:endParaRPr lang="en-US" altLang="en-US" sz="2400" b="1">
              <a:latin typeface="Times New Roman" charset="0"/>
            </a:endParaRPr>
          </a:p>
          <a:p>
            <a:pPr>
              <a:lnSpc>
                <a:spcPct val="50000"/>
              </a:lnSpc>
            </a:pPr>
            <a:endParaRPr lang="en-US" altLang="en-US" sz="2400" b="1">
              <a:latin typeface="Times New Roman" charset="0"/>
            </a:endParaRPr>
          </a:p>
          <a:p>
            <a:pPr lvl="1"/>
            <a:r>
              <a:rPr lang="en-US" altLang="en-US" b="1">
                <a:latin typeface="Times New Roman" charset="0"/>
              </a:rPr>
              <a:t>Ants that are foraging indoors can be mopped up</a:t>
            </a:r>
          </a:p>
          <a:p>
            <a:pPr lvl="1"/>
            <a:r>
              <a:rPr lang="en-US" altLang="en-US" b="1">
                <a:latin typeface="Times New Roman" charset="0"/>
              </a:rPr>
              <a:t>with soapy water, or removed with a vacuum. </a:t>
            </a:r>
            <a:endParaRPr lang="en-US" altLang="en-US" sz="2400" b="1">
              <a:latin typeface="Times New Roman" charset="0"/>
            </a:endParaRPr>
          </a:p>
          <a:p>
            <a:pPr lvl="1">
              <a:lnSpc>
                <a:spcPct val="75000"/>
              </a:lnSpc>
            </a:pPr>
            <a:endParaRPr lang="en-US" altLang="en-US" b="1">
              <a:latin typeface="Times New Roman" charset="0"/>
            </a:endParaRPr>
          </a:p>
          <a:p>
            <a:pPr lvl="1"/>
            <a:r>
              <a:rPr lang="en-US" altLang="en-US" b="1">
                <a:latin typeface="Times New Roman" charset="0"/>
              </a:rPr>
              <a:t>However, killing individual workers will have little </a:t>
            </a:r>
          </a:p>
          <a:p>
            <a:pPr lvl="1"/>
            <a:r>
              <a:rPr lang="en-US" altLang="en-US" b="1">
                <a:latin typeface="Times New Roman" charset="0"/>
              </a:rPr>
              <a:t>overall effect in reducing the size of the ant colony.</a:t>
            </a:r>
          </a:p>
          <a:p>
            <a:pPr lvl="1"/>
            <a:r>
              <a:rPr lang="en-US" altLang="en-US" b="1">
                <a:latin typeface="Times New Roman" charset="0"/>
              </a:rPr>
              <a:t>But, if the nest can be located and it is fairly easy to</a:t>
            </a:r>
          </a:p>
          <a:p>
            <a:pPr lvl="1"/>
            <a:r>
              <a:rPr lang="en-US" altLang="en-US" b="1">
                <a:latin typeface="Times New Roman" charset="0"/>
              </a:rPr>
              <a:t>get to, the entire nest, including the queen and brood </a:t>
            </a:r>
          </a:p>
          <a:p>
            <a:pPr lvl="1"/>
            <a:r>
              <a:rPr lang="en-US" altLang="en-US" b="1">
                <a:latin typeface="Times New Roman" charset="0"/>
              </a:rPr>
              <a:t>can be removed with a vacuum cleaner, or by some </a:t>
            </a:r>
          </a:p>
          <a:p>
            <a:pPr lvl="1"/>
            <a:r>
              <a:rPr lang="en-US" altLang="en-US" b="1">
                <a:latin typeface="Times New Roman" charset="0"/>
              </a:rPr>
              <a:t>other method.</a:t>
            </a:r>
          </a:p>
        </p:txBody>
      </p:sp>
      <p:sp>
        <p:nvSpPr>
          <p:cNvPr id="60420" name="Text Box 1028"/>
          <p:cNvSpPr txBox="1">
            <a:spLocks noChangeArrowheads="1"/>
          </p:cNvSpPr>
          <p:nvPr/>
        </p:nvSpPr>
        <p:spPr bwMode="auto">
          <a:xfrm>
            <a:off x="914400" y="228600"/>
            <a:ext cx="7286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993300"/>
                </a:solidFill>
              </a:rPr>
              <a:t>Steps to Ant Management</a:t>
            </a:r>
          </a:p>
        </p:txBody>
      </p:sp>
      <p:sp>
        <p:nvSpPr>
          <p:cNvPr id="60421" name="Rectangle 1029"/>
          <p:cNvSpPr>
            <a:spLocks noChangeArrowheads="1"/>
          </p:cNvSpPr>
          <p:nvPr/>
        </p:nvSpPr>
        <p:spPr bwMode="auto">
          <a:xfrm>
            <a:off x="0" y="1066800"/>
            <a:ext cx="9144000" cy="8255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/>
            </a:r>
            <a:br>
              <a:rPr lang="en-US" altLang="en-US" sz="4000"/>
            </a:br>
            <a:r>
              <a:rPr lang="en-US" altLang="en-US" sz="4000">
                <a:solidFill>
                  <a:srgbClr val="FFFF00"/>
                </a:solidFill>
              </a:rPr>
              <a:t>Pest Ants in Georgia 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AFD00"/>
                </a:solidFill>
              </a:rPr>
              <a:t>Daniel R. Suiter, Ph.D.</a:t>
            </a:r>
            <a:br>
              <a:rPr lang="en-US" altLang="en-US" sz="2800" b="1">
                <a:solidFill>
                  <a:srgbClr val="FAFD00"/>
                </a:solidFill>
              </a:rPr>
            </a:br>
            <a:r>
              <a:rPr lang="en-US" altLang="en-US" sz="2800" b="1">
                <a:solidFill>
                  <a:srgbClr val="FAFD00"/>
                </a:solidFill>
              </a:rPr>
              <a:t>University of Georgia</a:t>
            </a:r>
            <a:br>
              <a:rPr lang="en-US" altLang="en-US" sz="2800" b="1">
                <a:solidFill>
                  <a:srgbClr val="FAFD00"/>
                </a:solidFill>
              </a:rPr>
            </a:br>
            <a:r>
              <a:rPr lang="en-US" altLang="en-US" sz="2800" b="1">
                <a:solidFill>
                  <a:srgbClr val="FAFD00"/>
                </a:solidFill>
              </a:rPr>
              <a:t>College of Agricultural and Environmental Sciences</a:t>
            </a:r>
            <a:br>
              <a:rPr lang="en-US" altLang="en-US" sz="2800" b="1">
                <a:solidFill>
                  <a:srgbClr val="FAFD00"/>
                </a:solidFill>
              </a:rPr>
            </a:br>
            <a:r>
              <a:rPr lang="en-US" altLang="en-US" sz="2800" b="1">
                <a:solidFill>
                  <a:srgbClr val="FAFD00"/>
                </a:solidFill>
              </a:rPr>
              <a:t>Georgia Experiment Station</a:t>
            </a:r>
            <a:br>
              <a:rPr lang="en-US" altLang="en-US" sz="2800" b="1">
                <a:solidFill>
                  <a:srgbClr val="FAFD00"/>
                </a:solidFill>
              </a:rPr>
            </a:br>
            <a:r>
              <a:rPr lang="en-US" altLang="en-US" sz="2800" b="1">
                <a:solidFill>
                  <a:srgbClr val="FAFD00"/>
                </a:solidFill>
              </a:rPr>
              <a:t>Department of Entomology</a:t>
            </a:r>
            <a:br>
              <a:rPr lang="en-US" altLang="en-US" sz="2800" b="1">
                <a:solidFill>
                  <a:srgbClr val="FAFD00"/>
                </a:solidFill>
              </a:rPr>
            </a:br>
            <a:r>
              <a:rPr lang="en-US" altLang="en-US" sz="2800" b="1">
                <a:solidFill>
                  <a:srgbClr val="FAFD00"/>
                </a:solidFill>
              </a:rPr>
              <a:t>1109 Experiment Street</a:t>
            </a:r>
            <a:br>
              <a:rPr lang="en-US" altLang="en-US" sz="2800" b="1">
                <a:solidFill>
                  <a:srgbClr val="FAFD00"/>
                </a:solidFill>
              </a:rPr>
            </a:br>
            <a:r>
              <a:rPr lang="en-US" altLang="en-US" sz="2800" b="1">
                <a:solidFill>
                  <a:srgbClr val="FAFD00"/>
                </a:solidFill>
              </a:rPr>
              <a:t>Griffin, GA 30223-1797</a:t>
            </a:r>
            <a:br>
              <a:rPr lang="en-US" altLang="en-US" sz="2800" b="1">
                <a:solidFill>
                  <a:srgbClr val="FAFD00"/>
                </a:solidFill>
              </a:rPr>
            </a:br>
            <a:r>
              <a:rPr lang="en-US" altLang="en-US" sz="2800" b="1">
                <a:solidFill>
                  <a:srgbClr val="FAFD00"/>
                </a:solidFill>
              </a:rPr>
              <a:t>770-233-6114; dsuiter@gaes.griffin.peachnet.edu</a:t>
            </a:r>
          </a:p>
        </p:txBody>
      </p:sp>
    </p:spTree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63" y="685800"/>
            <a:ext cx="7043737" cy="1143000"/>
          </a:xfrm>
        </p:spPr>
        <p:txBody>
          <a:bodyPr/>
          <a:lstStyle/>
          <a:p>
            <a:r>
              <a:rPr lang="en-US" altLang="en-US">
                <a:solidFill>
                  <a:srgbClr val="FAFD00"/>
                </a:solidFill>
              </a:rPr>
              <a:t>Pest Ants in Georgia</a:t>
            </a:r>
            <a:endParaRPr lang="en-US" altLang="en-US" sz="3200">
              <a:solidFill>
                <a:srgbClr val="00DFCA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2209800"/>
            <a:ext cx="7856537" cy="3962400"/>
          </a:xfrm>
        </p:spPr>
        <p:txBody>
          <a:bodyPr/>
          <a:lstStyle/>
          <a:p>
            <a:endParaRPr lang="en-US" altLang="en-US">
              <a:solidFill>
                <a:srgbClr val="FAFD00"/>
              </a:solidFill>
            </a:endParaRPr>
          </a:p>
          <a:p>
            <a:endParaRPr lang="en-US" altLang="en-US">
              <a:solidFill>
                <a:srgbClr val="FAFD00"/>
              </a:solidFill>
            </a:endParaRP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354138" y="2286000"/>
            <a:ext cx="66389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3200">
                <a:solidFill>
                  <a:srgbClr val="FAFD00"/>
                </a:solidFill>
              </a:rPr>
              <a:t>Carpenter ants, </a:t>
            </a:r>
            <a:r>
              <a:rPr lang="en-US" altLang="en-US" sz="3200" i="1">
                <a:solidFill>
                  <a:srgbClr val="FAFD00"/>
                </a:solidFill>
              </a:rPr>
              <a:t>Camponotus</a:t>
            </a:r>
            <a:r>
              <a:rPr lang="en-US" altLang="en-US" sz="3200">
                <a:solidFill>
                  <a:srgbClr val="FAFD00"/>
                </a:solidFill>
              </a:rPr>
              <a:t> species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3200">
                <a:solidFill>
                  <a:srgbClr val="FAFD00"/>
                </a:solidFill>
              </a:rPr>
              <a:t>Red imported fire ants, </a:t>
            </a:r>
            <a:r>
              <a:rPr lang="en-US" altLang="en-US" sz="3200" i="1">
                <a:solidFill>
                  <a:srgbClr val="FAFD00"/>
                </a:solidFill>
              </a:rPr>
              <a:t>Solenopsis invicta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3200">
                <a:solidFill>
                  <a:srgbClr val="FAFD00"/>
                </a:solidFill>
              </a:rPr>
              <a:t>Argentine ant, </a:t>
            </a:r>
            <a:r>
              <a:rPr lang="en-US" altLang="en-US" sz="3200" i="1">
                <a:solidFill>
                  <a:srgbClr val="FAFD00"/>
                </a:solidFill>
              </a:rPr>
              <a:t>Linepithema humile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3200">
                <a:solidFill>
                  <a:schemeClr val="bg2"/>
                </a:solidFill>
              </a:rPr>
              <a:t>Odorous house ant, </a:t>
            </a:r>
            <a:r>
              <a:rPr lang="en-US" altLang="en-US" sz="3200" i="1">
                <a:solidFill>
                  <a:schemeClr val="bg2"/>
                </a:solidFill>
              </a:rPr>
              <a:t>Tapinoma sessile</a:t>
            </a:r>
            <a:endParaRPr lang="en-US" altLang="en-US" sz="3200">
              <a:solidFill>
                <a:schemeClr val="bg2"/>
              </a:solidFill>
            </a:endParaRP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3200">
                <a:solidFill>
                  <a:schemeClr val="bg2"/>
                </a:solidFill>
              </a:rPr>
              <a:t>Pharaoh’s ant, </a:t>
            </a:r>
            <a:r>
              <a:rPr lang="en-US" altLang="en-US" sz="3200" i="1">
                <a:solidFill>
                  <a:schemeClr val="bg2"/>
                </a:solidFill>
              </a:rPr>
              <a:t>Monomorium pharaonis</a:t>
            </a:r>
          </a:p>
        </p:txBody>
      </p:sp>
    </p:spTree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1084263" y="381000"/>
            <a:ext cx="47656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3600">
                <a:solidFill>
                  <a:srgbClr val="FAFD00"/>
                </a:solidFill>
                <a:latin typeface="Book Antiqua" charset="0"/>
              </a:rPr>
              <a:t>Ant Control is Situational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1016000" y="1219200"/>
            <a:ext cx="4808538" cy="1574800"/>
          </a:xfrm>
          <a:prstGeom prst="rect">
            <a:avLst/>
          </a:prstGeom>
          <a:noFill/>
          <a:ln w="254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en-US" sz="2400">
                <a:solidFill>
                  <a:srgbClr val="FAFD00"/>
                </a:solidFill>
                <a:latin typeface="Book Antiqua" charset="0"/>
              </a:rPr>
              <a:t>Situation 1: Nest is found</a:t>
            </a:r>
          </a:p>
          <a:p>
            <a:r>
              <a:rPr lang="en-US" altLang="en-US" sz="2400">
                <a:solidFill>
                  <a:srgbClr val="FAFD00"/>
                </a:solidFill>
                <a:latin typeface="Book Antiqua" charset="0"/>
              </a:rPr>
              <a:t>Solution: Physically remove or treat directly.</a:t>
            </a:r>
          </a:p>
          <a:p>
            <a:r>
              <a:rPr lang="en-US" altLang="en-US" sz="2400">
                <a:solidFill>
                  <a:srgbClr val="FAFD00"/>
                </a:solidFill>
                <a:latin typeface="Book Antiqua" charset="0"/>
              </a:rPr>
              <a:t>Success Rate: 100%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1016000" y="2971800"/>
            <a:ext cx="4808538" cy="1574800"/>
          </a:xfrm>
          <a:prstGeom prst="rect">
            <a:avLst/>
          </a:prstGeom>
          <a:noFill/>
          <a:ln w="254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en-US" sz="2400">
                <a:solidFill>
                  <a:srgbClr val="FAFD00"/>
                </a:solidFill>
                <a:latin typeface="Book Antiqua" charset="0"/>
              </a:rPr>
              <a:t>Situation 2: Nest cannot be found.</a:t>
            </a:r>
          </a:p>
          <a:p>
            <a:r>
              <a:rPr lang="en-US" altLang="en-US" sz="2400">
                <a:solidFill>
                  <a:srgbClr val="FAFD00"/>
                </a:solidFill>
                <a:latin typeface="Book Antiqua" charset="0"/>
              </a:rPr>
              <a:t>Solution: Offer bait(s).</a:t>
            </a:r>
          </a:p>
          <a:p>
            <a:r>
              <a:rPr lang="en-US" altLang="en-US" sz="2400">
                <a:solidFill>
                  <a:srgbClr val="FAFD00"/>
                </a:solidFill>
                <a:latin typeface="Book Antiqua" charset="0"/>
              </a:rPr>
              <a:t>Success Rate: Good to excellent if ants take the bait.</a:t>
            </a: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1016000" y="4724400"/>
            <a:ext cx="4808538" cy="1939925"/>
          </a:xfrm>
          <a:prstGeom prst="rect">
            <a:avLst/>
          </a:prstGeom>
          <a:noFill/>
          <a:ln w="254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en-US" sz="2400">
                <a:solidFill>
                  <a:srgbClr val="FAFD00"/>
                </a:solidFill>
                <a:latin typeface="Book Antiqua" charset="0"/>
              </a:rPr>
              <a:t>Situation 3: Nest cannot be found and ants do NOT take the bait(s).</a:t>
            </a:r>
          </a:p>
          <a:p>
            <a:r>
              <a:rPr lang="en-US" altLang="en-US" sz="2400">
                <a:solidFill>
                  <a:srgbClr val="FAFD00"/>
                </a:solidFill>
                <a:latin typeface="Book Antiqua" charset="0"/>
              </a:rPr>
              <a:t>Solution: General spray outside &amp; dust inside.</a:t>
            </a:r>
          </a:p>
          <a:p>
            <a:r>
              <a:rPr lang="en-US" altLang="en-US" sz="2400">
                <a:solidFill>
                  <a:srgbClr val="FAFD00"/>
                </a:solidFill>
                <a:latin typeface="Book Antiqua" charset="0"/>
              </a:rPr>
              <a:t>Success Rate: Often poor.</a:t>
            </a:r>
          </a:p>
        </p:txBody>
      </p:sp>
      <p:pic>
        <p:nvPicPr>
          <p:cNvPr id="128006" name="Picture 6" descr="StanDre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685800"/>
            <a:ext cx="2166938" cy="18288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7" name="Picture 7" descr="Perimet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953000"/>
            <a:ext cx="2166938" cy="18288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6434138" y="2057400"/>
            <a:ext cx="2185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FFFF"/>
                </a:solidFill>
                <a:latin typeface="Times New Roman" charset="0"/>
              </a:rPr>
              <a:t>Direct Treatment</a:t>
            </a: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6570663" y="4953000"/>
            <a:ext cx="182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FFFF"/>
                </a:solidFill>
                <a:latin typeface="Times New Roman" charset="0"/>
              </a:rPr>
              <a:t>Spray Outside</a:t>
            </a:r>
          </a:p>
        </p:txBody>
      </p:sp>
      <p:pic>
        <p:nvPicPr>
          <p:cNvPr id="128010" name="Picture 10" descr="BaitSt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819400"/>
            <a:ext cx="2166938" cy="18288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6502400" y="4191000"/>
            <a:ext cx="64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FFFF"/>
                </a:solidFill>
                <a:latin typeface="Times New Roman" charset="0"/>
              </a:rPr>
              <a:t>Bait</a:t>
            </a:r>
          </a:p>
        </p:txBody>
      </p:sp>
    </p:spTree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5621338" cy="1143000"/>
          </a:xfrm>
        </p:spPr>
        <p:txBody>
          <a:bodyPr/>
          <a:lstStyle/>
          <a:p>
            <a:r>
              <a:rPr lang="en-US" altLang="en-US" sz="4000">
                <a:solidFill>
                  <a:srgbClr val="FAFD00"/>
                </a:solidFill>
              </a:rPr>
              <a:t>Formulations Used in</a:t>
            </a:r>
            <a:br>
              <a:rPr lang="en-US" altLang="en-US" sz="4000">
                <a:solidFill>
                  <a:srgbClr val="FAFD00"/>
                </a:solidFill>
              </a:rPr>
            </a:br>
            <a:r>
              <a:rPr lang="en-US" altLang="en-US" sz="4000">
                <a:solidFill>
                  <a:srgbClr val="FAFD00"/>
                </a:solidFill>
              </a:rPr>
              <a:t>Ant Control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85975"/>
            <a:ext cx="4198938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AFD00"/>
                </a:solidFill>
              </a:rPr>
              <a:t>Baits</a:t>
            </a:r>
          </a:p>
          <a:p>
            <a:pPr lvl="1">
              <a:lnSpc>
                <a:spcPct val="90000"/>
              </a:lnSpc>
              <a:buClr>
                <a:srgbClr val="FAFD00"/>
              </a:buClr>
              <a:buFont typeface="Wingdings" charset="2"/>
              <a:buChar char="ü"/>
            </a:pPr>
            <a:r>
              <a:rPr lang="en-US" altLang="en-US" sz="2400">
                <a:solidFill>
                  <a:srgbClr val="FAFD00"/>
                </a:solidFill>
              </a:rPr>
              <a:t>point source (liquids, stations, gels &amp; pastes)</a:t>
            </a:r>
          </a:p>
          <a:p>
            <a:pPr lvl="1">
              <a:lnSpc>
                <a:spcPct val="90000"/>
              </a:lnSpc>
              <a:buClr>
                <a:srgbClr val="FAFD00"/>
              </a:buClr>
              <a:buFont typeface="Wingdings" charset="2"/>
              <a:buChar char="ü"/>
            </a:pPr>
            <a:r>
              <a:rPr lang="en-US" altLang="en-US" sz="2400">
                <a:solidFill>
                  <a:srgbClr val="FAFD00"/>
                </a:solidFill>
              </a:rPr>
              <a:t>scatter (granules)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AFD00"/>
                </a:solidFill>
              </a:rPr>
              <a:t>Sprays (MEs, WPs, SCs)</a:t>
            </a:r>
          </a:p>
          <a:p>
            <a:pPr lvl="1">
              <a:lnSpc>
                <a:spcPct val="90000"/>
              </a:lnSpc>
              <a:buClr>
                <a:srgbClr val="FAFD00"/>
              </a:buClr>
              <a:buFont typeface="Wingdings" charset="2"/>
              <a:buChar char="ü"/>
            </a:pPr>
            <a:r>
              <a:rPr lang="en-US" altLang="en-US" sz="2400">
                <a:solidFill>
                  <a:srgbClr val="FAFD00"/>
                </a:solidFill>
              </a:rPr>
              <a:t>directed and focused</a:t>
            </a:r>
          </a:p>
          <a:p>
            <a:pPr lvl="1">
              <a:lnSpc>
                <a:spcPct val="90000"/>
              </a:lnSpc>
              <a:buClr>
                <a:srgbClr val="FAFD00"/>
              </a:buClr>
              <a:buFont typeface="Wingdings" charset="2"/>
              <a:buChar char="ü"/>
            </a:pPr>
            <a:r>
              <a:rPr lang="en-US" altLang="en-US" sz="2400">
                <a:solidFill>
                  <a:srgbClr val="FAFD00"/>
                </a:solidFill>
              </a:rPr>
              <a:t>undirected and general perimeter treatments</a:t>
            </a:r>
          </a:p>
          <a:p>
            <a:pPr>
              <a:lnSpc>
                <a:spcPct val="90000"/>
              </a:lnSpc>
              <a:buClr>
                <a:srgbClr val="FAFD00"/>
              </a:buClr>
              <a:buFontTx/>
              <a:buChar char="•"/>
            </a:pPr>
            <a:r>
              <a:rPr lang="en-US" altLang="en-US">
                <a:solidFill>
                  <a:srgbClr val="FAFD00"/>
                </a:solidFill>
              </a:rPr>
              <a:t>Granulars</a:t>
            </a:r>
          </a:p>
          <a:p>
            <a:pPr>
              <a:lnSpc>
                <a:spcPct val="90000"/>
              </a:lnSpc>
              <a:buClr>
                <a:srgbClr val="FAFD00"/>
              </a:buClr>
              <a:buFontTx/>
              <a:buChar char="•"/>
            </a:pPr>
            <a:r>
              <a:rPr lang="en-US" altLang="en-US" sz="2800">
                <a:solidFill>
                  <a:srgbClr val="FAFD00"/>
                </a:solidFill>
              </a:rPr>
              <a:t>must be watered in</a:t>
            </a:r>
          </a:p>
          <a:p>
            <a:pPr lvl="1">
              <a:lnSpc>
                <a:spcPct val="90000"/>
              </a:lnSpc>
              <a:buClr>
                <a:srgbClr val="FAFD00"/>
              </a:buClr>
              <a:buFont typeface="Wingdings" charset="2"/>
              <a:buChar char="ü"/>
            </a:pPr>
            <a:endParaRPr lang="en-US" altLang="en-US" sz="3200">
              <a:solidFill>
                <a:srgbClr val="FAFD00"/>
              </a:solidFill>
            </a:endParaRP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4876800" y="2286000"/>
            <a:ext cx="406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3200">
                <a:solidFill>
                  <a:srgbClr val="FAFD00"/>
                </a:solidFill>
              </a:rPr>
              <a:t>Baits</a:t>
            </a:r>
          </a:p>
          <a:p>
            <a:pPr lvl="1">
              <a:spcBef>
                <a:spcPct val="20000"/>
              </a:spcBef>
              <a:buSzPct val="100000"/>
              <a:buFont typeface="Wingdings" charset="2"/>
              <a:buChar char="ü"/>
            </a:pPr>
            <a:r>
              <a:rPr lang="en-US" altLang="en-US">
                <a:solidFill>
                  <a:srgbClr val="FAFD00"/>
                </a:solidFill>
              </a:rPr>
              <a:t>point source only (liquids, stations, gels &amp; pastes)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3200">
                <a:solidFill>
                  <a:srgbClr val="FAFD00"/>
                </a:solidFill>
              </a:rPr>
              <a:t>Dusts</a:t>
            </a:r>
          </a:p>
          <a:p>
            <a:pPr lvl="1">
              <a:spcBef>
                <a:spcPct val="20000"/>
              </a:spcBef>
              <a:buSzPct val="100000"/>
              <a:buFont typeface="Wingdings" charset="2"/>
              <a:buChar char="ü"/>
            </a:pPr>
            <a:r>
              <a:rPr lang="en-US" altLang="en-US">
                <a:solidFill>
                  <a:srgbClr val="FAFD00"/>
                </a:solidFill>
              </a:rPr>
              <a:t>in voids only, where customer is protected from exposure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5148263" y="1676400"/>
            <a:ext cx="3582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i="1" u="sng">
                <a:solidFill>
                  <a:srgbClr val="00DFCA"/>
                </a:solidFill>
                <a:latin typeface="Times New Roman" charset="0"/>
              </a:rPr>
              <a:t>Indoor Formulations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541338" y="1676400"/>
            <a:ext cx="3856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i="1" u="sng">
                <a:solidFill>
                  <a:srgbClr val="00DFCA"/>
                </a:solidFill>
                <a:latin typeface="Times New Roman" charset="0"/>
              </a:rPr>
              <a:t>Outdoor Formulations</a:t>
            </a: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ChangeArrowheads="1"/>
          </p:cNvSpPr>
          <p:nvPr/>
        </p:nvSpPr>
        <p:spPr bwMode="auto">
          <a:xfrm>
            <a:off x="423863" y="381000"/>
            <a:ext cx="82438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Anterior of abdomen is constricted, forming the </a:t>
            </a:r>
          </a:p>
          <a:p>
            <a:pPr lvl="1"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petiole.  </a:t>
            </a:r>
          </a:p>
        </p:txBody>
      </p:sp>
      <p:pic>
        <p:nvPicPr>
          <p:cNvPr id="119811" name="Picture 1027" descr="1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487488"/>
            <a:ext cx="6932612" cy="51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3" name="Line 1029"/>
          <p:cNvSpPr>
            <a:spLocks noChangeShapeType="1"/>
          </p:cNvSpPr>
          <p:nvPr/>
        </p:nvSpPr>
        <p:spPr bwMode="auto">
          <a:xfrm flipH="1" flipV="1">
            <a:off x="3119438" y="4202113"/>
            <a:ext cx="2971800" cy="15875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4" name="Rectangle 1030"/>
          <p:cNvSpPr>
            <a:spLocks noChangeArrowheads="1"/>
          </p:cNvSpPr>
          <p:nvPr/>
        </p:nvSpPr>
        <p:spPr bwMode="auto">
          <a:xfrm>
            <a:off x="4572000" y="5326063"/>
            <a:ext cx="35067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buFont typeface="Symbol" charset="2"/>
              <a:buNone/>
            </a:pPr>
            <a:r>
              <a:rPr lang="en-US" altLang="en-US" sz="2400" b="1">
                <a:latin typeface="Times New Roman" charset="0"/>
              </a:rPr>
              <a:t>There may be raised </a:t>
            </a:r>
          </a:p>
          <a:p>
            <a:pPr lvl="1">
              <a:buFont typeface="Symbol" charset="2"/>
              <a:buNone/>
            </a:pPr>
            <a:r>
              <a:rPr lang="en-US" altLang="en-US" sz="2400" b="1">
                <a:latin typeface="Times New Roman" charset="0"/>
              </a:rPr>
              <a:t>bumps (nodes) on the </a:t>
            </a:r>
          </a:p>
          <a:p>
            <a:pPr lvl="1">
              <a:buFont typeface="Symbol" charset="2"/>
              <a:buNone/>
            </a:pPr>
            <a:r>
              <a:rPr lang="en-US" altLang="en-US" sz="2400" b="1">
                <a:latin typeface="Times New Roman" charset="0"/>
              </a:rPr>
              <a:t>petiole.</a:t>
            </a:r>
          </a:p>
        </p:txBody>
      </p:sp>
    </p:spTree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6538" y="533400"/>
            <a:ext cx="3319462" cy="1143000"/>
          </a:xfrm>
        </p:spPr>
        <p:txBody>
          <a:bodyPr/>
          <a:lstStyle/>
          <a:p>
            <a:r>
              <a:rPr lang="en-US" altLang="en-US">
                <a:solidFill>
                  <a:srgbClr val="FAFD00"/>
                </a:solidFill>
              </a:rPr>
              <a:t>Ant Control</a:t>
            </a:r>
            <a:r>
              <a:rPr lang="en-US" altLang="en-US">
                <a:solidFill>
                  <a:srgbClr val="00DFCA"/>
                </a:solidFill>
              </a:rPr>
              <a:t> </a:t>
            </a:r>
            <a:r>
              <a:rPr lang="en-US" altLang="en-US" sz="3200">
                <a:solidFill>
                  <a:srgbClr val="00DFCA"/>
                </a:solidFill>
              </a:rPr>
              <a:t>Baits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0663" y="2133600"/>
            <a:ext cx="6434137" cy="2819400"/>
          </a:xfrm>
        </p:spPr>
        <p:txBody>
          <a:bodyPr/>
          <a:lstStyle/>
          <a:p>
            <a:pPr algn="l"/>
            <a:r>
              <a:rPr lang="en-US" altLang="en-US">
                <a:solidFill>
                  <a:srgbClr val="FAFD00"/>
                </a:solidFill>
              </a:rPr>
              <a:t>Baits are combinations of small amounts of pesticide with a food palatable to the target insect. Baits can be packaged as granules, pellets, gels, pastes, liquids, or ready to use stations.</a:t>
            </a:r>
          </a:p>
          <a:p>
            <a:pPr algn="l"/>
            <a:endParaRPr lang="en-US" altLang="en-US">
              <a:solidFill>
                <a:srgbClr val="FAFD00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0938" y="1752600"/>
            <a:ext cx="69088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AFD00"/>
                </a:solidFill>
              </a:rPr>
              <a:t>Advantages:</a:t>
            </a:r>
          </a:p>
          <a:p>
            <a:pPr lvl="1">
              <a:lnSpc>
                <a:spcPct val="90000"/>
              </a:lnSpc>
              <a:buClr>
                <a:srgbClr val="FAFD00"/>
              </a:buClr>
              <a:buFont typeface="Wingdings" charset="2"/>
              <a:buChar char="ü"/>
            </a:pPr>
            <a:r>
              <a:rPr lang="en-US" altLang="en-US" sz="2400">
                <a:solidFill>
                  <a:srgbClr val="FAFD00"/>
                </a:solidFill>
              </a:rPr>
              <a:t>easy/ready to use: granular, child-resistant station (most common), liquid</a:t>
            </a:r>
          </a:p>
          <a:p>
            <a:pPr lvl="1">
              <a:lnSpc>
                <a:spcPct val="90000"/>
              </a:lnSpc>
              <a:buClr>
                <a:srgbClr val="FAFD00"/>
              </a:buClr>
              <a:buFont typeface="Wingdings" charset="2"/>
              <a:buChar char="ü"/>
            </a:pPr>
            <a:r>
              <a:rPr lang="en-US" altLang="en-US" sz="2400">
                <a:solidFill>
                  <a:srgbClr val="FAFD00"/>
                </a:solidFill>
              </a:rPr>
              <a:t>not messy; less environmental contamination</a:t>
            </a:r>
          </a:p>
          <a:p>
            <a:pPr lvl="1">
              <a:lnSpc>
                <a:spcPct val="90000"/>
              </a:lnSpc>
              <a:buClr>
                <a:srgbClr val="FAFD00"/>
              </a:buClr>
              <a:buFont typeface="Wingdings" charset="2"/>
              <a:buChar char="ü"/>
            </a:pPr>
            <a:r>
              <a:rPr lang="en-US" altLang="en-US" sz="2400">
                <a:solidFill>
                  <a:srgbClr val="00DFCA"/>
                </a:solidFill>
              </a:rPr>
              <a:t>takes advantage of social nature of ants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AFD00"/>
                </a:solidFill>
              </a:rPr>
              <a:t>Disadvantages:</a:t>
            </a:r>
          </a:p>
          <a:p>
            <a:pPr lvl="1">
              <a:lnSpc>
                <a:spcPct val="90000"/>
              </a:lnSpc>
              <a:buClr>
                <a:srgbClr val="FAFD00"/>
              </a:buClr>
              <a:buFont typeface="Wingdings" charset="2"/>
              <a:buChar char="ü"/>
            </a:pPr>
            <a:r>
              <a:rPr lang="en-US" altLang="en-US" sz="2400">
                <a:solidFill>
                  <a:srgbClr val="FAFD00"/>
                </a:solidFill>
              </a:rPr>
              <a:t>may dry out; go rancid.</a:t>
            </a:r>
          </a:p>
          <a:p>
            <a:pPr lvl="1">
              <a:lnSpc>
                <a:spcPct val="90000"/>
              </a:lnSpc>
              <a:buClr>
                <a:srgbClr val="FAFD00"/>
              </a:buClr>
              <a:buFont typeface="Wingdings" charset="2"/>
              <a:buChar char="ü"/>
            </a:pPr>
            <a:r>
              <a:rPr lang="en-US" altLang="en-US" sz="2400">
                <a:solidFill>
                  <a:srgbClr val="FAFD00"/>
                </a:solidFill>
              </a:rPr>
              <a:t>no one bait consistently controls all pest ants</a:t>
            </a:r>
          </a:p>
          <a:p>
            <a:pPr lvl="1">
              <a:lnSpc>
                <a:spcPct val="90000"/>
              </a:lnSpc>
              <a:buClr>
                <a:srgbClr val="FAFD00"/>
              </a:buClr>
              <a:buFont typeface="Wingdings" charset="2"/>
              <a:buChar char="ü"/>
            </a:pPr>
            <a:r>
              <a:rPr lang="en-US" altLang="en-US" sz="2400">
                <a:solidFill>
                  <a:srgbClr val="FAFD00"/>
                </a:solidFill>
              </a:rPr>
              <a:t>competing food sources reduces efficacy of baits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2776538" y="381000"/>
            <a:ext cx="33194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AFD00"/>
                </a:solidFill>
              </a:rPr>
              <a:t>Ant Control</a:t>
            </a:r>
            <a:r>
              <a:rPr lang="en-US" altLang="en-US" sz="4400">
                <a:solidFill>
                  <a:srgbClr val="00DFCA"/>
                </a:solidFill>
              </a:rPr>
              <a:t> </a:t>
            </a:r>
            <a:r>
              <a:rPr lang="en-US" altLang="en-US" sz="3200">
                <a:solidFill>
                  <a:srgbClr val="00DFCA"/>
                </a:solidFill>
              </a:rPr>
              <a:t>Baits</a:t>
            </a:r>
          </a:p>
        </p:txBody>
      </p:sp>
    </p:spTree>
  </p:cSld>
  <p:clrMapOvr>
    <a:masterClrMapping/>
  </p:clrMapOvr>
  <p:transition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2800" y="1905000"/>
            <a:ext cx="7586663" cy="4724400"/>
          </a:xfrm>
        </p:spPr>
        <p:txBody>
          <a:bodyPr/>
          <a:lstStyle/>
          <a:p>
            <a:r>
              <a:rPr lang="en-US" altLang="en-US">
                <a:solidFill>
                  <a:srgbClr val="FAFD00"/>
                </a:solidFill>
              </a:rPr>
              <a:t>Recommended Use: Indoors and/or Outdoors. Place where ants are seen foraging; replace as needed.</a:t>
            </a:r>
          </a:p>
          <a:p>
            <a:r>
              <a:rPr lang="en-US" altLang="en-US">
                <a:solidFill>
                  <a:srgbClr val="FAFD00"/>
                </a:solidFill>
              </a:rPr>
              <a:t>Notes</a:t>
            </a:r>
          </a:p>
          <a:p>
            <a:pPr lvl="1"/>
            <a:r>
              <a:rPr lang="en-US" altLang="en-US">
                <a:solidFill>
                  <a:srgbClr val="FAFD00"/>
                </a:solidFill>
              </a:rPr>
              <a:t>the most effective baits have a slow acting, palatable toxicant incorporated into a preferred food base.</a:t>
            </a:r>
          </a:p>
          <a:p>
            <a:pPr lvl="1"/>
            <a:r>
              <a:rPr lang="en-US" altLang="en-US">
                <a:solidFill>
                  <a:srgbClr val="FAFD00"/>
                </a:solidFill>
              </a:rPr>
              <a:t>although slower, baits generally provide longer-lasting control than contact insecticides</a:t>
            </a: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2776538" y="533400"/>
            <a:ext cx="33194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AFD00"/>
                </a:solidFill>
              </a:rPr>
              <a:t>Ant Control</a:t>
            </a:r>
            <a:r>
              <a:rPr lang="en-US" altLang="en-US" sz="4400">
                <a:solidFill>
                  <a:srgbClr val="00DFCA"/>
                </a:solidFill>
              </a:rPr>
              <a:t> </a:t>
            </a:r>
            <a:r>
              <a:rPr lang="en-US" altLang="en-US" sz="3200">
                <a:solidFill>
                  <a:srgbClr val="00DFCA"/>
                </a:solidFill>
              </a:rPr>
              <a:t>Baits</a:t>
            </a:r>
          </a:p>
        </p:txBody>
      </p:sp>
    </p:spTree>
  </p:cSld>
  <p:clrMapOvr>
    <a:masterClrMapping/>
  </p:clrMapOvr>
  <p:transition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621338" cy="1143000"/>
          </a:xfrm>
        </p:spPr>
        <p:txBody>
          <a:bodyPr/>
          <a:lstStyle/>
          <a:p>
            <a:r>
              <a:rPr lang="en-US" altLang="en-US">
                <a:solidFill>
                  <a:srgbClr val="FAFD00"/>
                </a:solidFill>
              </a:rPr>
              <a:t>Biology of Ants</a:t>
            </a:r>
            <a:br>
              <a:rPr lang="en-US" altLang="en-US">
                <a:solidFill>
                  <a:srgbClr val="FAFD00"/>
                </a:solidFill>
              </a:rPr>
            </a:br>
            <a:r>
              <a:rPr lang="en-US" altLang="en-US" sz="2800">
                <a:solidFill>
                  <a:srgbClr val="00DFCA"/>
                </a:solidFill>
              </a:rPr>
              <a:t>Trophollaxis (Food Sharing)</a:t>
            </a:r>
          </a:p>
        </p:txBody>
      </p:sp>
      <p:pic>
        <p:nvPicPr>
          <p:cNvPr id="138243" name="Picture 3" descr="Trophollax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1905000"/>
            <a:ext cx="5451475" cy="4600575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84263" y="1447800"/>
            <a:ext cx="7653337" cy="5410200"/>
          </a:xfrm>
        </p:spPr>
        <p:txBody>
          <a:bodyPr/>
          <a:lstStyle/>
          <a:p>
            <a:r>
              <a:rPr lang="en-US" altLang="en-US" sz="2400">
                <a:solidFill>
                  <a:srgbClr val="FAFD00"/>
                </a:solidFill>
              </a:rPr>
              <a:t>Kills ants that contact residual; also repels ants.</a:t>
            </a:r>
          </a:p>
          <a:p>
            <a:r>
              <a:rPr lang="en-US" altLang="en-US" sz="2400">
                <a:solidFill>
                  <a:srgbClr val="FAFD00"/>
                </a:solidFill>
              </a:rPr>
              <a:t>Availability</a:t>
            </a:r>
          </a:p>
          <a:p>
            <a:pPr lvl="1"/>
            <a:r>
              <a:rPr lang="en-US" altLang="en-US" sz="2400">
                <a:solidFill>
                  <a:srgbClr val="FAFD00"/>
                </a:solidFill>
              </a:rPr>
              <a:t>concentrate or ready-to-use</a:t>
            </a:r>
          </a:p>
          <a:p>
            <a:r>
              <a:rPr lang="en-US" altLang="en-US" sz="2400">
                <a:solidFill>
                  <a:srgbClr val="FAFD00"/>
                </a:solidFill>
              </a:rPr>
              <a:t>Recommended Use: Outdoors only</a:t>
            </a:r>
          </a:p>
          <a:p>
            <a:pPr lvl="1"/>
            <a:r>
              <a:rPr lang="en-US" altLang="en-US" sz="2400">
                <a:solidFill>
                  <a:srgbClr val="FAFD00"/>
                </a:solidFill>
              </a:rPr>
              <a:t>treat the perimeter</a:t>
            </a:r>
          </a:p>
          <a:p>
            <a:pPr lvl="1"/>
            <a:r>
              <a:rPr lang="en-US" altLang="en-US" sz="2400">
                <a:solidFill>
                  <a:srgbClr val="FAFD00"/>
                </a:solidFill>
              </a:rPr>
              <a:t>treat entry points</a:t>
            </a:r>
          </a:p>
          <a:p>
            <a:pPr lvl="1"/>
            <a:r>
              <a:rPr lang="en-US" altLang="en-US" sz="2400">
                <a:solidFill>
                  <a:srgbClr val="FAFD00"/>
                </a:solidFill>
              </a:rPr>
              <a:t>treat accessible nests</a:t>
            </a:r>
          </a:p>
          <a:p>
            <a:r>
              <a:rPr lang="en-US" altLang="en-US" sz="2400">
                <a:solidFill>
                  <a:srgbClr val="FAFD00"/>
                </a:solidFill>
              </a:rPr>
              <a:t>Notes:</a:t>
            </a:r>
          </a:p>
          <a:p>
            <a:pPr lvl="1"/>
            <a:r>
              <a:rPr lang="en-US" altLang="en-US" sz="2400">
                <a:solidFill>
                  <a:srgbClr val="FAFD00"/>
                </a:solidFill>
              </a:rPr>
              <a:t>short residual on outdoor surfaces—reapply every 4-6 weeks.</a:t>
            </a: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2709863" y="228600"/>
            <a:ext cx="3317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AFD00"/>
                </a:solidFill>
              </a:rPr>
              <a:t>Ant Control</a:t>
            </a:r>
            <a:endParaRPr lang="en-US" altLang="en-US" sz="4400">
              <a:solidFill>
                <a:srgbClr val="00DFCA"/>
              </a:solidFill>
            </a:endParaRPr>
          </a:p>
          <a:p>
            <a:pPr algn="ctr"/>
            <a:r>
              <a:rPr lang="en-US" altLang="en-US" sz="3200">
                <a:solidFill>
                  <a:srgbClr val="00DFCA"/>
                </a:solidFill>
              </a:rPr>
              <a:t>Liquid Sprays</a:t>
            </a:r>
          </a:p>
        </p:txBody>
      </p:sp>
    </p:spTree>
  </p:cSld>
  <p:clrMapOvr>
    <a:masterClrMapping/>
  </p:clrMapOvr>
  <p:transition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2286000"/>
            <a:ext cx="6434138" cy="3200400"/>
          </a:xfrm>
        </p:spPr>
        <p:txBody>
          <a:bodyPr/>
          <a:lstStyle/>
          <a:p>
            <a:pPr algn="l"/>
            <a:r>
              <a:rPr lang="en-US" altLang="en-US" i="1">
                <a:solidFill>
                  <a:srgbClr val="FAFD00"/>
                </a:solidFill>
              </a:rPr>
              <a:t>Granules </a:t>
            </a:r>
            <a:r>
              <a:rPr lang="en-US" altLang="en-US">
                <a:solidFill>
                  <a:srgbClr val="FAFD00"/>
                </a:solidFill>
              </a:rPr>
              <a:t>are formed by coating or impregnating coarse particles of a substance (e.g., clay pellets, limestone chips, corn cob) with pesticide  to obtain a certain percentage concentration.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76538" y="533400"/>
            <a:ext cx="3319462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altLang="en-US">
                <a:solidFill>
                  <a:srgbClr val="FAFD00"/>
                </a:solidFill>
              </a:rPr>
              <a:t>Ant Control</a:t>
            </a:r>
            <a:r>
              <a:rPr lang="en-US" altLang="en-US">
                <a:solidFill>
                  <a:srgbClr val="00DFCA"/>
                </a:solidFill>
              </a:rPr>
              <a:t> </a:t>
            </a:r>
            <a:r>
              <a:rPr lang="en-US" altLang="en-US" sz="3200">
                <a:solidFill>
                  <a:srgbClr val="00DFCA"/>
                </a:solidFill>
              </a:rPr>
              <a:t>Granules</a:t>
            </a:r>
          </a:p>
        </p:txBody>
      </p:sp>
    </p:spTree>
  </p:cSld>
  <p:clrMapOvr>
    <a:masterClrMapping/>
  </p:clrMapOvr>
  <p:transition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1063" y="1752600"/>
            <a:ext cx="7788275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AFD00"/>
                </a:solidFill>
              </a:rPr>
              <a:t>Advantages:</a:t>
            </a:r>
          </a:p>
          <a:p>
            <a:pPr lvl="1">
              <a:lnSpc>
                <a:spcPct val="90000"/>
              </a:lnSpc>
              <a:buClr>
                <a:srgbClr val="FAFD00"/>
              </a:buClr>
              <a:buFont typeface="Wingdings" charset="2"/>
              <a:buChar char="ü"/>
            </a:pPr>
            <a:r>
              <a:rPr lang="en-US" altLang="en-US" sz="2400">
                <a:solidFill>
                  <a:srgbClr val="FAFD00"/>
                </a:solidFill>
              </a:rPr>
              <a:t>easily applied (ready to use); no drift</a:t>
            </a:r>
          </a:p>
          <a:p>
            <a:pPr lvl="1">
              <a:lnSpc>
                <a:spcPct val="90000"/>
              </a:lnSpc>
              <a:buClr>
                <a:srgbClr val="FAFD00"/>
              </a:buClr>
              <a:buFont typeface="Wingdings" charset="2"/>
              <a:buChar char="ü"/>
            </a:pPr>
            <a:r>
              <a:rPr lang="en-US" altLang="en-US" sz="2400">
                <a:solidFill>
                  <a:srgbClr val="FAFD00"/>
                </a:solidFill>
              </a:rPr>
              <a:t>release pesticide slowly; long residual</a:t>
            </a:r>
          </a:p>
          <a:p>
            <a:pPr lvl="1">
              <a:lnSpc>
                <a:spcPct val="90000"/>
              </a:lnSpc>
              <a:buClr>
                <a:srgbClr val="FAFD00"/>
              </a:buClr>
              <a:buFont typeface="Wingdings" charset="2"/>
              <a:buChar char="ü"/>
            </a:pPr>
            <a:r>
              <a:rPr lang="en-US" altLang="en-US" sz="2400">
                <a:solidFill>
                  <a:srgbClr val="FAFD00"/>
                </a:solidFill>
              </a:rPr>
              <a:t>no problems with inhalation; reduced exposure risk</a:t>
            </a:r>
          </a:p>
          <a:p>
            <a:pPr lvl="1">
              <a:lnSpc>
                <a:spcPct val="90000"/>
              </a:lnSpc>
              <a:buClr>
                <a:srgbClr val="FAFD00"/>
              </a:buClr>
              <a:buFont typeface="Wingdings" charset="2"/>
              <a:buChar char="ü"/>
            </a:pPr>
            <a:r>
              <a:rPr lang="en-US" altLang="en-US" sz="2400">
                <a:solidFill>
                  <a:srgbClr val="00DFCA"/>
                </a:solidFill>
              </a:rPr>
              <a:t>Penetrates thatch and mulch much deeper than sprays; excellent, prolonged availability.</a:t>
            </a:r>
          </a:p>
          <a:p>
            <a:pPr>
              <a:lnSpc>
                <a:spcPct val="90000"/>
              </a:lnSpc>
              <a:buClr>
                <a:srgbClr val="FAFD00"/>
              </a:buClr>
              <a:buFontTx/>
              <a:buChar char="•"/>
            </a:pPr>
            <a:r>
              <a:rPr lang="en-US" altLang="en-US" sz="2800">
                <a:solidFill>
                  <a:srgbClr val="FAFD00"/>
                </a:solidFill>
              </a:rPr>
              <a:t>Disadvantages:</a:t>
            </a:r>
          </a:p>
          <a:p>
            <a:pPr lvl="1">
              <a:lnSpc>
                <a:spcPct val="90000"/>
              </a:lnSpc>
              <a:buClr>
                <a:srgbClr val="FAFD00"/>
              </a:buClr>
              <a:buFont typeface="Wingdings" charset="2"/>
              <a:buChar char="ü"/>
            </a:pPr>
            <a:r>
              <a:rPr lang="en-US" altLang="en-US" sz="2400">
                <a:solidFill>
                  <a:srgbClr val="FAFD00"/>
                </a:solidFill>
              </a:rPr>
              <a:t>must be watered-in after application</a:t>
            </a:r>
          </a:p>
          <a:p>
            <a:pPr lvl="1">
              <a:lnSpc>
                <a:spcPct val="90000"/>
              </a:lnSpc>
              <a:buClr>
                <a:srgbClr val="FAFD00"/>
              </a:buClr>
              <a:buFont typeface="Wingdings" charset="2"/>
              <a:buChar char="ü"/>
            </a:pPr>
            <a:r>
              <a:rPr lang="en-US" altLang="en-US" sz="2400">
                <a:solidFill>
                  <a:srgbClr val="FAFD00"/>
                </a:solidFill>
              </a:rPr>
              <a:t>can be costly if over-applied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2776538" y="533400"/>
            <a:ext cx="33194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AFD00"/>
                </a:solidFill>
              </a:rPr>
              <a:t>Ant Control</a:t>
            </a:r>
            <a:r>
              <a:rPr lang="en-US" altLang="en-US" sz="4400">
                <a:solidFill>
                  <a:srgbClr val="00DFCA"/>
                </a:solidFill>
              </a:rPr>
              <a:t> </a:t>
            </a:r>
            <a:r>
              <a:rPr lang="en-US" altLang="en-US" sz="3200">
                <a:solidFill>
                  <a:srgbClr val="00DFCA"/>
                </a:solidFill>
              </a:rPr>
              <a:t>Granules</a:t>
            </a:r>
          </a:p>
        </p:txBody>
      </p:sp>
    </p:spTree>
  </p:cSld>
  <p:clrMapOvr>
    <a:masterClrMapping/>
  </p:clrMapOvr>
  <p:transition>
    <p:zo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2800" y="1524000"/>
            <a:ext cx="7653338" cy="5029200"/>
          </a:xfrm>
        </p:spPr>
        <p:txBody>
          <a:bodyPr/>
          <a:lstStyle/>
          <a:p>
            <a:r>
              <a:rPr lang="en-US" altLang="en-US">
                <a:solidFill>
                  <a:srgbClr val="FAFD00"/>
                </a:solidFill>
              </a:rPr>
              <a:t>Kills by direct contact.</a:t>
            </a:r>
          </a:p>
          <a:p>
            <a:r>
              <a:rPr lang="en-US" altLang="en-US" sz="2800">
                <a:solidFill>
                  <a:srgbClr val="FAFD00"/>
                </a:solidFill>
              </a:rPr>
              <a:t>Ready-to-use pressurized cans.</a:t>
            </a:r>
          </a:p>
          <a:p>
            <a:r>
              <a:rPr lang="en-US" altLang="en-US" sz="2800">
                <a:solidFill>
                  <a:srgbClr val="FAFD00"/>
                </a:solidFill>
              </a:rPr>
              <a:t>Recommended Use: Limited to None</a:t>
            </a:r>
          </a:p>
          <a:p>
            <a:r>
              <a:rPr lang="en-US" altLang="en-US" sz="2800">
                <a:solidFill>
                  <a:srgbClr val="FAFD00"/>
                </a:solidFill>
              </a:rPr>
              <a:t>Notes:</a:t>
            </a:r>
          </a:p>
          <a:p>
            <a:pPr lvl="1"/>
            <a:r>
              <a:rPr lang="en-US" altLang="en-US">
                <a:solidFill>
                  <a:srgbClr val="FAFD00"/>
                </a:solidFill>
              </a:rPr>
              <a:t>commonly used to spray trailing ants, resulting in </a:t>
            </a:r>
            <a:r>
              <a:rPr lang="en-US" altLang="en-US" u="sng">
                <a:solidFill>
                  <a:srgbClr val="FAFD00"/>
                </a:solidFill>
              </a:rPr>
              <a:t>quick knockdown</a:t>
            </a:r>
            <a:r>
              <a:rPr lang="en-US" altLang="en-US">
                <a:solidFill>
                  <a:srgbClr val="FAFD00"/>
                </a:solidFill>
              </a:rPr>
              <a:t> and immediate homeowner satisfaction (</a:t>
            </a:r>
            <a:r>
              <a:rPr lang="en-US" altLang="en-US" i="1">
                <a:solidFill>
                  <a:srgbClr val="FAFD00"/>
                </a:solidFill>
              </a:rPr>
              <a:t>revenge</a:t>
            </a:r>
            <a:r>
              <a:rPr lang="en-US" altLang="en-US">
                <a:solidFill>
                  <a:srgbClr val="FAFD00"/>
                </a:solidFill>
              </a:rPr>
              <a:t> killing).</a:t>
            </a:r>
          </a:p>
          <a:p>
            <a:pPr lvl="1"/>
            <a:r>
              <a:rPr lang="en-US" altLang="en-US">
                <a:solidFill>
                  <a:srgbClr val="FAFD00"/>
                </a:solidFill>
              </a:rPr>
              <a:t>kills only workers that are sprayed; does not kill queen, resulting in persistent problem.</a:t>
            </a:r>
          </a:p>
          <a:p>
            <a:pPr lvl="1"/>
            <a:r>
              <a:rPr lang="en-US" altLang="en-US">
                <a:solidFill>
                  <a:srgbClr val="FAFD00"/>
                </a:solidFill>
              </a:rPr>
              <a:t>messy, oily residue left on counters, floors, etc.</a:t>
            </a: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2573338" y="228600"/>
            <a:ext cx="33194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AFD00"/>
                </a:solidFill>
              </a:rPr>
              <a:t>Ant Control</a:t>
            </a:r>
            <a:r>
              <a:rPr lang="en-US" altLang="en-US" sz="4400">
                <a:solidFill>
                  <a:srgbClr val="00DFCA"/>
                </a:solidFill>
              </a:rPr>
              <a:t> </a:t>
            </a:r>
            <a:r>
              <a:rPr lang="en-US" altLang="en-US" sz="3200">
                <a:solidFill>
                  <a:srgbClr val="00DFCA"/>
                </a:solidFill>
              </a:rPr>
              <a:t>Aerosol Cans</a:t>
            </a:r>
          </a:p>
        </p:txBody>
      </p:sp>
    </p:spTree>
  </p:cSld>
  <p:clrMapOvr>
    <a:masterClrMapping/>
  </p:clrMapOvr>
  <p:transition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541338" y="0"/>
            <a:ext cx="82915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>
                <a:solidFill>
                  <a:srgbClr val="FAFD00"/>
                </a:solidFill>
                <a:latin typeface="Times New Roman" charset="0"/>
              </a:rPr>
              <a:t>The “Two-Step” Method of Fire Ant Control</a:t>
            </a:r>
          </a:p>
          <a:p>
            <a:pPr algn="ctr"/>
            <a:r>
              <a:rPr lang="en-US" altLang="en-US" sz="4000">
                <a:solidFill>
                  <a:srgbClr val="FAFD00"/>
                </a:solidFill>
                <a:latin typeface="Times New Roman" charset="0"/>
              </a:rPr>
              <a:t>in Sensitive Areas</a:t>
            </a:r>
          </a:p>
          <a:p>
            <a:pPr algn="ctr"/>
            <a:r>
              <a:rPr lang="en-US" altLang="en-US" sz="4000">
                <a:solidFill>
                  <a:srgbClr val="00DFCA"/>
                </a:solidFill>
                <a:latin typeface="Times New Roman" charset="0"/>
              </a:rPr>
              <a:t>Step One: Bait Treatment</a:t>
            </a:r>
          </a:p>
        </p:txBody>
      </p:sp>
      <p:pic>
        <p:nvPicPr>
          <p:cNvPr id="166915" name="Picture 3" descr="BroadcastB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209800"/>
            <a:ext cx="5351463" cy="451485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2235200" y="2362200"/>
            <a:ext cx="5086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  <a:latin typeface="Times New Roman" charset="0"/>
              </a:rPr>
              <a:t>Broadcast granular bait in late afternoon,</a:t>
            </a:r>
          </a:p>
          <a:p>
            <a:r>
              <a:rPr lang="en-US" altLang="en-US" sz="2400">
                <a:solidFill>
                  <a:srgbClr val="FFFFFF"/>
                </a:solidFill>
                <a:latin typeface="Times New Roman" charset="0"/>
              </a:rPr>
              <a:t>when it is cool and ants are actively foraging.</a:t>
            </a:r>
          </a:p>
        </p:txBody>
      </p:sp>
    </p:spTree>
  </p:cSld>
  <p:clrMapOvr>
    <a:masterClrMapping/>
  </p:clrMapOvr>
  <p:transition>
    <p:zo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530225" y="304800"/>
            <a:ext cx="82915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>
                <a:solidFill>
                  <a:srgbClr val="FAFD00"/>
                </a:solidFill>
                <a:latin typeface="Times New Roman" charset="0"/>
              </a:rPr>
              <a:t>The “Two-Step” Method of Fire Ant Control</a:t>
            </a:r>
          </a:p>
          <a:p>
            <a:pPr algn="ctr"/>
            <a:r>
              <a:rPr lang="en-US" altLang="en-US" sz="4000">
                <a:solidFill>
                  <a:srgbClr val="FAFD00"/>
                </a:solidFill>
                <a:latin typeface="Times New Roman" charset="0"/>
              </a:rPr>
              <a:t>in Sensitive Areas</a:t>
            </a:r>
          </a:p>
          <a:p>
            <a:pPr algn="ctr"/>
            <a:r>
              <a:rPr lang="en-US" altLang="en-US" sz="4000">
                <a:solidFill>
                  <a:srgbClr val="00DFCA"/>
                </a:solidFill>
                <a:latin typeface="Times New Roman" charset="0"/>
              </a:rPr>
              <a:t>Step Two: Mound Treatment</a:t>
            </a:r>
          </a:p>
        </p:txBody>
      </p:sp>
      <p:pic>
        <p:nvPicPr>
          <p:cNvPr id="168963" name="Picture 3" descr="Dom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590800"/>
            <a:ext cx="3929063" cy="33147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4" name="Picture 4" descr="StanDren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3505200"/>
            <a:ext cx="3657600" cy="30861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812800" y="4953000"/>
            <a:ext cx="399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FF"/>
                </a:solidFill>
                <a:latin typeface="Times New Roman" charset="0"/>
              </a:rPr>
              <a:t>One week after bait treatment,</a:t>
            </a:r>
          </a:p>
          <a:p>
            <a:r>
              <a:rPr lang="en-US" altLang="en-US">
                <a:solidFill>
                  <a:srgbClr val="FFFFFF"/>
                </a:solidFill>
                <a:latin typeface="Times New Roman" charset="0"/>
              </a:rPr>
              <a:t>locate active mounds…</a:t>
            </a: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5214938" y="5867400"/>
            <a:ext cx="2914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  <a:latin typeface="Times New Roman" charset="0"/>
              </a:rPr>
              <a:t>…and treat with liquid or</a:t>
            </a:r>
          </a:p>
          <a:p>
            <a:r>
              <a:rPr lang="en-US" altLang="en-US" sz="2400">
                <a:solidFill>
                  <a:srgbClr val="FFFFFF"/>
                </a:solidFill>
                <a:latin typeface="Times New Roman" charset="0"/>
              </a:rPr>
              <a:t>dust insecticides.</a:t>
            </a: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1026" descr="1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914525"/>
            <a:ext cx="6354763" cy="47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6" name="Line 1028"/>
          <p:cNvSpPr>
            <a:spLocks noChangeShapeType="1"/>
          </p:cNvSpPr>
          <p:nvPr/>
        </p:nvSpPr>
        <p:spPr bwMode="auto">
          <a:xfrm flipH="1">
            <a:off x="3810000" y="2659063"/>
            <a:ext cx="992188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" name="Rectangle 1029"/>
          <p:cNvSpPr>
            <a:spLocks noChangeArrowheads="1"/>
          </p:cNvSpPr>
          <p:nvPr/>
        </p:nvSpPr>
        <p:spPr bwMode="auto">
          <a:xfrm>
            <a:off x="468313" y="246063"/>
            <a:ext cx="8113712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Antennae are elbowed (genticulate)</a:t>
            </a:r>
          </a:p>
          <a:p>
            <a:pPr lvl="1">
              <a:buFont typeface="Symbol" charset="2"/>
              <a:buChar char="·"/>
            </a:pPr>
            <a:r>
              <a:rPr lang="en-US" altLang="en-US" sz="2700" b="1">
                <a:latin typeface="Times New Roman" charset="0"/>
              </a:rPr>
              <a:t> Two pair of membranous (transparent) wings on </a:t>
            </a:r>
          </a:p>
          <a:p>
            <a:pPr lvl="1">
              <a:buFont typeface="Symbol" charset="2"/>
              <a:buNone/>
            </a:pPr>
            <a:r>
              <a:rPr lang="en-US" altLang="en-US" sz="2700" b="1">
                <a:latin typeface="Times New Roman" charset="0"/>
              </a:rPr>
              <a:t>   swarming reproductives</a:t>
            </a:r>
          </a:p>
        </p:txBody>
      </p:sp>
    </p:spTree>
  </p:cSld>
  <p:clrMapOvr>
    <a:masterClrMapping/>
  </p:clrMapOvr>
  <p:transition>
    <p:zo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1897063" y="609600"/>
            <a:ext cx="58245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4000">
              <a:solidFill>
                <a:srgbClr val="FAFD00"/>
              </a:solidFill>
              <a:latin typeface="Times New Roman" charset="0"/>
            </a:endParaRPr>
          </a:p>
          <a:p>
            <a:pPr algn="ctr"/>
            <a:endParaRPr lang="en-US" altLang="en-US" sz="4000">
              <a:solidFill>
                <a:srgbClr val="00DFCA"/>
              </a:solidFill>
              <a:latin typeface="Times New Roman" charset="0"/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title"/>
          </p:nvPr>
        </p:nvSpPr>
        <p:spPr>
          <a:xfrm>
            <a:off x="1084263" y="304800"/>
            <a:ext cx="6908800" cy="1447800"/>
          </a:xfrm>
        </p:spPr>
        <p:txBody>
          <a:bodyPr/>
          <a:lstStyle/>
          <a:p>
            <a:r>
              <a:rPr lang="en-US" altLang="en-US" sz="4000">
                <a:solidFill>
                  <a:srgbClr val="FAFD00"/>
                </a:solidFill>
              </a:rPr>
              <a:t>The “Two-Step” Method of</a:t>
            </a:r>
            <a:br>
              <a:rPr lang="en-US" altLang="en-US" sz="4000">
                <a:solidFill>
                  <a:srgbClr val="FAFD00"/>
                </a:solidFill>
              </a:rPr>
            </a:br>
            <a:r>
              <a:rPr lang="en-US" altLang="en-US" sz="4000">
                <a:solidFill>
                  <a:srgbClr val="FAFD00"/>
                </a:solidFill>
              </a:rPr>
              <a:t>Fire Ant Control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81100" y="2209800"/>
            <a:ext cx="64770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AFD00"/>
                </a:solidFill>
              </a:rPr>
              <a:t>The “UP” Side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solidFill>
                  <a:srgbClr val="FAFD00"/>
                </a:solidFill>
              </a:rPr>
              <a:t>environmentally friendly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solidFill>
                  <a:srgbClr val="FAFD00"/>
                </a:solidFill>
              </a:rPr>
              <a:t>conserves competing ant species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solidFill>
                  <a:srgbClr val="FAFD00"/>
                </a:solidFill>
              </a:rPr>
              <a:t>conserves fire ant natural enemies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800">
              <a:solidFill>
                <a:srgbClr val="FAFD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AFD00"/>
                </a:solidFill>
              </a:rPr>
              <a:t>The “DOWN” Side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solidFill>
                  <a:srgbClr val="FAFD00"/>
                </a:solidFill>
              </a:rPr>
              <a:t>can be costly</a:t>
            </a:r>
          </a:p>
          <a:p>
            <a:pPr>
              <a:lnSpc>
                <a:spcPct val="90000"/>
              </a:lnSpc>
            </a:pPr>
            <a:endParaRPr lang="en-US" altLang="en-US" sz="2800">
              <a:solidFill>
                <a:srgbClr val="FAFD00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Chemical Control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Dursban is Gone.</a:t>
            </a:r>
          </a:p>
          <a:p>
            <a:r>
              <a:rPr lang="en-US" altLang="en-US"/>
              <a:t>Diazinon sales end 2004</a:t>
            </a:r>
          </a:p>
          <a:p>
            <a:r>
              <a:rPr lang="en-US" altLang="en-US"/>
              <a:t>Talstar – RUP</a:t>
            </a:r>
          </a:p>
          <a:p>
            <a:r>
              <a:rPr lang="en-US" altLang="en-US"/>
              <a:t>Orthene</a:t>
            </a:r>
          </a:p>
          <a:p>
            <a:r>
              <a:rPr lang="en-US" altLang="en-US"/>
              <a:t>Sevin</a:t>
            </a:r>
          </a:p>
          <a:p>
            <a:r>
              <a:rPr lang="en-US" altLang="en-US"/>
              <a:t>Baits</a:t>
            </a:r>
          </a:p>
        </p:txBody>
      </p:sp>
    </p:spTree>
  </p:cSld>
  <p:clrMapOvr>
    <a:masterClrMapping/>
  </p:clrMapOvr>
  <p:transition>
    <p:zo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Baits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Effective When ants are foraging 70-90 degrees F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Late afternoon is best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Broadcast or Mound Treatments (IMT)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Keep baits at least 10 feet away from ponds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Follow Labeled Directions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Apply When Children are not in the area for 24 hours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Baits are generally safer than sprays or dusts since they usually contain less than 1% active ingredient</a:t>
            </a:r>
          </a:p>
        </p:txBody>
      </p:sp>
    </p:spTree>
  </p:cSld>
  <p:clrMapOvr>
    <a:masterClrMapping/>
  </p:clrMapOvr>
  <p:transition>
    <p:zo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5" y="219075"/>
            <a:ext cx="1665288" cy="649288"/>
          </a:xfrm>
        </p:spPr>
        <p:txBody>
          <a:bodyPr/>
          <a:lstStyle/>
          <a:p>
            <a:r>
              <a:rPr lang="en-US" altLang="en-US" sz="4000"/>
              <a:t>Baits</a:t>
            </a:r>
          </a:p>
        </p:txBody>
      </p:sp>
      <p:graphicFrame>
        <p:nvGraphicFramePr>
          <p:cNvPr id="196683" name="Group 75"/>
          <p:cNvGraphicFramePr>
            <a:graphicFrameLocks noGrp="1"/>
          </p:cNvGraphicFramePr>
          <p:nvPr>
            <p:ph sz="half" idx="2"/>
          </p:nvPr>
        </p:nvGraphicFramePr>
        <p:xfrm>
          <a:off x="1192213" y="884238"/>
          <a:ext cx="6589712" cy="5791200"/>
        </p:xfrm>
        <a:graphic>
          <a:graphicData uri="http://schemas.openxmlformats.org/drawingml/2006/table">
            <a:tbl>
              <a:tblPr/>
              <a:tblGrid>
                <a:gridCol w="1989137"/>
                <a:gridCol w="2633663"/>
                <a:gridCol w="1966912"/>
              </a:tblGrid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Amdro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hydramethyinon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Award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fenoxycarb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Asend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abamectin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Extinguish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Methoprene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34600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Distance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Pyriproxyfer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&gt;5000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Eliminator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Ortho (bait)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spinosad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&gt;5000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Fire Star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Over n out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TopChoice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Fipronil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Monotype Sorts" charset="2"/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50000"/>
                        <a:buFont typeface="Monotype Sorts" charset="2"/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6657" name="Text Box 49"/>
          <p:cNvSpPr txBox="1">
            <a:spLocks noChangeArrowheads="1"/>
          </p:cNvSpPr>
          <p:nvPr/>
        </p:nvSpPr>
        <p:spPr bwMode="auto">
          <a:xfrm>
            <a:off x="5868988" y="255588"/>
            <a:ext cx="228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Oral LD50</a:t>
            </a:r>
          </a:p>
        </p:txBody>
      </p:sp>
    </p:spTree>
  </p:cSld>
  <p:clrMapOvr>
    <a:masterClrMapping/>
  </p:clrMapOvr>
  <p:transition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Fipronil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Frontline</a:t>
            </a:r>
          </a:p>
          <a:p>
            <a:r>
              <a:rPr lang="en-US" altLang="en-US"/>
              <a:t>Maxforce </a:t>
            </a:r>
          </a:p>
          <a:p>
            <a:r>
              <a:rPr lang="en-US" altLang="en-US"/>
              <a:t>Termidor</a:t>
            </a:r>
          </a:p>
          <a:p>
            <a:r>
              <a:rPr lang="en-US" altLang="en-US"/>
              <a:t>Over n Out</a:t>
            </a:r>
          </a:p>
          <a:p>
            <a:endParaRPr lang="en-US" altLang="en-US"/>
          </a:p>
        </p:txBody>
      </p:sp>
    </p:spTree>
  </p:cSld>
  <p:clrMapOvr>
    <a:masterClrMapping/>
  </p:clrMapOvr>
  <p:transition>
    <p:zo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Bait Quality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Do not apply when ground is wet</a:t>
            </a:r>
          </a:p>
          <a:p>
            <a:r>
              <a:rPr lang="en-US" altLang="en-US"/>
              <a:t>Check for Expiration Date</a:t>
            </a:r>
          </a:p>
          <a:p>
            <a:r>
              <a:rPr lang="en-US" altLang="en-US"/>
              <a:t>Keep in air tight container in cool area</a:t>
            </a:r>
          </a:p>
          <a:p>
            <a:r>
              <a:rPr lang="en-US" altLang="en-US"/>
              <a:t>If rancid the ants will not take it.</a:t>
            </a:r>
          </a:p>
          <a:p>
            <a:pPr>
              <a:buFont typeface="Monotype Sorts" charset="2"/>
              <a:buNone/>
            </a:pPr>
            <a:endParaRPr lang="en-US" altLang="en-US"/>
          </a:p>
        </p:txBody>
      </p:sp>
    </p:spTree>
  </p:cSld>
  <p:clrMapOvr>
    <a:masterClrMapping/>
  </p:clrMapOvr>
  <p:transition>
    <p:zo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Individual mound treatments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Do not apply to top of mound or disturb mound</a:t>
            </a:r>
          </a:p>
          <a:p>
            <a:pPr>
              <a:lnSpc>
                <a:spcPct val="90000"/>
              </a:lnSpc>
            </a:pPr>
            <a:r>
              <a:rPr lang="en-US" altLang="en-US"/>
              <a:t>Sprinkle about 2 tablespoons of bait around the mound</a:t>
            </a:r>
          </a:p>
          <a:p>
            <a:pPr>
              <a:lnSpc>
                <a:spcPct val="90000"/>
              </a:lnSpc>
            </a:pPr>
            <a:r>
              <a:rPr lang="en-US" altLang="en-US"/>
              <a:t>If foraging they will pick up bait in ten mins.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If they pick up bait then “spit it out” it may be rancid</a:t>
            </a:r>
          </a:p>
        </p:txBody>
      </p:sp>
    </p:spTree>
  </p:cSld>
  <p:clrMapOvr>
    <a:masterClrMapping/>
  </p:clrMapOvr>
  <p:transition>
    <p:zo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Bait Efficacy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Hydramethylon, fipronil, spinosad results in  2-4 weeks (3-9 mo. Control)</a:t>
            </a:r>
          </a:p>
          <a:p>
            <a:r>
              <a:rPr lang="en-US" altLang="en-US"/>
              <a:t>Fenoxycarb, methoprene, pyriproxifen, abamectin results in 6-8 weeks (9-18 mo. Control)</a:t>
            </a:r>
          </a:p>
          <a:p>
            <a:r>
              <a:rPr lang="en-US" altLang="en-US"/>
              <a:t>Texas Study showed positive reults from 50:50 mix </a:t>
            </a: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452438" y="1146175"/>
            <a:ext cx="82248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Pct val="120000"/>
              <a:buFontTx/>
              <a:buChar char="•"/>
            </a:pPr>
            <a:r>
              <a:rPr lang="en-US" altLang="en-US" b="1">
                <a:latin typeface="Times New Roman" charset="0"/>
              </a:rPr>
              <a:t> Ants are social insects that live in colonies with one 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(monogyne) to several (polygyne) queens, workers,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and at certain times of the year…winged 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reproductives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278063" y="220663"/>
            <a:ext cx="464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Social Structure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985838"/>
            <a:ext cx="9144000" cy="8255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3068638"/>
            <a:ext cx="5253038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26"/>
          <p:cNvSpPr>
            <a:spLocks noChangeArrowheads="1"/>
          </p:cNvSpPr>
          <p:nvPr/>
        </p:nvSpPr>
        <p:spPr bwMode="auto">
          <a:xfrm>
            <a:off x="2278063" y="252413"/>
            <a:ext cx="464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Social Structure</a:t>
            </a:r>
          </a:p>
        </p:txBody>
      </p:sp>
      <p:sp>
        <p:nvSpPr>
          <p:cNvPr id="121859" name="Rectangle 1027"/>
          <p:cNvSpPr>
            <a:spLocks noChangeArrowheads="1"/>
          </p:cNvSpPr>
          <p:nvPr/>
        </p:nvSpPr>
        <p:spPr bwMode="auto">
          <a:xfrm>
            <a:off x="0" y="1066800"/>
            <a:ext cx="9144000" cy="8255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Rectangle 1028"/>
          <p:cNvSpPr>
            <a:spLocks noChangeArrowheads="1"/>
          </p:cNvSpPr>
          <p:nvPr/>
        </p:nvSpPr>
        <p:spPr bwMode="auto">
          <a:xfrm>
            <a:off x="258763" y="1416050"/>
            <a:ext cx="8447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Soldiers or large workers are present in some species</a:t>
            </a:r>
          </a:p>
        </p:txBody>
      </p:sp>
      <p:pic>
        <p:nvPicPr>
          <p:cNvPr id="121861" name="Picture 1029" descr="bighead1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225675"/>
            <a:ext cx="5862637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26"/>
          <p:cNvSpPr>
            <a:spLocks noChangeArrowheads="1"/>
          </p:cNvSpPr>
          <p:nvPr/>
        </p:nvSpPr>
        <p:spPr bwMode="auto">
          <a:xfrm>
            <a:off x="377825" y="1319213"/>
            <a:ext cx="82264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Symbol" charset="2"/>
              <a:buChar char="·"/>
            </a:pPr>
            <a:r>
              <a:rPr lang="en-US" altLang="en-US" b="1">
                <a:latin typeface="Times New Roman" charset="0"/>
              </a:rPr>
              <a:t> Workers are sterile females that have many duties, 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such as caring for the queen(s) and her developing 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offspring, building and expanding the nest, and </a:t>
            </a:r>
          </a:p>
          <a:p>
            <a:pPr>
              <a:buFont typeface="Symbol" charset="2"/>
              <a:buNone/>
            </a:pPr>
            <a:r>
              <a:rPr lang="en-US" altLang="en-US" b="1">
                <a:latin typeface="Times New Roman" charset="0"/>
              </a:rPr>
              <a:t>   foraging for food. </a:t>
            </a:r>
          </a:p>
        </p:txBody>
      </p:sp>
      <p:sp>
        <p:nvSpPr>
          <p:cNvPr id="122883" name="Rectangle 1027"/>
          <p:cNvSpPr>
            <a:spLocks noChangeArrowheads="1"/>
          </p:cNvSpPr>
          <p:nvPr/>
        </p:nvSpPr>
        <p:spPr bwMode="auto">
          <a:xfrm>
            <a:off x="2278063" y="252413"/>
            <a:ext cx="464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Social Structure</a:t>
            </a:r>
          </a:p>
        </p:txBody>
      </p:sp>
      <p:sp>
        <p:nvSpPr>
          <p:cNvPr id="122884" name="Rectangle 1028"/>
          <p:cNvSpPr>
            <a:spLocks noChangeArrowheads="1"/>
          </p:cNvSpPr>
          <p:nvPr/>
        </p:nvSpPr>
        <p:spPr bwMode="auto">
          <a:xfrm>
            <a:off x="0" y="1066800"/>
            <a:ext cx="9144000" cy="82550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886" name="Picture 1030" descr="pharao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3179763"/>
            <a:ext cx="45847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Designs\SERENE.POT</Template>
  <TotalTime>0</TotalTime>
  <Words>2959</Words>
  <Application>Microsoft Macintosh PowerPoint</Application>
  <PresentationFormat>On-screen Show (4:3)</PresentationFormat>
  <Paragraphs>545</Paragraphs>
  <Slides>67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Times New Roman</vt:lpstr>
      <vt:lpstr>Monotype Sorts</vt:lpstr>
      <vt:lpstr>Comic Sans MS</vt:lpstr>
      <vt:lpstr>Symbol</vt:lpstr>
      <vt:lpstr>Book Antiqua</vt:lpstr>
      <vt:lpstr>Wingdings</vt:lpstr>
      <vt:lpstr>Serene</vt:lpstr>
      <vt:lpstr>Reading Writing and Ridding of Ants</vt:lpstr>
      <vt:lpstr>Reading Writing and Ridding of 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Pest Ants in Georgia </vt:lpstr>
      <vt:lpstr>Pest Ants in Georgia</vt:lpstr>
      <vt:lpstr>PowerPoint Presentation</vt:lpstr>
      <vt:lpstr>Formulations Used in Ant Control</vt:lpstr>
      <vt:lpstr>Ant Control Baits</vt:lpstr>
      <vt:lpstr>PowerPoint Presentation</vt:lpstr>
      <vt:lpstr>PowerPoint Presentation</vt:lpstr>
      <vt:lpstr>Biology of Ants Trophollaxis (Food Sharing)</vt:lpstr>
      <vt:lpstr>PowerPoint Presentation</vt:lpstr>
      <vt:lpstr>Ant Control Granules</vt:lpstr>
      <vt:lpstr>PowerPoint Presentation</vt:lpstr>
      <vt:lpstr>PowerPoint Presentation</vt:lpstr>
      <vt:lpstr>PowerPoint Presentation</vt:lpstr>
      <vt:lpstr>PowerPoint Presentation</vt:lpstr>
      <vt:lpstr>The “Two-Step” Method of Fire Ant Control</vt:lpstr>
      <vt:lpstr>Chemical Control</vt:lpstr>
      <vt:lpstr>Baits</vt:lpstr>
      <vt:lpstr>Baits</vt:lpstr>
      <vt:lpstr>Fipronil</vt:lpstr>
      <vt:lpstr>Bait Quality</vt:lpstr>
      <vt:lpstr>Individual mound treatments</vt:lpstr>
      <vt:lpstr>Bait Efficacy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Writing and Ridding of Ants</dc:title>
  <dc:creator>George Braman</dc:creator>
  <cp:lastModifiedBy>George Braman</cp:lastModifiedBy>
  <cp:revision>1</cp:revision>
  <cp:lastPrinted>1998-11-30T16:33:56Z</cp:lastPrinted>
  <dcterms:created xsi:type="dcterms:W3CDTF">2015-09-07T21:51:12Z</dcterms:created>
  <dcterms:modified xsi:type="dcterms:W3CDTF">2015-09-07T21:51:23Z</dcterms:modified>
</cp:coreProperties>
</file>