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29"/>
  </p:notesMasterIdLst>
  <p:sldIdLst>
    <p:sldId id="502" r:id="rId2"/>
    <p:sldId id="501" r:id="rId3"/>
    <p:sldId id="509" r:id="rId4"/>
    <p:sldId id="262" r:id="rId5"/>
    <p:sldId id="468" r:id="rId6"/>
    <p:sldId id="512" r:id="rId7"/>
    <p:sldId id="511" r:id="rId8"/>
    <p:sldId id="467" r:id="rId9"/>
    <p:sldId id="474" r:id="rId10"/>
    <p:sldId id="476" r:id="rId11"/>
    <p:sldId id="477" r:id="rId12"/>
    <p:sldId id="493" r:id="rId13"/>
    <p:sldId id="479" r:id="rId14"/>
    <p:sldId id="480" r:id="rId15"/>
    <p:sldId id="481" r:id="rId16"/>
    <p:sldId id="482" r:id="rId17"/>
    <p:sldId id="483" r:id="rId18"/>
    <p:sldId id="484" r:id="rId19"/>
    <p:sldId id="485" r:id="rId20"/>
    <p:sldId id="486" r:id="rId21"/>
    <p:sldId id="487" r:id="rId22"/>
    <p:sldId id="496" r:id="rId23"/>
    <p:sldId id="488" r:id="rId24"/>
    <p:sldId id="497" r:id="rId25"/>
    <p:sldId id="489" r:id="rId26"/>
    <p:sldId id="490" r:id="rId27"/>
    <p:sldId id="491" r:id="rId28"/>
    <p:sldId id="492" r:id="rId29"/>
    <p:sldId id="265" r:id="rId30"/>
    <p:sldId id="334" r:id="rId31"/>
    <p:sldId id="335" r:id="rId32"/>
    <p:sldId id="336" r:id="rId33"/>
    <p:sldId id="337" r:id="rId34"/>
    <p:sldId id="338" r:id="rId35"/>
    <p:sldId id="433" r:id="rId36"/>
    <p:sldId id="434" r:id="rId37"/>
    <p:sldId id="436" r:id="rId38"/>
    <p:sldId id="469" r:id="rId39"/>
    <p:sldId id="458" r:id="rId40"/>
    <p:sldId id="440" r:id="rId41"/>
    <p:sldId id="435" r:id="rId42"/>
    <p:sldId id="341" r:id="rId43"/>
    <p:sldId id="342" r:id="rId44"/>
    <p:sldId id="266" r:id="rId45"/>
    <p:sldId id="353" r:id="rId46"/>
    <p:sldId id="343" r:id="rId47"/>
    <p:sldId id="344" r:id="rId48"/>
    <p:sldId id="398" r:id="rId49"/>
    <p:sldId id="399" r:id="rId50"/>
    <p:sldId id="402" r:id="rId51"/>
    <p:sldId id="465" r:id="rId52"/>
    <p:sldId id="400" r:id="rId53"/>
    <p:sldId id="401" r:id="rId54"/>
    <p:sldId id="405" r:id="rId55"/>
    <p:sldId id="412" r:id="rId56"/>
    <p:sldId id="413" r:id="rId57"/>
    <p:sldId id="417" r:id="rId58"/>
    <p:sldId id="418" r:id="rId59"/>
    <p:sldId id="419" r:id="rId60"/>
    <p:sldId id="420" r:id="rId61"/>
    <p:sldId id="408" r:id="rId62"/>
    <p:sldId id="498" r:id="rId63"/>
    <p:sldId id="499" r:id="rId64"/>
    <p:sldId id="328" r:id="rId65"/>
    <p:sldId id="358" r:id="rId66"/>
    <p:sldId id="463" r:id="rId67"/>
    <p:sldId id="350" r:id="rId68"/>
    <p:sldId id="345" r:id="rId69"/>
    <p:sldId id="347" r:id="rId70"/>
    <p:sldId id="348" r:id="rId71"/>
    <p:sldId id="462" r:id="rId72"/>
    <p:sldId id="346" r:id="rId73"/>
    <p:sldId id="352" r:id="rId74"/>
    <p:sldId id="355" r:id="rId75"/>
    <p:sldId id="351" r:id="rId76"/>
    <p:sldId id="332" r:id="rId77"/>
    <p:sldId id="466" r:id="rId78"/>
    <p:sldId id="360" r:id="rId79"/>
    <p:sldId id="397" r:id="rId80"/>
    <p:sldId id="396" r:id="rId81"/>
    <p:sldId id="361" r:id="rId82"/>
    <p:sldId id="362" r:id="rId83"/>
    <p:sldId id="363" r:id="rId84"/>
    <p:sldId id="471" r:id="rId85"/>
    <p:sldId id="365" r:id="rId86"/>
    <p:sldId id="366" r:id="rId87"/>
    <p:sldId id="391" r:id="rId88"/>
    <p:sldId id="390" r:id="rId89"/>
    <p:sldId id="367" r:id="rId90"/>
    <p:sldId id="368" r:id="rId91"/>
    <p:sldId id="369" r:id="rId92"/>
    <p:sldId id="392" r:id="rId93"/>
    <p:sldId id="393" r:id="rId94"/>
    <p:sldId id="394" r:id="rId95"/>
    <p:sldId id="267" r:id="rId96"/>
    <p:sldId id="421" r:id="rId97"/>
    <p:sldId id="370" r:id="rId98"/>
    <p:sldId id="464" r:id="rId99"/>
    <p:sldId id="371" r:id="rId100"/>
    <p:sldId id="373" r:id="rId101"/>
    <p:sldId id="374" r:id="rId102"/>
    <p:sldId id="375" r:id="rId103"/>
    <p:sldId id="379" r:id="rId104"/>
    <p:sldId id="422" r:id="rId105"/>
    <p:sldId id="378" r:id="rId106"/>
    <p:sldId id="425" r:id="rId107"/>
    <p:sldId id="432" r:id="rId108"/>
    <p:sldId id="427" r:id="rId109"/>
    <p:sldId id="429" r:id="rId110"/>
    <p:sldId id="459" r:id="rId111"/>
    <p:sldId id="372" r:id="rId112"/>
    <p:sldId id="376" r:id="rId113"/>
    <p:sldId id="423" r:id="rId114"/>
    <p:sldId id="428" r:id="rId115"/>
    <p:sldId id="431" r:id="rId116"/>
    <p:sldId id="424" r:id="rId117"/>
    <p:sldId id="442" r:id="rId118"/>
    <p:sldId id="452" r:id="rId119"/>
    <p:sldId id="443" r:id="rId120"/>
    <p:sldId id="444" r:id="rId121"/>
    <p:sldId id="445" r:id="rId122"/>
    <p:sldId id="448" r:id="rId123"/>
    <p:sldId id="450" r:id="rId124"/>
    <p:sldId id="460" r:id="rId125"/>
    <p:sldId id="455" r:id="rId126"/>
    <p:sldId id="456" r:id="rId127"/>
    <p:sldId id="461" r:id="rId128"/>
  </p:sldIdLst>
  <p:sldSz cx="9144000" cy="6858000" type="screen4x3"/>
  <p:notesSz cx="6858000" cy="9144000"/>
  <p:defaultTextStyle>
    <a:defPPr>
      <a:defRPr lang="en-US"/>
    </a:defPPr>
    <a:lvl1pPr algn="l" rtl="0" fontAlgn="base">
      <a:spcBef>
        <a:spcPct val="0"/>
      </a:spcBef>
      <a:spcAft>
        <a:spcPct val="0"/>
      </a:spcAft>
      <a:defRPr sz="2000" b="1" i="1" kern="1200">
        <a:solidFill>
          <a:schemeClr val="bg1"/>
        </a:solidFill>
        <a:latin typeface="Bernhard Modern Roman" charset="0"/>
        <a:ea typeface="+mn-ea"/>
        <a:cs typeface="+mn-cs"/>
      </a:defRPr>
    </a:lvl1pPr>
    <a:lvl2pPr marL="457200" algn="l" rtl="0" fontAlgn="base">
      <a:spcBef>
        <a:spcPct val="0"/>
      </a:spcBef>
      <a:spcAft>
        <a:spcPct val="0"/>
      </a:spcAft>
      <a:defRPr sz="2000" b="1" i="1" kern="1200">
        <a:solidFill>
          <a:schemeClr val="bg1"/>
        </a:solidFill>
        <a:latin typeface="Bernhard Modern Roman" charset="0"/>
        <a:ea typeface="+mn-ea"/>
        <a:cs typeface="+mn-cs"/>
      </a:defRPr>
    </a:lvl2pPr>
    <a:lvl3pPr marL="914400" algn="l" rtl="0" fontAlgn="base">
      <a:spcBef>
        <a:spcPct val="0"/>
      </a:spcBef>
      <a:spcAft>
        <a:spcPct val="0"/>
      </a:spcAft>
      <a:defRPr sz="2000" b="1" i="1" kern="1200">
        <a:solidFill>
          <a:schemeClr val="bg1"/>
        </a:solidFill>
        <a:latin typeface="Bernhard Modern Roman" charset="0"/>
        <a:ea typeface="+mn-ea"/>
        <a:cs typeface="+mn-cs"/>
      </a:defRPr>
    </a:lvl3pPr>
    <a:lvl4pPr marL="1371600" algn="l" rtl="0" fontAlgn="base">
      <a:spcBef>
        <a:spcPct val="0"/>
      </a:spcBef>
      <a:spcAft>
        <a:spcPct val="0"/>
      </a:spcAft>
      <a:defRPr sz="2000" b="1" i="1" kern="1200">
        <a:solidFill>
          <a:schemeClr val="bg1"/>
        </a:solidFill>
        <a:latin typeface="Bernhard Modern Roman" charset="0"/>
        <a:ea typeface="+mn-ea"/>
        <a:cs typeface="+mn-cs"/>
      </a:defRPr>
    </a:lvl4pPr>
    <a:lvl5pPr marL="1828800" algn="l" rtl="0" fontAlgn="base">
      <a:spcBef>
        <a:spcPct val="0"/>
      </a:spcBef>
      <a:spcAft>
        <a:spcPct val="0"/>
      </a:spcAft>
      <a:defRPr sz="2000" b="1" i="1" kern="1200">
        <a:solidFill>
          <a:schemeClr val="bg1"/>
        </a:solidFill>
        <a:latin typeface="Bernhard Modern Roman" charset="0"/>
        <a:ea typeface="+mn-ea"/>
        <a:cs typeface="+mn-cs"/>
      </a:defRPr>
    </a:lvl5pPr>
    <a:lvl6pPr marL="2286000" algn="l" defTabSz="914400" rtl="0" eaLnBrk="1" latinLnBrk="0" hangingPunct="1">
      <a:defRPr sz="2000" b="1" i="1" kern="1200">
        <a:solidFill>
          <a:schemeClr val="bg1"/>
        </a:solidFill>
        <a:latin typeface="Bernhard Modern Roman" charset="0"/>
        <a:ea typeface="+mn-ea"/>
        <a:cs typeface="+mn-cs"/>
      </a:defRPr>
    </a:lvl6pPr>
    <a:lvl7pPr marL="2743200" algn="l" defTabSz="914400" rtl="0" eaLnBrk="1" latinLnBrk="0" hangingPunct="1">
      <a:defRPr sz="2000" b="1" i="1" kern="1200">
        <a:solidFill>
          <a:schemeClr val="bg1"/>
        </a:solidFill>
        <a:latin typeface="Bernhard Modern Roman" charset="0"/>
        <a:ea typeface="+mn-ea"/>
        <a:cs typeface="+mn-cs"/>
      </a:defRPr>
    </a:lvl7pPr>
    <a:lvl8pPr marL="3200400" algn="l" defTabSz="914400" rtl="0" eaLnBrk="1" latinLnBrk="0" hangingPunct="1">
      <a:defRPr sz="2000" b="1" i="1" kern="1200">
        <a:solidFill>
          <a:schemeClr val="bg1"/>
        </a:solidFill>
        <a:latin typeface="Bernhard Modern Roman" charset="0"/>
        <a:ea typeface="+mn-ea"/>
        <a:cs typeface="+mn-cs"/>
      </a:defRPr>
    </a:lvl8pPr>
    <a:lvl9pPr marL="3657600" algn="l" defTabSz="914400" rtl="0" eaLnBrk="1" latinLnBrk="0" hangingPunct="1">
      <a:defRPr sz="2000" b="1" i="1" kern="1200">
        <a:solidFill>
          <a:schemeClr val="bg1"/>
        </a:solidFill>
        <a:latin typeface="Bernhard Modern Roman"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DFF"/>
    <a:srgbClr val="6600CC"/>
    <a:srgbClr val="336600"/>
    <a:srgbClr val="FF00FF"/>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6418" autoAdjust="0"/>
  </p:normalViewPr>
  <p:slideViewPr>
    <p:cSldViewPr>
      <p:cViewPr>
        <p:scale>
          <a:sx n="50" d="100"/>
          <a:sy n="50" d="100"/>
        </p:scale>
        <p:origin x="3624" y="1512"/>
      </p:cViewPr>
      <p:guideLst>
        <p:guide orient="horz" pos="20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esProps" Target="presProps.xml"/><Relationship Id="rId131" Type="http://schemas.openxmlformats.org/officeDocument/2006/relationships/viewProps" Target="viewProps.xml"/><Relationship Id="rId132" Type="http://schemas.openxmlformats.org/officeDocument/2006/relationships/theme" Target="theme/theme1.xml"/><Relationship Id="rId13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4" Type="http://schemas.openxmlformats.org/officeDocument/2006/relationships/slide" Target="slides/slide44.xml"/><Relationship Id="rId5" Type="http://schemas.openxmlformats.org/officeDocument/2006/relationships/slide" Target="slides/slide64.xml"/><Relationship Id="rId6" Type="http://schemas.openxmlformats.org/officeDocument/2006/relationships/slide" Target="slides/slide76.xml"/><Relationship Id="rId7" Type="http://schemas.openxmlformats.org/officeDocument/2006/relationships/slide" Target="slides/slide84.xml"/><Relationship Id="rId8" Type="http://schemas.openxmlformats.org/officeDocument/2006/relationships/slide" Target="slides/slide95.xml"/><Relationship Id="rId9" Type="http://schemas.openxmlformats.org/officeDocument/2006/relationships/slide" Target="slides/slide104.xml"/><Relationship Id="rId1" Type="http://schemas.openxmlformats.org/officeDocument/2006/relationships/slide" Target="slides/slide4.xml"/><Relationship Id="rId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endParaRPr lang="en-US" alt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7F8F1348-388D-A544-8ACB-E49E851D2BA8}" type="slidenum">
              <a:rPr lang="en-US" altLang="en-US"/>
              <a:pPr/>
              <a:t>‹#›</a:t>
            </a:fld>
            <a:endParaRPr lang="en-US" altLang="en-US"/>
          </a:p>
        </p:txBody>
      </p:sp>
    </p:spTree>
    <p:extLst>
      <p:ext uri="{BB962C8B-B14F-4D97-AF65-F5344CB8AC3E}">
        <p14:creationId xmlns:p14="http://schemas.microsoft.com/office/powerpoint/2010/main" val="106131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062B9-D96C-7F43-A40B-549B7D08377D}" type="slidenum">
              <a:rPr lang="en-US" altLang="en-US"/>
              <a:pPr/>
              <a:t>1</a:t>
            </a:fld>
            <a:endParaRPr lang="en-US" altLang="en-US"/>
          </a:p>
        </p:txBody>
      </p:sp>
      <p:sp>
        <p:nvSpPr>
          <p:cNvPr id="401410" name="Rectangle 2"/>
          <p:cNvSpPr>
            <a:spLocks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altLang="en-US"/>
              <a:t>UGA Slide</a:t>
            </a:r>
          </a:p>
        </p:txBody>
      </p:sp>
    </p:spTree>
    <p:extLst>
      <p:ext uri="{BB962C8B-B14F-4D97-AF65-F5344CB8AC3E}">
        <p14:creationId xmlns:p14="http://schemas.microsoft.com/office/powerpoint/2010/main" val="134553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C301-8055-6747-B8F4-00DEAFB0AA07}" type="slidenum">
              <a:rPr lang="en-US" altLang="en-US"/>
              <a:pPr/>
              <a:t>10</a:t>
            </a:fld>
            <a:endParaRPr lang="en-US" altLang="en-US"/>
          </a:p>
        </p:txBody>
      </p:sp>
      <p:sp>
        <p:nvSpPr>
          <p:cNvPr id="2334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b="1"/>
              <a:t>The Perfect Plant:</a:t>
            </a:r>
            <a:r>
              <a:rPr lang="en-US" altLang="en-US"/>
              <a:t>  Everyone hopes to own the perfect plant.  It would grow and flower with no care or worry.  Sadly, even annuals are not the perfect plant.  Like most plants, each species has a preferred set of conditions.  Not all annuals are alike, and the gardener should not be tempted to cluster all annuals into one category.  In this talk there are annuals best suited for shade, sun, wet, and dry conditions.  Read through the cultural notes carefully so as to know where each recommended plant does best. </a:t>
            </a:r>
          </a:p>
        </p:txBody>
      </p:sp>
    </p:spTree>
    <p:extLst>
      <p:ext uri="{BB962C8B-B14F-4D97-AF65-F5344CB8AC3E}">
        <p14:creationId xmlns:p14="http://schemas.microsoft.com/office/powerpoint/2010/main" val="5950633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11E3D-2731-9941-A384-D138174B89E5}" type="slidenum">
              <a:rPr lang="en-US" altLang="en-US"/>
              <a:pPr/>
              <a:t>100</a:t>
            </a:fld>
            <a:endParaRPr lang="en-US" altLang="en-US"/>
          </a:p>
        </p:txBody>
      </p:sp>
      <p:sp>
        <p:nvSpPr>
          <p:cNvPr id="355330" name="Rectangle 2"/>
          <p:cNvSpPr>
            <a:spLocks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b="1" i="1"/>
              <a:t>Angelonia angustifolia</a:t>
            </a:r>
            <a:r>
              <a:rPr lang="en-US" altLang="en-US" b="1"/>
              <a:t>:</a:t>
            </a:r>
            <a:r>
              <a:rPr lang="en-US" altLang="en-US"/>
              <a:t>  The new, virus-free cultivars of Angelonia are wonderful. The flowers are often multi-colored, and it is a prolific bloomer.  Angelonia is best used in intensely planted beds intended for up-close viewing, or in large patio planters as specimen plants if you are after more than excellent cut flowers.  It tends to get lost in traditional garden designs due to the small, sometimes dark flowers.  It has few pests or cultural problems. </a:t>
            </a:r>
          </a:p>
        </p:txBody>
      </p:sp>
    </p:spTree>
    <p:extLst>
      <p:ext uri="{BB962C8B-B14F-4D97-AF65-F5344CB8AC3E}">
        <p14:creationId xmlns:p14="http://schemas.microsoft.com/office/powerpoint/2010/main" val="5939697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6E21-B140-7244-96BF-829830DC6891}" type="slidenum">
              <a:rPr lang="en-US" altLang="en-US"/>
              <a:pPr/>
              <a:t>101</a:t>
            </a:fld>
            <a:endParaRPr lang="en-US" altLang="en-US"/>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ltLang="en-US" b="1" i="1"/>
              <a:t>Centaurea cyanus</a:t>
            </a:r>
            <a:r>
              <a:rPr lang="en-US" altLang="en-US" b="1"/>
              <a:t>:</a:t>
            </a:r>
            <a:r>
              <a:rPr lang="en-US" altLang="en-US"/>
              <a:t> Bachelor’s Button are used extensively as a roadside beautification flower in spring, but it was originally an old timey cut flower for the kitchen.  It blooms along with China Pinks and makes a beautiful vase with an addition of spring perennial blooms.  Sow seed in October and fertilize in early March.  Centaurea dies back by July, and more quickly in drought or hot summers. </a:t>
            </a:r>
          </a:p>
        </p:txBody>
      </p:sp>
    </p:spTree>
    <p:extLst>
      <p:ext uri="{BB962C8B-B14F-4D97-AF65-F5344CB8AC3E}">
        <p14:creationId xmlns:p14="http://schemas.microsoft.com/office/powerpoint/2010/main" val="13454457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C6AA-0363-FE4B-ABFA-49F42C8E40C9}" type="slidenum">
              <a:rPr lang="en-US" altLang="en-US"/>
              <a:pPr/>
              <a:t>102</a:t>
            </a:fld>
            <a:endParaRPr lang="en-US" altLang="en-US"/>
          </a:p>
        </p:txBody>
      </p:sp>
      <p:sp>
        <p:nvSpPr>
          <p:cNvPr id="357378" name="Rectangle 2"/>
          <p:cNvSpPr>
            <a:spLocks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ltLang="en-US" b="1" i="1"/>
              <a:t>Delphinium spp.</a:t>
            </a:r>
            <a:r>
              <a:rPr lang="en-US" altLang="en-US" b="1"/>
              <a:t>:</a:t>
            </a:r>
            <a:r>
              <a:rPr lang="en-US" altLang="en-US"/>
              <a:t>  Delphiniums are worth the hassle and trouble.  Sow seed in fall or set out well-established plants in March.  Staking may be required as spring temperatures increase, and storm winds push them over.  It is recommended you read up on this species before attempting a large planting.  The cut flowers are spectacular but require a bit of planning and work. </a:t>
            </a:r>
          </a:p>
        </p:txBody>
      </p:sp>
    </p:spTree>
    <p:extLst>
      <p:ext uri="{BB962C8B-B14F-4D97-AF65-F5344CB8AC3E}">
        <p14:creationId xmlns:p14="http://schemas.microsoft.com/office/powerpoint/2010/main" val="20510816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AD8DF-70FE-0641-9FD5-6889B452EE0A}" type="slidenum">
              <a:rPr lang="en-US" altLang="en-US"/>
              <a:pPr/>
              <a:t>103</a:t>
            </a:fld>
            <a:endParaRPr lang="en-US" altLang="en-US"/>
          </a:p>
        </p:txBody>
      </p:sp>
      <p:sp>
        <p:nvSpPr>
          <p:cNvPr id="358402" name="Rectangle 2"/>
          <p:cNvSpPr>
            <a:spLocks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ltLang="en-US" b="1" i="1"/>
              <a:t>Zinnia elegans</a:t>
            </a:r>
            <a:r>
              <a:rPr lang="en-US" altLang="en-US" b="1"/>
              <a:t>:</a:t>
            </a:r>
            <a:r>
              <a:rPr lang="en-US" altLang="en-US"/>
              <a:t>  Zinnias have been around as cut flowers for over a hundred years.  However, mildew problems and a tendency to decline in summer heat has reduced their popularity.  Set out plants in April, fertilize at transplant, and then three weeks later.  Deadheading is essential throughout the summer, and if done consistently, along with the use of drip irrigation to prevent wet foliage, your efforts will yield a picture perfect bed of flowers. </a:t>
            </a:r>
          </a:p>
        </p:txBody>
      </p:sp>
    </p:spTree>
    <p:extLst>
      <p:ext uri="{BB962C8B-B14F-4D97-AF65-F5344CB8AC3E}">
        <p14:creationId xmlns:p14="http://schemas.microsoft.com/office/powerpoint/2010/main" val="11218571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97D58-88BF-DA4C-A6A5-20BB7A5ED7B8}" type="slidenum">
              <a:rPr lang="en-US" altLang="en-US"/>
              <a:pPr/>
              <a:t>104</a:t>
            </a:fld>
            <a:endParaRPr lang="en-US" altLang="en-US"/>
          </a:p>
        </p:txBody>
      </p:sp>
      <p:sp>
        <p:nvSpPr>
          <p:cNvPr id="359426" name="Rectangle 2"/>
          <p:cNvSpPr>
            <a:spLocks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b="1"/>
              <a:t>Unusual Annuals For Sunny Locations:</a:t>
            </a:r>
            <a:r>
              <a:rPr lang="en-US" altLang="en-US"/>
              <a:t> </a:t>
            </a:r>
          </a:p>
        </p:txBody>
      </p:sp>
    </p:spTree>
    <p:extLst>
      <p:ext uri="{BB962C8B-B14F-4D97-AF65-F5344CB8AC3E}">
        <p14:creationId xmlns:p14="http://schemas.microsoft.com/office/powerpoint/2010/main" val="1464304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A24E6-7EEE-BA4E-9A19-E0848143C7AA}" type="slidenum">
              <a:rPr lang="en-US" altLang="en-US"/>
              <a:pPr/>
              <a:t>105</a:t>
            </a:fld>
            <a:endParaRPr lang="en-US" altLang="en-US"/>
          </a:p>
        </p:txBody>
      </p:sp>
      <p:sp>
        <p:nvSpPr>
          <p:cNvPr id="360450" name="Rectangle 2"/>
          <p:cNvSpPr>
            <a:spLocks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ltLang="en-US" b="1" i="1"/>
              <a:t>Duranta erecta</a:t>
            </a:r>
            <a:r>
              <a:rPr lang="en-US" altLang="en-US" b="1"/>
              <a:t>:</a:t>
            </a:r>
            <a:r>
              <a:rPr lang="en-US" altLang="en-US"/>
              <a:t>  Used in South Georgia for many years, Pigeon Berry is a great, bush-like annual that attracts Swallowtails and other butterflies.  If mature gallon-size plants are installed, gorgeous plants with yellow berries will develop by late summer.  Flower color ranges from blue and white, although the blue form is superior.  It may over-winter if it is planted near foundations, mulched, and protected from the cold. </a:t>
            </a:r>
          </a:p>
        </p:txBody>
      </p:sp>
    </p:spTree>
    <p:extLst>
      <p:ext uri="{BB962C8B-B14F-4D97-AF65-F5344CB8AC3E}">
        <p14:creationId xmlns:p14="http://schemas.microsoft.com/office/powerpoint/2010/main" val="407842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92122-D291-CE4B-936B-F28F530AFA91}" type="slidenum">
              <a:rPr lang="en-US" altLang="en-US"/>
              <a:pPr/>
              <a:t>106</a:t>
            </a:fld>
            <a:endParaRPr lang="en-US" altLang="en-US"/>
          </a:p>
        </p:txBody>
      </p:sp>
      <p:sp>
        <p:nvSpPr>
          <p:cNvPr id="361474" name="Rectangle 2"/>
          <p:cNvSpPr>
            <a:spLocks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ltLang="en-US" b="1" i="1"/>
              <a:t>Coleus x hybrida :</a:t>
            </a:r>
            <a:r>
              <a:rPr lang="en-US" altLang="en-US" b="1"/>
              <a:t> Sun Loving Type:</a:t>
            </a:r>
            <a:r>
              <a:rPr lang="en-US" altLang="en-US"/>
              <a:t>  We have already discussed the shady cousins to this form of coleus.  Derived from south Asia, sun-loving coleus are wonderfully adapted to hot, sunny locations provided you give them adequate moisture.  Fertilize heavily upon transplant and water often until established.  The real benefit is the high-contrast foliage of the new cultivars.  Deadheading the occasional flowers late in summer will keep the plant vegetative until first frost.  Remember, large-leafed ones can get large. </a:t>
            </a:r>
          </a:p>
        </p:txBody>
      </p:sp>
    </p:spTree>
    <p:extLst>
      <p:ext uri="{BB962C8B-B14F-4D97-AF65-F5344CB8AC3E}">
        <p14:creationId xmlns:p14="http://schemas.microsoft.com/office/powerpoint/2010/main" val="4141777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18BA6-FF9D-C248-89AA-6AFB78B21A2B}" type="slidenum">
              <a:rPr lang="en-US" altLang="en-US"/>
              <a:pPr/>
              <a:t>107</a:t>
            </a:fld>
            <a:endParaRPr lang="en-US" altLang="en-US"/>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ltLang="en-US" b="1" i="1"/>
              <a:t>Clerodendrum myricoides</a:t>
            </a:r>
            <a:r>
              <a:rPr lang="en-US" altLang="en-US" b="1"/>
              <a:t>:</a:t>
            </a:r>
            <a:r>
              <a:rPr lang="en-US" altLang="en-US"/>
              <a:t>  Like the Duranta, this bushy plant has beautiful, sky-blue flowers.  It has been around for many years but recently has been sold in chain stores and garden centers and is gaining popularity.  Purchase full-size plants in one-gallon pots, establish them outdoors in April, and bring them indoors in the fall.  </a:t>
            </a:r>
            <a:r>
              <a:rPr lang="en-US" altLang="en-US" i="1"/>
              <a:t>C. myricoides</a:t>
            </a:r>
            <a:r>
              <a:rPr lang="en-US" altLang="en-US"/>
              <a:t> need a sunny south window during the winter to do well indoors. Trimming in July helps maintain shape.  This plant requires little care and is worth the effort.</a:t>
            </a:r>
          </a:p>
        </p:txBody>
      </p:sp>
    </p:spTree>
    <p:extLst>
      <p:ext uri="{BB962C8B-B14F-4D97-AF65-F5344CB8AC3E}">
        <p14:creationId xmlns:p14="http://schemas.microsoft.com/office/powerpoint/2010/main" val="10917006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47882-8FE8-D949-BC11-878F7448D1F6}" type="slidenum">
              <a:rPr lang="en-US" altLang="en-US"/>
              <a:pPr/>
              <a:t>108</a:t>
            </a:fld>
            <a:endParaRPr lang="en-US" altLang="en-US"/>
          </a:p>
        </p:txBody>
      </p:sp>
      <p:sp>
        <p:nvSpPr>
          <p:cNvPr id="363522" name="Rectangle 2"/>
          <p:cNvSpPr>
            <a:spLocks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ltLang="en-US" b="1" i="1"/>
              <a:t>Cuphea micropetalum</a:t>
            </a:r>
            <a:r>
              <a:rPr lang="en-US" altLang="en-US" b="1"/>
              <a:t>:</a:t>
            </a:r>
            <a:r>
              <a:rPr lang="en-US" altLang="en-US"/>
              <a:t>  This Cuphea has done so well at the UGA and Savannah trial gardens that it deserves mention here.  This drought tolerant Cuphea is upright to 3 feet tall and sports thousands of yellow and orange cigar-shaped flowers. The overall effect is stunning.  It makes a great specimen plant and is outstanding for large containers. Plant quart- or gallon-size plants in April for best results. </a:t>
            </a:r>
          </a:p>
        </p:txBody>
      </p:sp>
    </p:spTree>
    <p:extLst>
      <p:ext uri="{BB962C8B-B14F-4D97-AF65-F5344CB8AC3E}">
        <p14:creationId xmlns:p14="http://schemas.microsoft.com/office/powerpoint/2010/main" val="1123428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C60FC-9619-D243-A787-6DB050ECF510}" type="slidenum">
              <a:rPr lang="en-US" altLang="en-US"/>
              <a:pPr/>
              <a:t>109</a:t>
            </a:fld>
            <a:endParaRPr lang="en-US" altLang="en-US"/>
          </a:p>
        </p:txBody>
      </p:sp>
      <p:sp>
        <p:nvSpPr>
          <p:cNvPr id="364546" name="Rectangle 2"/>
          <p:cNvSpPr>
            <a:spLocks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ltLang="en-US" b="1" i="1"/>
              <a:t>Brugmansia suaveolens</a:t>
            </a:r>
            <a:r>
              <a:rPr lang="en-US" altLang="en-US" b="1"/>
              <a:t>:</a:t>
            </a:r>
            <a:r>
              <a:rPr lang="en-US" altLang="en-US"/>
              <a:t>  Angels Trumpet has become very popular in the early 2000's and is available in several colors.  However, it is a poisonous plant in that its leaves, fruit, and seeds are very poisonous if eaten.  Do not let this plant make seed pods if it resides around small children.  It tastes bad, and animals instinctively avoid it.  Children, however, like to experiment.   Remove spent flowers immediately.  It is safe to handle and makes a drought tolerant, impressive patio plant or stunning bedding plant. It can be over-wintered indoors, save for losing many leaves. </a:t>
            </a:r>
          </a:p>
        </p:txBody>
      </p:sp>
    </p:spTree>
    <p:extLst>
      <p:ext uri="{BB962C8B-B14F-4D97-AF65-F5344CB8AC3E}">
        <p14:creationId xmlns:p14="http://schemas.microsoft.com/office/powerpoint/2010/main" val="50896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40A0E-22E3-0A44-B8B4-7819561F95F4}" type="slidenum">
              <a:rPr lang="en-US" altLang="en-US"/>
              <a:pPr/>
              <a:t>11</a:t>
            </a:fld>
            <a:endParaRPr lang="en-US" alt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b="1"/>
              <a:t>Why Plants Perform Poorly:</a:t>
            </a:r>
            <a:r>
              <a:rPr lang="en-US" altLang="en-US"/>
              <a:t>  80% of plant problems are a result of the inability of the plant to adapt to the local environmental conditions.  In order to select the proper plant, one should first characterize the area in which you wish to plant .  What is the soil pH?  Is the soil compacted?  Does it need organic matter?  Is it shady most of the day or sunny?  These questions are essential to ask to help you match the right plant to your location. </a:t>
            </a:r>
          </a:p>
        </p:txBody>
      </p:sp>
    </p:spTree>
    <p:extLst>
      <p:ext uri="{BB962C8B-B14F-4D97-AF65-F5344CB8AC3E}">
        <p14:creationId xmlns:p14="http://schemas.microsoft.com/office/powerpoint/2010/main" val="3988163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256B8-724B-5A47-966E-2E6DF2EB2E81}" type="slidenum">
              <a:rPr lang="en-US" altLang="en-US"/>
              <a:pPr/>
              <a:t>110</a:t>
            </a:fld>
            <a:endParaRPr lang="en-US" altLang="en-US"/>
          </a:p>
        </p:txBody>
      </p:sp>
      <p:sp>
        <p:nvSpPr>
          <p:cNvPr id="365570" name="Rectangle 2"/>
          <p:cNvSpPr>
            <a:spLocks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ltLang="en-US" b="1" i="1"/>
              <a:t>Salvia farinacea</a:t>
            </a:r>
            <a:r>
              <a:rPr lang="en-US" altLang="en-US" b="1"/>
              <a:t>:</a:t>
            </a:r>
            <a:r>
              <a:rPr lang="en-US" altLang="en-US"/>
              <a:t>  This is another annual that sometimes over-winters if the roots are in well-drained soils.  It is not the cold that kills it, rather soggy wet roots.  Mealy Cup Sage makes a great bedding plant, and, if planted on 5 to 6-inch centers, it will generate a very dense blue or white show of flowers all summer. Often cited as a perennial, this plant has yet to catch on as an annual bedding plant in many parts of the state. </a:t>
            </a:r>
          </a:p>
        </p:txBody>
      </p:sp>
    </p:spTree>
    <p:extLst>
      <p:ext uri="{BB962C8B-B14F-4D97-AF65-F5344CB8AC3E}">
        <p14:creationId xmlns:p14="http://schemas.microsoft.com/office/powerpoint/2010/main" val="6797072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37883-B252-294E-9D49-668623EB3344}" type="slidenum">
              <a:rPr lang="en-US" altLang="en-US"/>
              <a:pPr/>
              <a:t>111</a:t>
            </a:fld>
            <a:endParaRPr lang="en-US" altLang="en-US"/>
          </a:p>
        </p:txBody>
      </p:sp>
      <p:sp>
        <p:nvSpPr>
          <p:cNvPr id="366594" name="Rectangle 2"/>
          <p:cNvSpPr>
            <a:spLocks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ltLang="en-US" b="1" i="1"/>
              <a:t>Allium giganteum</a:t>
            </a:r>
            <a:r>
              <a:rPr lang="en-US" altLang="en-US" b="1"/>
              <a:t>:</a:t>
            </a:r>
            <a:r>
              <a:rPr lang="en-US" altLang="en-US"/>
              <a:t>  This unusual specimen comes from a large bulb planted in March.  If watered and fertilized regularly, it will produce a huge, round Allium flower on a 3 - 5 foot stalk, depending on the age and size of the bulb.  You must have well-drained soils, or the bulb will rot. Drought causes short, malformed stalks.  Lift bulbs in late fall and keep them dry and cool (45</a:t>
            </a:r>
            <a:r>
              <a:rPr lang="en-US" altLang="en-US" baseline="30000"/>
              <a:t>o</a:t>
            </a:r>
            <a:r>
              <a:rPr lang="en-US" altLang="en-US"/>
              <a:t>F).  Replant bulbs the following spring.</a:t>
            </a:r>
          </a:p>
        </p:txBody>
      </p:sp>
    </p:spTree>
    <p:extLst>
      <p:ext uri="{BB962C8B-B14F-4D97-AF65-F5344CB8AC3E}">
        <p14:creationId xmlns:p14="http://schemas.microsoft.com/office/powerpoint/2010/main" val="13735600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16784-30DD-7645-B456-9EF6DA4CE07C}" type="slidenum">
              <a:rPr lang="en-US" altLang="en-US"/>
              <a:pPr/>
              <a:t>112</a:t>
            </a:fld>
            <a:endParaRPr lang="en-US" altLang="en-US"/>
          </a:p>
        </p:txBody>
      </p:sp>
      <p:sp>
        <p:nvSpPr>
          <p:cNvPr id="367618" name="Rectangle 2"/>
          <p:cNvSpPr>
            <a:spLocks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ltLang="en-US" b="1" i="1"/>
              <a:t>Amaranthus tricolor</a:t>
            </a:r>
            <a:r>
              <a:rPr lang="en-US" altLang="en-US" b="1"/>
              <a:t>:</a:t>
            </a:r>
            <a:r>
              <a:rPr lang="en-US" altLang="en-US"/>
              <a:t>  This plant is known as Summer Poinsettia or Chinese Spinach.  These plants are amazing when grown well. Start seedlings indoors and plant early in April after frost.  Fertilize and water regularly until three feet tall.  The plant will finish very nicely the rest of the summer without additional care.  The flowers, which are actually bracts, or modified leaves, are huge and impressive.  Plants can get up to 6 feet tall in good garden soil.  Give them space in the back of the garden.  Staking may be needed. </a:t>
            </a:r>
          </a:p>
        </p:txBody>
      </p:sp>
    </p:spTree>
    <p:extLst>
      <p:ext uri="{BB962C8B-B14F-4D97-AF65-F5344CB8AC3E}">
        <p14:creationId xmlns:p14="http://schemas.microsoft.com/office/powerpoint/2010/main" val="21224925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DB93B-D14C-7649-9D2A-422621FEDDFC}" type="slidenum">
              <a:rPr lang="en-US" altLang="en-US"/>
              <a:pPr/>
              <a:t>113</a:t>
            </a:fld>
            <a:endParaRPr lang="en-US" altLang="en-US"/>
          </a:p>
        </p:txBody>
      </p:sp>
      <p:sp>
        <p:nvSpPr>
          <p:cNvPr id="368642" name="Rectangle 2"/>
          <p:cNvSpPr>
            <a:spLocks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altLang="en-US" b="1" i="1"/>
              <a:t>Hibiscus rosa-sinensis</a:t>
            </a:r>
            <a:r>
              <a:rPr lang="en-US" altLang="en-US" b="1"/>
              <a:t>:</a:t>
            </a:r>
            <a:r>
              <a:rPr lang="en-US" altLang="en-US"/>
              <a:t>  Our common tropical Hibiscus is being improved by breeders even today.  Larger, more impressive flowers and better-colored foliage are now available.  Buy large-size plants and always maintain fertility and watering.  It can be brought indoors in winter if it has space to grow and a large, south facing window for light. </a:t>
            </a:r>
          </a:p>
        </p:txBody>
      </p:sp>
    </p:spTree>
    <p:extLst>
      <p:ext uri="{BB962C8B-B14F-4D97-AF65-F5344CB8AC3E}">
        <p14:creationId xmlns:p14="http://schemas.microsoft.com/office/powerpoint/2010/main" val="8811922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F4FDD-0C22-AE4F-88E6-4D3A3124D3D3}" type="slidenum">
              <a:rPr lang="en-US" altLang="en-US"/>
              <a:pPr/>
              <a:t>114</a:t>
            </a:fld>
            <a:endParaRPr lang="en-US" altLang="en-US"/>
          </a:p>
        </p:txBody>
      </p:sp>
      <p:sp>
        <p:nvSpPr>
          <p:cNvPr id="369666" name="Rectangle 2"/>
          <p:cNvSpPr>
            <a:spLocks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altLang="en-US" b="1" i="1"/>
              <a:t>Capsicum annuum </a:t>
            </a:r>
            <a:r>
              <a:rPr lang="en-US" altLang="en-US" b="1"/>
              <a:t>:</a:t>
            </a:r>
            <a:r>
              <a:rPr lang="en-US" altLang="en-US"/>
              <a:t>  Ornamental Peppers are making a come-back. Once adversely  known for the ease with which the plants dropped fruit, the new, pepper-persistent varieties are available and can easily be used as a dense bedding plant or as a specimen plant in a small container garden.  Even moisture and fertility are best.  Drought may cause defoliation and decline.  Cautions: Although the peppers are edible, they are usually very hot! </a:t>
            </a:r>
          </a:p>
        </p:txBody>
      </p:sp>
    </p:spTree>
    <p:extLst>
      <p:ext uri="{BB962C8B-B14F-4D97-AF65-F5344CB8AC3E}">
        <p14:creationId xmlns:p14="http://schemas.microsoft.com/office/powerpoint/2010/main" val="11506639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6F976-8A26-D84F-A674-9C6DCCE5B1D8}" type="slidenum">
              <a:rPr lang="en-US" altLang="en-US"/>
              <a:pPr/>
              <a:t>115</a:t>
            </a:fld>
            <a:endParaRPr lang="en-US" altLang="en-US"/>
          </a:p>
        </p:txBody>
      </p:sp>
      <p:sp>
        <p:nvSpPr>
          <p:cNvPr id="370690" name="Rectangle 2"/>
          <p:cNvSpPr>
            <a:spLocks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altLang="en-US" b="1" i="1"/>
              <a:t>Hamelia patens</a:t>
            </a:r>
            <a:r>
              <a:rPr lang="en-US" altLang="en-US" b="1"/>
              <a:t>:</a:t>
            </a:r>
            <a:r>
              <a:rPr lang="en-US" altLang="en-US"/>
              <a:t>  Texas Firebush is a plant that is a joy to see.  It attracts hummingbirds, butterflies, and other nectar-seeking wildlife, and has scarlet to red orange flowers all summer.  However, it requires, or rather, demands well-drained soils and full sun to survive.  It will cease blooming in clay soils.  Adding organic matter, course sand, and bark mulch to garden soil to aid drainage is essential.</a:t>
            </a:r>
          </a:p>
        </p:txBody>
      </p:sp>
    </p:spTree>
    <p:extLst>
      <p:ext uri="{BB962C8B-B14F-4D97-AF65-F5344CB8AC3E}">
        <p14:creationId xmlns:p14="http://schemas.microsoft.com/office/powerpoint/2010/main" val="11184806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B52C3-7DD0-CB46-A399-CEA1455FFC27}" type="slidenum">
              <a:rPr lang="en-US" altLang="en-US"/>
              <a:pPr/>
              <a:t>116</a:t>
            </a:fld>
            <a:endParaRPr lang="en-US" altLang="en-US"/>
          </a:p>
        </p:txBody>
      </p:sp>
      <p:sp>
        <p:nvSpPr>
          <p:cNvPr id="371714" name="Rectangle 2"/>
          <p:cNvSpPr>
            <a:spLocks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ltLang="en-US" b="1" i="1"/>
              <a:t>Plumbago auriculata</a:t>
            </a:r>
            <a:r>
              <a:rPr lang="en-US" altLang="en-US" b="1"/>
              <a:t>:</a:t>
            </a:r>
            <a:r>
              <a:rPr lang="en-US" altLang="en-US"/>
              <a:t>  The Blue Plumbago is thought of as a perennial in South Georgia, but is considered an annual flower in most other areas of the state.  A plant in a 4" pot will grow to a three-foot wide bush if watered and fertilized regularly.  This plant needs full sun and plenty of water to bloom.  It is pest free and easy to grow once established. </a:t>
            </a:r>
          </a:p>
        </p:txBody>
      </p:sp>
    </p:spTree>
    <p:extLst>
      <p:ext uri="{BB962C8B-B14F-4D97-AF65-F5344CB8AC3E}">
        <p14:creationId xmlns:p14="http://schemas.microsoft.com/office/powerpoint/2010/main" val="13806954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E1BE0-19E6-E042-8254-9A3597CFDCFF}" type="slidenum">
              <a:rPr lang="en-US" altLang="en-US"/>
              <a:pPr/>
              <a:t>117</a:t>
            </a:fld>
            <a:endParaRPr lang="en-US" altLang="en-US"/>
          </a:p>
        </p:txBody>
      </p:sp>
      <p:sp>
        <p:nvSpPr>
          <p:cNvPr id="372738" name="Rectangle 2"/>
          <p:cNvSpPr>
            <a:spLocks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altLang="en-US" b="1" i="1"/>
              <a:t>Orthosiphon stamineus</a:t>
            </a:r>
            <a:r>
              <a:rPr lang="en-US" altLang="en-US" b="1"/>
              <a:t>:  </a:t>
            </a:r>
            <a:r>
              <a:rPr lang="en-US" altLang="en-US"/>
              <a:t>Cat Whiskers is an annual that you either love or hate.  The stamens resemble cat whiskers and the pure white form is quite attractive in beds. These plants need frequent additions of fertilizer and frequent watering to do well.  Pinching is required early on, and they may need to be trimmed to shape by mid-summer. </a:t>
            </a:r>
          </a:p>
        </p:txBody>
      </p:sp>
    </p:spTree>
    <p:extLst>
      <p:ext uri="{BB962C8B-B14F-4D97-AF65-F5344CB8AC3E}">
        <p14:creationId xmlns:p14="http://schemas.microsoft.com/office/powerpoint/2010/main" val="1788143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EE959-8BD3-3B4D-A4B1-27F5CCBAB9AB}" type="slidenum">
              <a:rPr lang="en-US" altLang="en-US"/>
              <a:pPr/>
              <a:t>118</a:t>
            </a:fld>
            <a:endParaRPr lang="en-US" altLang="en-US"/>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ltLang="en-US" b="1" i="1"/>
              <a:t>Canna </a:t>
            </a:r>
            <a:r>
              <a:rPr lang="en-US" altLang="en-US" b="1"/>
              <a:t> x</a:t>
            </a:r>
            <a:r>
              <a:rPr lang="en-US" altLang="en-US" b="1" i="1"/>
              <a:t> hybrida</a:t>
            </a:r>
            <a:r>
              <a:rPr lang="en-US" altLang="en-US" b="1"/>
              <a:t>:</a:t>
            </a:r>
            <a:r>
              <a:rPr lang="en-US" altLang="en-US"/>
              <a:t>  An old time favorite is being rejuvenated by new cultivars such as ‘Lucifer’ and ‘Tiger Stripe.’  Cannas need water to bloom well.  Remove spent flower stalks by twisting them and then giving a sharp pull. Stalks can also be cut at their base. Removing flower stalks will generate new shoots.  The “roller worms” that tie up the foliage are skipper butterfly larvae. </a:t>
            </a:r>
          </a:p>
        </p:txBody>
      </p:sp>
    </p:spTree>
    <p:extLst>
      <p:ext uri="{BB962C8B-B14F-4D97-AF65-F5344CB8AC3E}">
        <p14:creationId xmlns:p14="http://schemas.microsoft.com/office/powerpoint/2010/main" val="14388248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721D3-F6BB-CB4A-9B40-CA4C38384B72}" type="slidenum">
              <a:rPr lang="en-US" altLang="en-US"/>
              <a:pPr/>
              <a:t>119</a:t>
            </a:fld>
            <a:endParaRPr lang="en-US" altLang="en-US"/>
          </a:p>
        </p:txBody>
      </p:sp>
      <p:sp>
        <p:nvSpPr>
          <p:cNvPr id="374786" name="Rectangle 2"/>
          <p:cNvSpPr>
            <a:spLocks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ltLang="en-US" b="1" i="1"/>
              <a:t>Dicentra scandens</a:t>
            </a:r>
            <a:r>
              <a:rPr lang="en-US" altLang="en-US" b="1"/>
              <a:t>:  </a:t>
            </a:r>
            <a:r>
              <a:rPr lang="en-US" altLang="en-US"/>
              <a:t>Yellow Bleeding Hearts</a:t>
            </a:r>
            <a:r>
              <a:rPr lang="en-US" altLang="en-US" b="1"/>
              <a:t> </a:t>
            </a:r>
            <a:r>
              <a:rPr lang="en-US" altLang="en-US"/>
              <a:t>are just that, yellow.  This vine is a real conversation piece.  Sometimes considered a perennial, most gardeners find it makes a good annual vine.  This plant requires afternoon shade and good soil.  You cannot allow this plant to dry out, and both under and over fertilization will cause serious problems also.  Too much sun and resulting heat causes fading and decline.  Start seed indoors in April, and transplant when 3 inches long. </a:t>
            </a:r>
          </a:p>
        </p:txBody>
      </p:sp>
    </p:spTree>
    <p:extLst>
      <p:ext uri="{BB962C8B-B14F-4D97-AF65-F5344CB8AC3E}">
        <p14:creationId xmlns:p14="http://schemas.microsoft.com/office/powerpoint/2010/main" val="166264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1C5A4-B689-3149-B2A1-016715F307D3}" type="slidenum">
              <a:rPr lang="en-US" altLang="en-US"/>
              <a:pPr/>
              <a:t>12</a:t>
            </a:fld>
            <a:endParaRPr lang="en-US" alt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ltLang="en-US" b="1"/>
              <a:t>Selecting Appropriate Annuals:</a:t>
            </a:r>
            <a:r>
              <a:rPr lang="en-US" altLang="en-US"/>
              <a:t>  Once you know what set of environmental conditions you are working with in your garden, it is time to learn about the annuals you wish to plant. </a:t>
            </a:r>
          </a:p>
          <a:p>
            <a:r>
              <a:rPr lang="en-US" altLang="en-US"/>
              <a:t>Gardening advice abounds on the web, and books are good sources of information.  However, be sure the information you are using is suited for the South. Annuals planted in the south portion of Georgia may need more irrigation than those in the north.  On the other hand, South Georgia annuals may stay in bloom for most of the year. There are plenty of nationally popular annuals that do poorly here.  It’s just too hot and the disease pressure is just too great during our hot, humid summers.  Know the final width and height of the annual.  Know the plant’s soil requirements and be sure to know how often it needs watering.  Knowing how long it stays in bloom will also give you a good planning tool. </a:t>
            </a:r>
          </a:p>
        </p:txBody>
      </p:sp>
    </p:spTree>
    <p:extLst>
      <p:ext uri="{BB962C8B-B14F-4D97-AF65-F5344CB8AC3E}">
        <p14:creationId xmlns:p14="http://schemas.microsoft.com/office/powerpoint/2010/main" val="6099825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D65F4-AC21-A645-BA6D-AC820C255567}" type="slidenum">
              <a:rPr lang="en-US" altLang="en-US"/>
              <a:pPr/>
              <a:t>120</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ltLang="en-US" b="1" i="1"/>
              <a:t>Melampodium paludosum</a:t>
            </a:r>
            <a:r>
              <a:rPr lang="en-US" altLang="en-US" b="1"/>
              <a:t>:</a:t>
            </a:r>
            <a:r>
              <a:rPr lang="en-US" altLang="en-US"/>
              <a:t>  Gold Medallion Flower is easy to grow from seed and very drought tolerant.  A small seedling grows to a four-foot mound with thousands of flowers by September.  The downside of this plant is that every flower generates many seed, and the end result can literally be thousands of seedlings the following spring. </a:t>
            </a:r>
          </a:p>
        </p:txBody>
      </p:sp>
    </p:spTree>
    <p:extLst>
      <p:ext uri="{BB962C8B-B14F-4D97-AF65-F5344CB8AC3E}">
        <p14:creationId xmlns:p14="http://schemas.microsoft.com/office/powerpoint/2010/main" val="10882593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44492-64F0-3848-A801-BEDF44E28DCA}" type="slidenum">
              <a:rPr lang="en-US" altLang="en-US"/>
              <a:pPr/>
              <a:t>121</a:t>
            </a:fld>
            <a:endParaRPr lang="en-US" altLang="en-US"/>
          </a:p>
        </p:txBody>
      </p:sp>
      <p:sp>
        <p:nvSpPr>
          <p:cNvPr id="376834" name="Rectangle 2"/>
          <p:cNvSpPr>
            <a:spLocks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ltLang="en-US" b="1" i="1"/>
              <a:t>Thunbergia alata</a:t>
            </a:r>
            <a:r>
              <a:rPr lang="en-US" altLang="en-US" b="1"/>
              <a:t>:</a:t>
            </a:r>
            <a:r>
              <a:rPr lang="en-US" altLang="en-US"/>
              <a:t>  This vine is an heirloom vine that has made a comeback.  It requires full sun, even fertility, and watering, but it is so attractive on fences and railings that few mind the extra work.  It will take partial shade but will flower less intensely.  Flowering continues until frost. </a:t>
            </a:r>
          </a:p>
        </p:txBody>
      </p:sp>
    </p:spTree>
    <p:extLst>
      <p:ext uri="{BB962C8B-B14F-4D97-AF65-F5344CB8AC3E}">
        <p14:creationId xmlns:p14="http://schemas.microsoft.com/office/powerpoint/2010/main" val="2573462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2BDC0-0253-7B46-BF45-3CE7B86F09C3}" type="slidenum">
              <a:rPr lang="en-US" altLang="en-US"/>
              <a:pPr/>
              <a:t>122</a:t>
            </a:fld>
            <a:endParaRPr lang="en-US" altLang="en-US"/>
          </a:p>
        </p:txBody>
      </p:sp>
      <p:sp>
        <p:nvSpPr>
          <p:cNvPr id="377858" name="Rectangle 2"/>
          <p:cNvSpPr>
            <a:spLocks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altLang="en-US" b="1" i="1"/>
              <a:t>Tibouchina urvilleana</a:t>
            </a:r>
            <a:r>
              <a:rPr lang="en-US" altLang="en-US" b="1"/>
              <a:t>:</a:t>
            </a:r>
            <a:r>
              <a:rPr lang="en-US" altLang="en-US"/>
              <a:t>  Tibouchina is a fantastic annual for Georgia gardens.  The huge, deep purple-blue or purple flowers bloom late in summer and are well worth the wait.  The large fuzzy leaves provide interest all summer.  Fertility and water are essential, and organic soils increase plant size. </a:t>
            </a:r>
          </a:p>
        </p:txBody>
      </p:sp>
    </p:spTree>
    <p:extLst>
      <p:ext uri="{BB962C8B-B14F-4D97-AF65-F5344CB8AC3E}">
        <p14:creationId xmlns:p14="http://schemas.microsoft.com/office/powerpoint/2010/main" val="1860393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75B67-181B-1B47-93E2-AF7E73874AC4}" type="slidenum">
              <a:rPr lang="en-US" altLang="en-US"/>
              <a:pPr/>
              <a:t>123</a:t>
            </a:fld>
            <a:endParaRPr lang="en-US" altLang="en-US"/>
          </a:p>
        </p:txBody>
      </p:sp>
      <p:sp>
        <p:nvSpPr>
          <p:cNvPr id="378882" name="Rectangle 2"/>
          <p:cNvSpPr>
            <a:spLocks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ltLang="en-US" b="1" i="1"/>
              <a:t>Alternanthera dentata</a:t>
            </a:r>
            <a:r>
              <a:rPr lang="en-US" altLang="en-US" b="1"/>
              <a:t>:</a:t>
            </a:r>
            <a:r>
              <a:rPr lang="en-US" altLang="en-US"/>
              <a:t>  There are many Alternantheras on the market now.  All make excellent bedding plants.  However, the ‘Wave Hill’ cultivar shown here is exemplary of this tough annual.  It is also the largest of the available Alternantheras, growing to 4 feet.  Full sun, frequent watering, and fertility yield a dense display of chocolate-tinged purple foliage.  When planted intensely, on 2-foot centers, the effect is awesome.  It requires well-drained soils. </a:t>
            </a:r>
          </a:p>
        </p:txBody>
      </p:sp>
    </p:spTree>
    <p:extLst>
      <p:ext uri="{BB962C8B-B14F-4D97-AF65-F5344CB8AC3E}">
        <p14:creationId xmlns:p14="http://schemas.microsoft.com/office/powerpoint/2010/main" val="273166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2186F-154A-8842-8225-BD70A79D9D73}" type="slidenum">
              <a:rPr lang="en-US" altLang="en-US"/>
              <a:pPr/>
              <a:t>124</a:t>
            </a:fld>
            <a:endParaRPr lang="en-US" altLang="en-US"/>
          </a:p>
        </p:txBody>
      </p:sp>
      <p:sp>
        <p:nvSpPr>
          <p:cNvPr id="379906" name="Rectangle 2"/>
          <p:cNvSpPr>
            <a:spLocks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ltLang="en-US" b="1" i="1"/>
              <a:t>Setcreasea pallida</a:t>
            </a:r>
            <a:r>
              <a:rPr lang="en-US" altLang="en-US"/>
              <a:t> </a:t>
            </a:r>
            <a:r>
              <a:rPr lang="en-US" altLang="en-US" b="1"/>
              <a:t>(purpurea):</a:t>
            </a:r>
            <a:r>
              <a:rPr lang="en-US" altLang="en-US"/>
              <a:t>  Purple Heart is fast becoming a favorite annual bedding plant used as a contrast to ‘Marguerite’ sweet potato vine and other bright foliage plants such as sun loving coleus.  It is easy to grow, drought tolerant, and requires little care once established.  It comes back after mild winters in some locations in Georgia. </a:t>
            </a:r>
          </a:p>
        </p:txBody>
      </p:sp>
    </p:spTree>
    <p:extLst>
      <p:ext uri="{BB962C8B-B14F-4D97-AF65-F5344CB8AC3E}">
        <p14:creationId xmlns:p14="http://schemas.microsoft.com/office/powerpoint/2010/main" val="16974407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12177-47FA-F44C-8B21-466E0B7E1A29}" type="slidenum">
              <a:rPr lang="en-US" altLang="en-US"/>
              <a:pPr/>
              <a:t>125</a:t>
            </a:fld>
            <a:endParaRPr lang="en-US" altLang="en-US"/>
          </a:p>
        </p:txBody>
      </p:sp>
      <p:sp>
        <p:nvSpPr>
          <p:cNvPr id="380930" name="Rectangle 2"/>
          <p:cNvSpPr>
            <a:spLocks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en-US" altLang="en-US" b="1" i="1"/>
              <a:t>Leonotis leonurus</a:t>
            </a:r>
            <a:r>
              <a:rPr lang="en-US" altLang="en-US" b="1"/>
              <a:t>:</a:t>
            </a:r>
            <a:r>
              <a:rPr lang="en-US" altLang="en-US"/>
              <a:t>  Lion’s Ear is a seldom seen annual that is ideally suited to Georgia.  The orange flowers appear in late summer and continue to frost.  It requires a long growing period and needs space to acquire size before blooming.  Do not allow this plant to dry out early in the summer, as it will not recover. </a:t>
            </a:r>
          </a:p>
        </p:txBody>
      </p:sp>
    </p:spTree>
    <p:extLst>
      <p:ext uri="{BB962C8B-B14F-4D97-AF65-F5344CB8AC3E}">
        <p14:creationId xmlns:p14="http://schemas.microsoft.com/office/powerpoint/2010/main" val="17140193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98CA6-93DB-9E44-9327-5998B9F755DF}" type="slidenum">
              <a:rPr lang="en-US" altLang="en-US"/>
              <a:pPr/>
              <a:t>126</a:t>
            </a:fld>
            <a:endParaRPr lang="en-US" altLang="en-US"/>
          </a:p>
        </p:txBody>
      </p:sp>
      <p:sp>
        <p:nvSpPr>
          <p:cNvPr id="381954" name="Rectangle 2"/>
          <p:cNvSpPr>
            <a:spLocks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altLang="en-US" b="1" i="1"/>
              <a:t>Diascia rigescens</a:t>
            </a:r>
            <a:r>
              <a:rPr lang="en-US" altLang="en-US" b="1"/>
              <a:t>:</a:t>
            </a:r>
            <a:r>
              <a:rPr lang="en-US" altLang="en-US"/>
              <a:t>  Twinspur is a new plant that is just making its way into Georgia gardens.  It forms a spreading mat of flowers and seems to take the heat and humidity well if watered regularly and fertilized occasionally.  Full sun is essential for dense blooms, and well-drained soils help prevent root rots that can take over when beds are wet for long periods of time. </a:t>
            </a:r>
          </a:p>
        </p:txBody>
      </p:sp>
    </p:spTree>
    <p:extLst>
      <p:ext uri="{BB962C8B-B14F-4D97-AF65-F5344CB8AC3E}">
        <p14:creationId xmlns:p14="http://schemas.microsoft.com/office/powerpoint/2010/main" val="117747375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CAA7B-C96A-C14F-B307-AB3EEB43B143}" type="slidenum">
              <a:rPr lang="en-US" altLang="en-US"/>
              <a:pPr/>
              <a:t>127</a:t>
            </a:fld>
            <a:endParaRPr lang="en-US" altLang="en-US"/>
          </a:p>
        </p:txBody>
      </p:sp>
      <p:sp>
        <p:nvSpPr>
          <p:cNvPr id="382978" name="Rectangle 2"/>
          <p:cNvSpPr>
            <a:spLocks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b="1"/>
              <a:t>The End of Part 1. </a:t>
            </a:r>
            <a:r>
              <a:rPr lang="en-US" altLang="en-US"/>
              <a:t>We hope this has introduced you to the world of annuals and the hundreds of choices you may make while planning your garden.  Happy Gardening. </a:t>
            </a:r>
          </a:p>
        </p:txBody>
      </p:sp>
    </p:spTree>
    <p:extLst>
      <p:ext uri="{BB962C8B-B14F-4D97-AF65-F5344CB8AC3E}">
        <p14:creationId xmlns:p14="http://schemas.microsoft.com/office/powerpoint/2010/main" val="73950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7BB3D-EDC2-104E-884D-6FA2B209F389}" type="slidenum">
              <a:rPr lang="en-US" altLang="en-US"/>
              <a:pPr/>
              <a:t>13</a:t>
            </a:fld>
            <a:endParaRPr lang="en-US" altLang="en-US"/>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ltLang="en-US" b="1"/>
              <a:t>Evaluate Current Plantings:</a:t>
            </a:r>
            <a:r>
              <a:rPr lang="en-US" altLang="en-US"/>
              <a:t>  Have previous plantings of this species had problems with disease?  Has the bed been amended recently?  Are there signs of compaction or puddling?  Does the bed need to be raised to increase drainage? </a:t>
            </a:r>
          </a:p>
        </p:txBody>
      </p:sp>
    </p:spTree>
    <p:extLst>
      <p:ext uri="{BB962C8B-B14F-4D97-AF65-F5344CB8AC3E}">
        <p14:creationId xmlns:p14="http://schemas.microsoft.com/office/powerpoint/2010/main" val="203784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0845E-E84A-BA4B-BE1E-086ABF1312E6}" type="slidenum">
              <a:rPr lang="en-US" altLang="en-US"/>
              <a:pPr/>
              <a:t>14</a:t>
            </a:fld>
            <a:endParaRPr lang="en-US" altLang="en-US"/>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ltLang="en-US" b="1"/>
              <a:t>Remove Old Plant Material:</a:t>
            </a:r>
            <a:r>
              <a:rPr lang="en-US" altLang="en-US"/>
              <a:t>  Sooner or later it is time to pull out the old and plant the new.  Be sure you remove as much of the old plant, including the root system as you can.  Left over root balls and branches may harbor disease.  Cleaning an old bed will not eliminate pathogens, but may reduce them significantly. </a:t>
            </a:r>
          </a:p>
        </p:txBody>
      </p:sp>
    </p:spTree>
    <p:extLst>
      <p:ext uri="{BB962C8B-B14F-4D97-AF65-F5344CB8AC3E}">
        <p14:creationId xmlns:p14="http://schemas.microsoft.com/office/powerpoint/2010/main" val="194393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F9580-DAC9-EA42-ADD8-EA61290E08BF}" type="slidenum">
              <a:rPr lang="en-US" altLang="en-US"/>
              <a:pPr/>
              <a:t>15</a:t>
            </a:fld>
            <a:endParaRPr lang="en-US" alt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b="1"/>
              <a:t>Bed Cleaning:</a:t>
            </a:r>
            <a:r>
              <a:rPr lang="en-US" altLang="en-US"/>
              <a:t>  Remove old mulch materials for the same reasons as listed for removing plant debris.  Compost the mulch with the debris.  Once composted properly, it will make a fine soil amendment. </a:t>
            </a:r>
          </a:p>
        </p:txBody>
      </p:sp>
    </p:spTree>
    <p:extLst>
      <p:ext uri="{BB962C8B-B14F-4D97-AF65-F5344CB8AC3E}">
        <p14:creationId xmlns:p14="http://schemas.microsoft.com/office/powerpoint/2010/main" val="196855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B997C-F985-1D42-937B-6ECBD4A9880B}" type="slidenum">
              <a:rPr lang="en-US" altLang="en-US"/>
              <a:pPr/>
              <a:t>16</a:t>
            </a:fld>
            <a:endParaRPr lang="en-US" altLang="en-US"/>
          </a:p>
        </p:txBody>
      </p:sp>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b="1"/>
              <a:t>Amendments:</a:t>
            </a:r>
            <a:r>
              <a:rPr lang="en-US" altLang="en-US"/>
              <a:t>  Adding organic matter and amendments will greatly improve the ability of the beds to drain and hold nutrients.  Most compost and organic materials, such as peat moss or composted yard trimmings, will work fine.  Some beds, especially those with fine organic matter, benefit from adding coarse granite sand in addition to new, rough, organic matter. Don’t add sand to heavy clay soils, it will make the soil even harder to grow in.  </a:t>
            </a:r>
          </a:p>
        </p:txBody>
      </p:sp>
    </p:spTree>
    <p:extLst>
      <p:ext uri="{BB962C8B-B14F-4D97-AF65-F5344CB8AC3E}">
        <p14:creationId xmlns:p14="http://schemas.microsoft.com/office/powerpoint/2010/main" val="1337037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F71E6-F37C-6745-878A-ED12934C7FFE}" type="slidenum">
              <a:rPr lang="en-US" altLang="en-US"/>
              <a:pPr/>
              <a:t>17</a:t>
            </a:fld>
            <a:endParaRPr lang="en-US" altLang="en-US"/>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en-US" b="1"/>
              <a:t>Tilling:</a:t>
            </a:r>
            <a:r>
              <a:rPr lang="en-US" altLang="en-US"/>
              <a:t>  Dig or till the materials to a depth of 8-12 inches.  This will provide a large area for good root growth, provide excellent drainage, and serve as a water and nutrient reservoir. Organic matter is added, as a ratio of 25% per volume of soil tilled, so 2 inches of organic matter would be added to an 6-inch tilling depth. </a:t>
            </a:r>
          </a:p>
        </p:txBody>
      </p:sp>
    </p:spTree>
    <p:extLst>
      <p:ext uri="{BB962C8B-B14F-4D97-AF65-F5344CB8AC3E}">
        <p14:creationId xmlns:p14="http://schemas.microsoft.com/office/powerpoint/2010/main" val="31614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F766-1CAA-5740-A83D-0E6F3C4EEA6E}" type="slidenum">
              <a:rPr lang="en-US" altLang="en-US"/>
              <a:pPr/>
              <a:t>18</a:t>
            </a:fld>
            <a:endParaRPr lang="en-US" altLang="en-US"/>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ltLang="en-US" b="1"/>
              <a:t>Spacing:</a:t>
            </a:r>
            <a:r>
              <a:rPr lang="en-US" altLang="en-US"/>
              <a:t>  Proper plant spacing depends upon the species selected.  Usually bedding plants are expected to grow into each other and form a solid patch of color.  For begonias, a 6-inch spacing (center to center) is required, and an 8-inch spacing is better.  Vincas require 8 to 10-inch spacing when irrigated and at least 6-inch spacing when not irrigated.  Impatiens can be planted on 10-inch centers if irrigated often and 6-inch centers if not.  It should be apparent that each species has a different final size and growth habit.  Know the plant’s mature spread and space them accordingly. </a:t>
            </a:r>
          </a:p>
        </p:txBody>
      </p:sp>
    </p:spTree>
    <p:extLst>
      <p:ext uri="{BB962C8B-B14F-4D97-AF65-F5344CB8AC3E}">
        <p14:creationId xmlns:p14="http://schemas.microsoft.com/office/powerpoint/2010/main" val="57326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B41DB-A3C2-F44C-888A-78CC62153DDB}" type="slidenum">
              <a:rPr lang="en-US" altLang="en-US"/>
              <a:pPr/>
              <a:t>19</a:t>
            </a:fld>
            <a:endParaRPr lang="en-US" altLang="en-US"/>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b="1"/>
              <a:t>Planting:</a:t>
            </a:r>
            <a:r>
              <a:rPr lang="en-US" altLang="en-US"/>
              <a:t>  Be sure the hole in the soil is large enough to allow the plant’s root system to grow.  Firm the soil from the surrounding hole against the root ball to ensure good soil-root contact.  The plant should not be pressed into the soil, as this can cause root damage.  The top of the root ball should not be left exposed as water will leave the root ball, causing the plant to dry faster than the surrounding soil. Slow release fertilizer, as shown, is the best material to use as it has less risk of burning roots.  </a:t>
            </a:r>
          </a:p>
        </p:txBody>
      </p:sp>
    </p:spTree>
    <p:extLst>
      <p:ext uri="{BB962C8B-B14F-4D97-AF65-F5344CB8AC3E}">
        <p14:creationId xmlns:p14="http://schemas.microsoft.com/office/powerpoint/2010/main" val="12064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A4AF5-5C37-BF48-9834-08955C1657B1}" type="slidenum">
              <a:rPr lang="en-US" altLang="en-US"/>
              <a:pPr/>
              <a:t>2</a:t>
            </a:fld>
            <a:endParaRPr lang="en-US" altLang="en-US"/>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altLang="en-US"/>
              <a:t>Extension Slide</a:t>
            </a:r>
          </a:p>
        </p:txBody>
      </p:sp>
    </p:spTree>
    <p:extLst>
      <p:ext uri="{BB962C8B-B14F-4D97-AF65-F5344CB8AC3E}">
        <p14:creationId xmlns:p14="http://schemas.microsoft.com/office/powerpoint/2010/main" val="138555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EA686-252F-EB4E-8FA0-EAC49C8638F5}" type="slidenum">
              <a:rPr lang="en-US" altLang="en-US"/>
              <a:pPr/>
              <a:t>20</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ltLang="en-US" b="1"/>
              <a:t>Handling Plants:</a:t>
            </a:r>
            <a:r>
              <a:rPr lang="en-US" altLang="en-US"/>
              <a:t>  Use care when handling bedding plants.  Do not handle the plants by the root systems.  The roots are the business end of the plant and are delicate.  Even salts from your hands can damage roots.  Rough handling can damage thousands of root cells, providing a great entry point for disease carrying organisms.  Try to hold the plant by the stem portions.</a:t>
            </a:r>
          </a:p>
        </p:txBody>
      </p:sp>
    </p:spTree>
    <p:extLst>
      <p:ext uri="{BB962C8B-B14F-4D97-AF65-F5344CB8AC3E}">
        <p14:creationId xmlns:p14="http://schemas.microsoft.com/office/powerpoint/2010/main" val="39033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D9ACB-4336-624C-8698-87D940447D97}" type="slidenum">
              <a:rPr lang="en-US" altLang="en-US"/>
              <a:pPr/>
              <a:t>21</a:t>
            </a:fld>
            <a:endParaRPr lang="en-US" altLang="en-US"/>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ltLang="en-US" b="1"/>
              <a:t>Observation:</a:t>
            </a:r>
            <a:r>
              <a:rPr lang="en-US" altLang="en-US"/>
              <a:t>  Check for uniformity of spacing and planting depth.  Planning the arrangement by placing the plants out prior to actual planting is a common practice among landscape professionals.  Be sure the tops of the root balls are not visible, as they will lose moisture quicker than the surrounding soil if left exposed.  A thin layer (less than 1/2 inch) of soil from the bed should cover the top of the root ball.  Be sure also that plants are not planted too deep, and the spacing is consistent.</a:t>
            </a:r>
          </a:p>
        </p:txBody>
      </p:sp>
    </p:spTree>
    <p:extLst>
      <p:ext uri="{BB962C8B-B14F-4D97-AF65-F5344CB8AC3E}">
        <p14:creationId xmlns:p14="http://schemas.microsoft.com/office/powerpoint/2010/main" val="200602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400EB-B761-4F44-84DC-777B96A3E4B8}" type="slidenum">
              <a:rPr lang="en-US" altLang="en-US"/>
              <a:pPr/>
              <a:t>22</a:t>
            </a:fld>
            <a:endParaRPr lang="en-US" altLang="en-US"/>
          </a:p>
        </p:txBody>
      </p:sp>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ltLang="en-US" b="1"/>
              <a:t>Mulching:</a:t>
            </a:r>
            <a:r>
              <a:rPr lang="en-US" altLang="en-US"/>
              <a:t>  After planting, beds should be mulched to help conserve soil moisture, particularly given the hot, dry summers that the South typically experiences.  Pine bark, pine straw or other suitable materials may be used and should be spread several inches thick throughout the bed and around the plants. Mulch reflects heat from the sun and helps keep the soil much cooler while allowing moisture to pass through from rainfall or irrigation. </a:t>
            </a:r>
          </a:p>
        </p:txBody>
      </p:sp>
    </p:spTree>
    <p:extLst>
      <p:ext uri="{BB962C8B-B14F-4D97-AF65-F5344CB8AC3E}">
        <p14:creationId xmlns:p14="http://schemas.microsoft.com/office/powerpoint/2010/main" val="195942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CDC06-6E2C-D64E-95DA-272542AE0740}" type="slidenum">
              <a:rPr lang="en-US" altLang="en-US"/>
              <a:pPr/>
              <a:t>23</a:t>
            </a:fld>
            <a:endParaRPr lang="en-US" altLang="en-US"/>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b="1"/>
              <a:t>Irrigation:</a:t>
            </a:r>
            <a:r>
              <a:rPr lang="en-US" altLang="en-US"/>
              <a:t>  Water in thoroughly.  This may mean watering two or three times the first day of planting.  After that, water every two days the first week (in the absence of rainfall), and then reduce irrigation to once a week thereafter.  The most common cause of bedding plant decline is over-watering. </a:t>
            </a:r>
          </a:p>
        </p:txBody>
      </p:sp>
    </p:spTree>
    <p:extLst>
      <p:ext uri="{BB962C8B-B14F-4D97-AF65-F5344CB8AC3E}">
        <p14:creationId xmlns:p14="http://schemas.microsoft.com/office/powerpoint/2010/main" val="42226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074F6-B55B-324F-9205-6974A8A8641F}" type="slidenum">
              <a:rPr lang="en-US" altLang="en-US"/>
              <a:pPr/>
              <a:t>24</a:t>
            </a:fld>
            <a:endParaRPr lang="en-US" altLang="en-US"/>
          </a:p>
        </p:txBody>
      </p:sp>
      <p:sp>
        <p:nvSpPr>
          <p:cNvPr id="277506" name="Rectangle 2"/>
          <p:cNvSpPr>
            <a:spLocks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ltLang="en-US" b="1"/>
              <a:t>Fertilizer:</a:t>
            </a:r>
            <a:r>
              <a:rPr lang="en-US" altLang="en-US"/>
              <a:t>  Fertilization is important for most bedding plants.  It can be added to the soil during tilling, to the hole before transplant, or as a top dress after planting.  The common 10-10-10 is a perfectly fine product for bedding plants.  Fertilization needs to be performed at transplant, three to four weeks later, and again in mid-summer if the plant is a heavy feeder.  Usually one pound of 10-10-10 per 100 square feet is adequate.  Be sure to water in the fertilizer thoroughly each time.  Slow release fertilizer may also be used in lieu of other applications.  These time-released fertilizers will continue to release nutrition over the course of several months.</a:t>
            </a:r>
          </a:p>
        </p:txBody>
      </p:sp>
    </p:spTree>
    <p:extLst>
      <p:ext uri="{BB962C8B-B14F-4D97-AF65-F5344CB8AC3E}">
        <p14:creationId xmlns:p14="http://schemas.microsoft.com/office/powerpoint/2010/main" val="1730692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6A026-B783-6F47-9211-B490311F5695}" type="slidenum">
              <a:rPr lang="en-US" altLang="en-US"/>
              <a:pPr/>
              <a:t>25</a:t>
            </a:fld>
            <a:endParaRPr lang="en-US" alt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en-US" b="1"/>
              <a:t>Cold Weather Starvation:</a:t>
            </a:r>
            <a:r>
              <a:rPr lang="en-US" altLang="en-US"/>
              <a:t>  Annuals, such as pansies, can easily become hungry if inadequate fertility is present in the soil, especially if it rains a great deal.  Slow growth, purple foliage, or bronzed leaves are signs of poor fertility.  These symptoms may also be related to frozen soil.  When roots are near freezing, they do not take up nutrients.  Generally, pansies are fertilized early in November and again in late February, provided warm weather is present, though the times of fertilization may vary from year to year and region to region.  Scout often for nutritional deficiencies, especially after the first major spring warm up.</a:t>
            </a:r>
          </a:p>
        </p:txBody>
      </p:sp>
    </p:spTree>
    <p:extLst>
      <p:ext uri="{BB962C8B-B14F-4D97-AF65-F5344CB8AC3E}">
        <p14:creationId xmlns:p14="http://schemas.microsoft.com/office/powerpoint/2010/main" val="7747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331ED-F7BB-C148-A1D6-B791771BF1D2}" type="slidenum">
              <a:rPr lang="en-US" altLang="en-US"/>
              <a:pPr/>
              <a:t>26</a:t>
            </a:fld>
            <a:endParaRPr lang="en-US" altLang="en-US"/>
          </a:p>
        </p:txBody>
      </p:sp>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ltLang="en-US" b="1"/>
              <a:t>Warm Weather Starvation:</a:t>
            </a:r>
            <a:r>
              <a:rPr lang="en-US" altLang="en-US"/>
              <a:t>  Summer annuals can suffer from nutrient depletion in very hot weather, especially if the area is irrigated often.  Under high rainfall or irrigation, fertilization every three weeks may be necessary.  Warm season nutrient deficiencies may appear as pale green leaves, poor growth, and pale, under-sized flowers.  A proper soil test can easily resolve the issue and provide information about what nutrients are needed in the soil.</a:t>
            </a:r>
          </a:p>
        </p:txBody>
      </p:sp>
    </p:spTree>
    <p:extLst>
      <p:ext uri="{BB962C8B-B14F-4D97-AF65-F5344CB8AC3E}">
        <p14:creationId xmlns:p14="http://schemas.microsoft.com/office/powerpoint/2010/main" val="674040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8E61A-7C89-844B-B63B-4D31BADDE03A}" type="slidenum">
              <a:rPr lang="en-US" altLang="en-US"/>
              <a:pPr/>
              <a:t>27</a:t>
            </a:fld>
            <a:endParaRPr lang="en-US" altLang="en-US"/>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ltLang="en-US" b="1"/>
              <a:t>Over Fertilization:</a:t>
            </a:r>
            <a:r>
              <a:rPr lang="en-US" altLang="en-US"/>
              <a:t>  When most annuals are over-fertilized, they will respond by wilting.  Excess fertilizer salts can damage roots, preventing water uptake.  A less severe over-application can appear as marginal leaf burn or brown tips and aborted flowers.  Leaching, or regular irrigation, will lessen the problem.  Be sure to water in the fertilizer applications immediately.</a:t>
            </a:r>
          </a:p>
        </p:txBody>
      </p:sp>
    </p:spTree>
    <p:extLst>
      <p:ext uri="{BB962C8B-B14F-4D97-AF65-F5344CB8AC3E}">
        <p14:creationId xmlns:p14="http://schemas.microsoft.com/office/powerpoint/2010/main" val="621319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A0AF9-E018-4E4D-ADB3-6300E2E69958}" type="slidenum">
              <a:rPr lang="en-US" altLang="en-US"/>
              <a:pPr/>
              <a:t>28</a:t>
            </a:fld>
            <a:endParaRPr lang="en-US" altLang="en-US"/>
          </a:p>
        </p:txBody>
      </p:sp>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ltLang="en-US" b="1"/>
              <a:t>The Finished Product!</a:t>
            </a:r>
          </a:p>
        </p:txBody>
      </p:sp>
    </p:spTree>
    <p:extLst>
      <p:ext uri="{BB962C8B-B14F-4D97-AF65-F5344CB8AC3E}">
        <p14:creationId xmlns:p14="http://schemas.microsoft.com/office/powerpoint/2010/main" val="1451445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1AAF-A8BC-6D43-8175-B8ADD8DE6871}" type="slidenum">
              <a:rPr lang="en-US" altLang="en-US"/>
              <a:pPr/>
              <a:t>29</a:t>
            </a:fld>
            <a:endParaRPr lang="en-US" altLang="en-US"/>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altLang="en-US" b="1"/>
              <a:t>Annuals for Sunny Gardens:</a:t>
            </a:r>
            <a:r>
              <a:rPr lang="en-US" altLang="en-US"/>
              <a:t>  Everyone is welcome to visit the UGA Trial Gardens in the center of South Campus, in Athens, to learn more about annuals.  They are open 24 hours a day and 7 days a week.  Now let’s look at a wide variety of annual flowers and learn about their growing requirements, focusing first on those plants, which thrive in sunny locations.</a:t>
            </a:r>
          </a:p>
        </p:txBody>
      </p:sp>
    </p:spTree>
    <p:extLst>
      <p:ext uri="{BB962C8B-B14F-4D97-AF65-F5344CB8AC3E}">
        <p14:creationId xmlns:p14="http://schemas.microsoft.com/office/powerpoint/2010/main" val="117992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5D8A2-3D70-DE40-83C4-3C372B0A5692}" type="slidenum">
              <a:rPr lang="en-US" altLang="en-US"/>
              <a:pPr/>
              <a:t>3</a:t>
            </a:fld>
            <a:endParaRPr lang="en-US" altLang="en-US"/>
          </a:p>
        </p:txBody>
      </p:sp>
      <p:sp>
        <p:nvSpPr>
          <p:cNvPr id="403458" name="Rectangle 2"/>
          <p:cNvSpPr>
            <a:spLocks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MG Slide</a:t>
            </a:r>
          </a:p>
        </p:txBody>
      </p:sp>
    </p:spTree>
    <p:extLst>
      <p:ext uri="{BB962C8B-B14F-4D97-AF65-F5344CB8AC3E}">
        <p14:creationId xmlns:p14="http://schemas.microsoft.com/office/powerpoint/2010/main" val="186159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A0D3A-5CA2-564C-A075-ADF9CCDADEE6}" type="slidenum">
              <a:rPr lang="en-US" altLang="en-US"/>
              <a:pPr/>
              <a:t>30</a:t>
            </a:fld>
            <a:endParaRPr lang="en-US" alt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ltLang="en-US" b="1" i="1"/>
              <a:t>Celosia cristata</a:t>
            </a:r>
            <a:r>
              <a:rPr lang="en-US" altLang="en-US" b="1"/>
              <a:t>:</a:t>
            </a:r>
            <a:r>
              <a:rPr lang="en-US" altLang="en-US"/>
              <a:t>  This annual is best grown in large groups to get the best color effect.  Be sure to keep Cockscomb moist for the first two weeks after transplanting.  Deadheading early will allow a full display of color the rest of the summer.  One can collect seed in fall, however, they will not be true to type, in that the new seedlings may not look exactly like the parents.</a:t>
            </a:r>
          </a:p>
        </p:txBody>
      </p:sp>
    </p:spTree>
    <p:extLst>
      <p:ext uri="{BB962C8B-B14F-4D97-AF65-F5344CB8AC3E}">
        <p14:creationId xmlns:p14="http://schemas.microsoft.com/office/powerpoint/2010/main" val="111065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6D2E3-A7F7-5343-BC50-42106883F686}" type="slidenum">
              <a:rPr lang="en-US" altLang="en-US"/>
              <a:pPr/>
              <a:t>31</a:t>
            </a:fld>
            <a:endParaRPr lang="en-US" altLang="en-US"/>
          </a:p>
        </p:txBody>
      </p:sp>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altLang="en-US" b="1" i="1"/>
              <a:t>Catharanthus roseus</a:t>
            </a:r>
            <a:r>
              <a:rPr lang="en-US" altLang="en-US" b="1"/>
              <a:t>:</a:t>
            </a:r>
            <a:r>
              <a:rPr lang="en-US" altLang="en-US"/>
              <a:t>  The key to growing Vinca is keeping the soil fertility low.  In fact, most Vinca do not need additional fertilizing if fertilizer is added to the soil at transplant.  Too much fertility will yield leggy plants and increase chances for disease.  Avoid overhead watering, especially in late June and July. </a:t>
            </a:r>
          </a:p>
        </p:txBody>
      </p:sp>
    </p:spTree>
    <p:extLst>
      <p:ext uri="{BB962C8B-B14F-4D97-AF65-F5344CB8AC3E}">
        <p14:creationId xmlns:p14="http://schemas.microsoft.com/office/powerpoint/2010/main" val="845061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04BD6-28AA-CA4C-8F48-D4A1B39F415C}" type="slidenum">
              <a:rPr lang="en-US" altLang="en-US"/>
              <a:pPr/>
              <a:t>32</a:t>
            </a:fld>
            <a:endParaRPr lang="en-US" altLang="en-US"/>
          </a:p>
        </p:txBody>
      </p:sp>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ltLang="en-US" b="1" i="1"/>
              <a:t>Verbena tenuisecta</a:t>
            </a:r>
            <a:r>
              <a:rPr lang="en-US" altLang="en-US" b="1"/>
              <a:t>:</a:t>
            </a:r>
            <a:r>
              <a:rPr lang="en-US" altLang="en-US"/>
              <a:t>  This low-growing, flowering ground cover can grow in almost any soil, provided the soil drains well.  This plant is very drought tolerant but it is susceptible to spider mites and thrips.  Adding copious amounts organic matter along with small amounts of coarse sand to clay soils is recommended in order to loosen up and improve the drainage of poor soils.</a:t>
            </a:r>
          </a:p>
        </p:txBody>
      </p:sp>
    </p:spTree>
    <p:extLst>
      <p:ext uri="{BB962C8B-B14F-4D97-AF65-F5344CB8AC3E}">
        <p14:creationId xmlns:p14="http://schemas.microsoft.com/office/powerpoint/2010/main" val="1636197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9557E-3482-B640-B3D5-FA2FFF38E3A1}" type="slidenum">
              <a:rPr lang="en-US" altLang="en-US"/>
              <a:pPr/>
              <a:t>33</a:t>
            </a:fld>
            <a:endParaRPr lang="en-US" altLang="en-US"/>
          </a:p>
        </p:txBody>
      </p:sp>
      <p:sp>
        <p:nvSpPr>
          <p:cNvPr id="286722" name="Rectangle 2"/>
          <p:cNvSpPr>
            <a:spLocks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altLang="en-US" b="1" i="1"/>
              <a:t>Begonia: </a:t>
            </a:r>
            <a:r>
              <a:rPr lang="en-US" altLang="en-US"/>
              <a:t>A long-time favorite, this plant requires care the first two weeks after transplant.  Never let begonias get soggy or bone dry.  Pinching aggressive shoots early in the season may correct irregularly shaped plants.  You can cut back begonias of this type in mid-summer to about 2 inches high if drought or hail damages the leaves.  They will return with a flourish if watered and fertilized just after being trimmed back. </a:t>
            </a:r>
          </a:p>
        </p:txBody>
      </p:sp>
    </p:spTree>
    <p:extLst>
      <p:ext uri="{BB962C8B-B14F-4D97-AF65-F5344CB8AC3E}">
        <p14:creationId xmlns:p14="http://schemas.microsoft.com/office/powerpoint/2010/main" val="1038375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67FF-21DA-5042-8582-6FBE3F423534}" type="slidenum">
              <a:rPr lang="en-US" altLang="en-US"/>
              <a:pPr/>
              <a:t>34</a:t>
            </a:fld>
            <a:endParaRPr lang="en-US" altLang="en-US"/>
          </a:p>
        </p:txBody>
      </p:sp>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en-US" b="1" i="1"/>
              <a:t>Cleome hassleriana</a:t>
            </a:r>
            <a:r>
              <a:rPr lang="en-US" altLang="en-US" b="1"/>
              <a:t>:</a:t>
            </a:r>
            <a:r>
              <a:rPr lang="en-US" altLang="en-US"/>
              <a:t>  This is a very tall garden annual, (though some cultivars grow to only three feet in height), and may require staking in areas that are known to be windy.  If knocked down in a thunderstorm, staking will usually save the plant.  Warning:  If cared for properly, this plant will disperse seeds throughout the garden.  The seeds are in spring-loaded pods that fling them as far as 5 feet away.  This is intended to be a colony plant, meaning that it is used in large numbers for best effect.</a:t>
            </a:r>
          </a:p>
        </p:txBody>
      </p:sp>
    </p:spTree>
    <p:extLst>
      <p:ext uri="{BB962C8B-B14F-4D97-AF65-F5344CB8AC3E}">
        <p14:creationId xmlns:p14="http://schemas.microsoft.com/office/powerpoint/2010/main" val="1516862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68EBE-54B0-884A-B84F-18FB0D4D4A8A}" type="slidenum">
              <a:rPr lang="en-US" altLang="en-US"/>
              <a:pPr/>
              <a:t>35</a:t>
            </a:fld>
            <a:endParaRPr lang="en-US" altLang="en-US"/>
          </a:p>
        </p:txBody>
      </p:sp>
      <p:sp>
        <p:nvSpPr>
          <p:cNvPr id="288770" name="Rectangle 2"/>
          <p:cNvSpPr>
            <a:spLocks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ltLang="en-US" b="1" i="1"/>
              <a:t>Browalia americana</a:t>
            </a:r>
            <a:r>
              <a:rPr lang="en-US" altLang="en-US" b="1"/>
              <a:t>:</a:t>
            </a:r>
            <a:r>
              <a:rPr lang="en-US" altLang="en-US"/>
              <a:t>  Browalia is a tender, low-growing bedding plant that provides the color blue to the garden.  Blue is the hardest of all colors to establish effectively, as it is dark and requires intense bloom to compete with, for example, red or white flowers.  Never let this tender plant get completely dry.  It will not recover. It must be kept moist to perform well.</a:t>
            </a:r>
          </a:p>
        </p:txBody>
      </p:sp>
    </p:spTree>
    <p:extLst>
      <p:ext uri="{BB962C8B-B14F-4D97-AF65-F5344CB8AC3E}">
        <p14:creationId xmlns:p14="http://schemas.microsoft.com/office/powerpoint/2010/main" val="1128403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8BBDD-9C04-1042-BF09-2B987F2AA670}" type="slidenum">
              <a:rPr lang="en-US" altLang="en-US"/>
              <a:pPr/>
              <a:t>36</a:t>
            </a:fld>
            <a:endParaRPr lang="en-US" altLang="en-US"/>
          </a:p>
        </p:txBody>
      </p:sp>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ltLang="en-US"/>
              <a:t> </a:t>
            </a:r>
            <a:r>
              <a:rPr lang="en-US" altLang="en-US" b="1" i="1"/>
              <a:t>Celosia spicata</a:t>
            </a:r>
            <a:r>
              <a:rPr lang="en-US" altLang="en-US" b="1"/>
              <a:t>:</a:t>
            </a:r>
            <a:r>
              <a:rPr lang="en-US" altLang="en-US"/>
              <a:t>  Spike Celosia is a great plant if seeded or transplanted in large groups.  It is very drought tolerant and of great interest to bees and some butterflies.  Spikes can be cut and dried.  Cut them when they are between 1/2 and 1/3 open for longevity.  Solitary plants will require staking. </a:t>
            </a:r>
          </a:p>
        </p:txBody>
      </p:sp>
    </p:spTree>
    <p:extLst>
      <p:ext uri="{BB962C8B-B14F-4D97-AF65-F5344CB8AC3E}">
        <p14:creationId xmlns:p14="http://schemas.microsoft.com/office/powerpoint/2010/main" val="648495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59B0D-6864-6842-92CE-7DE5DE4CC5C7}" type="slidenum">
              <a:rPr lang="en-US" altLang="en-US"/>
              <a:pPr/>
              <a:t>37</a:t>
            </a:fld>
            <a:endParaRPr lang="en-US" altLang="en-US"/>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en-US" b="1" i="1"/>
              <a:t>Scaveola aemula </a:t>
            </a:r>
            <a:r>
              <a:rPr lang="en-US" altLang="en-US" b="1"/>
              <a:t>‘New Blue Wonder’:</a:t>
            </a:r>
            <a:r>
              <a:rPr lang="en-US" altLang="en-US"/>
              <a:t>  This plant is great as a sunny ground cover near turf areas that are watered often.  It grows fast, requiring feeding every three to four weeks, but will out-perform most other annuals subjected to moist soils all summer.  Oddly, deer do not seem interested in this plant, except in severe drought.  Scaveola also does well as a hanging basket and as a cascading plant in large containers.  This annual dies immediately at first frost.</a:t>
            </a:r>
          </a:p>
        </p:txBody>
      </p:sp>
    </p:spTree>
    <p:extLst>
      <p:ext uri="{BB962C8B-B14F-4D97-AF65-F5344CB8AC3E}">
        <p14:creationId xmlns:p14="http://schemas.microsoft.com/office/powerpoint/2010/main" val="789553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AA09B-023C-A04F-9AF1-D8A23344E99A}" type="slidenum">
              <a:rPr lang="en-US" altLang="en-US"/>
              <a:pPr/>
              <a:t>38</a:t>
            </a:fld>
            <a:endParaRPr lang="en-US" altLang="en-US"/>
          </a:p>
        </p:txBody>
      </p:sp>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ltLang="en-US" b="1" i="1"/>
              <a:t>Gazania splendens</a:t>
            </a:r>
            <a:r>
              <a:rPr lang="en-US" altLang="en-US" b="1"/>
              <a:t>:</a:t>
            </a:r>
            <a:r>
              <a:rPr lang="en-US" altLang="en-US"/>
              <a:t>  This South African plant is called the Treasure Flower because of the multitude of colors each specimen portrays.  It provides the best color display when planted densely and early in the season.  Gazanias require a mid-summer fertilization and occasional irrigation to provide the most blooms.  Deadheading keeps the plant looking neat.</a:t>
            </a:r>
          </a:p>
        </p:txBody>
      </p:sp>
    </p:spTree>
    <p:extLst>
      <p:ext uri="{BB962C8B-B14F-4D97-AF65-F5344CB8AC3E}">
        <p14:creationId xmlns:p14="http://schemas.microsoft.com/office/powerpoint/2010/main" val="721496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7EF40-6B56-4841-B986-4561BFF63FD1}" type="slidenum">
              <a:rPr lang="en-US" altLang="en-US"/>
              <a:pPr/>
              <a:t>39</a:t>
            </a:fld>
            <a:endParaRPr lang="en-US" altLang="en-US"/>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altLang="en-US" b="1" i="1"/>
              <a:t>Helichrysum bracteatum</a:t>
            </a:r>
            <a:r>
              <a:rPr lang="en-US" altLang="en-US" b="1"/>
              <a:t>:</a:t>
            </a:r>
            <a:r>
              <a:rPr lang="en-US" altLang="en-US"/>
              <a:t>  Strawflowers are easily grown and have the added benefit of being good cut flowers that dry well.  Cut Helichrysum just as the first or second tier of bracts has expanded away from the bud-like petal cluster.  An example can be seen in the upper right and left-hand corners of this slide.  Hang the plants upside down in a dry room.  They will unfold several more layers before completely drying.  Dried Helichrysum can last for many years.</a:t>
            </a:r>
          </a:p>
        </p:txBody>
      </p:sp>
    </p:spTree>
    <p:extLst>
      <p:ext uri="{BB962C8B-B14F-4D97-AF65-F5344CB8AC3E}">
        <p14:creationId xmlns:p14="http://schemas.microsoft.com/office/powerpoint/2010/main" val="150661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BCED8-DE96-AF4C-AF39-DB3B5EC5890E}" type="slidenum">
              <a:rPr lang="en-US" altLang="en-US"/>
              <a:pPr/>
              <a:t>4</a:t>
            </a:fld>
            <a:endParaRPr lang="en-US" altLang="en-US"/>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ltLang="en-US" b="1" i="1"/>
              <a:t>Notes to the presenter:  </a:t>
            </a:r>
            <a:r>
              <a:rPr lang="en-US" altLang="en-US"/>
              <a:t>This program is designed to be interactive.  By this we mean that the participants in the classroom are expected to share their own gardening experiences with the presenter, and each other, as the talk progresses.  This talk will quickly become a very boring review of one flower after another if experiences are not shared.  Involve your audience!  Most, if not all, of your student gardeners have experience in this area. A word of caution, the presenter must act as mediator and make sure that the length of question/answer time does not interfere with the overall schedule. Alternatively, questions and comments may be reserved for the end of the lecture and addressed as time permits </a:t>
            </a:r>
          </a:p>
          <a:p>
            <a:r>
              <a:rPr lang="en-US" altLang="en-US"/>
              <a:t>The presenter should review this text then review the “terms” provided on the slides with the audience to be sure everyone understands the “jargon.”  Proceed to the script entries provided for the flower slides, which contain tips and specific suggestions for each recommended plant.  The reviewer should quickly mention these points and then ask the audience to share their own experiences growing that specimen.  Encourage participants to keep comments short and to the point.  </a:t>
            </a:r>
            <a:r>
              <a:rPr lang="en-US" altLang="en-US" b="1"/>
              <a:t>This is a two-hour program on annuals (one minute per slide average).</a:t>
            </a:r>
          </a:p>
        </p:txBody>
      </p:sp>
    </p:spTree>
    <p:extLst>
      <p:ext uri="{BB962C8B-B14F-4D97-AF65-F5344CB8AC3E}">
        <p14:creationId xmlns:p14="http://schemas.microsoft.com/office/powerpoint/2010/main" val="121863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C8F6C-BD7C-3748-BBA1-59ABEDDF01C5}" type="slidenum">
              <a:rPr lang="en-US" altLang="en-US"/>
              <a:pPr/>
              <a:t>40</a:t>
            </a:fld>
            <a:endParaRPr lang="en-US" altLang="en-US"/>
          </a:p>
        </p:txBody>
      </p:sp>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altLang="en-US" b="1" i="1"/>
              <a:t>Asclepias currisavica</a:t>
            </a:r>
            <a:r>
              <a:rPr lang="en-US" altLang="en-US" b="1"/>
              <a:t>:</a:t>
            </a:r>
            <a:r>
              <a:rPr lang="en-US" altLang="en-US"/>
              <a:t>  Monarch caterpillars love this Asclepias just as much as our native perennial butterfly weed.  This plant grows tall, and makes impressive mounds of color when grown in large numbers.  It will produce seeds that can be re-established next spring.  Solitary plants may need staking later in the summer, especially once more seed pods form.</a:t>
            </a:r>
          </a:p>
        </p:txBody>
      </p:sp>
    </p:spTree>
    <p:extLst>
      <p:ext uri="{BB962C8B-B14F-4D97-AF65-F5344CB8AC3E}">
        <p14:creationId xmlns:p14="http://schemas.microsoft.com/office/powerpoint/2010/main" val="750876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B4892-9557-BD4B-AB10-3CAC9225AF37}" type="slidenum">
              <a:rPr lang="en-US" altLang="en-US"/>
              <a:pPr/>
              <a:t>41</a:t>
            </a:fld>
            <a:endParaRPr lang="en-US" altLang="en-U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en-US" b="1" i="1"/>
              <a:t>Verbena spp.</a:t>
            </a:r>
            <a:r>
              <a:rPr lang="en-US" altLang="en-US" b="1"/>
              <a:t>:</a:t>
            </a:r>
            <a:r>
              <a:rPr lang="en-US" altLang="en-US"/>
              <a:t>  Some plants are just hard to grow, and annual Verbena can be one of them.  This plant is best suited for the upper mid-west and California coast, but will survive and do well in Georgia if shaded from mid-afternoon sun, watered frequently, and good fertility is maintained throughout the summer.  Avoid overhead watering as it tends to promote mildew in this plant.  Drip irrigation is best.  So why bother growing this plant?  Because the color range in this species is fantastic. </a:t>
            </a:r>
          </a:p>
        </p:txBody>
      </p:sp>
    </p:spTree>
    <p:extLst>
      <p:ext uri="{BB962C8B-B14F-4D97-AF65-F5344CB8AC3E}">
        <p14:creationId xmlns:p14="http://schemas.microsoft.com/office/powerpoint/2010/main" val="136214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4AB55-69A8-6446-8A35-020113FBA773}" type="slidenum">
              <a:rPr lang="en-US" altLang="en-US"/>
              <a:pPr/>
              <a:t>42</a:t>
            </a:fld>
            <a:endParaRPr lang="en-US" altLang="en-US"/>
          </a:p>
        </p:txBody>
      </p:sp>
      <p:sp>
        <p:nvSpPr>
          <p:cNvPr id="295938" name="Rectangle 2"/>
          <p:cNvSpPr>
            <a:spLocks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ltLang="en-US" b="1" i="1"/>
              <a:t>Tagetes hybrida </a:t>
            </a:r>
            <a:r>
              <a:rPr lang="en-US" altLang="en-US" b="1"/>
              <a:t>:</a:t>
            </a:r>
            <a:r>
              <a:rPr lang="en-US" altLang="en-US"/>
              <a:t>  Some folks swear by them-- others swear at them!  Marigolds are susceptible to summer’s heat, spider mites, iron toxicity, and drought.  If you can provide well-drained soils, irrigate weekly, fertilize monthly, and deadhead every two weeks, you may experience the satisfying color display marigolds can provide.  Some people plant them in August for late summer and early fall color.</a:t>
            </a:r>
          </a:p>
        </p:txBody>
      </p:sp>
    </p:spTree>
    <p:extLst>
      <p:ext uri="{BB962C8B-B14F-4D97-AF65-F5344CB8AC3E}">
        <p14:creationId xmlns:p14="http://schemas.microsoft.com/office/powerpoint/2010/main" val="145130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2A666-87DD-524A-82FF-9155251E2B36}" type="slidenum">
              <a:rPr lang="en-US" altLang="en-US"/>
              <a:pPr/>
              <a:t>43</a:t>
            </a:fld>
            <a:endParaRPr lang="en-US" altLang="en-US"/>
          </a:p>
        </p:txBody>
      </p:sp>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tLang="en-US" b="1" i="1"/>
              <a:t>Lantana montevidensis</a:t>
            </a:r>
            <a:r>
              <a:rPr lang="en-US" altLang="en-US" b="1"/>
              <a:t>:</a:t>
            </a:r>
            <a:r>
              <a:rPr lang="en-US" altLang="en-US"/>
              <a:t>  A great ground cover that is heat and drought tolerant, attracts clouds of butterflies, and comes back in spring 2 out of 5 years if mulched.  The key to growing excellent running Lantana is heavy fertilization at transplant, followed by three to four weeks of consistent watering.  The plant requires little care once established, but may need to be cut back mid-summer to encourage repeat flowering. </a:t>
            </a:r>
          </a:p>
        </p:txBody>
      </p:sp>
    </p:spTree>
    <p:extLst>
      <p:ext uri="{BB962C8B-B14F-4D97-AF65-F5344CB8AC3E}">
        <p14:creationId xmlns:p14="http://schemas.microsoft.com/office/powerpoint/2010/main" val="968746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F42F2-C63C-1E42-97A0-A997245207D3}" type="slidenum">
              <a:rPr lang="en-US" altLang="en-US"/>
              <a:pPr/>
              <a:t>44</a:t>
            </a:fld>
            <a:endParaRPr lang="en-US" altLang="en-US"/>
          </a:p>
        </p:txBody>
      </p:sp>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ltLang="en-US" b="1" i="1"/>
              <a:t>Lantana camara</a:t>
            </a:r>
            <a:r>
              <a:rPr lang="en-US" altLang="en-US" b="1"/>
              <a:t>:</a:t>
            </a:r>
            <a:r>
              <a:rPr lang="en-US" altLang="en-US"/>
              <a:t>  Mounding Lantana is closely related to the running type.  It forms 15 to 36 inch tall mounds depending on the cultivar used.  ‘New Gold’ is a popular golden yellow cultivar that is drought tolerant and survives in poor soils.  Keep in mind that some cultivars, such as ‘Patriot Rainbow,’ are slow growing compared to ‘New Gold’.  Know your plants before mixing cultivars of lantana for long-term color effect.</a:t>
            </a:r>
          </a:p>
        </p:txBody>
      </p:sp>
    </p:spTree>
    <p:extLst>
      <p:ext uri="{BB962C8B-B14F-4D97-AF65-F5344CB8AC3E}">
        <p14:creationId xmlns:p14="http://schemas.microsoft.com/office/powerpoint/2010/main" val="1647284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A329D-3504-964C-B65D-5169904AB797}" type="slidenum">
              <a:rPr lang="en-US" altLang="en-US"/>
              <a:pPr/>
              <a:t>45</a:t>
            </a:fld>
            <a:endParaRPr lang="en-US" altLang="en-US"/>
          </a:p>
        </p:txBody>
      </p:sp>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ltLang="en-US" b="1" i="1"/>
              <a:t>Cuphea hyssopifolia</a:t>
            </a:r>
            <a:r>
              <a:rPr lang="en-US" altLang="en-US" b="1"/>
              <a:t>:</a:t>
            </a:r>
            <a:r>
              <a:rPr lang="en-US" altLang="en-US"/>
              <a:t>  Cupheas are a large group of herbaceous annuals and perennials.  This selection is one that will grow well near heavily irrigated turf.  Another great annual Cuphea is ‘Scarlet Queen,’ a cultivar bred at the University of Georgia.  Both are easy-care annuals that only require minimal irrigation once established.</a:t>
            </a:r>
          </a:p>
        </p:txBody>
      </p:sp>
    </p:spTree>
    <p:extLst>
      <p:ext uri="{BB962C8B-B14F-4D97-AF65-F5344CB8AC3E}">
        <p14:creationId xmlns:p14="http://schemas.microsoft.com/office/powerpoint/2010/main" val="545044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BEBD0-640D-7645-8B44-D813B8FDD7F2}" type="slidenum">
              <a:rPr lang="en-US" altLang="en-US"/>
              <a:pPr/>
              <a:t>46</a:t>
            </a:fld>
            <a:endParaRPr lang="en-US" altLang="en-U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altLang="en-US" b="1" i="1"/>
              <a:t>Rudbeckia hirta</a:t>
            </a:r>
            <a:r>
              <a:rPr lang="en-US" altLang="en-US" b="1"/>
              <a:t>:</a:t>
            </a:r>
            <a:r>
              <a:rPr lang="en-US" altLang="en-US"/>
              <a:t>  Black-eyed Susans are easy to grow from seed and grow well until mid-summer’s heat.  To keep them blooming, one must deadhead all spent flowers weekly, as well as fertilize and irrigate monthly.  Don’t crowd these annuals, as they will stretch and become floppy.  Mildew can sometimes be a problem </a:t>
            </a:r>
          </a:p>
        </p:txBody>
      </p:sp>
    </p:spTree>
    <p:extLst>
      <p:ext uri="{BB962C8B-B14F-4D97-AF65-F5344CB8AC3E}">
        <p14:creationId xmlns:p14="http://schemas.microsoft.com/office/powerpoint/2010/main" val="1545543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2CACE-380A-6C40-A5DE-D001EF727A73}" type="slidenum">
              <a:rPr lang="en-US" altLang="en-US"/>
              <a:pPr/>
              <a:t>47</a:t>
            </a:fld>
            <a:endParaRPr lang="en-US" altLang="en-US"/>
          </a:p>
        </p:txBody>
      </p:sp>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en-US" b="1" i="1"/>
              <a:t>Trachelium caeruleum</a:t>
            </a:r>
            <a:r>
              <a:rPr lang="en-US" altLang="en-US" b="1"/>
              <a:t>:</a:t>
            </a:r>
            <a:r>
              <a:rPr lang="en-US" altLang="en-US"/>
              <a:t>  Throatwort has enjoyed an increase in popularity due to new and improved cultivars coming onto the market.  Care must be given to transplants, early fertility, and consistent irrigation is a must.  Plant them in large groups, as single plants get lost in the garden due to the dark blue flower clusters.  Throatwort looks great as a background plant behind white </a:t>
            </a:r>
            <a:r>
              <a:rPr lang="en-US" altLang="en-US" i="1"/>
              <a:t>Zinnia linearis</a:t>
            </a:r>
            <a:r>
              <a:rPr lang="en-US" altLang="en-US"/>
              <a:t>. </a:t>
            </a:r>
          </a:p>
        </p:txBody>
      </p:sp>
    </p:spTree>
    <p:extLst>
      <p:ext uri="{BB962C8B-B14F-4D97-AF65-F5344CB8AC3E}">
        <p14:creationId xmlns:p14="http://schemas.microsoft.com/office/powerpoint/2010/main" val="2136675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0F3F8-0C78-044B-8CF1-43BF876670CF}" type="slidenum">
              <a:rPr lang="en-US" altLang="en-US"/>
              <a:pPr/>
              <a:t>48</a:t>
            </a:fld>
            <a:endParaRPr lang="en-US" altLang="en-US"/>
          </a:p>
        </p:txBody>
      </p:sp>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ltLang="en-US" b="1" i="1"/>
              <a:t>Tithonia rotundifolia</a:t>
            </a:r>
            <a:r>
              <a:rPr lang="en-US" altLang="en-US" b="1"/>
              <a:t>:</a:t>
            </a:r>
            <a:r>
              <a:rPr lang="en-US" altLang="en-US"/>
              <a:t>  The Mexican Sunflower is an excellent butterfly attractor, and true to its name, is a sun-loving plant capable of tolerating drought and heat.  The species form gets huge, up to 10 feet if fertilized.  New cultivars average 6 feet and frequent fertilization after seeding or transplanting causes excessive growth.  Water when wilted to prevent rank growth. Mexican Sunflower will perk right up after a wilt.  Mexican Sunflower is a great plant for Xeriscape gardens.</a:t>
            </a:r>
          </a:p>
        </p:txBody>
      </p:sp>
    </p:spTree>
    <p:extLst>
      <p:ext uri="{BB962C8B-B14F-4D97-AF65-F5344CB8AC3E}">
        <p14:creationId xmlns:p14="http://schemas.microsoft.com/office/powerpoint/2010/main" val="884877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0856B-DB66-414F-9068-C7FC282C3811}" type="slidenum">
              <a:rPr lang="en-US" altLang="en-US"/>
              <a:pPr/>
              <a:t>49</a:t>
            </a:fld>
            <a:endParaRPr lang="en-US" altLang="en-US"/>
          </a:p>
        </p:txBody>
      </p:sp>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en-US" b="1" i="1"/>
              <a:t>Petunia hybrida </a:t>
            </a:r>
            <a:r>
              <a:rPr lang="en-US" altLang="en-US" b="1"/>
              <a:t>- Bedding Type:</a:t>
            </a:r>
            <a:r>
              <a:rPr lang="en-US" altLang="en-US"/>
              <a:t>  There are hundreds of petunia hybrids to choose from.  They are easy to grow as long as you continue to provide fertility and irrigation weekly for the duration of the summer and fall.  If not fed or irrigated, they cease blooming mid-summer and become very unattractive.  Clipping long growth can sometimes rejuvenate an unsightly plant.  Petunias will flower well into late fall, even after the first few frosts.</a:t>
            </a:r>
          </a:p>
        </p:txBody>
      </p:sp>
    </p:spTree>
    <p:extLst>
      <p:ext uri="{BB962C8B-B14F-4D97-AF65-F5344CB8AC3E}">
        <p14:creationId xmlns:p14="http://schemas.microsoft.com/office/powerpoint/2010/main" val="81197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BFFD4-E265-0444-903D-470106BCF6A4}" type="slidenum">
              <a:rPr lang="en-US" altLang="en-US"/>
              <a:pPr/>
              <a:t>5</a:t>
            </a:fld>
            <a:endParaRPr lang="en-US" altLang="en-US"/>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pPr>
              <a:buFontTx/>
              <a:buChar char="•"/>
            </a:pPr>
            <a:r>
              <a:rPr lang="en-US" altLang="en-US"/>
              <a:t>Understand the unique lifecycles of annuals, perennials &amp; biennials.</a:t>
            </a:r>
          </a:p>
          <a:p>
            <a:pPr>
              <a:buFontTx/>
              <a:buChar char="•"/>
            </a:pPr>
            <a:r>
              <a:rPr lang="en-US" altLang="en-US"/>
              <a:t>Understand cultural requirements that should be considered.</a:t>
            </a:r>
          </a:p>
          <a:p>
            <a:pPr>
              <a:buFontTx/>
              <a:buChar char="•"/>
            </a:pPr>
            <a:r>
              <a:rPr lang="en-US" altLang="en-US"/>
              <a:t>Understand bed layout and planning considerations and planting techniques for annuals.</a:t>
            </a:r>
          </a:p>
          <a:p>
            <a:pPr>
              <a:buFontTx/>
              <a:buChar char="•"/>
            </a:pPr>
            <a:r>
              <a:rPr lang="en-US" altLang="en-US"/>
              <a:t>Understand basic annual bed fertilization and maintenance including weed control.</a:t>
            </a:r>
          </a:p>
        </p:txBody>
      </p:sp>
    </p:spTree>
    <p:extLst>
      <p:ext uri="{BB962C8B-B14F-4D97-AF65-F5344CB8AC3E}">
        <p14:creationId xmlns:p14="http://schemas.microsoft.com/office/powerpoint/2010/main" val="1061660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BAFA7-54CA-2A4B-8EC9-4920D2240E7C}" type="slidenum">
              <a:rPr lang="en-US" altLang="en-US"/>
              <a:pPr/>
              <a:t>50</a:t>
            </a:fld>
            <a:endParaRPr lang="en-US" altLang="en-US"/>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ltLang="en-US" b="1" i="1"/>
              <a:t>Petunia hybrida</a:t>
            </a:r>
            <a:r>
              <a:rPr lang="en-US" altLang="en-US" b="1"/>
              <a:t> - Cascading Type:</a:t>
            </a:r>
            <a:r>
              <a:rPr lang="en-US" altLang="en-US"/>
              <a:t>  Cascading petunias are bred to grow long and fast.  They form great cascades of flowers over walls, in hanging baskets and over planter boxes.  Like their bedding cousins, they require constant fertility and moisture to maintain flowering through the summer heat.  They need trimming mid-summer to shape and rejuvenate them.</a:t>
            </a:r>
          </a:p>
        </p:txBody>
      </p:sp>
    </p:spTree>
    <p:extLst>
      <p:ext uri="{BB962C8B-B14F-4D97-AF65-F5344CB8AC3E}">
        <p14:creationId xmlns:p14="http://schemas.microsoft.com/office/powerpoint/2010/main" val="1686512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E451E-6337-8D4B-BF24-91C6630A2970}" type="slidenum">
              <a:rPr lang="en-US" altLang="en-US"/>
              <a:pPr/>
              <a:t>51</a:t>
            </a:fld>
            <a:endParaRPr lang="en-US" altLang="en-US"/>
          </a:p>
        </p:txBody>
      </p:sp>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ltLang="en-US" b="1" i="1"/>
              <a:t>Petunia hybrida </a:t>
            </a:r>
            <a:r>
              <a:rPr lang="en-US" altLang="en-US" b="1"/>
              <a:t>- Super Petunia Type:</a:t>
            </a:r>
            <a:r>
              <a:rPr lang="en-US" altLang="en-US"/>
              <a:t>  Bred in Japan, this petunia hybrid is well named given its aggressive, fast growth habit.  Many of the super petunias can grow 4 to 5 feet per season, and may take over a garden.  However, in poor soils or areas where you want color quickly, these are great plants.  To maintain flowering, it is essential to keep these plants well fertilized and watered.  Professionals fertilize every two or three weeks!  Trimming to shape and maintaining boundaries are essential activities, especially when grown in small groups of purple and white. </a:t>
            </a:r>
          </a:p>
        </p:txBody>
      </p:sp>
    </p:spTree>
    <p:extLst>
      <p:ext uri="{BB962C8B-B14F-4D97-AF65-F5344CB8AC3E}">
        <p14:creationId xmlns:p14="http://schemas.microsoft.com/office/powerpoint/2010/main" val="576947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0E0BC-FDDA-DB45-9516-E8822AC132A3}" type="slidenum">
              <a:rPr lang="en-US" altLang="en-US"/>
              <a:pPr/>
              <a:t>52</a:t>
            </a:fld>
            <a:endParaRPr lang="en-US" altLang="en-US"/>
          </a:p>
        </p:txBody>
      </p:sp>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ltLang="en-US" b="1" i="1"/>
              <a:t>Portulaca grandiflora</a:t>
            </a:r>
            <a:r>
              <a:rPr lang="en-US" altLang="en-US" b="1"/>
              <a:t>:</a:t>
            </a:r>
            <a:r>
              <a:rPr lang="en-US" altLang="en-US"/>
              <a:t>  Moss Rose or common Portulaca is a very drought tolerant plant once established.  Shown here is the new ‘Yubi’ cultivar series, which sports a single flower form with flat, beaver-tail leaves.  The common moss rose is a double flower form with succulent needle-like leaves.  Both have flowers that close by 4 pm </a:t>
            </a:r>
          </a:p>
        </p:txBody>
      </p:sp>
    </p:spTree>
    <p:extLst>
      <p:ext uri="{BB962C8B-B14F-4D97-AF65-F5344CB8AC3E}">
        <p14:creationId xmlns:p14="http://schemas.microsoft.com/office/powerpoint/2010/main" val="868319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7FBE6-1D9C-FB4A-BD39-7200083EDA6D}" type="slidenum">
              <a:rPr lang="en-US" altLang="en-US"/>
              <a:pPr/>
              <a:t>53</a:t>
            </a:fld>
            <a:endParaRPr lang="en-US" altLang="en-US"/>
          </a:p>
        </p:txBody>
      </p:sp>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ltLang="en-US" b="1" i="1"/>
              <a:t>Ipomea batatus</a:t>
            </a:r>
            <a:r>
              <a:rPr lang="en-US" altLang="en-US" b="1"/>
              <a:t>:</a:t>
            </a:r>
            <a:r>
              <a:rPr lang="en-US" altLang="en-US"/>
              <a:t>  Ornamental Sweet Potatoes are very popular as a fast-growing annual ground cover.  The trouble is, this ornamental sweet potato can grow so fast, they overcome the most carefully laid out garden plans.  There are several ways to keep them in check.  Low fertility, frequent trimming, and reduced irrigation will slow their growth. Notice how complimentary the sweet potato cultivar ‘Marguerite’ looks against </a:t>
            </a:r>
            <a:r>
              <a:rPr lang="en-US" altLang="en-US" i="1"/>
              <a:t>Rhoeo pallida</a:t>
            </a:r>
            <a:r>
              <a:rPr lang="en-US" altLang="en-US"/>
              <a:t> (Purple Passion) in the lower right-hand corner.  The cultivar ‘Blackie’ is located in the upper left-hand portion of the slide.  This plant group is barred from interstate transportation due to concerns about potato weevil.  </a:t>
            </a:r>
          </a:p>
        </p:txBody>
      </p:sp>
    </p:spTree>
    <p:extLst>
      <p:ext uri="{BB962C8B-B14F-4D97-AF65-F5344CB8AC3E}">
        <p14:creationId xmlns:p14="http://schemas.microsoft.com/office/powerpoint/2010/main" val="1690118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B1CB5-1AA8-584B-834A-F771107EAAFD}" type="slidenum">
              <a:rPr lang="en-US" altLang="en-US"/>
              <a:pPr/>
              <a:t>54</a:t>
            </a:fld>
            <a:endParaRPr lang="en-US" altLang="en-US"/>
          </a:p>
        </p:txBody>
      </p:sp>
      <p:sp>
        <p:nvSpPr>
          <p:cNvPr id="308226" name="Rectangle 2"/>
          <p:cNvSpPr>
            <a:spLocks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ltLang="en-US" b="1" i="1"/>
              <a:t>Gompherena globosa</a:t>
            </a:r>
            <a:r>
              <a:rPr lang="en-US" altLang="en-US" b="1"/>
              <a:t>:  </a:t>
            </a:r>
            <a:r>
              <a:rPr lang="en-US" altLang="en-US"/>
              <a:t>Globe Flowers are very attractive to butterflies and moths, and do very well in drought.  The key to a great color display is to plant them in large groups on 8-inch centers so that the young plants will branch well before bumping into their  neighbors.  This annual benefits from a mid-summer fertilization only if planted late in the spring.</a:t>
            </a:r>
          </a:p>
        </p:txBody>
      </p:sp>
    </p:spTree>
    <p:extLst>
      <p:ext uri="{BB962C8B-B14F-4D97-AF65-F5344CB8AC3E}">
        <p14:creationId xmlns:p14="http://schemas.microsoft.com/office/powerpoint/2010/main" val="1062640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8A331-9954-3D4D-AF0E-93B0C628A924}" type="slidenum">
              <a:rPr lang="en-US" altLang="en-US"/>
              <a:pPr/>
              <a:t>55</a:t>
            </a:fld>
            <a:endParaRPr lang="en-US" altLang="en-US"/>
          </a:p>
        </p:txBody>
      </p:sp>
      <p:sp>
        <p:nvSpPr>
          <p:cNvPr id="309250" name="Rectangle 2"/>
          <p:cNvSpPr>
            <a:spLocks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ltLang="en-US" b="1" i="1"/>
              <a:t>Pentas lanceolata</a:t>
            </a:r>
            <a:r>
              <a:rPr lang="en-US" altLang="en-US" b="1"/>
              <a:t>:</a:t>
            </a:r>
            <a:r>
              <a:rPr lang="en-US" altLang="en-US"/>
              <a:t>  Pentas are great butterfly attractors, and do well in Georgia’s heat and humidity.  Pentas do require a four-week establishment period in most Georgia soils, and benefit from a mid-summer fertilization.  For best growth and flowering, do not expose Pentas to drought or soggy soils.  Pentas may be cut back if gangly, which can happen if planted too closely together.  White flies may be problematic pests in some regions.</a:t>
            </a:r>
          </a:p>
        </p:txBody>
      </p:sp>
    </p:spTree>
    <p:extLst>
      <p:ext uri="{BB962C8B-B14F-4D97-AF65-F5344CB8AC3E}">
        <p14:creationId xmlns:p14="http://schemas.microsoft.com/office/powerpoint/2010/main" val="1330488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8762B-7BEF-E149-A90B-1ACBF63AF14B}" type="slidenum">
              <a:rPr lang="en-US" altLang="en-US"/>
              <a:pPr/>
              <a:t>56</a:t>
            </a:fld>
            <a:endParaRPr lang="en-US" altLang="en-US"/>
          </a:p>
        </p:txBody>
      </p:sp>
      <p:sp>
        <p:nvSpPr>
          <p:cNvPr id="310274" name="Rectangle 2"/>
          <p:cNvSpPr>
            <a:spLocks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ltLang="en-US" b="1" i="1"/>
              <a:t>Pelargonium hortorum</a:t>
            </a:r>
            <a:r>
              <a:rPr lang="en-US" altLang="en-US"/>
              <a:t>  Geraniums have been a favorite of  gardeners for over a hundred years.  Geraniums grow best in well-drained soils that dry out from time to time.  They enjoy consistent fertility in containers, and a mid-summer fertilization when in a bedding situation.  Planting in soggy soil or allowing drought in full sun are the usual ways one kills a geranium. </a:t>
            </a:r>
          </a:p>
        </p:txBody>
      </p:sp>
    </p:spTree>
    <p:extLst>
      <p:ext uri="{BB962C8B-B14F-4D97-AF65-F5344CB8AC3E}">
        <p14:creationId xmlns:p14="http://schemas.microsoft.com/office/powerpoint/2010/main" val="1921932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46F95-5C31-8B40-A7B4-A6FDDD6A77E3}" type="slidenum">
              <a:rPr lang="en-US" altLang="en-US"/>
              <a:pPr/>
              <a:t>57</a:t>
            </a:fld>
            <a:endParaRPr lang="en-US" altLang="en-US"/>
          </a:p>
        </p:txBody>
      </p:sp>
      <p:sp>
        <p:nvSpPr>
          <p:cNvPr id="311298" name="Rectangle 2"/>
          <p:cNvSpPr>
            <a:spLocks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ltLang="en-US" b="1" i="1"/>
              <a:t>Mirabilis jalapa</a:t>
            </a:r>
            <a:r>
              <a:rPr lang="en-US" altLang="en-US" b="1"/>
              <a:t>:  </a:t>
            </a:r>
            <a:r>
              <a:rPr lang="en-US" altLang="en-US"/>
              <a:t>Four O’ Clocks are so named because they open their flowers late in the afternoon.  Primarily moth pollinated, this plant forms a shrub in Georgia, and with proper fertility and watering, can grow quite large.  They require full sun, plenty of root space and good organic soil to perform well.  Pink and purple are common colors, but white and other shades are also found.  Grown easily from seed, the plants can become problematic after a year or two as they naturally reseed. </a:t>
            </a:r>
          </a:p>
        </p:txBody>
      </p:sp>
    </p:spTree>
    <p:extLst>
      <p:ext uri="{BB962C8B-B14F-4D97-AF65-F5344CB8AC3E}">
        <p14:creationId xmlns:p14="http://schemas.microsoft.com/office/powerpoint/2010/main" val="16152702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80CD5-8988-9848-A60A-9E63B50B1EBA}" type="slidenum">
              <a:rPr lang="en-US" altLang="en-US"/>
              <a:pPr/>
              <a:t>58</a:t>
            </a:fld>
            <a:endParaRPr lang="en-US" altLang="en-US"/>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ltLang="en-US" b="1" i="1"/>
              <a:t>Nicotiana alata</a:t>
            </a:r>
            <a:r>
              <a:rPr lang="en-US" altLang="en-US" b="1"/>
              <a:t>:</a:t>
            </a:r>
            <a:r>
              <a:rPr lang="en-US" altLang="en-US"/>
              <a:t>  There are many cultivars of ornamental tobacco available on the market.  They are heat tolerant but not drought tolerant. This is another bedding plant that must be fed and watered often to maintain flower production and growth through the late summer.  Leaves can be sticky, so weeding or deadheading is a chore.  This generally can be avoided if you touch the plants in the early morning, before high light and heat promote exudation of the sticky ingredients. </a:t>
            </a:r>
          </a:p>
        </p:txBody>
      </p:sp>
    </p:spTree>
    <p:extLst>
      <p:ext uri="{BB962C8B-B14F-4D97-AF65-F5344CB8AC3E}">
        <p14:creationId xmlns:p14="http://schemas.microsoft.com/office/powerpoint/2010/main" val="1506125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E155B-BCE5-4D40-8D43-B8BECBAF702A}" type="slidenum">
              <a:rPr lang="en-US" altLang="en-US"/>
              <a:pPr/>
              <a:t>59</a:t>
            </a:fld>
            <a:endParaRPr lang="en-US" alt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ltLang="en-US" b="1" i="1"/>
              <a:t>Zinnia angustifolia</a:t>
            </a:r>
            <a:r>
              <a:rPr lang="en-US" altLang="en-US" b="1"/>
              <a:t>:</a:t>
            </a:r>
            <a:r>
              <a:rPr lang="en-US" altLang="en-US"/>
              <a:t>  This is a creeping form of Zinnia that does very well in Georgia. They form a colorful ground cover that is drought tolerant and forgiving of abuse. If given a mid-summer fertilization, they will bloom well through fall. White, yellow and orange are the predominating colors.  Mildew is sometimes a problem. </a:t>
            </a:r>
          </a:p>
        </p:txBody>
      </p:sp>
    </p:spTree>
    <p:extLst>
      <p:ext uri="{BB962C8B-B14F-4D97-AF65-F5344CB8AC3E}">
        <p14:creationId xmlns:p14="http://schemas.microsoft.com/office/powerpoint/2010/main" val="105558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E3279-B37F-E74C-BFBB-2A6D1BAE2A97}" type="slidenum">
              <a:rPr lang="en-US" altLang="en-US"/>
              <a:pPr/>
              <a:t>6</a:t>
            </a:fld>
            <a:endParaRPr lang="en-US" altLang="en-US"/>
          </a:p>
        </p:txBody>
      </p:sp>
      <p:sp>
        <p:nvSpPr>
          <p:cNvPr id="412674" name="Rectangle 2"/>
          <p:cNvSpPr>
            <a:spLocks noChangeArrowheads="1" noTextEdit="1"/>
          </p:cNvSpPr>
          <p:nvPr>
            <p:ph type="sldImg"/>
          </p:nvPr>
        </p:nvSpPr>
        <p:spPr>
          <a:ln/>
        </p:spPr>
      </p:sp>
      <p:sp>
        <p:nvSpPr>
          <p:cNvPr id="412675" name="Rectangle 3"/>
          <p:cNvSpPr>
            <a:spLocks noGrp="1" noChangeArrowheads="1"/>
          </p:cNvSpPr>
          <p:nvPr>
            <p:ph type="body" idx="1"/>
          </p:nvPr>
        </p:nvSpPr>
        <p:spPr/>
        <p:txBody>
          <a:bodyPr/>
          <a:lstStyle/>
          <a:p>
            <a:pPr>
              <a:buFontTx/>
              <a:buChar char="•"/>
            </a:pPr>
            <a:r>
              <a:rPr lang="en-US" altLang="en-US"/>
              <a:t>Have an appreciation for the common annuals available in Georgia and the benefits of annuals in container gardening.</a:t>
            </a:r>
          </a:p>
          <a:p>
            <a:pPr>
              <a:buFontTx/>
              <a:buChar char="•"/>
            </a:pPr>
            <a:r>
              <a:rPr lang="en-US" altLang="en-US"/>
              <a:t>Understand the qualities of perennials, why and where you would grow them.</a:t>
            </a:r>
          </a:p>
          <a:p>
            <a:pPr>
              <a:buFontTx/>
              <a:buChar char="•"/>
            </a:pPr>
            <a:r>
              <a:rPr lang="en-US" altLang="en-US"/>
              <a:t>Understand cultural requirements of perennials, bed layout and planning considerations.</a:t>
            </a:r>
          </a:p>
          <a:p>
            <a:pPr>
              <a:buFontTx/>
              <a:buChar char="•"/>
            </a:pPr>
            <a:r>
              <a:rPr lang="en-US" altLang="en-US"/>
              <a:t>Know basic planting techniques for perennials including division.</a:t>
            </a:r>
          </a:p>
          <a:p>
            <a:pPr>
              <a:buFontTx/>
              <a:buChar char="•"/>
            </a:pPr>
            <a:r>
              <a:rPr lang="en-US" altLang="en-US"/>
              <a:t>Understand basic perennial bed fertilization, maintenance, and weed control options for perennial beds.</a:t>
            </a:r>
          </a:p>
        </p:txBody>
      </p:sp>
    </p:spTree>
    <p:extLst>
      <p:ext uri="{BB962C8B-B14F-4D97-AF65-F5344CB8AC3E}">
        <p14:creationId xmlns:p14="http://schemas.microsoft.com/office/powerpoint/2010/main" val="2027279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9404A-8771-044D-B373-527FEB106649}" type="slidenum">
              <a:rPr lang="en-US" altLang="en-US"/>
              <a:pPr/>
              <a:t>60</a:t>
            </a:fld>
            <a:endParaRPr lang="en-US" alt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ltLang="en-US" b="1" i="1"/>
              <a:t>Helianthus annuus</a:t>
            </a:r>
            <a:r>
              <a:rPr lang="en-US" altLang="en-US" b="1"/>
              <a:t>:</a:t>
            </a:r>
            <a:r>
              <a:rPr lang="en-US" altLang="en-US"/>
              <a:t>  The common Sunflower is still a popular back-of-the-garden plant that brings great yellow flowers to the garden mid-July through August. Depending on the cultivar, plants can range from 4 to 8 feet tall.  Do not plant them closer than 12 inches apart or they will crowd each other and get leggy. </a:t>
            </a:r>
          </a:p>
        </p:txBody>
      </p:sp>
    </p:spTree>
    <p:extLst>
      <p:ext uri="{BB962C8B-B14F-4D97-AF65-F5344CB8AC3E}">
        <p14:creationId xmlns:p14="http://schemas.microsoft.com/office/powerpoint/2010/main" val="798097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7016D-7170-D346-A929-C8B19799F88A}" type="slidenum">
              <a:rPr lang="en-US" altLang="en-US"/>
              <a:pPr/>
              <a:t>61</a:t>
            </a:fld>
            <a:endParaRPr lang="en-US" altLang="en-US"/>
          </a:p>
        </p:txBody>
      </p:sp>
      <p:sp>
        <p:nvSpPr>
          <p:cNvPr id="315394" name="Rectangle 2"/>
          <p:cNvSpPr>
            <a:spLocks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altLang="en-US" b="1" i="1"/>
              <a:t>Salvia splendens</a:t>
            </a:r>
            <a:r>
              <a:rPr lang="en-US" altLang="en-US" b="1"/>
              <a:t>:</a:t>
            </a:r>
            <a:r>
              <a:rPr lang="en-US" altLang="en-US"/>
              <a:t>  There are many cultivars of Scarlet Sage, and each has its place.  Pinch this plant early to induce branching. Your return in color will be 4-fold. Salvia tends to lose leaves mid-summer if experiencing drought. Keep up the fertility and water to avoid this problem. If they do become leggy, cutting back before mid-July and increasing moisture and fertility will usually generate a new flush of growth that blooms beautifully before the last of August. </a:t>
            </a:r>
          </a:p>
        </p:txBody>
      </p:sp>
    </p:spTree>
    <p:extLst>
      <p:ext uri="{BB962C8B-B14F-4D97-AF65-F5344CB8AC3E}">
        <p14:creationId xmlns:p14="http://schemas.microsoft.com/office/powerpoint/2010/main" val="449621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73371-4C77-7641-A02E-E0AEF2A5134B}" type="slidenum">
              <a:rPr lang="en-US" altLang="en-US"/>
              <a:pPr/>
              <a:t>62</a:t>
            </a:fld>
            <a:endParaRPr lang="en-US" altLang="en-US"/>
          </a:p>
        </p:txBody>
      </p:sp>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ltLang="en-US" b="1" i="1"/>
              <a:t>Lobelia erinus</a:t>
            </a:r>
            <a:r>
              <a:rPr lang="en-US" altLang="en-US" b="1"/>
              <a:t>:  </a:t>
            </a:r>
            <a:r>
              <a:rPr lang="en-US" altLang="en-US"/>
              <a:t>This is a very popular annual, due, once again, to that search for blue in the garden!  However, it is very difficult to grow in Georgia. One should plan on using Lobelia as a short-lived spring annual, planted intensely in April, just after the last chance of frost.  When planted in flower beds, assume it will be lost by June 15th.  It will last a few weeks longer if started  in early spring, under trees, in dappled light, but always succumbs to the heat by mid July.  Hanging basket plants, if watered often and scouted for drying soil daily, are a much a better experience, especially in partial shade. </a:t>
            </a:r>
          </a:p>
        </p:txBody>
      </p:sp>
    </p:spTree>
    <p:extLst>
      <p:ext uri="{BB962C8B-B14F-4D97-AF65-F5344CB8AC3E}">
        <p14:creationId xmlns:p14="http://schemas.microsoft.com/office/powerpoint/2010/main" val="1945887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C73E8-CA0F-4840-A1B0-83706BC69EC7}" type="slidenum">
              <a:rPr lang="en-US" altLang="en-US"/>
              <a:pPr/>
              <a:t>63</a:t>
            </a:fld>
            <a:endParaRPr lang="en-US" alt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en-US" b="1" i="1"/>
              <a:t>Eschscholzia californica</a:t>
            </a:r>
            <a:r>
              <a:rPr lang="en-US" altLang="en-US" b="1"/>
              <a:t>:</a:t>
            </a:r>
            <a:r>
              <a:rPr lang="en-US" altLang="en-US"/>
              <a:t>  Very easy to grow.  The California Poppy is a wonderful source of the color orange in early spring.  Sowing seeds in the fall, on ground cleared of debris, is the least expensive way to go, and if planted intensely, this plant can be stunning!  The beautiful blue green foliage looks great in winter.  Allow the ground to remain undisturbed the rest of the winter and gently remove leaf debris in early March.  </a:t>
            </a:r>
            <a:r>
              <a:rPr lang="en-US" altLang="en-US" i="1"/>
              <a:t>E. californica</a:t>
            </a:r>
            <a:r>
              <a:rPr lang="en-US" altLang="en-US"/>
              <a:t> blooms beautifully from mid-March to June 1st or so, depending on where you are in Georgia. </a:t>
            </a:r>
          </a:p>
        </p:txBody>
      </p:sp>
    </p:spTree>
    <p:extLst>
      <p:ext uri="{BB962C8B-B14F-4D97-AF65-F5344CB8AC3E}">
        <p14:creationId xmlns:p14="http://schemas.microsoft.com/office/powerpoint/2010/main" val="4969707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5503-1C05-D649-8991-53FFFBAB133A}" type="slidenum">
              <a:rPr lang="en-US" altLang="en-US"/>
              <a:pPr/>
              <a:t>64</a:t>
            </a:fld>
            <a:endParaRPr lang="en-US" altLang="en-US"/>
          </a:p>
        </p:txBody>
      </p:sp>
      <p:sp>
        <p:nvSpPr>
          <p:cNvPr id="318466" name="Rectangle 2"/>
          <p:cNvSpPr>
            <a:spLocks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ltLang="en-US" b="1"/>
              <a:t>Annuals For Shady Areas</a:t>
            </a:r>
            <a:r>
              <a:rPr lang="en-US" altLang="en-US"/>
              <a:t> </a:t>
            </a:r>
          </a:p>
        </p:txBody>
      </p:sp>
    </p:spTree>
    <p:extLst>
      <p:ext uri="{BB962C8B-B14F-4D97-AF65-F5344CB8AC3E}">
        <p14:creationId xmlns:p14="http://schemas.microsoft.com/office/powerpoint/2010/main" val="1023139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A654C-9090-4B45-92D2-8DFC0D6F382F}" type="slidenum">
              <a:rPr lang="en-US" altLang="en-US"/>
              <a:pPr/>
              <a:t>65</a:t>
            </a:fld>
            <a:endParaRPr lang="en-US" altLang="en-US"/>
          </a:p>
        </p:txBody>
      </p:sp>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ltLang="en-US" b="1" i="1"/>
              <a:t>Impatiens walleriana</a:t>
            </a:r>
            <a:r>
              <a:rPr lang="en-US" altLang="en-US" b="1"/>
              <a:t> - Single Flower Form: </a:t>
            </a:r>
            <a:r>
              <a:rPr lang="en-US" altLang="en-US"/>
              <a:t> Impatiens is likely the easiest shade-tolerant plant to grow in Georgia.  They do well if kept moist and fertilized occasionally. Impatiens grows very large during the long growing season and tends to mound up if planted on 8-inch centers.  They respond to this crowding by growing upwards resulting in a taller plant.  If you wish for a shorter final height of 15 inches or less, you must plant them on 12-inch centers. </a:t>
            </a:r>
          </a:p>
        </p:txBody>
      </p:sp>
    </p:spTree>
    <p:extLst>
      <p:ext uri="{BB962C8B-B14F-4D97-AF65-F5344CB8AC3E}">
        <p14:creationId xmlns:p14="http://schemas.microsoft.com/office/powerpoint/2010/main" val="9976283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33251-0D7F-8C47-9071-5AA5A48F3476}" type="slidenum">
              <a:rPr lang="en-US" altLang="en-US"/>
              <a:pPr/>
              <a:t>66</a:t>
            </a:fld>
            <a:endParaRPr lang="en-US" alt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ltLang="en-US" b="1" i="1"/>
              <a:t>Impatiens walleriana</a:t>
            </a:r>
            <a:r>
              <a:rPr lang="en-US" altLang="en-US" b="1"/>
              <a:t> - Double Flower Form:</a:t>
            </a:r>
            <a:r>
              <a:rPr lang="en-US" altLang="en-US"/>
              <a:t>  As easy as Impatiens are to grow, many gardeners make the mistake of assuming that double impatiens respond the same as single flower forms.  In fact, they do not. They grow more slowly, bloom less frequently and require more light and space to develop well. Because of this, they are almost exclusively used in containers and hanging baskets.  They prefer artificial soil mixes, regular water, and adequate fertility.  The double flowers drop when old and can make an unsightly mess in wet weather. </a:t>
            </a:r>
          </a:p>
        </p:txBody>
      </p:sp>
    </p:spTree>
    <p:extLst>
      <p:ext uri="{BB962C8B-B14F-4D97-AF65-F5344CB8AC3E}">
        <p14:creationId xmlns:p14="http://schemas.microsoft.com/office/powerpoint/2010/main" val="1734190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5BE3E-ED9B-4147-B584-907A8546C3C1}" type="slidenum">
              <a:rPr lang="en-US" altLang="en-US"/>
              <a:pPr/>
              <a:t>67</a:t>
            </a:fld>
            <a:endParaRPr lang="en-US" altLang="en-US"/>
          </a:p>
        </p:txBody>
      </p:sp>
      <p:sp>
        <p:nvSpPr>
          <p:cNvPr id="321538" name="Rectangle 2"/>
          <p:cNvSpPr>
            <a:spLocks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ltLang="en-US" b="1" i="1"/>
              <a:t>Impatiens hawkeri:  </a:t>
            </a:r>
            <a:r>
              <a:rPr lang="en-US" altLang="en-US"/>
              <a:t>New Guinea Impatiens is a very good example of a full to partial shade annual.  They will grow in the darkest reaches of the garden, as long as it is always moist and occasionally fertilized.  Best used in containers, New Guinea Impatiens does not tolerate full sun, excessive heat, or drought.  Severe wilting causes death, or at best, very poor future growth.  Partial sun, especially in the morning, will generate the best blooms. </a:t>
            </a:r>
          </a:p>
        </p:txBody>
      </p:sp>
    </p:spTree>
    <p:extLst>
      <p:ext uri="{BB962C8B-B14F-4D97-AF65-F5344CB8AC3E}">
        <p14:creationId xmlns:p14="http://schemas.microsoft.com/office/powerpoint/2010/main" val="8975252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B06D2-5E41-164E-A736-6912D496AD3A}" type="slidenum">
              <a:rPr lang="en-US" altLang="en-US"/>
              <a:pPr/>
              <a:t>68</a:t>
            </a:fld>
            <a:endParaRPr lang="en-US" alt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ltLang="en-US" b="1" i="1"/>
              <a:t>Ageratum houstonianum</a:t>
            </a:r>
            <a:r>
              <a:rPr lang="en-US" altLang="en-US" b="1"/>
              <a:t>:</a:t>
            </a:r>
            <a:r>
              <a:rPr lang="en-US" altLang="en-US"/>
              <a:t>  This annual poses a challenge to the gardener.  The pale blue flowers are ideal for semi-shady gardens, and early spring beds.  The challenge is to try to keep the plants cool over the summer.  Ageratum will fade and decline in dry heat.  They perform well in semi-sunny places, such as golf course areas, that are irrigated frequently. High organic soils, mulch, and special attention to soil temperature are the keys to success.   If you have adequate time and water, Ageratum makes a nice blue bedding plant material that attracts both butterflies and moths. </a:t>
            </a:r>
          </a:p>
        </p:txBody>
      </p:sp>
    </p:spTree>
    <p:extLst>
      <p:ext uri="{BB962C8B-B14F-4D97-AF65-F5344CB8AC3E}">
        <p14:creationId xmlns:p14="http://schemas.microsoft.com/office/powerpoint/2010/main" val="7817738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98224-12D1-824E-8E11-E4AD6537B14E}" type="slidenum">
              <a:rPr lang="en-US" altLang="en-US"/>
              <a:pPr/>
              <a:t>69</a:t>
            </a:fld>
            <a:endParaRPr lang="en-US" altLang="en-US"/>
          </a:p>
        </p:txBody>
      </p:sp>
      <p:sp>
        <p:nvSpPr>
          <p:cNvPr id="323586" name="Rectangle 2"/>
          <p:cNvSpPr>
            <a:spLocks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altLang="en-US" b="1" i="1"/>
              <a:t>Caladium spp</a:t>
            </a:r>
            <a:r>
              <a:rPr lang="en-US" altLang="en-US" b="1"/>
              <a:t>:</a:t>
            </a:r>
            <a:r>
              <a:rPr lang="en-US" altLang="en-US"/>
              <a:t>  Caladiums have been used for decades as shade-tolerant bedding plants.  They prefer warm, high organic soils that are well-drained, yet moist.  The tubers can be lifted in fall after first nip of frost.  They can be dried and stored in paper bags in a dry, cool (55 degrees F.) storage area.  In spring, if one removes the central new growing point from the tuber with a sharp knife, the tuber will produce several new growths and make a much nicer plant once replanted. </a:t>
            </a:r>
          </a:p>
        </p:txBody>
      </p:sp>
    </p:spTree>
    <p:extLst>
      <p:ext uri="{BB962C8B-B14F-4D97-AF65-F5344CB8AC3E}">
        <p14:creationId xmlns:p14="http://schemas.microsoft.com/office/powerpoint/2010/main" val="96790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34C10-C2EB-E844-BDB6-71EFD08D2FA6}" type="slidenum">
              <a:rPr lang="en-US" altLang="en-US"/>
              <a:pPr/>
              <a:t>7</a:t>
            </a:fld>
            <a:endParaRPr lang="en-US" altLang="en-US"/>
          </a:p>
        </p:txBody>
      </p:sp>
      <p:sp>
        <p:nvSpPr>
          <p:cNvPr id="409602" name="Rectangle 2"/>
          <p:cNvSpPr>
            <a:spLocks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b="1"/>
              <a:t>Review Terms:</a:t>
            </a:r>
            <a:r>
              <a:rPr lang="en-US" altLang="en-US"/>
              <a:t>  On Slide</a:t>
            </a:r>
          </a:p>
        </p:txBody>
      </p:sp>
    </p:spTree>
    <p:extLst>
      <p:ext uri="{BB962C8B-B14F-4D97-AF65-F5344CB8AC3E}">
        <p14:creationId xmlns:p14="http://schemas.microsoft.com/office/powerpoint/2010/main" val="503836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CBC8E-C61B-C448-89DE-FF1529B7D278}" type="slidenum">
              <a:rPr lang="en-US" altLang="en-US"/>
              <a:pPr/>
              <a:t>70</a:t>
            </a:fld>
            <a:endParaRPr lang="en-US" altLang="en-US"/>
          </a:p>
        </p:txBody>
      </p:sp>
      <p:sp>
        <p:nvSpPr>
          <p:cNvPr id="324610" name="Rectangle 2"/>
          <p:cNvSpPr>
            <a:spLocks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ltLang="en-US" b="1" i="1"/>
              <a:t>Alocasia micholitziana</a:t>
            </a:r>
            <a:r>
              <a:rPr lang="en-US" altLang="en-US" b="1"/>
              <a:t>:</a:t>
            </a:r>
            <a:r>
              <a:rPr lang="en-US" altLang="en-US"/>
              <a:t>  Elephant ears are fast becoming a popular specimen plant due to its huge colored leaves and its rapid growth when placed in fertile and moist soil.  This plant will tolerate full shade and look great.  Depending on the cultivar, they can get quite large.  The tuber can also be lifted in fall and stored for next year, or brought indoors as a houseplant in winter.  It makes a fantastic colony or group planting of 12 to 25 plants. May be invasive near warm waterways. Poisonous. </a:t>
            </a:r>
          </a:p>
        </p:txBody>
      </p:sp>
    </p:spTree>
    <p:extLst>
      <p:ext uri="{BB962C8B-B14F-4D97-AF65-F5344CB8AC3E}">
        <p14:creationId xmlns:p14="http://schemas.microsoft.com/office/powerpoint/2010/main" val="463079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318ED-D5EC-CE43-8B43-3237B8B11090}" type="slidenum">
              <a:rPr lang="en-US" altLang="en-US"/>
              <a:pPr/>
              <a:t>71</a:t>
            </a:fld>
            <a:endParaRPr lang="en-US" altLang="en-US"/>
          </a:p>
        </p:txBody>
      </p:sp>
      <p:sp>
        <p:nvSpPr>
          <p:cNvPr id="325634" name="Rectangle 2"/>
          <p:cNvSpPr>
            <a:spLocks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altLang="en-US" b="1" i="1"/>
              <a:t>Coleus x hybrida</a:t>
            </a:r>
            <a:r>
              <a:rPr lang="en-US" altLang="en-US" b="1"/>
              <a:t>:</a:t>
            </a:r>
            <a:r>
              <a:rPr lang="en-US" altLang="en-US"/>
              <a:t>  There are two forms of coleus on the market:  sun loving and shade loving.  This slide shows a shade loving variety, represented by the now universally used ‘Wizard’ mix.  These coleus are easy to grow in semi-shade or full shade, but require dedicated removal of flowers. If flowers are removed before they open, the plant stays vegetative, and leaf color remains excellent. </a:t>
            </a:r>
          </a:p>
        </p:txBody>
      </p:sp>
    </p:spTree>
    <p:extLst>
      <p:ext uri="{BB962C8B-B14F-4D97-AF65-F5344CB8AC3E}">
        <p14:creationId xmlns:p14="http://schemas.microsoft.com/office/powerpoint/2010/main" val="503428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B112E-811D-4B4C-9C38-044132E7FC24}" type="slidenum">
              <a:rPr lang="en-US" altLang="en-US"/>
              <a:pPr/>
              <a:t>72</a:t>
            </a:fld>
            <a:endParaRPr lang="en-US" alt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ltLang="en-US" b="1" i="1"/>
              <a:t>Hypoestes phyllostachya</a:t>
            </a:r>
            <a:r>
              <a:rPr lang="en-US" altLang="en-US" b="1"/>
              <a:t>:</a:t>
            </a:r>
            <a:r>
              <a:rPr lang="en-US" altLang="en-US"/>
              <a:t>  If pinched at transplant, and then again after two to three weeks, the Polkadot Plant can make a very impressive foliage display. These annuals require some sun for best color, but look OK in full shade, although the colors may not be as bright. Too much fertility causes leggy growth that must be cut back.  Removal of flower stalks in August maintains vegetative leaves and the appearance of the plant.  It may be brought in and used as a houseplant in fall, and it grows great in containers. </a:t>
            </a:r>
          </a:p>
        </p:txBody>
      </p:sp>
    </p:spTree>
    <p:extLst>
      <p:ext uri="{BB962C8B-B14F-4D97-AF65-F5344CB8AC3E}">
        <p14:creationId xmlns:p14="http://schemas.microsoft.com/office/powerpoint/2010/main" val="33717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AB4BE-51F9-B04D-B676-43689194A310}" type="slidenum">
              <a:rPr lang="en-US" altLang="en-US"/>
              <a:pPr/>
              <a:t>73</a:t>
            </a:fld>
            <a:endParaRPr lang="en-US" altLang="en-US"/>
          </a:p>
        </p:txBody>
      </p:sp>
      <p:sp>
        <p:nvSpPr>
          <p:cNvPr id="327682" name="Rectangle 2"/>
          <p:cNvSpPr>
            <a:spLocks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ltLang="en-US" b="1" i="1"/>
              <a:t>Torenia fournieri</a:t>
            </a:r>
            <a:r>
              <a:rPr lang="en-US" altLang="en-US" b="1"/>
              <a:t>:</a:t>
            </a:r>
            <a:r>
              <a:rPr lang="en-US" altLang="en-US"/>
              <a:t>  There are two forms of Torenia, the common Monkey Flower, </a:t>
            </a:r>
            <a:r>
              <a:rPr lang="en-US" altLang="en-US" i="1"/>
              <a:t>Torenia flava,</a:t>
            </a:r>
            <a:r>
              <a:rPr lang="en-US" altLang="en-US"/>
              <a:t> and a new form, called the Sun Torenia, or </a:t>
            </a:r>
            <a:r>
              <a:rPr lang="en-US" altLang="en-US" i="1"/>
              <a:t>Torenia fournieri</a:t>
            </a:r>
            <a:r>
              <a:rPr lang="en-US" altLang="en-US"/>
              <a:t>. Both do well in partial shade, but flower poorly in full shade.  The new sun Torenia blooms poorly in full shade and gets leggy, whereas the monkey flower grows and flowers well in full shade.  Both are wonderful butterfly plants, preferred by Black Swallowtails, so they are worth planting at the outer edges of beds in dappled sun under trees.</a:t>
            </a:r>
          </a:p>
        </p:txBody>
      </p:sp>
    </p:spTree>
    <p:extLst>
      <p:ext uri="{BB962C8B-B14F-4D97-AF65-F5344CB8AC3E}">
        <p14:creationId xmlns:p14="http://schemas.microsoft.com/office/powerpoint/2010/main" val="19044620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32B13-1B30-5B46-B844-515E784E56DA}" type="slidenum">
              <a:rPr lang="en-US" altLang="en-US"/>
              <a:pPr/>
              <a:t>74</a:t>
            </a:fld>
            <a:endParaRPr lang="en-US" alt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ltLang="en-US" b="1" i="1"/>
              <a:t>Strobilanthes dyerianus</a:t>
            </a:r>
            <a:r>
              <a:rPr lang="en-US" altLang="en-US" b="1"/>
              <a:t>:</a:t>
            </a:r>
            <a:r>
              <a:rPr lang="en-US" altLang="en-US"/>
              <a:t>  Persian Shield used to be considered a houseplant until it was discovered that it could be effectively used as a landscape or outdoor specimen in Georgia.  Strobilanthes requires partial shade, or at least freedom from full sun by mid-afternoon. The foliage fades in drought and high heat. Trimming one half the plant mid-June, after it reaches its first color peak, seems to generate a much bushier plant for the remainder of the summer. </a:t>
            </a:r>
          </a:p>
        </p:txBody>
      </p:sp>
    </p:spTree>
    <p:extLst>
      <p:ext uri="{BB962C8B-B14F-4D97-AF65-F5344CB8AC3E}">
        <p14:creationId xmlns:p14="http://schemas.microsoft.com/office/powerpoint/2010/main" val="497141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B1599-C081-D14A-918E-638CF7377AF1}" type="slidenum">
              <a:rPr lang="en-US" altLang="en-US"/>
              <a:pPr/>
              <a:t>75</a:t>
            </a:fld>
            <a:endParaRPr lang="en-US" altLang="en-US"/>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altLang="en-US" b="1" i="1"/>
              <a:t>Impatiens capensis</a:t>
            </a:r>
            <a:r>
              <a:rPr lang="en-US" altLang="en-US" b="1"/>
              <a:t>:</a:t>
            </a:r>
            <a:r>
              <a:rPr lang="en-US" altLang="en-US"/>
              <a:t>  Native impatiens is not related to the common impatiens cultivars we use in shade, so we have separated them in this presentation.  When grown in very wet or moist shady areas, it can fill in beautifully.  For example, it grows well under air conditioners where condensate drips continuously.  It requires little fertility if planted in organic soils, and it is relatively pest free. </a:t>
            </a:r>
            <a:r>
              <a:rPr lang="en-US" altLang="en-US" i="1"/>
              <a:t>I. capense </a:t>
            </a:r>
            <a:r>
              <a:rPr lang="en-US" altLang="en-US"/>
              <a:t>forms a beautiful bush! </a:t>
            </a:r>
          </a:p>
        </p:txBody>
      </p:sp>
    </p:spTree>
    <p:extLst>
      <p:ext uri="{BB962C8B-B14F-4D97-AF65-F5344CB8AC3E}">
        <p14:creationId xmlns:p14="http://schemas.microsoft.com/office/powerpoint/2010/main" val="1742610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D0FE1-ABC2-A148-9B05-23A6B752CAF8}" type="slidenum">
              <a:rPr lang="en-US" altLang="en-US"/>
              <a:pPr/>
              <a:t>76</a:t>
            </a:fld>
            <a:endParaRPr lang="en-US" alt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ltLang="en-US" b="1"/>
              <a:t>Annuals For Fall And Winter</a:t>
            </a:r>
            <a:r>
              <a:rPr lang="en-US" altLang="en-US"/>
              <a:t> </a:t>
            </a:r>
          </a:p>
        </p:txBody>
      </p:sp>
    </p:spTree>
    <p:extLst>
      <p:ext uri="{BB962C8B-B14F-4D97-AF65-F5344CB8AC3E}">
        <p14:creationId xmlns:p14="http://schemas.microsoft.com/office/powerpoint/2010/main" val="17849875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027E1-D5E1-8347-981F-6E55881D07F0}" type="slidenum">
              <a:rPr lang="en-US" altLang="en-US"/>
              <a:pPr/>
              <a:t>77</a:t>
            </a:fld>
            <a:endParaRPr lang="en-US" altLang="en-US"/>
          </a:p>
        </p:txBody>
      </p:sp>
      <p:sp>
        <p:nvSpPr>
          <p:cNvPr id="331778" name="Rectangle 2"/>
          <p:cNvSpPr>
            <a:spLocks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ltLang="en-US" b="1" i="1"/>
              <a:t>Lobularia maritima</a:t>
            </a:r>
            <a:r>
              <a:rPr lang="en-US" altLang="en-US" b="1"/>
              <a:t>:</a:t>
            </a:r>
            <a:r>
              <a:rPr lang="en-US" altLang="en-US"/>
              <a:t>  Alyssum is another bedding plant that may not survive the heat, but gives so much color that most garden centers carry it.  The way to keep Alyssum looking its best is proper irrigation.  It requires well-drained but moist soils and mid-afternoon shade.  It does beautifully in fall until frost, so the trick is to keep it happy during July and August.  It can be planted as 4" pots in September.  Do not over-fertilize or keep soggy.  The plant may require some work but is well worth the effort. </a:t>
            </a:r>
          </a:p>
        </p:txBody>
      </p:sp>
    </p:spTree>
    <p:extLst>
      <p:ext uri="{BB962C8B-B14F-4D97-AF65-F5344CB8AC3E}">
        <p14:creationId xmlns:p14="http://schemas.microsoft.com/office/powerpoint/2010/main" val="20871416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9CFCB-5061-114E-9756-9A721AD61100}" type="slidenum">
              <a:rPr lang="en-US" altLang="en-US"/>
              <a:pPr/>
              <a:t>78</a:t>
            </a:fld>
            <a:endParaRPr lang="en-US" alt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en-US" b="1" i="1"/>
              <a:t>Viola wittrockiana</a:t>
            </a:r>
            <a:r>
              <a:rPr lang="en-US" altLang="en-US" b="1"/>
              <a:t> -</a:t>
            </a:r>
            <a:r>
              <a:rPr lang="en-US" altLang="en-US"/>
              <a:t> </a:t>
            </a:r>
            <a:r>
              <a:rPr lang="en-US" altLang="en-US" b="1"/>
              <a:t>The Common Pansy:</a:t>
            </a:r>
            <a:r>
              <a:rPr lang="en-US" altLang="en-US"/>
              <a:t>  Most gardeners have some experience with pansies.  What is important here is to remind the Master Gardeners that the appropriate time to plant pansies is mid-September in North Georgia, and late October in South Georgia.  Planting pansies in August is not a good thing to do as the high soil temperatures cause the plant to use up stored reserves and grow poorly, if at all.  Wait for cooler weather, specifically, until cooler soil temperatures are present.  Pansies may also be planted in late March for spring color through May 15th, although this is rarely done in the South. Pansies may not bloom all winter.  Severe cold weather will halt blooming until warmer weather returns.  </a:t>
            </a:r>
          </a:p>
        </p:txBody>
      </p:sp>
    </p:spTree>
    <p:extLst>
      <p:ext uri="{BB962C8B-B14F-4D97-AF65-F5344CB8AC3E}">
        <p14:creationId xmlns:p14="http://schemas.microsoft.com/office/powerpoint/2010/main" val="1592594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30FC4-C7D6-7F49-8FD3-CB2EB89336B4}" type="slidenum">
              <a:rPr lang="en-US" altLang="en-US"/>
              <a:pPr/>
              <a:t>79</a:t>
            </a:fld>
            <a:endParaRPr lang="en-US" altLang="en-US"/>
          </a:p>
        </p:txBody>
      </p:sp>
      <p:sp>
        <p:nvSpPr>
          <p:cNvPr id="333826" name="Rectangle 2"/>
          <p:cNvSpPr>
            <a:spLocks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n-US" altLang="en-US" b="1" i="1"/>
              <a:t>Viola wittrockiana</a:t>
            </a:r>
            <a:r>
              <a:rPr lang="en-US" altLang="en-US" b="1"/>
              <a:t> - The Viola: </a:t>
            </a:r>
            <a:r>
              <a:rPr lang="en-US" altLang="en-US"/>
              <a:t> Today, Violas are now as popular as pansies, and for good reason. They are more cold tolerant, bloom longer into the winter, last longer in the spring, and tend to put up more flower color per square inch than modern pansies.  Hybrids of the original native “Johnny Jump Up,” the new Viola cultivars are ideally suited for Georgia’s fall, winter, and spring gardens. </a:t>
            </a:r>
          </a:p>
        </p:txBody>
      </p:sp>
    </p:spTree>
    <p:extLst>
      <p:ext uri="{BB962C8B-B14F-4D97-AF65-F5344CB8AC3E}">
        <p14:creationId xmlns:p14="http://schemas.microsoft.com/office/powerpoint/2010/main" val="50082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784E7-C590-9A4E-B4B5-6950BC6EEA1A}" type="slidenum">
              <a:rPr lang="en-US" altLang="en-US"/>
              <a:pPr/>
              <a:t>8</a:t>
            </a:fld>
            <a:endParaRPr lang="en-US" altLang="en-US"/>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ltLang="en-US" b="1"/>
              <a:t>Review Terms:</a:t>
            </a:r>
            <a:r>
              <a:rPr lang="en-US" altLang="en-US"/>
              <a:t>  On Slide</a:t>
            </a:r>
          </a:p>
        </p:txBody>
      </p:sp>
    </p:spTree>
    <p:extLst>
      <p:ext uri="{BB962C8B-B14F-4D97-AF65-F5344CB8AC3E}">
        <p14:creationId xmlns:p14="http://schemas.microsoft.com/office/powerpoint/2010/main" val="4538673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76A59-35BF-E54E-8B97-D92BF78F3F78}" type="slidenum">
              <a:rPr lang="en-US" altLang="en-US"/>
              <a:pPr/>
              <a:t>80</a:t>
            </a:fld>
            <a:endParaRPr lang="en-US" altLang="en-US"/>
          </a:p>
        </p:txBody>
      </p:sp>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ltLang="en-US" b="1" i="1"/>
              <a:t>Brassica oleracea</a:t>
            </a:r>
            <a:r>
              <a:rPr lang="en-US" altLang="en-US" b="1"/>
              <a:t>:</a:t>
            </a:r>
            <a:r>
              <a:rPr lang="en-US" altLang="en-US"/>
              <a:t>  Ornamental cabbage and kale are specialty fall annuals that require some planning.  Buying mature plants in full color is expensive, and given the vagaries of winter weather, they may also be short lived.  You can plant seedlings in August on 8 to 12 inch centers and care for them just as you would garden cabbage.  If fertilized and watered regularly, they will perform about as well.  However, current marketing trends towards mature specimens, so you may have to grow your own seedlings. </a:t>
            </a:r>
          </a:p>
        </p:txBody>
      </p:sp>
    </p:spTree>
    <p:extLst>
      <p:ext uri="{BB962C8B-B14F-4D97-AF65-F5344CB8AC3E}">
        <p14:creationId xmlns:p14="http://schemas.microsoft.com/office/powerpoint/2010/main" val="14447584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02337-D576-A249-B1D5-AB493486FB00}" type="slidenum">
              <a:rPr lang="en-US" altLang="en-US"/>
              <a:pPr/>
              <a:t>81</a:t>
            </a:fld>
            <a:endParaRPr lang="en-US" altLang="en-US"/>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ltLang="en-US" b="1" i="1"/>
              <a:t>Antirrhinum majus</a:t>
            </a:r>
            <a:r>
              <a:rPr lang="en-US" altLang="en-US" b="1"/>
              <a:t>:</a:t>
            </a:r>
            <a:r>
              <a:rPr lang="en-US" altLang="en-US"/>
              <a:t>  Snapdragons are perhaps becoming as popular as pansies, however, these annuals have a different bloom pattern.  The Snapdragon will flower until the first cloudy cold spell in November, then become inactive.  The green plant material, if not severely frozen (10 degrees or less Fahrenheit) will survive and rebloom in April and May. The flowers will last until June.  Gardeners need to remember that fall-planted snapdragons will normally not provide mid-winter color, but are worth the effort come spring.  The ‘Rocket’ Series is a tall selection used as back borders to the winter garden.  Others, such as the ‘Butterfly’ Series, can be used in the middle and front of beds. </a:t>
            </a:r>
          </a:p>
        </p:txBody>
      </p:sp>
    </p:spTree>
    <p:extLst>
      <p:ext uri="{BB962C8B-B14F-4D97-AF65-F5344CB8AC3E}">
        <p14:creationId xmlns:p14="http://schemas.microsoft.com/office/powerpoint/2010/main" val="4581263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DCBE2-59DA-004D-ADD9-4135E64948C8}" type="slidenum">
              <a:rPr lang="en-US" altLang="en-US"/>
              <a:pPr/>
              <a:t>82</a:t>
            </a:fld>
            <a:endParaRPr lang="en-US" alt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ltLang="en-US" b="1" i="1"/>
              <a:t>Dendranthemum morifolium</a:t>
            </a:r>
            <a:r>
              <a:rPr lang="en-US" altLang="en-US" b="1"/>
              <a:t>:</a:t>
            </a:r>
            <a:r>
              <a:rPr lang="en-US" altLang="en-US"/>
              <a:t>  Garden mums are not perennials as they rarely survive due to the tendency to plant them at the wrong time of year -- late October. The ideal time to plant is mid-August.  This allows time for roots to develop as long as moisture is maintained in the soil.  Although almost all Chrysanthemums are hardy in Georgia, the market trend in the U.S. is to use them as annuals.  These hardy annuals rarely look good the following year without much pinching and fertilizing. Garden mums are best considered as temporary color, as they rarely last more than a few weeks due to frost.  It is best to buy these in tight bud, just as color peeks from the blooms.  The sooner and better you establish them, the longer they will last, frost being absent. </a:t>
            </a:r>
          </a:p>
        </p:txBody>
      </p:sp>
    </p:spTree>
    <p:extLst>
      <p:ext uri="{BB962C8B-B14F-4D97-AF65-F5344CB8AC3E}">
        <p14:creationId xmlns:p14="http://schemas.microsoft.com/office/powerpoint/2010/main" val="10000176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70B25-BDE4-E04A-9BCF-5C3845607028}" type="slidenum">
              <a:rPr lang="en-US" altLang="en-US"/>
              <a:pPr/>
              <a:t>83</a:t>
            </a:fld>
            <a:endParaRPr lang="en-US" altLang="en-US"/>
          </a:p>
        </p:txBody>
      </p:sp>
      <p:sp>
        <p:nvSpPr>
          <p:cNvPr id="337922" name="Rectangle 2"/>
          <p:cNvSpPr>
            <a:spLocks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b="1" i="1"/>
              <a:t>Dianthus barbatus</a:t>
            </a:r>
            <a:r>
              <a:rPr lang="en-US" altLang="en-US" b="1"/>
              <a:t>: </a:t>
            </a:r>
            <a:r>
              <a:rPr lang="en-US" altLang="en-US"/>
              <a:t> </a:t>
            </a:r>
            <a:r>
              <a:rPr lang="en-US" altLang="en-US" i="1"/>
              <a:t>Dianthus barbatus</a:t>
            </a:r>
            <a:r>
              <a:rPr lang="en-US" altLang="en-US"/>
              <a:t> is an interesting species.  They do very well in Georgia and are excellent fall and spring sources of color.  Modern hybrids are classified as biennials, but in fact, in Georgia, they tend to segregate into “annual types” that live one fall and spring cycle, then die in the summer; and “perennial types” that live one to two years, sometimes more.  Red cultivars are often more hardy than pinks and whites. </a:t>
            </a:r>
          </a:p>
        </p:txBody>
      </p:sp>
    </p:spTree>
    <p:extLst>
      <p:ext uri="{BB962C8B-B14F-4D97-AF65-F5344CB8AC3E}">
        <p14:creationId xmlns:p14="http://schemas.microsoft.com/office/powerpoint/2010/main" val="10900423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8BB84-D966-494D-B088-02113C0DF1A2}" type="slidenum">
              <a:rPr lang="en-US" altLang="en-US"/>
              <a:pPr/>
              <a:t>84</a:t>
            </a:fld>
            <a:endParaRPr lang="en-US" altLang="en-US"/>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ltLang="en-US" b="1"/>
              <a:t>Annual Vines</a:t>
            </a:r>
          </a:p>
        </p:txBody>
      </p:sp>
    </p:spTree>
    <p:extLst>
      <p:ext uri="{BB962C8B-B14F-4D97-AF65-F5344CB8AC3E}">
        <p14:creationId xmlns:p14="http://schemas.microsoft.com/office/powerpoint/2010/main" val="1579939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3F9ED-07D7-8641-8A3C-74A8E8A7A2C6}" type="slidenum">
              <a:rPr lang="en-US" altLang="en-US"/>
              <a:pPr/>
              <a:t>85</a:t>
            </a:fld>
            <a:endParaRPr lang="en-US" alt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ltLang="en-US" b="1" i="1"/>
              <a:t>Passiflora</a:t>
            </a:r>
            <a:r>
              <a:rPr lang="en-US" altLang="en-US" b="1"/>
              <a:t> ‘Byron’s Beauty’:</a:t>
            </a:r>
            <a:r>
              <a:rPr lang="en-US" altLang="en-US"/>
              <a:t>  This hybrid was bred at the USDA station at Byron, Georgia and is perhaps the best Passiflora available.  It is sterile, does not send out runners, has fragrant blooms, and is a magnet for butterflies and their larvae  caterpillars).  It grows fast and is then killed by frost.  A wonderful patio plant if established early and grown in full sun. </a:t>
            </a:r>
          </a:p>
        </p:txBody>
      </p:sp>
    </p:spTree>
    <p:extLst>
      <p:ext uri="{BB962C8B-B14F-4D97-AF65-F5344CB8AC3E}">
        <p14:creationId xmlns:p14="http://schemas.microsoft.com/office/powerpoint/2010/main" val="11147652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D0D9E-E6E3-DE4A-914C-8C0FBB87FBC9}" type="slidenum">
              <a:rPr lang="en-US" altLang="en-US"/>
              <a:pPr/>
              <a:t>86</a:t>
            </a:fld>
            <a:endParaRPr lang="en-US" altLang="en-US"/>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ltLang="en-US" b="1" i="1"/>
              <a:t>Ipomoea sloteri</a:t>
            </a:r>
            <a:r>
              <a:rPr lang="en-US" altLang="en-US" b="1"/>
              <a:t>:</a:t>
            </a:r>
            <a:r>
              <a:rPr lang="en-US" altLang="en-US"/>
              <a:t>  The Cardinal Climber is an old-timey plant sometimes called Hummingbird Vine.  It is different from the Cypress Vine in that </a:t>
            </a:r>
            <a:r>
              <a:rPr lang="en-US" altLang="en-US" i="1"/>
              <a:t>I. sloteri</a:t>
            </a:r>
            <a:r>
              <a:rPr lang="en-US" altLang="en-US"/>
              <a:t> has larger flowers and wider leaves.  It can be invasive in well-tended gardens as it re-seeds prolifically, but if given a trellis or deck railing, it rarely escapes to other areas.  Start seeds in January in a sunny window for best possible plants in summer. </a:t>
            </a:r>
          </a:p>
        </p:txBody>
      </p:sp>
    </p:spTree>
    <p:extLst>
      <p:ext uri="{BB962C8B-B14F-4D97-AF65-F5344CB8AC3E}">
        <p14:creationId xmlns:p14="http://schemas.microsoft.com/office/powerpoint/2010/main" val="12123211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63615-9F02-9348-84E2-3A4CA076DB0B}" type="slidenum">
              <a:rPr lang="en-US" altLang="en-US"/>
              <a:pPr/>
              <a:t>87</a:t>
            </a:fld>
            <a:endParaRPr lang="en-US" altLang="en-US"/>
          </a:p>
        </p:txBody>
      </p:sp>
      <p:sp>
        <p:nvSpPr>
          <p:cNvPr id="342018" name="Rectangle 2"/>
          <p:cNvSpPr>
            <a:spLocks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ltLang="en-US" b="1" i="1"/>
              <a:t>Ipomoea quamoclit</a:t>
            </a:r>
            <a:r>
              <a:rPr lang="en-US" altLang="en-US" b="1"/>
              <a:t>:</a:t>
            </a:r>
            <a:r>
              <a:rPr lang="en-US" altLang="en-US"/>
              <a:t>  The Cypress Vine is a great hummingbird attractor and is very easy to grow rapidly from seed.  It requires warm temperatures to grow well and begins to bloom regularly in late June.  Peak bloom is August through October.  This plant re-seeds more aggressively than the Cardinal Climber, and plants will spring up unexpectedly, years later.  Choose location carefully. </a:t>
            </a:r>
          </a:p>
        </p:txBody>
      </p:sp>
    </p:spTree>
    <p:extLst>
      <p:ext uri="{BB962C8B-B14F-4D97-AF65-F5344CB8AC3E}">
        <p14:creationId xmlns:p14="http://schemas.microsoft.com/office/powerpoint/2010/main" val="1569606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A992D-64F8-6D43-AE09-EA8F2BC85118}" type="slidenum">
              <a:rPr lang="en-US" altLang="en-US"/>
              <a:pPr/>
              <a:t>88</a:t>
            </a:fld>
            <a:endParaRPr lang="en-US" altLang="en-US"/>
          </a:p>
        </p:txBody>
      </p:sp>
      <p:sp>
        <p:nvSpPr>
          <p:cNvPr id="343042" name="Rectangle 2"/>
          <p:cNvSpPr>
            <a:spLocks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b="1" i="1"/>
              <a:t>Ipomoea tricolor</a:t>
            </a:r>
            <a:r>
              <a:rPr lang="en-US" altLang="en-US" b="1"/>
              <a:t>:  </a:t>
            </a:r>
            <a:r>
              <a:rPr lang="en-US" altLang="en-US"/>
              <a:t>The Morning Glory is a wonderful flowering vine, as long as you take into account re-seeding and rampant growth.  New cultivars of this popular vine now have many colors.  Plants bloom August through November and are spectacular in morning sun.  Scratch the seed coat with a file to allow water to penetrate for higher germination percentages, and do not use seed collected in the wild as most will express only the dominant deep purple color. </a:t>
            </a:r>
          </a:p>
        </p:txBody>
      </p:sp>
    </p:spTree>
    <p:extLst>
      <p:ext uri="{BB962C8B-B14F-4D97-AF65-F5344CB8AC3E}">
        <p14:creationId xmlns:p14="http://schemas.microsoft.com/office/powerpoint/2010/main" val="927087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09B17-EB2F-2243-8649-3261509E1720}" type="slidenum">
              <a:rPr lang="en-US" altLang="en-US"/>
              <a:pPr/>
              <a:t>89</a:t>
            </a:fld>
            <a:endParaRPr lang="en-US" altLang="en-US"/>
          </a:p>
        </p:txBody>
      </p:sp>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b="1" i="1"/>
              <a:t>Mandevilla sanderi</a:t>
            </a:r>
            <a:r>
              <a:rPr lang="en-US" altLang="en-US" b="1"/>
              <a:t>:  </a:t>
            </a:r>
            <a:r>
              <a:rPr lang="en-US" altLang="en-US"/>
              <a:t>Mandevilla Vine is an elegant vine with graceful pink flowers that adorns mail boxes and deck railings throughout the state.  Purchasing established plants is best.  Being a tropical plant, they will require adequate moisture and fertility, as well as full sun to bloom as expected. Mandevilla vine now comes in many colors including red, white and deep pink.</a:t>
            </a:r>
          </a:p>
        </p:txBody>
      </p:sp>
    </p:spTree>
    <p:extLst>
      <p:ext uri="{BB962C8B-B14F-4D97-AF65-F5344CB8AC3E}">
        <p14:creationId xmlns:p14="http://schemas.microsoft.com/office/powerpoint/2010/main" val="156353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5C002-9589-7A4E-B2DB-E9BFB850B325}" type="slidenum">
              <a:rPr lang="en-US" altLang="en-US"/>
              <a:pPr/>
              <a:t>9</a:t>
            </a:fld>
            <a:endParaRPr lang="en-US" altLang="en-US"/>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ltLang="en-US" b="1"/>
              <a:t>Installing Annuals:</a:t>
            </a:r>
            <a:r>
              <a:rPr lang="en-US" altLang="en-US"/>
              <a:t>  Our presentation today is going to focus on how to properly install annual flowers and learn about the many species and cultivars available.</a:t>
            </a:r>
          </a:p>
        </p:txBody>
      </p:sp>
    </p:spTree>
    <p:extLst>
      <p:ext uri="{BB962C8B-B14F-4D97-AF65-F5344CB8AC3E}">
        <p14:creationId xmlns:p14="http://schemas.microsoft.com/office/powerpoint/2010/main" val="2865028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790DD-C2D5-1D47-8B62-9D27F1CB5BB1}" type="slidenum">
              <a:rPr lang="en-US" altLang="en-US"/>
              <a:pPr/>
              <a:t>90</a:t>
            </a:fld>
            <a:endParaRPr lang="en-US" altLang="en-US"/>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ltLang="en-US" b="1" i="1"/>
              <a:t>Allamanda cathartica</a:t>
            </a:r>
            <a:r>
              <a:rPr lang="en-US" altLang="en-US" b="1"/>
              <a:t>:</a:t>
            </a:r>
            <a:r>
              <a:rPr lang="en-US" altLang="en-US"/>
              <a:t>  This is a large vine used exactly the same way Mandevilla is used.  It requires full sun to bloom and can grow 12-15 feet per season.  Plan for a fairly heavy vine if considering trellises. </a:t>
            </a:r>
          </a:p>
        </p:txBody>
      </p:sp>
    </p:spTree>
    <p:extLst>
      <p:ext uri="{BB962C8B-B14F-4D97-AF65-F5344CB8AC3E}">
        <p14:creationId xmlns:p14="http://schemas.microsoft.com/office/powerpoint/2010/main" val="17226890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728DD-8F74-D44D-99DC-BD222E995B64}" type="slidenum">
              <a:rPr lang="en-US" altLang="en-US"/>
              <a:pPr/>
              <a:t>91</a:t>
            </a:fld>
            <a:endParaRPr lang="en-US" altLang="en-US"/>
          </a:p>
        </p:txBody>
      </p:sp>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b="1" i="1"/>
              <a:t>Dolichos lablab</a:t>
            </a:r>
            <a:r>
              <a:rPr lang="en-US" altLang="en-US" b="1"/>
              <a:t>:</a:t>
            </a:r>
            <a:r>
              <a:rPr lang="en-US" altLang="en-US"/>
              <a:t>  Lablab Vine, or Purple Hyacinth Vine, is an easy to grow vine with pea-like purple flowers that produce deep purple pods. Scratch seed coats with a file to allow water penetration for rapid germination, and start indoors in February for large plants in May that will bloom quickly.  Purple pods make attractive additions in fresh cut arrangements. </a:t>
            </a:r>
          </a:p>
        </p:txBody>
      </p:sp>
    </p:spTree>
    <p:extLst>
      <p:ext uri="{BB962C8B-B14F-4D97-AF65-F5344CB8AC3E}">
        <p14:creationId xmlns:p14="http://schemas.microsoft.com/office/powerpoint/2010/main" val="8602504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42F76-2F05-8E4F-8EA2-39AD55FC694A}" type="slidenum">
              <a:rPr lang="en-US" altLang="en-US"/>
              <a:pPr/>
              <a:t>92</a:t>
            </a:fld>
            <a:endParaRPr lang="en-US" altLang="en-US"/>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b="1" i="1"/>
              <a:t>Lathyrus odoratus </a:t>
            </a:r>
            <a:r>
              <a:rPr lang="en-US" altLang="en-US" b="1"/>
              <a:t>:</a:t>
            </a:r>
            <a:r>
              <a:rPr lang="en-US" altLang="en-US"/>
              <a:t>  Many gardeners feel they cannot grow Sweet Peas in Georgia.  However, Sweet Peas appear late in August on roadsides from Sea Island to Blairsville.  The key is to germinate them in February, and plant them in full sun early in March. They will grow quickly and reach blooming size by mid-April.  Fertilize and water them throughout the season.  Depending on the summer heat, they may continue to bloom in summer or die out.  If they do survive, the fall color is wonderful. </a:t>
            </a:r>
          </a:p>
        </p:txBody>
      </p:sp>
    </p:spTree>
    <p:extLst>
      <p:ext uri="{BB962C8B-B14F-4D97-AF65-F5344CB8AC3E}">
        <p14:creationId xmlns:p14="http://schemas.microsoft.com/office/powerpoint/2010/main" val="13695864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C5C83-254F-F74A-9899-C8B7C40F48E6}" type="slidenum">
              <a:rPr lang="en-US" altLang="en-US"/>
              <a:pPr/>
              <a:t>93</a:t>
            </a:fld>
            <a:endParaRPr lang="en-US" altLang="en-US"/>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b="1" i="1"/>
              <a:t>Tropaoleum majus</a:t>
            </a:r>
            <a:r>
              <a:rPr lang="en-US" altLang="en-US" b="1"/>
              <a:t>:</a:t>
            </a:r>
            <a:r>
              <a:rPr lang="en-US" altLang="en-US"/>
              <a:t>  Nasturtiums are edible vines that are beautiful in early and late spring, producing peppery tasting leaves and orange blooms.  Unless kept moist and shaded from mid-day sun, they tend to decline in mid-summer.  Fall planted vines rarely achieve size sufficient to bloom.  Why bother?  Nasturtiums are perfect as spring and early summer filler before your Allamanda and Madevillia take center stage and bloom. </a:t>
            </a:r>
          </a:p>
        </p:txBody>
      </p:sp>
    </p:spTree>
    <p:extLst>
      <p:ext uri="{BB962C8B-B14F-4D97-AF65-F5344CB8AC3E}">
        <p14:creationId xmlns:p14="http://schemas.microsoft.com/office/powerpoint/2010/main" val="19092828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43C97-3063-4C4E-AD68-9E9EBE054EB4}" type="slidenum">
              <a:rPr lang="en-US" altLang="en-US"/>
              <a:pPr/>
              <a:t>94</a:t>
            </a:fld>
            <a:endParaRPr lang="en-US" alt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1" i="1"/>
              <a:t>Vigna caracalla</a:t>
            </a:r>
            <a:r>
              <a:rPr lang="en-US" altLang="en-US" b="1"/>
              <a:t>:  </a:t>
            </a:r>
            <a:r>
              <a:rPr lang="en-US" altLang="en-US"/>
              <a:t>Usually grown from seed, the Snail Vine takes time to get sufficient size to flower, but once there, it is a steady producer of curly sky-blue or lavender flowers that resemble snails.  Full sun, organic soils, frequent watering and consistent fertility are a must to get good results.  When cared for, this vine can grow 20 feet per season. </a:t>
            </a:r>
          </a:p>
        </p:txBody>
      </p:sp>
    </p:spTree>
    <p:extLst>
      <p:ext uri="{BB962C8B-B14F-4D97-AF65-F5344CB8AC3E}">
        <p14:creationId xmlns:p14="http://schemas.microsoft.com/office/powerpoint/2010/main" val="16156182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6B108-A627-6D43-9707-A2A1809A2E11}" type="slidenum">
              <a:rPr lang="en-US" altLang="en-US"/>
              <a:pPr/>
              <a:t>95</a:t>
            </a:fld>
            <a:endParaRPr lang="en-US" altLang="en-US"/>
          </a:p>
        </p:txBody>
      </p:sp>
      <p:sp>
        <p:nvSpPr>
          <p:cNvPr id="350210" name="Rectangle 2"/>
          <p:cNvSpPr>
            <a:spLocks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altLang="en-US" b="1"/>
              <a:t>Annuals For Cut Flowers</a:t>
            </a:r>
            <a:r>
              <a:rPr lang="en-US" altLang="en-US"/>
              <a:t> </a:t>
            </a:r>
          </a:p>
        </p:txBody>
      </p:sp>
    </p:spTree>
    <p:extLst>
      <p:ext uri="{BB962C8B-B14F-4D97-AF65-F5344CB8AC3E}">
        <p14:creationId xmlns:p14="http://schemas.microsoft.com/office/powerpoint/2010/main" val="9123757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90AC-DB93-5142-AE49-C50F63A718BD}" type="slidenum">
              <a:rPr lang="en-US" altLang="en-US"/>
              <a:pPr/>
              <a:t>96</a:t>
            </a:fld>
            <a:endParaRPr lang="en-US" altLang="en-US"/>
          </a:p>
        </p:txBody>
      </p:sp>
      <p:sp>
        <p:nvSpPr>
          <p:cNvPr id="351234" name="Rectangle 2"/>
          <p:cNvSpPr>
            <a:spLocks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ltLang="en-US" b="1" i="1"/>
              <a:t>Verbascum</a:t>
            </a:r>
            <a:r>
              <a:rPr lang="en-US" altLang="en-US" b="1"/>
              <a:t> ‘Southern Charm’:</a:t>
            </a:r>
            <a:r>
              <a:rPr lang="en-US" altLang="en-US"/>
              <a:t>  Southern Charm is the one Verbascum cultivar that does well in the South.  This plant is being promoted by several plant companies. However, it has one flaw.  It must be deadheaded immediately when the bloom stalk declines, or the plant will simply die. One can generate three to four flushes of blooms by deadheading, and the plant become bushier and more impressive after each deadheading. </a:t>
            </a:r>
          </a:p>
        </p:txBody>
      </p:sp>
    </p:spTree>
    <p:extLst>
      <p:ext uri="{BB962C8B-B14F-4D97-AF65-F5344CB8AC3E}">
        <p14:creationId xmlns:p14="http://schemas.microsoft.com/office/powerpoint/2010/main" val="12659738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114DC-E38B-0A43-8935-EB113AF49181}" type="slidenum">
              <a:rPr lang="en-US" altLang="en-US"/>
              <a:pPr/>
              <a:t>97</a:t>
            </a:fld>
            <a:endParaRPr lang="en-US" altLang="en-US"/>
          </a:p>
        </p:txBody>
      </p:sp>
      <p:sp>
        <p:nvSpPr>
          <p:cNvPr id="352258" name="Rectangle 2"/>
          <p:cNvSpPr>
            <a:spLocks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ltLang="en-US" b="1" i="1"/>
              <a:t>Cosmos bipinnatus</a:t>
            </a:r>
            <a:r>
              <a:rPr lang="en-US" altLang="en-US" b="1"/>
              <a:t>:</a:t>
            </a:r>
            <a:r>
              <a:rPr lang="en-US" altLang="en-US"/>
              <a:t>  Cosmos deserves an award.  It is drought tolerant and easily grown from seed. It blooms all summer, even in dry, hot weather.  For best results, plant seed in late March, and fertilize immediately upon seeding.  It will not require fertility being added until mid-summer, when a trimming and fertilization will cause a flush of late summer and early fall color. </a:t>
            </a:r>
          </a:p>
        </p:txBody>
      </p:sp>
    </p:spTree>
    <p:extLst>
      <p:ext uri="{BB962C8B-B14F-4D97-AF65-F5344CB8AC3E}">
        <p14:creationId xmlns:p14="http://schemas.microsoft.com/office/powerpoint/2010/main" val="21022246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1019A-E886-A446-BA06-6EE65B839A6B}" type="slidenum">
              <a:rPr lang="en-US" altLang="en-US"/>
              <a:pPr/>
              <a:t>98</a:t>
            </a:fld>
            <a:endParaRPr lang="en-US" altLang="en-US"/>
          </a:p>
        </p:txBody>
      </p:sp>
      <p:sp>
        <p:nvSpPr>
          <p:cNvPr id="353282" name="Rectangle 2"/>
          <p:cNvSpPr>
            <a:spLocks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b="1" i="1"/>
              <a:t>Dianthus chinensis</a:t>
            </a:r>
            <a:r>
              <a:rPr lang="en-US" altLang="en-US" b="1"/>
              <a:t>:</a:t>
            </a:r>
            <a:r>
              <a:rPr lang="en-US" altLang="en-US"/>
              <a:t>  These Dianthus are true annuals.  Seed planted in November will generate a colony of mixed light pinks, reds, whites, shaded, and clear-petaled flowers.  However, the real treat is its fragrant flowers.  This is a plant that our grandmothers cherished for kitchen cut flowers.  It tends to die in late May.  Seed collected at that time will bloom true to type for many years. </a:t>
            </a:r>
          </a:p>
        </p:txBody>
      </p:sp>
    </p:spTree>
    <p:extLst>
      <p:ext uri="{BB962C8B-B14F-4D97-AF65-F5344CB8AC3E}">
        <p14:creationId xmlns:p14="http://schemas.microsoft.com/office/powerpoint/2010/main" val="16880934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3F9FC-FE07-FD47-9836-C6E181F6E9F1}" type="slidenum">
              <a:rPr lang="en-US" altLang="en-US"/>
              <a:pPr/>
              <a:t>99</a:t>
            </a:fld>
            <a:endParaRPr lang="en-US" altLang="en-US"/>
          </a:p>
        </p:txBody>
      </p:sp>
      <p:sp>
        <p:nvSpPr>
          <p:cNvPr id="354306" name="Rectangle 2"/>
          <p:cNvSpPr>
            <a:spLocks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b="1" i="1"/>
              <a:t>Alstroemeria aurea</a:t>
            </a:r>
            <a:r>
              <a:rPr lang="en-US" altLang="en-US" b="1"/>
              <a:t>:</a:t>
            </a:r>
            <a:r>
              <a:rPr lang="en-US" altLang="en-US"/>
              <a:t>  Peruvian Lily is sometimes referred to as a tender perennial in south Georgia because it survives the winter.  However, it is really a hardy annual statewide, as it often succumbs to summer heat rather than cold.  Alstroemeria makes a great selection for cut flowers as the flowers seem to last forever in a vase.  High organic soils, consistent fertility, and moisture will ensure strong flower stalks.  If they return next year, all the better. </a:t>
            </a:r>
          </a:p>
        </p:txBody>
      </p:sp>
    </p:spTree>
    <p:extLst>
      <p:ext uri="{BB962C8B-B14F-4D97-AF65-F5344CB8AC3E}">
        <p14:creationId xmlns:p14="http://schemas.microsoft.com/office/powerpoint/2010/main" val="137998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A304F6-D5BA-EA4E-9370-990A56496984}" type="slidenum">
              <a:rPr lang="en-US" altLang="en-US"/>
              <a:pPr/>
              <a:t>‹#›</a:t>
            </a:fld>
            <a:endParaRPr lang="en-US" altLang="en-US"/>
          </a:p>
        </p:txBody>
      </p:sp>
    </p:spTree>
    <p:extLst>
      <p:ext uri="{BB962C8B-B14F-4D97-AF65-F5344CB8AC3E}">
        <p14:creationId xmlns:p14="http://schemas.microsoft.com/office/powerpoint/2010/main" val="144233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4C7340-6A33-5542-975E-8C7992E01DB9}" type="slidenum">
              <a:rPr lang="en-US" altLang="en-US"/>
              <a:pPr/>
              <a:t>‹#›</a:t>
            </a:fld>
            <a:endParaRPr lang="en-US" altLang="en-US"/>
          </a:p>
        </p:txBody>
      </p:sp>
    </p:spTree>
    <p:extLst>
      <p:ext uri="{BB962C8B-B14F-4D97-AF65-F5344CB8AC3E}">
        <p14:creationId xmlns:p14="http://schemas.microsoft.com/office/powerpoint/2010/main" val="67597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80A873-A23E-734E-A6AF-FBF483B34844}" type="slidenum">
              <a:rPr lang="en-US" altLang="en-US"/>
              <a:pPr/>
              <a:t>‹#›</a:t>
            </a:fld>
            <a:endParaRPr lang="en-US" altLang="en-US"/>
          </a:p>
        </p:txBody>
      </p:sp>
    </p:spTree>
    <p:extLst>
      <p:ext uri="{BB962C8B-B14F-4D97-AF65-F5344CB8AC3E}">
        <p14:creationId xmlns:p14="http://schemas.microsoft.com/office/powerpoint/2010/main" val="9239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830EC4D-C62A-7346-ADC3-FF0A7D591395}" type="slidenum">
              <a:rPr lang="en-US" altLang="en-US"/>
              <a:pPr/>
              <a:t>‹#›</a:t>
            </a:fld>
            <a:endParaRPr lang="en-US" altLang="en-US"/>
          </a:p>
        </p:txBody>
      </p:sp>
    </p:spTree>
    <p:extLst>
      <p:ext uri="{BB962C8B-B14F-4D97-AF65-F5344CB8AC3E}">
        <p14:creationId xmlns:p14="http://schemas.microsoft.com/office/powerpoint/2010/main" val="44447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CDA09E8-00C8-BA4D-8228-7623248BDD8F}" type="slidenum">
              <a:rPr lang="en-US" altLang="en-US"/>
              <a:pPr/>
              <a:t>‹#›</a:t>
            </a:fld>
            <a:endParaRPr lang="en-US" altLang="en-US"/>
          </a:p>
        </p:txBody>
      </p:sp>
    </p:spTree>
    <p:extLst>
      <p:ext uri="{BB962C8B-B14F-4D97-AF65-F5344CB8AC3E}">
        <p14:creationId xmlns:p14="http://schemas.microsoft.com/office/powerpoint/2010/main" val="134901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11F739-AEC2-9A4A-A3EB-0AF230F11035}" type="slidenum">
              <a:rPr lang="en-US" altLang="en-US"/>
              <a:pPr/>
              <a:t>‹#›</a:t>
            </a:fld>
            <a:endParaRPr lang="en-US" altLang="en-US"/>
          </a:p>
        </p:txBody>
      </p:sp>
    </p:spTree>
    <p:extLst>
      <p:ext uri="{BB962C8B-B14F-4D97-AF65-F5344CB8AC3E}">
        <p14:creationId xmlns:p14="http://schemas.microsoft.com/office/powerpoint/2010/main" val="52601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93F7E2-7170-364C-8BD9-14CDD34BB86E}" type="slidenum">
              <a:rPr lang="en-US" altLang="en-US"/>
              <a:pPr/>
              <a:t>‹#›</a:t>
            </a:fld>
            <a:endParaRPr lang="en-US" altLang="en-US"/>
          </a:p>
        </p:txBody>
      </p:sp>
    </p:spTree>
    <p:extLst>
      <p:ext uri="{BB962C8B-B14F-4D97-AF65-F5344CB8AC3E}">
        <p14:creationId xmlns:p14="http://schemas.microsoft.com/office/powerpoint/2010/main" val="166193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A77C4C-597F-9D4A-8086-FD2794EEC971}" type="slidenum">
              <a:rPr lang="en-US" altLang="en-US"/>
              <a:pPr/>
              <a:t>‹#›</a:t>
            </a:fld>
            <a:endParaRPr lang="en-US" altLang="en-US"/>
          </a:p>
        </p:txBody>
      </p:sp>
    </p:spTree>
    <p:extLst>
      <p:ext uri="{BB962C8B-B14F-4D97-AF65-F5344CB8AC3E}">
        <p14:creationId xmlns:p14="http://schemas.microsoft.com/office/powerpoint/2010/main" val="196032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AF29690-52F1-F848-BF9F-DC18F927542E}" type="slidenum">
              <a:rPr lang="en-US" altLang="en-US"/>
              <a:pPr/>
              <a:t>‹#›</a:t>
            </a:fld>
            <a:endParaRPr lang="en-US" altLang="en-US"/>
          </a:p>
        </p:txBody>
      </p:sp>
    </p:spTree>
    <p:extLst>
      <p:ext uri="{BB962C8B-B14F-4D97-AF65-F5344CB8AC3E}">
        <p14:creationId xmlns:p14="http://schemas.microsoft.com/office/powerpoint/2010/main" val="47821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213EE42-E4E5-5644-804D-92715192D5AA}" type="slidenum">
              <a:rPr lang="en-US" altLang="en-US"/>
              <a:pPr/>
              <a:t>‹#›</a:t>
            </a:fld>
            <a:endParaRPr lang="en-US" altLang="en-US"/>
          </a:p>
        </p:txBody>
      </p:sp>
    </p:spTree>
    <p:extLst>
      <p:ext uri="{BB962C8B-B14F-4D97-AF65-F5344CB8AC3E}">
        <p14:creationId xmlns:p14="http://schemas.microsoft.com/office/powerpoint/2010/main" val="144178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0A4B5C9-3005-F148-913F-C6CC2CE14562}" type="slidenum">
              <a:rPr lang="en-US" altLang="en-US"/>
              <a:pPr/>
              <a:t>‹#›</a:t>
            </a:fld>
            <a:endParaRPr lang="en-US" altLang="en-US"/>
          </a:p>
        </p:txBody>
      </p:sp>
    </p:spTree>
    <p:extLst>
      <p:ext uri="{BB962C8B-B14F-4D97-AF65-F5344CB8AC3E}">
        <p14:creationId xmlns:p14="http://schemas.microsoft.com/office/powerpoint/2010/main" val="196200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A98FFC-6864-E94C-9575-74B88F6EBADD}" type="slidenum">
              <a:rPr lang="en-US" altLang="en-US"/>
              <a:pPr/>
              <a:t>‹#›</a:t>
            </a:fld>
            <a:endParaRPr lang="en-US" altLang="en-US"/>
          </a:p>
        </p:txBody>
      </p:sp>
    </p:spTree>
    <p:extLst>
      <p:ext uri="{BB962C8B-B14F-4D97-AF65-F5344CB8AC3E}">
        <p14:creationId xmlns:p14="http://schemas.microsoft.com/office/powerpoint/2010/main" val="73434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02C176-08C2-7A42-A94E-366358E20F55}" type="slidenum">
              <a:rPr lang="en-US" altLang="en-US"/>
              <a:pPr/>
              <a:t>‹#›</a:t>
            </a:fld>
            <a:endParaRPr lang="en-US" altLang="en-US"/>
          </a:p>
        </p:txBody>
      </p:sp>
    </p:spTree>
    <p:extLst>
      <p:ext uri="{BB962C8B-B14F-4D97-AF65-F5344CB8AC3E}">
        <p14:creationId xmlns:p14="http://schemas.microsoft.com/office/powerpoint/2010/main" val="605173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i="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mn-lt"/>
              </a:defRPr>
            </a:lvl1pPr>
          </a:lstStyle>
          <a:p>
            <a:fld id="{B4FCB8A6-EC20-D84C-B0A2-38C8105D54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image" Target="../media/image98.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99.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image" Target="../media/image9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100.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 Id="rId3" Type="http://schemas.openxmlformats.org/officeDocument/2006/relationships/image" Target="../media/image101.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 Id="rId3" Type="http://schemas.openxmlformats.org/officeDocument/2006/relationships/image" Target="../media/image102.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 Id="rId3" Type="http://schemas.openxmlformats.org/officeDocument/2006/relationships/image" Target="../media/image103.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 Id="rId3" Type="http://schemas.openxmlformats.org/officeDocument/2006/relationships/image" Target="../media/image104.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image" Target="../media/image10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 Id="rId3" Type="http://schemas.openxmlformats.org/officeDocument/2006/relationships/image" Target="../media/image10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 Id="rId3" Type="http://schemas.openxmlformats.org/officeDocument/2006/relationships/image" Target="../media/image107.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108.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10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 Id="rId3" Type="http://schemas.openxmlformats.org/officeDocument/2006/relationships/image" Target="../media/image110.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 Id="rId3" Type="http://schemas.openxmlformats.org/officeDocument/2006/relationships/image" Target="../media/image111.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 Id="rId3" Type="http://schemas.openxmlformats.org/officeDocument/2006/relationships/image" Target="../media/image112.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 Id="rId3" Type="http://schemas.openxmlformats.org/officeDocument/2006/relationships/image" Target="../media/image113.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 Id="rId3" Type="http://schemas.openxmlformats.org/officeDocument/2006/relationships/image" Target="../media/image114.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 Id="rId3" Type="http://schemas.openxmlformats.org/officeDocument/2006/relationships/image" Target="../media/image115.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 Id="rId3" Type="http://schemas.openxmlformats.org/officeDocument/2006/relationships/image" Target="../media/image1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0.xml"/><Relationship Id="rId3" Type="http://schemas.openxmlformats.org/officeDocument/2006/relationships/image" Target="../media/image11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 Id="rId3" Type="http://schemas.openxmlformats.org/officeDocument/2006/relationships/image" Target="../media/image81.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2.xml"/><Relationship Id="rId3" Type="http://schemas.openxmlformats.org/officeDocument/2006/relationships/image" Target="../media/image118.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3.xml"/><Relationship Id="rId3" Type="http://schemas.openxmlformats.org/officeDocument/2006/relationships/image" Target="../media/image11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4.xml"/><Relationship Id="rId3" Type="http://schemas.openxmlformats.org/officeDocument/2006/relationships/image" Target="../media/image120.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5.xml"/><Relationship Id="rId3" Type="http://schemas.openxmlformats.org/officeDocument/2006/relationships/image" Target="../media/image121.jpeg"/></Relationships>
</file>

<file path=ppt/slides/_rels/slide126.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image" Target="../media/image123.jpeg"/><Relationship Id="rId1" Type="http://schemas.openxmlformats.org/officeDocument/2006/relationships/slideLayout" Target="../slideLayouts/slideLayout7.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 Id="rId3" Type="http://schemas.openxmlformats.org/officeDocument/2006/relationships/image" Target="../media/image1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4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4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51.jpe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5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5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5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5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6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6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6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6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6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6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6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7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7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7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7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 Id="rId3" Type="http://schemas.openxmlformats.org/officeDocument/2006/relationships/image" Target="../media/image7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7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7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7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7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7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image" Target="../media/image8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 Id="rId3" Type="http://schemas.openxmlformats.org/officeDocument/2006/relationships/image" Target="../media/image8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8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83.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8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8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8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8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image" Target="../media/image88.jpeg"/></Relationships>
</file>

<file path=ppt/slides/_rels/slide92.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jpeg"/><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9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92.jpeg"/></Relationships>
</file>

<file path=ppt/slides/_rels/slide95.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9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93.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image" Target="../media/image96.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 Id="rId3" Type="http://schemas.openxmlformats.org/officeDocument/2006/relationships/image" Target="../media/image9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CC"/>
            </a:gs>
            <a:gs pos="50000">
              <a:srgbClr val="D6ADFF"/>
            </a:gs>
            <a:gs pos="100000">
              <a:srgbClr val="6600CC"/>
            </a:gs>
          </a:gsLst>
          <a:lin ang="5400000" scaled="1"/>
        </a:gra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10B957A-41FC-8F49-A39E-2BA54ACA1048}" type="slidenum">
              <a:rPr lang="en-US" altLang="en-US"/>
              <a:pPr/>
              <a:t>1</a:t>
            </a:fld>
            <a:endParaRPr lang="en-US" altLang="en-US"/>
          </a:p>
        </p:txBody>
      </p:sp>
      <p:pic>
        <p:nvPicPr>
          <p:cNvPr id="386052" name="Picture 4"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1473C5A-04B5-2142-BDE6-2A717A8E92FC}" type="slidenum">
              <a:rPr lang="en-US" altLang="en-US"/>
              <a:pPr/>
              <a:t>10</a:t>
            </a:fld>
            <a:endParaRPr lang="en-US" altLang="en-US"/>
          </a:p>
        </p:txBody>
      </p:sp>
      <p:pic>
        <p:nvPicPr>
          <p:cNvPr id="232450" name="Picture 2" descr="pgms36"/>
          <p:cNvPicPr>
            <a:picLocks noChangeAspect="1" noChangeArrowheads="1"/>
          </p:cNvPicPr>
          <p:nvPr/>
        </p:nvPicPr>
        <p:blipFill>
          <a:blip r:embed="rId3">
            <a:lum bright="-14000" contrast="44000"/>
            <a:extLst>
              <a:ext uri="{28A0092B-C50C-407E-A947-70E740481C1C}">
                <a14:useLocalDpi xmlns:a14="http://schemas.microsoft.com/office/drawing/2010/main" val="0"/>
              </a:ext>
            </a:extLst>
          </a:blip>
          <a:srcRect/>
          <a:stretch>
            <a:fillRect/>
          </a:stretch>
        </p:blipFill>
        <p:spPr bwMode="auto">
          <a:xfrm>
            <a:off x="1676400" y="13716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32451" name="Rectangle 3"/>
          <p:cNvSpPr>
            <a:spLocks noGrp="1" noChangeArrowheads="1"/>
          </p:cNvSpPr>
          <p:nvPr>
            <p:ph type="body" idx="4294967295"/>
          </p:nvPr>
        </p:nvSpPr>
        <p:spPr>
          <a:xfrm>
            <a:off x="1371600" y="2133600"/>
            <a:ext cx="7772400" cy="4114800"/>
          </a:xfrm>
        </p:spPr>
        <p:txBody>
          <a:bodyPr/>
          <a:lstStyle/>
          <a:p>
            <a:pPr>
              <a:buClr>
                <a:srgbClr val="FFFF00"/>
              </a:buClr>
              <a:buFont typeface="Wingdings" charset="2"/>
              <a:buNone/>
            </a:pPr>
            <a:r>
              <a:rPr lang="en-US" altLang="en-US"/>
              <a:t> </a:t>
            </a:r>
          </a:p>
        </p:txBody>
      </p:sp>
      <p:sp>
        <p:nvSpPr>
          <p:cNvPr id="232452" name="Rectangle 4"/>
          <p:cNvSpPr>
            <a:spLocks noChangeArrowheads="1"/>
          </p:cNvSpPr>
          <p:nvPr/>
        </p:nvSpPr>
        <p:spPr bwMode="auto">
          <a:xfrm>
            <a:off x="1966913" y="381000"/>
            <a:ext cx="5210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 The Perfect Plant?   </a:t>
            </a:r>
          </a:p>
        </p:txBody>
      </p:sp>
    </p:spTree>
  </p:cSld>
  <p:clrMapOvr>
    <a:masterClrMapping/>
  </p:clrMapOvr>
  <p:transition spd="slow">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F7DC128F-BA3F-E74A-B05B-3B64EDE1A3AE}" type="slidenum">
              <a:rPr lang="en-US" altLang="en-US"/>
              <a:pPr/>
              <a:t>100</a:t>
            </a:fld>
            <a:endParaRPr lang="en-US" altLang="en-US"/>
          </a:p>
        </p:txBody>
      </p:sp>
      <p:sp>
        <p:nvSpPr>
          <p:cNvPr id="122884" name="Rectangle 4"/>
          <p:cNvSpPr>
            <a:spLocks noChangeArrowheads="1"/>
          </p:cNvSpPr>
          <p:nvPr/>
        </p:nvSpPr>
        <p:spPr bwMode="auto">
          <a:xfrm>
            <a:off x="1752600" y="228600"/>
            <a:ext cx="55499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Summer Snapdragon</a:t>
            </a:r>
          </a:p>
        </p:txBody>
      </p:sp>
      <p:sp>
        <p:nvSpPr>
          <p:cNvPr id="122885"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Container plant</a:t>
            </a:r>
          </a:p>
          <a:p>
            <a:pPr>
              <a:lnSpc>
                <a:spcPct val="70000"/>
              </a:lnSpc>
              <a:spcBef>
                <a:spcPct val="5000"/>
              </a:spcBef>
            </a:pPr>
            <a:r>
              <a:rPr lang="en-US" altLang="en-US" sz="2000" i="0">
                <a:solidFill>
                  <a:schemeClr val="bg1"/>
                </a:solidFill>
                <a:latin typeface="Bernhard Modern Roman" charset="0"/>
              </a:rPr>
              <a:t>	Border plant</a:t>
            </a:r>
          </a:p>
          <a:p>
            <a:pPr>
              <a:lnSpc>
                <a:spcPct val="70000"/>
              </a:lnSpc>
              <a:spcBef>
                <a:spcPct val="5000"/>
              </a:spcBef>
            </a:pPr>
            <a:r>
              <a:rPr lang="en-US" altLang="en-US" sz="2000" i="0">
                <a:solidFill>
                  <a:schemeClr val="bg1"/>
                </a:solidFill>
                <a:latin typeface="Bernhard Modern Roman" charset="0"/>
              </a:rPr>
              <a:t>	24 - 28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5 to 7-inch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Pinch at transplant</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122886" name="Rectangle 6"/>
          <p:cNvSpPr>
            <a:spLocks noChangeArrowheads="1"/>
          </p:cNvSpPr>
          <p:nvPr/>
        </p:nvSpPr>
        <p:spPr bwMode="auto">
          <a:xfrm>
            <a:off x="3276600" y="6019800"/>
            <a:ext cx="5345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Angelonia angustifolia ‘</a:t>
            </a:r>
            <a:r>
              <a:rPr lang="en-US" altLang="en-US" sz="2800" i="0">
                <a:solidFill>
                  <a:schemeClr val="hlink"/>
                </a:solidFill>
                <a:latin typeface="GoudyOlSt BT" charset="0"/>
              </a:rPr>
              <a:t>Angel Mist’</a:t>
            </a:r>
          </a:p>
        </p:txBody>
      </p:sp>
      <p:pic>
        <p:nvPicPr>
          <p:cNvPr id="122887" name="Picture 7" descr="Image2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4397375" cy="4754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34646B9-0E22-DD46-8AF6-9B52D0C67B25}" type="slidenum">
              <a:rPr lang="en-US" altLang="en-US"/>
              <a:pPr/>
              <a:t>101</a:t>
            </a:fld>
            <a:endParaRPr lang="en-US" altLang="en-US"/>
          </a:p>
        </p:txBody>
      </p:sp>
      <p:pic>
        <p:nvPicPr>
          <p:cNvPr id="123908" name="Picture 4" descr="Image131"/>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0" y="1409700"/>
            <a:ext cx="4800600" cy="435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3909" name="Rectangle 5"/>
          <p:cNvSpPr>
            <a:spLocks noChangeArrowheads="1"/>
          </p:cNvSpPr>
          <p:nvPr/>
        </p:nvSpPr>
        <p:spPr bwMode="auto">
          <a:xfrm>
            <a:off x="2160588" y="304800"/>
            <a:ext cx="50355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Bachelor’s Buttons</a:t>
            </a:r>
          </a:p>
        </p:txBody>
      </p:sp>
      <p:sp>
        <p:nvSpPr>
          <p:cNvPr id="123910"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Spring color</a:t>
            </a:r>
          </a:p>
          <a:p>
            <a:pPr>
              <a:lnSpc>
                <a:spcPct val="70000"/>
              </a:lnSpc>
              <a:spcBef>
                <a:spcPct val="5000"/>
              </a:spcBef>
            </a:pPr>
            <a:r>
              <a:rPr lang="en-US" altLang="en-US" sz="2000" i="0">
                <a:solidFill>
                  <a:schemeClr val="bg1"/>
                </a:solidFill>
                <a:latin typeface="Bernhard Modern Roman" charset="0"/>
              </a:rPr>
              <a:t>	Cut flower</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a:t>
            </a:r>
          </a:p>
          <a:p>
            <a:pPr>
              <a:lnSpc>
                <a:spcPct val="70000"/>
              </a:lnSpc>
              <a:spcBef>
                <a:spcPct val="5000"/>
              </a:spcBef>
            </a:pPr>
            <a:r>
              <a:rPr lang="en-US" altLang="en-US" sz="2000" i="0">
                <a:solidFill>
                  <a:schemeClr val="bg1"/>
                </a:solidFill>
                <a:latin typeface="Bernhard Modern Roman" charset="0"/>
              </a:rPr>
              <a:t>	Random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April – June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Reseeds</a:t>
            </a:r>
          </a:p>
          <a:p>
            <a:pPr>
              <a:lnSpc>
                <a:spcPct val="70000"/>
              </a:lnSpc>
              <a:spcBef>
                <a:spcPct val="5000"/>
              </a:spcBef>
            </a:pPr>
            <a:endParaRPr lang="en-US" altLang="en-US" i="0">
              <a:solidFill>
                <a:schemeClr val="hlink"/>
              </a:solidFill>
              <a:latin typeface="GoudyOlSt BT" charset="0"/>
            </a:endParaRPr>
          </a:p>
        </p:txBody>
      </p:sp>
      <p:sp>
        <p:nvSpPr>
          <p:cNvPr id="123911" name="Rectangle 7"/>
          <p:cNvSpPr>
            <a:spLocks noChangeArrowheads="1"/>
          </p:cNvSpPr>
          <p:nvPr/>
        </p:nvSpPr>
        <p:spPr bwMode="auto">
          <a:xfrm>
            <a:off x="4953000" y="5791200"/>
            <a:ext cx="2765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Centaurea cyanus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E2ED77F-3DEB-2943-9AF5-6B566AE81A1A}" type="slidenum">
              <a:rPr lang="en-US" altLang="en-US"/>
              <a:pPr/>
              <a:t>102</a:t>
            </a:fld>
            <a:endParaRPr lang="en-US" altLang="en-US"/>
          </a:p>
        </p:txBody>
      </p:sp>
      <p:pic>
        <p:nvPicPr>
          <p:cNvPr id="124933" name="Picture 5" descr="Imag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200400" cy="4810125"/>
          </a:xfrm>
          <a:prstGeom prst="rect">
            <a:avLst/>
          </a:prstGeom>
          <a:noFill/>
          <a:extLst>
            <a:ext uri="{909E8E84-426E-40DD-AFC4-6F175D3DCCD1}">
              <a14:hiddenFill xmlns:a14="http://schemas.microsoft.com/office/drawing/2010/main">
                <a:solidFill>
                  <a:srgbClr val="FFFFFF"/>
                </a:solidFill>
              </a14:hiddenFill>
            </a:ext>
          </a:extLst>
        </p:spPr>
      </p:pic>
      <p:sp>
        <p:nvSpPr>
          <p:cNvPr id="124934" name="Rectangle 6"/>
          <p:cNvSpPr>
            <a:spLocks noChangeArrowheads="1"/>
          </p:cNvSpPr>
          <p:nvPr/>
        </p:nvSpPr>
        <p:spPr bwMode="auto">
          <a:xfrm>
            <a:off x="2928938" y="304800"/>
            <a:ext cx="34972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Delphiniums</a:t>
            </a:r>
          </a:p>
        </p:txBody>
      </p:sp>
      <p:sp>
        <p:nvSpPr>
          <p:cNvPr id="124935" name="Rectangle 7"/>
          <p:cNvSpPr>
            <a:spLocks noChangeArrowheads="1"/>
          </p:cNvSpPr>
          <p:nvPr/>
        </p:nvSpPr>
        <p:spPr bwMode="auto">
          <a:xfrm>
            <a:off x="838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Border plant</a:t>
            </a:r>
          </a:p>
          <a:p>
            <a:pPr>
              <a:lnSpc>
                <a:spcPct val="70000"/>
              </a:lnSpc>
              <a:spcBef>
                <a:spcPct val="5000"/>
              </a:spcBef>
            </a:pPr>
            <a:r>
              <a:rPr lang="en-US" altLang="en-US" sz="2000" i="0">
                <a:solidFill>
                  <a:schemeClr val="bg1"/>
                </a:solidFill>
                <a:latin typeface="Bernhard Modern Roman" charset="0"/>
              </a:rPr>
              <a:t>	Cut flower</a:t>
            </a:r>
          </a:p>
          <a:p>
            <a:pPr>
              <a:lnSpc>
                <a:spcPct val="70000"/>
              </a:lnSpc>
              <a:spcBef>
                <a:spcPct val="5000"/>
              </a:spcBef>
            </a:pPr>
            <a:r>
              <a:rPr lang="en-US" altLang="en-US" sz="2000" i="0">
                <a:solidFill>
                  <a:schemeClr val="bg1"/>
                </a:solidFill>
                <a:latin typeface="Bernhard Modern Roman" charset="0"/>
              </a:rPr>
              <a:t>	24 - 56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a:t>
            </a: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Mites</a:t>
            </a:r>
          </a:p>
          <a:p>
            <a:pPr>
              <a:lnSpc>
                <a:spcPct val="70000"/>
              </a:lnSpc>
              <a:spcBef>
                <a:spcPct val="5000"/>
              </a:spcBef>
            </a:pPr>
            <a:r>
              <a:rPr lang="en-US" altLang="en-US" sz="2000" i="0">
                <a:solidFill>
                  <a:schemeClr val="bg1"/>
                </a:solidFill>
                <a:latin typeface="Bernhard Modern Roman" charset="0"/>
              </a:rPr>
              <a:t>	Aphids</a:t>
            </a:r>
          </a:p>
          <a:p>
            <a:pPr>
              <a:lnSpc>
                <a:spcPct val="70000"/>
              </a:lnSpc>
              <a:spcBef>
                <a:spcPct val="5000"/>
              </a:spcBef>
            </a:pPr>
            <a:endParaRPr lang="en-US" altLang="en-US" i="0">
              <a:solidFill>
                <a:schemeClr val="hlink"/>
              </a:solidFill>
              <a:latin typeface="GoudyOlSt BT" charset="0"/>
            </a:endParaRPr>
          </a:p>
        </p:txBody>
      </p:sp>
      <p:sp>
        <p:nvSpPr>
          <p:cNvPr id="124936" name="Rectangle 8"/>
          <p:cNvSpPr>
            <a:spLocks noChangeArrowheads="1"/>
          </p:cNvSpPr>
          <p:nvPr/>
        </p:nvSpPr>
        <p:spPr bwMode="auto">
          <a:xfrm>
            <a:off x="4953000" y="6096000"/>
            <a:ext cx="244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Dephinium spp.</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9820831-C300-4440-A24E-2CDEB3BD534F}" type="slidenum">
              <a:rPr lang="en-US" altLang="en-US"/>
              <a:pPr/>
              <a:t>103</a:t>
            </a:fld>
            <a:endParaRPr lang="en-US" altLang="en-US"/>
          </a:p>
        </p:txBody>
      </p:sp>
      <p:pic>
        <p:nvPicPr>
          <p:cNvPr id="129028" name="Picture 4" descr="ZINNIA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9070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129029" name="Rectangle 5"/>
          <p:cNvSpPr>
            <a:spLocks noChangeArrowheads="1"/>
          </p:cNvSpPr>
          <p:nvPr/>
        </p:nvSpPr>
        <p:spPr bwMode="auto">
          <a:xfrm>
            <a:off x="3757613" y="304800"/>
            <a:ext cx="18319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Zinnia</a:t>
            </a:r>
          </a:p>
        </p:txBody>
      </p:sp>
      <p:sp>
        <p:nvSpPr>
          <p:cNvPr id="129030"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Cut flower</a:t>
            </a:r>
          </a:p>
          <a:p>
            <a:pPr>
              <a:lnSpc>
                <a:spcPct val="70000"/>
              </a:lnSpc>
              <a:spcBef>
                <a:spcPct val="5000"/>
              </a:spcBef>
            </a:pPr>
            <a:r>
              <a:rPr lang="en-US" altLang="en-US" sz="2000" i="0">
                <a:solidFill>
                  <a:schemeClr val="bg1"/>
                </a:solidFill>
                <a:latin typeface="Bernhard Modern Roman" charset="0"/>
              </a:rPr>
              <a:t>	16 - 24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a:t>
            </a:r>
          </a:p>
          <a:p>
            <a:pPr>
              <a:lnSpc>
                <a:spcPct val="70000"/>
              </a:lnSpc>
              <a:spcBef>
                <a:spcPct val="5000"/>
              </a:spcBef>
            </a:pPr>
            <a:r>
              <a:rPr lang="en-US" altLang="en-US" sz="2000" i="0">
                <a:solidFill>
                  <a:schemeClr val="bg1"/>
                </a:solidFill>
                <a:latin typeface="Bernhard Modern Roman" charset="0"/>
              </a:rPr>
              <a:t>	Random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Mildew</a:t>
            </a:r>
          </a:p>
          <a:p>
            <a:pPr>
              <a:lnSpc>
                <a:spcPct val="70000"/>
              </a:lnSpc>
              <a:spcBef>
                <a:spcPct val="5000"/>
              </a:spcBef>
            </a:pPr>
            <a:endParaRPr lang="en-US" altLang="en-US" i="0">
              <a:solidFill>
                <a:schemeClr val="hlink"/>
              </a:solidFill>
              <a:latin typeface="GoudyOlSt BT" charset="0"/>
            </a:endParaRPr>
          </a:p>
        </p:txBody>
      </p:sp>
      <p:sp>
        <p:nvSpPr>
          <p:cNvPr id="129031" name="Rectangle 7"/>
          <p:cNvSpPr>
            <a:spLocks noChangeArrowheads="1"/>
          </p:cNvSpPr>
          <p:nvPr/>
        </p:nvSpPr>
        <p:spPr bwMode="auto">
          <a:xfrm>
            <a:off x="3962400" y="5867400"/>
            <a:ext cx="416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Zinnia ‘</a:t>
            </a:r>
            <a:r>
              <a:rPr lang="en-US" altLang="en-US" sz="2800" i="0">
                <a:solidFill>
                  <a:schemeClr val="hlink"/>
                </a:solidFill>
                <a:latin typeface="GoudyOlSt BT" charset="0"/>
              </a:rPr>
              <a:t>DreamLand’ Series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AA234F2C-B3E4-8B40-88E3-79D6A8F5E1E8}" type="slidenum">
              <a:rPr lang="en-US" altLang="en-US"/>
              <a:pPr/>
              <a:t>104</a:t>
            </a:fld>
            <a:endParaRPr lang="en-US" altLang="en-US"/>
          </a:p>
        </p:txBody>
      </p:sp>
      <p:sp>
        <p:nvSpPr>
          <p:cNvPr id="175106" name="Rectangle 2"/>
          <p:cNvSpPr>
            <a:spLocks noGrp="1" noChangeArrowheads="1"/>
          </p:cNvSpPr>
          <p:nvPr>
            <p:ph type="title"/>
          </p:nvPr>
        </p:nvSpPr>
        <p:spPr>
          <a:xfrm>
            <a:off x="0" y="152400"/>
            <a:ext cx="9144000" cy="762000"/>
          </a:xfrm>
        </p:spPr>
        <p:txBody>
          <a:bodyPr/>
          <a:lstStyle/>
          <a:p>
            <a:r>
              <a:rPr lang="en-US" altLang="en-US" sz="3600" b="1">
                <a:solidFill>
                  <a:srgbClr val="FFFF00"/>
                </a:solidFill>
                <a:latin typeface="GoudyOlSt BT" charset="0"/>
              </a:rPr>
              <a:t>Unusual Annuals For Sunny Locations</a:t>
            </a:r>
            <a:endParaRPr lang="en-US" altLang="en-US" sz="3600" b="1" i="1">
              <a:solidFill>
                <a:srgbClr val="FFFF00"/>
              </a:solidFill>
              <a:latin typeface="GoudyOlSt BT" charset="0"/>
            </a:endParaRPr>
          </a:p>
        </p:txBody>
      </p:sp>
      <p:sp>
        <p:nvSpPr>
          <p:cNvPr id="175107"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sp>
        <p:nvSpPr>
          <p:cNvPr id="175108" name="Rectangle 4"/>
          <p:cNvSpPr>
            <a:spLocks noGrp="1" noChangeArrowheads="1"/>
          </p:cNvSpPr>
          <p:nvPr>
            <p:ph sz="quarter" idx="3"/>
          </p:nvPr>
        </p:nvSpPr>
        <p:spPr>
          <a:xfrm>
            <a:off x="0" y="5562600"/>
            <a:ext cx="8763000" cy="457200"/>
          </a:xfrm>
        </p:spPr>
        <p:txBody>
          <a:bodyPr/>
          <a:lstStyle/>
          <a:p>
            <a:pPr algn="ctr">
              <a:buFontTx/>
              <a:buNone/>
            </a:pPr>
            <a:r>
              <a:rPr lang="en-US" altLang="en-US" sz="2800" b="1">
                <a:solidFill>
                  <a:schemeClr val="hlink"/>
                </a:solidFill>
                <a:latin typeface="GoudyOlSt BT" charset="0"/>
              </a:rPr>
              <a:t>The Trial Gardens At The Coastal Gardens, Savannah</a:t>
            </a:r>
            <a:r>
              <a:rPr lang="en-US" altLang="en-US" sz="2400" b="1">
                <a:solidFill>
                  <a:schemeClr val="hlink"/>
                </a:solidFill>
                <a:latin typeface="GoudyOlSt BT" charset="0"/>
              </a:rPr>
              <a:t> </a:t>
            </a:r>
          </a:p>
        </p:txBody>
      </p:sp>
      <p:pic>
        <p:nvPicPr>
          <p:cNvPr id="175110" name="Picture 6" descr="pict1"/>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a:stretch>
            <a:fillRect/>
          </a:stretch>
        </p:blipFill>
        <p:spPr bwMode="auto">
          <a:xfrm>
            <a:off x="1981200" y="12192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03FE794-DDA8-5A49-B3D3-BBEAEF042CEF}" type="slidenum">
              <a:rPr lang="en-US" altLang="en-US"/>
              <a:pPr/>
              <a:t>105</a:t>
            </a:fld>
            <a:endParaRPr lang="en-US" altLang="en-US"/>
          </a:p>
        </p:txBody>
      </p:sp>
      <p:pic>
        <p:nvPicPr>
          <p:cNvPr id="128005" name="Picture 5" descr="Image418"/>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a:stretch>
            <a:fillRect/>
          </a:stretch>
        </p:blipFill>
        <p:spPr bwMode="auto">
          <a:xfrm>
            <a:off x="3124200" y="1752600"/>
            <a:ext cx="5365750" cy="4024313"/>
          </a:xfrm>
          <a:prstGeom prst="rect">
            <a:avLst/>
          </a:prstGeom>
          <a:noFill/>
          <a:extLst>
            <a:ext uri="{909E8E84-426E-40DD-AFC4-6F175D3DCCD1}">
              <a14:hiddenFill xmlns:a14="http://schemas.microsoft.com/office/drawing/2010/main">
                <a:solidFill>
                  <a:srgbClr val="FFFFFF"/>
                </a:solidFill>
              </a14:hiddenFill>
            </a:ext>
          </a:extLst>
        </p:spPr>
      </p:pic>
      <p:sp>
        <p:nvSpPr>
          <p:cNvPr id="128006" name="Rectangle 6"/>
          <p:cNvSpPr>
            <a:spLocks noChangeArrowheads="1"/>
          </p:cNvSpPr>
          <p:nvPr/>
        </p:nvSpPr>
        <p:spPr bwMode="auto">
          <a:xfrm>
            <a:off x="2836863" y="304800"/>
            <a:ext cx="36766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Pigeon Berry </a:t>
            </a:r>
          </a:p>
        </p:txBody>
      </p:sp>
      <p:sp>
        <p:nvSpPr>
          <p:cNvPr id="128007" name="Rectangle 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Shrub-like</a:t>
            </a:r>
          </a:p>
          <a:p>
            <a:pPr>
              <a:lnSpc>
                <a:spcPct val="70000"/>
              </a:lnSpc>
              <a:spcBef>
                <a:spcPct val="5000"/>
              </a:spcBef>
            </a:pPr>
            <a:r>
              <a:rPr lang="en-US" altLang="en-US" sz="2000" i="0">
                <a:solidFill>
                  <a:schemeClr val="bg1"/>
                </a:solidFill>
                <a:latin typeface="Bernhard Modern Roman" charset="0"/>
              </a:rPr>
              <a:t>	30 - 50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Tender perennial in South Georgia</a:t>
            </a:r>
          </a:p>
          <a:p>
            <a:pPr>
              <a:lnSpc>
                <a:spcPct val="70000"/>
              </a:lnSpc>
              <a:spcBef>
                <a:spcPct val="5000"/>
              </a:spcBef>
            </a:pPr>
            <a:r>
              <a:rPr lang="en-US" altLang="en-US" i="0">
                <a:solidFill>
                  <a:schemeClr val="hlink"/>
                </a:solidFill>
                <a:latin typeface="GoudyOlSt BT" charset="0"/>
              </a:rPr>
              <a:t>	</a:t>
            </a:r>
          </a:p>
        </p:txBody>
      </p:sp>
      <p:sp>
        <p:nvSpPr>
          <p:cNvPr id="128008" name="Rectangle 8"/>
          <p:cNvSpPr>
            <a:spLocks noChangeArrowheads="1"/>
          </p:cNvSpPr>
          <p:nvPr/>
        </p:nvSpPr>
        <p:spPr bwMode="auto">
          <a:xfrm>
            <a:off x="4876800" y="5741988"/>
            <a:ext cx="2425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solidFill>
                  <a:schemeClr val="hlink"/>
                </a:solidFill>
                <a:latin typeface="GoudyOlSt BT" charset="0"/>
              </a:rPr>
              <a:t>Duranta erecta</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4C427713-695C-864D-BD4C-FEA6266CA119}" type="slidenum">
              <a:rPr lang="en-US" altLang="en-US"/>
              <a:pPr/>
              <a:t>106</a:t>
            </a:fld>
            <a:endParaRPr lang="en-US" altLang="en-US"/>
          </a:p>
        </p:txBody>
      </p:sp>
      <p:sp>
        <p:nvSpPr>
          <p:cNvPr id="178178" name="Rectangle 2"/>
          <p:cNvSpPr>
            <a:spLocks noChangeArrowheads="1"/>
          </p:cNvSpPr>
          <p:nvPr/>
        </p:nvSpPr>
        <p:spPr bwMode="auto">
          <a:xfrm>
            <a:off x="2133600" y="228600"/>
            <a:ext cx="50784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Sun-Loving Coleus</a:t>
            </a:r>
          </a:p>
        </p:txBody>
      </p:sp>
      <p:pic>
        <p:nvPicPr>
          <p:cNvPr id="178179" name="Picture 3" descr="suncol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5105400" cy="3781425"/>
          </a:xfrm>
          <a:prstGeom prst="rect">
            <a:avLst/>
          </a:prstGeom>
          <a:noFill/>
          <a:extLst>
            <a:ext uri="{909E8E84-426E-40DD-AFC4-6F175D3DCCD1}">
              <a14:hiddenFill xmlns:a14="http://schemas.microsoft.com/office/drawing/2010/main">
                <a:solidFill>
                  <a:srgbClr val="FFFFFF"/>
                </a:solidFill>
              </a14:hiddenFill>
            </a:ext>
          </a:extLst>
        </p:spPr>
      </p:pic>
      <p:sp>
        <p:nvSpPr>
          <p:cNvPr id="178180"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Mounding</a:t>
            </a:r>
          </a:p>
          <a:p>
            <a:pPr>
              <a:lnSpc>
                <a:spcPct val="70000"/>
              </a:lnSpc>
              <a:spcBef>
                <a:spcPct val="5000"/>
              </a:spcBef>
            </a:pPr>
            <a:r>
              <a:rPr lang="en-US" altLang="en-US" sz="2000" i="0">
                <a:solidFill>
                  <a:schemeClr val="bg1"/>
                </a:solidFill>
                <a:latin typeface="Bernhard Modern Roman" charset="0"/>
              </a:rPr>
              <a:t>	36-54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 to 26-inch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Must deadhead</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Mealy bugs</a:t>
            </a:r>
          </a:p>
          <a:p>
            <a:pPr>
              <a:lnSpc>
                <a:spcPct val="70000"/>
              </a:lnSpc>
              <a:spcBef>
                <a:spcPct val="5000"/>
              </a:spcBef>
            </a:pPr>
            <a:endParaRPr lang="en-US" altLang="en-US" i="0">
              <a:solidFill>
                <a:schemeClr val="hlink"/>
              </a:solidFill>
              <a:latin typeface="GoudyOlSt BT" charset="0"/>
            </a:endParaRPr>
          </a:p>
        </p:txBody>
      </p:sp>
      <p:sp>
        <p:nvSpPr>
          <p:cNvPr id="178181" name="Rectangle 5"/>
          <p:cNvSpPr>
            <a:spLocks noChangeArrowheads="1"/>
          </p:cNvSpPr>
          <p:nvPr/>
        </p:nvSpPr>
        <p:spPr bwMode="auto">
          <a:xfrm>
            <a:off x="4495800" y="5741988"/>
            <a:ext cx="304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Coleus ‘</a:t>
            </a:r>
            <a:r>
              <a:rPr lang="en-US" altLang="en-US" sz="2800" i="0">
                <a:solidFill>
                  <a:schemeClr val="hlink"/>
                </a:solidFill>
                <a:latin typeface="GoudyOlSt BT" charset="0"/>
              </a:rPr>
              <a:t>Solar Flare’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C670D8A-0297-EE44-ABF5-69CB44A001F5}" type="slidenum">
              <a:rPr lang="en-US" altLang="en-US"/>
              <a:pPr/>
              <a:t>107</a:t>
            </a:fld>
            <a:endParaRPr lang="en-US" altLang="en-US"/>
          </a:p>
        </p:txBody>
      </p:sp>
      <p:sp>
        <p:nvSpPr>
          <p:cNvPr id="185346" name="Rectangle 2"/>
          <p:cNvSpPr>
            <a:spLocks noChangeArrowheads="1"/>
          </p:cNvSpPr>
          <p:nvPr/>
        </p:nvSpPr>
        <p:spPr bwMode="auto">
          <a:xfrm>
            <a:off x="1752600" y="228600"/>
            <a:ext cx="56784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Ugandan Glorybower</a:t>
            </a:r>
          </a:p>
        </p:txBody>
      </p:sp>
      <p:sp>
        <p:nvSpPr>
          <p:cNvPr id="185351" name="Rectangle 7"/>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Shrub-like</a:t>
            </a:r>
          </a:p>
          <a:p>
            <a:pPr>
              <a:lnSpc>
                <a:spcPct val="70000"/>
              </a:lnSpc>
              <a:spcBef>
                <a:spcPct val="5000"/>
              </a:spcBef>
            </a:pPr>
            <a:r>
              <a:rPr lang="en-US" altLang="en-US" sz="2000" i="0">
                <a:solidFill>
                  <a:schemeClr val="bg1"/>
                </a:solidFill>
                <a:latin typeface="Bernhard Modern Roman" charset="0"/>
              </a:rPr>
              <a:t>	45 - 60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 to 26-inch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Even moisture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Needs early shaping for best results. </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endParaRPr lang="en-US" altLang="en-US" i="0">
              <a:solidFill>
                <a:schemeClr val="hlink"/>
              </a:solidFill>
              <a:latin typeface="GoudyOlSt BT" charset="0"/>
            </a:endParaRPr>
          </a:p>
        </p:txBody>
      </p:sp>
      <p:sp>
        <p:nvSpPr>
          <p:cNvPr id="185352" name="Rectangle 8"/>
          <p:cNvSpPr>
            <a:spLocks noChangeArrowheads="1"/>
          </p:cNvSpPr>
          <p:nvPr/>
        </p:nvSpPr>
        <p:spPr bwMode="auto">
          <a:xfrm>
            <a:off x="3962400" y="5894388"/>
            <a:ext cx="3843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Clerodendrum myricoides</a:t>
            </a:r>
          </a:p>
        </p:txBody>
      </p:sp>
      <p:pic>
        <p:nvPicPr>
          <p:cNvPr id="185353" name="Picture 9" descr="butterfly"/>
          <p:cNvPicPr>
            <a:picLocks noChangeAspect="1" noChangeArrowheads="1"/>
          </p:cNvPicPr>
          <p:nvPr/>
        </p:nvPicPr>
        <p:blipFill>
          <a:blip r:embed="rId3">
            <a:lum bright="6000" contrast="26000"/>
            <a:extLst>
              <a:ext uri="{28A0092B-C50C-407E-A947-70E740481C1C}">
                <a14:useLocalDpi xmlns:a14="http://schemas.microsoft.com/office/drawing/2010/main" val="0"/>
              </a:ext>
            </a:extLst>
          </a:blip>
          <a:srcRect/>
          <a:stretch>
            <a:fillRect/>
          </a:stretch>
        </p:blipFill>
        <p:spPr bwMode="auto">
          <a:xfrm>
            <a:off x="3124200" y="1600200"/>
            <a:ext cx="5791200" cy="4341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494FC3B-37D5-EF48-9C4D-A977E61C5E0D}" type="slidenum">
              <a:rPr lang="en-US" altLang="en-US"/>
              <a:pPr/>
              <a:t>108</a:t>
            </a:fld>
            <a:endParaRPr lang="en-US" altLang="en-US"/>
          </a:p>
        </p:txBody>
      </p:sp>
      <p:pic>
        <p:nvPicPr>
          <p:cNvPr id="180227" name="Picture 3" descr="Image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205163" cy="4310063"/>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9144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Shrub-like</a:t>
            </a:r>
          </a:p>
          <a:p>
            <a:pPr>
              <a:lnSpc>
                <a:spcPct val="70000"/>
              </a:lnSpc>
              <a:spcBef>
                <a:spcPct val="5000"/>
              </a:spcBef>
            </a:pPr>
            <a:r>
              <a:rPr lang="en-US" altLang="en-US" sz="2000" i="0">
                <a:solidFill>
                  <a:schemeClr val="bg1"/>
                </a:solidFill>
                <a:latin typeface="Bernhard Modern Roman" charset="0"/>
              </a:rPr>
              <a:t>	36 - 48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 to 26-inch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November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Aphids</a:t>
            </a:r>
          </a:p>
          <a:p>
            <a:pPr>
              <a:lnSpc>
                <a:spcPct val="70000"/>
              </a:lnSpc>
              <a:spcBef>
                <a:spcPct val="5000"/>
              </a:spcBef>
            </a:pPr>
            <a:endParaRPr lang="en-US" altLang="en-US" sz="2000" i="0">
              <a:solidFill>
                <a:schemeClr val="bg1"/>
              </a:solidFill>
              <a:latin typeface="Bernhard Modern Roman" charset="0"/>
            </a:endParaRPr>
          </a:p>
        </p:txBody>
      </p:sp>
      <p:sp>
        <p:nvSpPr>
          <p:cNvPr id="180229" name="Rectangle 5"/>
          <p:cNvSpPr>
            <a:spLocks noChangeArrowheads="1"/>
          </p:cNvSpPr>
          <p:nvPr/>
        </p:nvSpPr>
        <p:spPr bwMode="auto">
          <a:xfrm>
            <a:off x="4876800" y="5768975"/>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Cuphea micropetalum</a:t>
            </a:r>
          </a:p>
        </p:txBody>
      </p:sp>
      <p:sp>
        <p:nvSpPr>
          <p:cNvPr id="180230" name="Rectangle 6"/>
          <p:cNvSpPr>
            <a:spLocks noChangeArrowheads="1"/>
          </p:cNvSpPr>
          <p:nvPr/>
        </p:nvSpPr>
        <p:spPr bwMode="auto">
          <a:xfrm>
            <a:off x="2209800" y="457200"/>
            <a:ext cx="42846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Tall Cigar Plant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18352C7-837C-814F-A1BA-35E12E46888B}" type="slidenum">
              <a:rPr lang="en-US" altLang="en-US"/>
              <a:pPr/>
              <a:t>109</a:t>
            </a:fld>
            <a:endParaRPr lang="en-US" altLang="en-US"/>
          </a:p>
        </p:txBody>
      </p:sp>
      <p:sp>
        <p:nvSpPr>
          <p:cNvPr id="182277" name="Rectangle 5"/>
          <p:cNvSpPr>
            <a:spLocks noChangeArrowheads="1"/>
          </p:cNvSpPr>
          <p:nvPr/>
        </p:nvSpPr>
        <p:spPr bwMode="auto">
          <a:xfrm>
            <a:off x="2286000" y="228600"/>
            <a:ext cx="45291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Angel’s Trumpet</a:t>
            </a:r>
          </a:p>
        </p:txBody>
      </p:sp>
      <p:sp>
        <p:nvSpPr>
          <p:cNvPr id="182278"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Tree-like</a:t>
            </a:r>
          </a:p>
          <a:p>
            <a:pPr>
              <a:lnSpc>
                <a:spcPct val="70000"/>
              </a:lnSpc>
              <a:spcBef>
                <a:spcPct val="5000"/>
              </a:spcBef>
            </a:pPr>
            <a:r>
              <a:rPr lang="en-US" altLang="en-US" sz="2000" i="0">
                <a:solidFill>
                  <a:schemeClr val="bg1"/>
                </a:solidFill>
                <a:latin typeface="Bernhard Modern Roman" charset="0"/>
              </a:rPr>
              <a:t>	4 - 5 feet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30 to</a:t>
            </a:r>
            <a:r>
              <a:rPr lang="en-US" altLang="en-US" sz="2000" i="0">
                <a:solidFill>
                  <a:srgbClr val="FFFF00"/>
                </a:solidFill>
                <a:latin typeface="Bernhard Modern Roman" charset="0"/>
              </a:rPr>
              <a:t> </a:t>
            </a:r>
            <a:r>
              <a:rPr lang="en-US" altLang="en-US" sz="2000" i="0">
                <a:solidFill>
                  <a:schemeClr val="bg1"/>
                </a:solidFill>
                <a:latin typeface="Bernhard Modern Roman" charset="0"/>
              </a:rPr>
              <a:t>36-inch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All parts poisonous</a:t>
            </a:r>
          </a:p>
          <a:p>
            <a:pPr>
              <a:lnSpc>
                <a:spcPct val="70000"/>
              </a:lnSpc>
              <a:spcBef>
                <a:spcPct val="5000"/>
              </a:spcBef>
            </a:pPr>
            <a:r>
              <a:rPr lang="en-US" altLang="en-US" sz="2000" i="0">
                <a:solidFill>
                  <a:schemeClr val="bg1"/>
                </a:solidFill>
                <a:latin typeface="Bernhard Modern Roman" charset="0"/>
              </a:rPr>
              <a:t>	Brought indoors</a:t>
            </a:r>
          </a:p>
          <a:p>
            <a:pPr>
              <a:lnSpc>
                <a:spcPct val="70000"/>
              </a:lnSpc>
              <a:spcBef>
                <a:spcPct val="5000"/>
              </a:spcBef>
            </a:pPr>
            <a:endParaRPr lang="en-US" altLang="en-US" i="0">
              <a:solidFill>
                <a:schemeClr val="hlink"/>
              </a:solidFill>
              <a:latin typeface="GoudyOlSt BT" charset="0"/>
            </a:endParaRPr>
          </a:p>
        </p:txBody>
      </p:sp>
      <p:sp>
        <p:nvSpPr>
          <p:cNvPr id="182279" name="Rectangle 7"/>
          <p:cNvSpPr>
            <a:spLocks noChangeArrowheads="1"/>
          </p:cNvSpPr>
          <p:nvPr/>
        </p:nvSpPr>
        <p:spPr bwMode="auto">
          <a:xfrm>
            <a:off x="4495800" y="5741988"/>
            <a:ext cx="3557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Brugmansia suaveolens</a:t>
            </a:r>
          </a:p>
        </p:txBody>
      </p:sp>
      <p:pic>
        <p:nvPicPr>
          <p:cNvPr id="182282" name="Picture 10" descr="brugman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359400" cy="401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363EB24-14D7-C44B-929A-A9D76E574AB6}" type="slidenum">
              <a:rPr lang="en-US" altLang="en-US"/>
              <a:pPr/>
              <a:t>11</a:t>
            </a:fld>
            <a:endParaRPr lang="en-US" altLang="en-US"/>
          </a:p>
        </p:txBody>
      </p:sp>
      <p:sp>
        <p:nvSpPr>
          <p:cNvPr id="234498" name="Text Box 2"/>
          <p:cNvSpPr txBox="1">
            <a:spLocks noChangeArrowheads="1"/>
          </p:cNvSpPr>
          <p:nvPr/>
        </p:nvSpPr>
        <p:spPr bwMode="auto">
          <a:xfrm>
            <a:off x="800100" y="4756150"/>
            <a:ext cx="7543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altLang="en-US" sz="4000" b="0" i="0">
                <a:latin typeface="Times New Roman" charset="0"/>
              </a:rPr>
              <a:t>80% of plant problems result from the inability of the plant to tolerate or adapt to the local environment!</a:t>
            </a:r>
          </a:p>
          <a:p>
            <a:pPr>
              <a:spcBef>
                <a:spcPct val="50000"/>
              </a:spcBef>
            </a:pPr>
            <a:endParaRPr lang="en-US" altLang="en-US" sz="2400" i="0">
              <a:solidFill>
                <a:schemeClr val="tx1"/>
              </a:solidFill>
              <a:latin typeface="Times New Roman" charset="0"/>
            </a:endParaRPr>
          </a:p>
        </p:txBody>
      </p:sp>
      <p:pic>
        <p:nvPicPr>
          <p:cNvPr id="234499" name="Picture 3" descr="Image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181600" cy="3360738"/>
          </a:xfrm>
          <a:prstGeom prst="rect">
            <a:avLst/>
          </a:prstGeom>
          <a:noFill/>
          <a:extLst>
            <a:ext uri="{909E8E84-426E-40DD-AFC4-6F175D3DCCD1}">
              <a14:hiddenFill xmlns:a14="http://schemas.microsoft.com/office/drawing/2010/main">
                <a:solidFill>
                  <a:srgbClr val="FFFFFF"/>
                </a:solidFill>
              </a14:hiddenFill>
            </a:ext>
          </a:extLst>
        </p:spPr>
      </p:pic>
      <p:sp>
        <p:nvSpPr>
          <p:cNvPr id="234500" name="Text Box 4"/>
          <p:cNvSpPr txBox="1">
            <a:spLocks noChangeArrowheads="1"/>
          </p:cNvSpPr>
          <p:nvPr/>
        </p:nvSpPr>
        <p:spPr bwMode="auto">
          <a:xfrm>
            <a:off x="3789363" y="457200"/>
            <a:ext cx="1565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rPr>
              <a:t>FACT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C67AD95-0BCE-1A40-A53A-D0094E926E41}" type="slidenum">
              <a:rPr lang="en-US" altLang="en-US"/>
              <a:pPr/>
              <a:t>110</a:t>
            </a:fld>
            <a:endParaRPr lang="en-US" altLang="en-US"/>
          </a:p>
        </p:txBody>
      </p:sp>
      <p:pic>
        <p:nvPicPr>
          <p:cNvPr id="215042" name="Picture 2050" descr="salfairi"/>
          <p:cNvPicPr>
            <a:picLocks noChangeAspect="1" noChangeArrowheads="1"/>
          </p:cNvPicPr>
          <p:nvPr/>
        </p:nvPicPr>
        <p:blipFill>
          <a:blip r:embed="rId3">
            <a:lum bright="-2000" contrast="22000"/>
            <a:extLst>
              <a:ext uri="{28A0092B-C50C-407E-A947-70E740481C1C}">
                <a14:useLocalDpi xmlns:a14="http://schemas.microsoft.com/office/drawing/2010/main" val="0"/>
              </a:ext>
            </a:extLst>
          </a:blip>
          <a:srcRect/>
          <a:stretch>
            <a:fillRect/>
          </a:stretch>
        </p:blipFill>
        <p:spPr bwMode="auto">
          <a:xfrm>
            <a:off x="3048000" y="18288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15043" name="Rectangle 2051"/>
          <p:cNvSpPr>
            <a:spLocks noChangeArrowheads="1"/>
          </p:cNvSpPr>
          <p:nvPr/>
        </p:nvSpPr>
        <p:spPr bwMode="auto">
          <a:xfrm>
            <a:off x="2438400" y="228600"/>
            <a:ext cx="43322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Mealy Cup Sage</a:t>
            </a:r>
          </a:p>
        </p:txBody>
      </p:sp>
      <p:sp>
        <p:nvSpPr>
          <p:cNvPr id="215044" name="Rectangle 2052"/>
          <p:cNvSpPr>
            <a:spLocks noChangeArrowheads="1"/>
          </p:cNvSpPr>
          <p:nvPr/>
        </p:nvSpPr>
        <p:spPr bwMode="auto">
          <a:xfrm>
            <a:off x="457200" y="1219200"/>
            <a:ext cx="304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Mounding</a:t>
            </a:r>
          </a:p>
          <a:p>
            <a:pPr>
              <a:lnSpc>
                <a:spcPct val="70000"/>
              </a:lnSpc>
              <a:spcBef>
                <a:spcPct val="5000"/>
              </a:spcBef>
            </a:pPr>
            <a:r>
              <a:rPr lang="en-US" altLang="en-US" sz="2000" i="0">
                <a:solidFill>
                  <a:schemeClr val="bg1"/>
                </a:solidFill>
                <a:latin typeface="Bernhard Modern Roman" charset="0"/>
              </a:rPr>
              <a:t>	24 - 28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5 - 6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Well drained soils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Aphids</a:t>
            </a:r>
          </a:p>
          <a:p>
            <a:pPr>
              <a:lnSpc>
                <a:spcPct val="70000"/>
              </a:lnSpc>
              <a:spcBef>
                <a:spcPct val="5000"/>
              </a:spcBef>
            </a:pPr>
            <a:endParaRPr lang="en-US" altLang="en-US" i="0">
              <a:solidFill>
                <a:schemeClr val="hlink"/>
              </a:solidFill>
              <a:latin typeface="GoudyOlSt BT" charset="0"/>
            </a:endParaRPr>
          </a:p>
        </p:txBody>
      </p:sp>
      <p:sp>
        <p:nvSpPr>
          <p:cNvPr id="215045" name="Rectangle 2053"/>
          <p:cNvSpPr>
            <a:spLocks noChangeArrowheads="1"/>
          </p:cNvSpPr>
          <p:nvPr/>
        </p:nvSpPr>
        <p:spPr bwMode="auto">
          <a:xfrm>
            <a:off x="4572000" y="5943600"/>
            <a:ext cx="250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Salvia farinacea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94423DC-0D25-494B-BA35-4D5A1469AABE}" type="slidenum">
              <a:rPr lang="en-US" altLang="en-US"/>
              <a:pPr/>
              <a:t>111</a:t>
            </a:fld>
            <a:endParaRPr lang="en-US" altLang="en-US"/>
          </a:p>
        </p:txBody>
      </p:sp>
      <p:pic>
        <p:nvPicPr>
          <p:cNvPr id="121859" name="Picture 1027"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410200" cy="4032250"/>
          </a:xfrm>
          <a:prstGeom prst="rect">
            <a:avLst/>
          </a:prstGeom>
          <a:noFill/>
          <a:extLst>
            <a:ext uri="{909E8E84-426E-40DD-AFC4-6F175D3DCCD1}">
              <a14:hiddenFill xmlns:a14="http://schemas.microsoft.com/office/drawing/2010/main">
                <a:solidFill>
                  <a:srgbClr val="FFFFFF"/>
                </a:solidFill>
              </a14:hiddenFill>
            </a:ext>
          </a:extLst>
        </p:spPr>
      </p:pic>
      <p:sp>
        <p:nvSpPr>
          <p:cNvPr id="121860" name="Rectangle 1028"/>
          <p:cNvSpPr>
            <a:spLocks noChangeArrowheads="1"/>
          </p:cNvSpPr>
          <p:nvPr/>
        </p:nvSpPr>
        <p:spPr bwMode="auto">
          <a:xfrm>
            <a:off x="2835275" y="304800"/>
            <a:ext cx="3683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Globe Allium</a:t>
            </a:r>
          </a:p>
        </p:txBody>
      </p:sp>
      <p:sp>
        <p:nvSpPr>
          <p:cNvPr id="121861" name="Rectangle 1029"/>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Back border</a:t>
            </a:r>
          </a:p>
          <a:p>
            <a:pPr>
              <a:lnSpc>
                <a:spcPct val="70000"/>
              </a:lnSpc>
              <a:spcBef>
                <a:spcPct val="5000"/>
              </a:spcBef>
            </a:pPr>
            <a:r>
              <a:rPr lang="en-US" altLang="en-US" sz="2000" i="0">
                <a:solidFill>
                  <a:schemeClr val="bg1"/>
                </a:solidFill>
                <a:latin typeface="Bernhard Modern Roman" charset="0"/>
              </a:rPr>
              <a:t>	Specimen plant</a:t>
            </a:r>
          </a:p>
          <a:p>
            <a:pPr>
              <a:lnSpc>
                <a:spcPct val="70000"/>
              </a:lnSpc>
              <a:spcBef>
                <a:spcPct val="5000"/>
              </a:spcBef>
            </a:pPr>
            <a:r>
              <a:rPr lang="en-US" altLang="en-US" sz="2000" i="0">
                <a:solidFill>
                  <a:schemeClr val="bg1"/>
                </a:solidFill>
                <a:latin typeface="Bernhard Modern Roman" charset="0"/>
              </a:rPr>
              <a:t>	36 - 54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10 to 12 -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a:t>
            </a:r>
            <a:endParaRPr lang="en-US" altLang="en-US" i="0">
              <a:solidFill>
                <a:schemeClr val="bg1"/>
              </a:solidFill>
              <a:latin typeface="GoudyOlSt BT" charset="0"/>
            </a:endParaRPr>
          </a:p>
        </p:txBody>
      </p:sp>
      <p:sp>
        <p:nvSpPr>
          <p:cNvPr id="121862" name="Rectangle 1030"/>
          <p:cNvSpPr>
            <a:spLocks noChangeArrowheads="1"/>
          </p:cNvSpPr>
          <p:nvPr/>
        </p:nvSpPr>
        <p:spPr bwMode="auto">
          <a:xfrm>
            <a:off x="4572000" y="5867400"/>
            <a:ext cx="276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Allium giganteum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44C4280-9C23-7745-A2AF-9547F3923AFE}" type="slidenum">
              <a:rPr lang="en-US" altLang="en-US"/>
              <a:pPr/>
              <a:t>112</a:t>
            </a:fld>
            <a:endParaRPr lang="en-US" altLang="en-US"/>
          </a:p>
        </p:txBody>
      </p:sp>
      <p:pic>
        <p:nvPicPr>
          <p:cNvPr id="125955" name="Picture 3" descr="Image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713"/>
            <a:ext cx="4102100" cy="6327775"/>
          </a:xfrm>
          <a:prstGeom prst="rect">
            <a:avLst/>
          </a:prstGeom>
          <a:noFill/>
          <a:extLst>
            <a:ext uri="{909E8E84-426E-40DD-AFC4-6F175D3DCCD1}">
              <a14:hiddenFill xmlns:a14="http://schemas.microsoft.com/office/drawing/2010/main">
                <a:solidFill>
                  <a:srgbClr val="FFFFFF"/>
                </a:solidFill>
              </a14:hiddenFill>
            </a:ext>
          </a:extLst>
        </p:spPr>
      </p:pic>
      <p:sp>
        <p:nvSpPr>
          <p:cNvPr id="125956" name="Rectangle 4"/>
          <p:cNvSpPr>
            <a:spLocks noChangeArrowheads="1"/>
          </p:cNvSpPr>
          <p:nvPr/>
        </p:nvSpPr>
        <p:spPr bwMode="auto">
          <a:xfrm>
            <a:off x="457200" y="304800"/>
            <a:ext cx="36544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Joseph’s Coat</a:t>
            </a:r>
          </a:p>
        </p:txBody>
      </p:sp>
      <p:sp>
        <p:nvSpPr>
          <p:cNvPr id="125957" name="Rectangle 5"/>
          <p:cNvSpPr>
            <a:spLocks noChangeArrowheads="1"/>
          </p:cNvSpPr>
          <p:nvPr/>
        </p:nvSpPr>
        <p:spPr bwMode="auto">
          <a:xfrm>
            <a:off x="9144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Tall back border</a:t>
            </a:r>
          </a:p>
          <a:p>
            <a:pPr>
              <a:lnSpc>
                <a:spcPct val="75000"/>
              </a:lnSpc>
              <a:spcBef>
                <a:spcPct val="5000"/>
              </a:spcBef>
            </a:pPr>
            <a:r>
              <a:rPr lang="en-US" altLang="en-US" sz="2000" i="0">
                <a:solidFill>
                  <a:schemeClr val="bg1"/>
                </a:solidFill>
                <a:latin typeface="Bernhard Modern Roman" charset="0"/>
              </a:rPr>
              <a:t>	Specimen plant</a:t>
            </a:r>
          </a:p>
          <a:p>
            <a:pPr>
              <a:lnSpc>
                <a:spcPct val="75000"/>
              </a:lnSpc>
              <a:spcBef>
                <a:spcPct val="5000"/>
              </a:spcBef>
            </a:pPr>
            <a:r>
              <a:rPr lang="en-US" altLang="en-US" sz="2000" i="0">
                <a:solidFill>
                  <a:schemeClr val="bg1"/>
                </a:solidFill>
                <a:latin typeface="Bernhard Modern Roman" charset="0"/>
              </a:rPr>
              <a:t>     Drought tolerant</a:t>
            </a:r>
          </a:p>
          <a:p>
            <a:pPr>
              <a:lnSpc>
                <a:spcPct val="75000"/>
              </a:lnSpc>
              <a:spcBef>
                <a:spcPct val="5000"/>
              </a:spcBef>
            </a:pPr>
            <a:r>
              <a:rPr lang="en-US" altLang="en-US" sz="2000" i="0">
                <a:solidFill>
                  <a:schemeClr val="bg1"/>
                </a:solidFill>
                <a:latin typeface="Bernhard Modern Roman" charset="0"/>
              </a:rPr>
              <a:t>	36 - 54 inches tall</a:t>
            </a:r>
          </a:p>
          <a:p>
            <a:pPr>
              <a:lnSpc>
                <a:spcPct val="75000"/>
              </a:lnSpc>
              <a:spcBef>
                <a:spcPct val="5000"/>
              </a:spcBef>
            </a:pPr>
            <a:endParaRPr lang="en-US" altLang="en-US" sz="2000" i="0">
              <a:solidFill>
                <a:srgbClr val="FF00FF"/>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Location:</a:t>
            </a: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5000"/>
              </a:lnSpc>
              <a:spcBef>
                <a:spcPct val="5000"/>
              </a:spcBef>
            </a:pPr>
            <a:endParaRPr lang="en-US" altLang="en-US" sz="2000" i="0">
              <a:solidFill>
                <a:srgbClr val="FFFF00"/>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Plant Spacing:</a:t>
            </a: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14- 18 inch centers</a:t>
            </a:r>
          </a:p>
          <a:p>
            <a:pPr>
              <a:lnSpc>
                <a:spcPct val="75000"/>
              </a:lnSpc>
              <a:spcBef>
                <a:spcPct val="5000"/>
              </a:spcBef>
            </a:pPr>
            <a:endParaRPr lang="en-US" altLang="en-US" sz="2000" i="0">
              <a:solidFill>
                <a:srgbClr val="FFFF00"/>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Care and Feeding:  </a:t>
            </a: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5000"/>
              </a:lnSpc>
              <a:spcBef>
                <a:spcPct val="5000"/>
              </a:spcBef>
            </a:pPr>
            <a:r>
              <a:rPr lang="en-US" altLang="en-US" sz="2000" i="0">
                <a:solidFill>
                  <a:schemeClr val="bg1"/>
                </a:solidFill>
                <a:latin typeface="Bernhard Modern Roman" charset="0"/>
              </a:rPr>
              <a:t>	Staking</a:t>
            </a:r>
          </a:p>
          <a:p>
            <a:pPr>
              <a:lnSpc>
                <a:spcPct val="75000"/>
              </a:lnSpc>
              <a:spcBef>
                <a:spcPct val="5000"/>
              </a:spcBef>
            </a:pPr>
            <a:endParaRPr lang="en-US" altLang="en-US" sz="2000" i="0">
              <a:solidFill>
                <a:srgbClr val="FFFF00"/>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Bloom Period:	</a:t>
            </a: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5000"/>
              </a:lnSpc>
              <a:spcBef>
                <a:spcPct val="5000"/>
              </a:spcBef>
            </a:pPr>
            <a:endParaRPr lang="en-US" altLang="en-US" sz="2000" i="0">
              <a:solidFill>
                <a:srgbClr val="FFFF00"/>
              </a:solidFill>
              <a:latin typeface="Bernhard Modern Roman" charset="0"/>
            </a:endParaRPr>
          </a:p>
          <a:p>
            <a:pPr>
              <a:lnSpc>
                <a:spcPct val="75000"/>
              </a:lnSpc>
              <a:spcBef>
                <a:spcPct val="5000"/>
              </a:spcBef>
            </a:pPr>
            <a:r>
              <a:rPr lang="en-US" altLang="en-US" sz="2000" i="0">
                <a:solidFill>
                  <a:srgbClr val="FF00FF"/>
                </a:solidFill>
                <a:latin typeface="Bernhard Modern Roman" charset="0"/>
              </a:rPr>
              <a:t>Culture Concerns:</a:t>
            </a:r>
          </a:p>
          <a:p>
            <a:pPr>
              <a:lnSpc>
                <a:spcPct val="75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Huge! </a:t>
            </a:r>
          </a:p>
          <a:p>
            <a:pPr>
              <a:lnSpc>
                <a:spcPct val="75000"/>
              </a:lnSpc>
              <a:spcBef>
                <a:spcPct val="5000"/>
              </a:spcBef>
            </a:pPr>
            <a:r>
              <a:rPr lang="en-US" altLang="en-US" sz="2000" i="0">
                <a:solidFill>
                  <a:schemeClr val="bg1"/>
                </a:solidFill>
                <a:latin typeface="Bernhard Modern Roman" charset="0"/>
              </a:rPr>
              <a:t>	Mildew</a:t>
            </a:r>
          </a:p>
          <a:p>
            <a:pPr>
              <a:lnSpc>
                <a:spcPct val="70000"/>
              </a:lnSpc>
              <a:spcBef>
                <a:spcPct val="5000"/>
              </a:spcBef>
            </a:pPr>
            <a:endParaRPr lang="en-US" altLang="en-US" i="0">
              <a:solidFill>
                <a:schemeClr val="hlink"/>
              </a:solidFill>
              <a:latin typeface="GoudyOlSt BT" charset="0"/>
            </a:endParaRPr>
          </a:p>
        </p:txBody>
      </p:sp>
      <p:sp>
        <p:nvSpPr>
          <p:cNvPr id="125958" name="Rectangle 6"/>
          <p:cNvSpPr>
            <a:spLocks noChangeArrowheads="1"/>
          </p:cNvSpPr>
          <p:nvPr/>
        </p:nvSpPr>
        <p:spPr bwMode="auto">
          <a:xfrm>
            <a:off x="4572000" y="6019800"/>
            <a:ext cx="3094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Amaranthus tricolor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4312D87-6BC3-AE4A-B285-62854810939A}" type="slidenum">
              <a:rPr lang="en-US" altLang="en-US"/>
              <a:pPr/>
              <a:t>113</a:t>
            </a:fld>
            <a:endParaRPr lang="en-US" altLang="en-US"/>
          </a:p>
        </p:txBody>
      </p:sp>
      <p:pic>
        <p:nvPicPr>
          <p:cNvPr id="176132" name="Picture 4" descr="PISTIL1"/>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352800" y="1828800"/>
            <a:ext cx="525780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76133" name="Rectangle 5"/>
          <p:cNvSpPr>
            <a:spLocks noChangeArrowheads="1"/>
          </p:cNvSpPr>
          <p:nvPr/>
        </p:nvSpPr>
        <p:spPr bwMode="auto">
          <a:xfrm>
            <a:off x="3470275" y="304800"/>
            <a:ext cx="24098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Hibiscus</a:t>
            </a:r>
          </a:p>
        </p:txBody>
      </p:sp>
      <p:sp>
        <p:nvSpPr>
          <p:cNvPr id="176134"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Shrub-like</a:t>
            </a:r>
          </a:p>
          <a:p>
            <a:pPr>
              <a:lnSpc>
                <a:spcPct val="70000"/>
              </a:lnSpc>
              <a:spcBef>
                <a:spcPct val="5000"/>
              </a:spcBef>
            </a:pPr>
            <a:r>
              <a:rPr lang="en-US" altLang="en-US" sz="2000" i="0">
                <a:solidFill>
                  <a:schemeClr val="bg1"/>
                </a:solidFill>
                <a:latin typeface="Bernhard Modern Roman" charset="0"/>
              </a:rPr>
              <a:t>	30 - 48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26 to 30-inch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Brought indoors</a:t>
            </a:r>
          </a:p>
          <a:p>
            <a:pPr>
              <a:lnSpc>
                <a:spcPct val="70000"/>
              </a:lnSpc>
              <a:spcBef>
                <a:spcPct val="5000"/>
              </a:spcBef>
            </a:pPr>
            <a:endParaRPr lang="en-US" altLang="en-US" sz="2000" i="0">
              <a:solidFill>
                <a:schemeClr val="bg1"/>
              </a:solidFill>
              <a:latin typeface="Bernhard Modern Roman" charset="0"/>
            </a:endParaRPr>
          </a:p>
        </p:txBody>
      </p:sp>
      <p:sp>
        <p:nvSpPr>
          <p:cNvPr id="176135" name="Rectangle 7"/>
          <p:cNvSpPr>
            <a:spLocks noChangeArrowheads="1"/>
          </p:cNvSpPr>
          <p:nvPr/>
        </p:nvSpPr>
        <p:spPr bwMode="auto">
          <a:xfrm>
            <a:off x="4724400" y="5768975"/>
            <a:ext cx="337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Hibiscus rosa-sinensis</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BEF8F2D-9077-E74A-87ED-FEDC16BCA434}" type="slidenum">
              <a:rPr lang="en-US" altLang="en-US"/>
              <a:pPr/>
              <a:t>114</a:t>
            </a:fld>
            <a:endParaRPr lang="en-US" altLang="en-US"/>
          </a:p>
        </p:txBody>
      </p:sp>
      <p:sp>
        <p:nvSpPr>
          <p:cNvPr id="181250" name="Rectangle 2"/>
          <p:cNvSpPr>
            <a:spLocks noChangeArrowheads="1"/>
          </p:cNvSpPr>
          <p:nvPr/>
        </p:nvSpPr>
        <p:spPr bwMode="auto">
          <a:xfrm>
            <a:off x="1981200" y="304800"/>
            <a:ext cx="5467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Ornamental Peppers</a:t>
            </a:r>
          </a:p>
        </p:txBody>
      </p:sp>
      <p:pic>
        <p:nvPicPr>
          <p:cNvPr id="181251" name="Picture 3" descr="pep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05000"/>
            <a:ext cx="5029200" cy="3773488"/>
          </a:xfrm>
          <a:prstGeom prst="rect">
            <a:avLst/>
          </a:prstGeom>
          <a:noFill/>
          <a:extLst>
            <a:ext uri="{909E8E84-426E-40DD-AFC4-6F175D3DCCD1}">
              <a14:hiddenFill xmlns:a14="http://schemas.microsoft.com/office/drawing/2010/main">
                <a:solidFill>
                  <a:srgbClr val="FFFFFF"/>
                </a:solidFill>
              </a14:hiddenFill>
            </a:ext>
          </a:extLst>
        </p:spPr>
      </p:pic>
      <p:sp>
        <p:nvSpPr>
          <p:cNvPr id="181252" name="Rectangle 4"/>
          <p:cNvSpPr>
            <a:spLocks noChangeArrowheads="1"/>
          </p:cNvSpPr>
          <p:nvPr/>
        </p:nvSpPr>
        <p:spPr bwMode="auto">
          <a:xfrm>
            <a:off x="5334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Colored fruit</a:t>
            </a:r>
          </a:p>
          <a:p>
            <a:pPr>
              <a:lnSpc>
                <a:spcPct val="70000"/>
              </a:lnSpc>
              <a:spcBef>
                <a:spcPct val="5000"/>
              </a:spcBef>
            </a:pPr>
            <a:r>
              <a:rPr lang="en-US" altLang="en-US" sz="2000" i="0">
                <a:solidFill>
                  <a:schemeClr val="bg1"/>
                </a:solidFill>
                <a:latin typeface="Bernhard Modern Roman" charset="0"/>
              </a:rPr>
              <a:t>	Container plant </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 to 15-inches tall</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Very hot peppers!</a:t>
            </a:r>
          </a:p>
          <a:p>
            <a:pPr>
              <a:lnSpc>
                <a:spcPct val="70000"/>
              </a:lnSpc>
              <a:spcBef>
                <a:spcPct val="5000"/>
              </a:spcBef>
            </a:pPr>
            <a:endParaRPr lang="en-US" altLang="en-US" i="0">
              <a:solidFill>
                <a:schemeClr val="hlink"/>
              </a:solidFill>
              <a:latin typeface="GoudyOlSt BT" charset="0"/>
            </a:endParaRPr>
          </a:p>
        </p:txBody>
      </p:sp>
      <p:sp>
        <p:nvSpPr>
          <p:cNvPr id="181253" name="Rectangle 5"/>
          <p:cNvSpPr>
            <a:spLocks noChangeArrowheads="1"/>
          </p:cNvSpPr>
          <p:nvPr/>
        </p:nvSpPr>
        <p:spPr bwMode="auto">
          <a:xfrm>
            <a:off x="4724400" y="5692775"/>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Capsicum annuum</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B65332C-7CBB-3642-92A8-9D47226C1FEC}" type="slidenum">
              <a:rPr lang="en-US" altLang="en-US"/>
              <a:pPr/>
              <a:t>115</a:t>
            </a:fld>
            <a:endParaRPr lang="en-US" altLang="en-US"/>
          </a:p>
        </p:txBody>
      </p:sp>
      <p:sp>
        <p:nvSpPr>
          <p:cNvPr id="184322" name="Rectangle 2"/>
          <p:cNvSpPr>
            <a:spLocks noChangeArrowheads="1"/>
          </p:cNvSpPr>
          <p:nvPr/>
        </p:nvSpPr>
        <p:spPr bwMode="auto">
          <a:xfrm>
            <a:off x="2286000" y="228600"/>
            <a:ext cx="41052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Texas Firebush</a:t>
            </a:r>
          </a:p>
        </p:txBody>
      </p:sp>
      <p:pic>
        <p:nvPicPr>
          <p:cNvPr id="184324" name="Picture 4" descr="firebus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0"/>
            <a:ext cx="4572000" cy="4498975"/>
          </a:xfrm>
          <a:prstGeom prst="rect">
            <a:avLst/>
          </a:prstGeom>
          <a:noFill/>
          <a:extLst>
            <a:ext uri="{909E8E84-426E-40DD-AFC4-6F175D3DCCD1}">
              <a14:hiddenFill xmlns:a14="http://schemas.microsoft.com/office/drawing/2010/main">
                <a:solidFill>
                  <a:srgbClr val="FFFFFF"/>
                </a:solidFill>
              </a14:hiddenFill>
            </a:ext>
          </a:extLst>
        </p:spPr>
      </p:pic>
      <p:sp>
        <p:nvSpPr>
          <p:cNvPr id="184325"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Shrub-like</a:t>
            </a:r>
          </a:p>
          <a:p>
            <a:pPr>
              <a:lnSpc>
                <a:spcPct val="70000"/>
              </a:lnSpc>
              <a:spcBef>
                <a:spcPct val="5000"/>
              </a:spcBef>
            </a:pPr>
            <a:r>
              <a:rPr lang="en-US" altLang="en-US" sz="2000" i="0">
                <a:solidFill>
                  <a:schemeClr val="bg1"/>
                </a:solidFill>
                <a:latin typeface="Bernhard Modern Roman" charset="0"/>
              </a:rPr>
              <a:t>	14 - 24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Deer protection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a:t>
            </a:r>
          </a:p>
          <a:p>
            <a:pPr>
              <a:lnSpc>
                <a:spcPct val="70000"/>
              </a:lnSpc>
              <a:spcBef>
                <a:spcPct val="5000"/>
              </a:spcBef>
            </a:pPr>
            <a:endParaRPr lang="en-US" altLang="en-US" i="0">
              <a:solidFill>
                <a:schemeClr val="hlink"/>
              </a:solidFill>
              <a:latin typeface="GoudyOlSt BT" charset="0"/>
            </a:endParaRPr>
          </a:p>
        </p:txBody>
      </p:sp>
      <p:sp>
        <p:nvSpPr>
          <p:cNvPr id="184326" name="Rectangle 6"/>
          <p:cNvSpPr>
            <a:spLocks noChangeArrowheads="1"/>
          </p:cNvSpPr>
          <p:nvPr/>
        </p:nvSpPr>
        <p:spPr bwMode="auto">
          <a:xfrm>
            <a:off x="5181600" y="5997575"/>
            <a:ext cx="2432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Hamelia patens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0598B64-6BDC-D949-A139-74DF925BE831}" type="slidenum">
              <a:rPr lang="en-US" altLang="en-US"/>
              <a:pPr/>
              <a:t>116</a:t>
            </a:fld>
            <a:endParaRPr lang="en-US" altLang="en-US"/>
          </a:p>
        </p:txBody>
      </p:sp>
      <p:pic>
        <p:nvPicPr>
          <p:cNvPr id="177156" name="Picture 4" descr="plumbago"/>
          <p:cNvPicPr>
            <a:picLocks noChangeAspect="1" noChangeArrowheads="1"/>
          </p:cNvPicPr>
          <p:nvPr>
            <p:ph/>
          </p:nvPr>
        </p:nvPicPr>
        <p:blipFill>
          <a:blip r:embed="rId3">
            <a:lum bright="18000" contrast="18000"/>
            <a:extLst>
              <a:ext uri="{28A0092B-C50C-407E-A947-70E740481C1C}">
                <a14:useLocalDpi xmlns:a14="http://schemas.microsoft.com/office/drawing/2010/main" val="0"/>
              </a:ext>
            </a:extLst>
          </a:blip>
          <a:srcRect/>
          <a:stretch>
            <a:fillRect/>
          </a:stretch>
        </p:blipFill>
        <p:spPr>
          <a:xfrm>
            <a:off x="3200400" y="1676400"/>
            <a:ext cx="5410200"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77157" name="Rectangle 5"/>
          <p:cNvSpPr>
            <a:spLocks noChangeArrowheads="1"/>
          </p:cNvSpPr>
          <p:nvPr/>
        </p:nvSpPr>
        <p:spPr bwMode="auto">
          <a:xfrm>
            <a:off x="3276600" y="228600"/>
            <a:ext cx="27400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Leadwort </a:t>
            </a:r>
          </a:p>
        </p:txBody>
      </p:sp>
      <p:sp>
        <p:nvSpPr>
          <p:cNvPr id="177158" name="Rectangle 6"/>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Shrub-like</a:t>
            </a:r>
          </a:p>
          <a:p>
            <a:pPr>
              <a:lnSpc>
                <a:spcPct val="70000"/>
              </a:lnSpc>
              <a:spcBef>
                <a:spcPct val="5000"/>
              </a:spcBef>
            </a:pPr>
            <a:r>
              <a:rPr lang="en-US" altLang="en-US" sz="2000" i="0">
                <a:solidFill>
                  <a:schemeClr val="bg1"/>
                </a:solidFill>
                <a:latin typeface="Bernhard Modern Roman" charset="0"/>
              </a:rPr>
              <a:t>	24 - 36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 to 26-inch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Organic soil</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Tender perennial   in South Georgia</a:t>
            </a:r>
          </a:p>
          <a:p>
            <a:pPr>
              <a:lnSpc>
                <a:spcPct val="70000"/>
              </a:lnSpc>
              <a:spcBef>
                <a:spcPct val="5000"/>
              </a:spcBef>
            </a:pPr>
            <a:endParaRPr lang="en-US" altLang="en-US" i="0">
              <a:solidFill>
                <a:schemeClr val="hlink"/>
              </a:solidFill>
              <a:latin typeface="GoudyOlSt BT" charset="0"/>
            </a:endParaRPr>
          </a:p>
        </p:txBody>
      </p:sp>
      <p:sp>
        <p:nvSpPr>
          <p:cNvPr id="177159" name="Rectangle 7"/>
          <p:cNvSpPr>
            <a:spLocks noChangeArrowheads="1"/>
          </p:cNvSpPr>
          <p:nvPr/>
        </p:nvSpPr>
        <p:spPr bwMode="auto">
          <a:xfrm>
            <a:off x="4191000" y="5715000"/>
            <a:ext cx="3186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Plumbago auriculata</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D33CB92-1813-DC48-AE25-F2F65B25178B}" type="slidenum">
              <a:rPr lang="en-US" altLang="en-US"/>
              <a:pPr/>
              <a:t>117</a:t>
            </a:fld>
            <a:endParaRPr lang="en-US" altLang="en-US"/>
          </a:p>
        </p:txBody>
      </p:sp>
      <p:pic>
        <p:nvPicPr>
          <p:cNvPr id="195586" name="Picture 2" descr="Image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319463" cy="4687888"/>
          </a:xfrm>
          <a:prstGeom prst="rect">
            <a:avLst/>
          </a:prstGeom>
          <a:noFill/>
          <a:extLst>
            <a:ext uri="{909E8E84-426E-40DD-AFC4-6F175D3DCCD1}">
              <a14:hiddenFill xmlns:a14="http://schemas.microsoft.com/office/drawing/2010/main">
                <a:solidFill>
                  <a:srgbClr val="FFFFFF"/>
                </a:solidFill>
              </a14:hiddenFill>
            </a:ext>
          </a:extLst>
        </p:spPr>
      </p:pic>
      <p:sp>
        <p:nvSpPr>
          <p:cNvPr id="195587" name="Rectangle 3"/>
          <p:cNvSpPr>
            <a:spLocks noChangeArrowheads="1"/>
          </p:cNvSpPr>
          <p:nvPr/>
        </p:nvSpPr>
        <p:spPr bwMode="auto">
          <a:xfrm>
            <a:off x="2801938" y="228600"/>
            <a:ext cx="37099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Cat Whiskers</a:t>
            </a:r>
          </a:p>
        </p:txBody>
      </p:sp>
      <p:sp>
        <p:nvSpPr>
          <p:cNvPr id="195588" name="Rectangle 4"/>
          <p:cNvSpPr>
            <a:spLocks noChangeArrowheads="1"/>
          </p:cNvSpPr>
          <p:nvPr/>
        </p:nvSpPr>
        <p:spPr bwMode="auto">
          <a:xfrm>
            <a:off x="1066800" y="1524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Unusual flowers</a:t>
            </a:r>
          </a:p>
          <a:p>
            <a:pPr>
              <a:lnSpc>
                <a:spcPct val="70000"/>
              </a:lnSpc>
              <a:spcBef>
                <a:spcPct val="5000"/>
              </a:spcBef>
            </a:pPr>
            <a:r>
              <a:rPr lang="en-US" altLang="en-US" sz="2000" i="0">
                <a:solidFill>
                  <a:schemeClr val="bg1"/>
                </a:solidFill>
                <a:latin typeface="Bernhard Modern Roman" charset="0"/>
              </a:rPr>
              <a:t>	Height to 28 inches</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Declines in heat</a:t>
            </a:r>
          </a:p>
        </p:txBody>
      </p:sp>
      <p:sp>
        <p:nvSpPr>
          <p:cNvPr id="195589" name="Rectangle 5"/>
          <p:cNvSpPr>
            <a:spLocks noChangeArrowheads="1"/>
          </p:cNvSpPr>
          <p:nvPr/>
        </p:nvSpPr>
        <p:spPr bwMode="auto">
          <a:xfrm>
            <a:off x="4876800" y="6096000"/>
            <a:ext cx="3490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Orthosiphon stamineus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7B98E5D-8F3E-5B48-BC9D-1447232F86B0}" type="slidenum">
              <a:rPr lang="en-US" altLang="en-US"/>
              <a:pPr/>
              <a:t>118</a:t>
            </a:fld>
            <a:endParaRPr lang="en-US" altLang="en-US"/>
          </a:p>
        </p:txBody>
      </p:sp>
      <p:sp>
        <p:nvSpPr>
          <p:cNvPr id="205827" name="Rectangle 3"/>
          <p:cNvSpPr>
            <a:spLocks noChangeArrowheads="1"/>
          </p:cNvSpPr>
          <p:nvPr/>
        </p:nvSpPr>
        <p:spPr bwMode="auto">
          <a:xfrm>
            <a:off x="3352800" y="304800"/>
            <a:ext cx="20986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Cannas</a:t>
            </a:r>
          </a:p>
        </p:txBody>
      </p:sp>
      <p:sp>
        <p:nvSpPr>
          <p:cNvPr id="205828"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Tall – vigorous</a:t>
            </a:r>
          </a:p>
          <a:p>
            <a:pPr>
              <a:lnSpc>
                <a:spcPct val="70000"/>
              </a:lnSpc>
              <a:spcBef>
                <a:spcPct val="5000"/>
              </a:spcBef>
            </a:pPr>
            <a:r>
              <a:rPr lang="en-US" altLang="en-US" sz="2000" i="0">
                <a:solidFill>
                  <a:schemeClr val="bg1"/>
                </a:solidFill>
                <a:latin typeface="Bernhard Modern Roman" charset="0"/>
              </a:rPr>
              <a:t>	48 - 84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Pull flower canes</a:t>
            </a:r>
          </a:p>
          <a:p>
            <a:pPr>
              <a:lnSpc>
                <a:spcPct val="70000"/>
              </a:lnSpc>
              <a:spcBef>
                <a:spcPct val="5000"/>
              </a:spcBef>
            </a:pPr>
            <a:r>
              <a:rPr lang="en-US" altLang="en-US" sz="2000" i="0">
                <a:solidFill>
                  <a:schemeClr val="bg1"/>
                </a:solidFill>
                <a:latin typeface="Bernhard Modern Roman" charset="0"/>
              </a:rPr>
              <a:t>	Leaf rollers</a:t>
            </a:r>
          </a:p>
          <a:p>
            <a:pPr>
              <a:lnSpc>
                <a:spcPct val="70000"/>
              </a:lnSpc>
              <a:spcBef>
                <a:spcPct val="5000"/>
              </a:spcBef>
            </a:pPr>
            <a:r>
              <a:rPr lang="en-US" altLang="en-US" sz="2000" i="0">
                <a:solidFill>
                  <a:schemeClr val="bg1"/>
                </a:solidFill>
                <a:latin typeface="Bernhard Modern Roman" charset="0"/>
              </a:rPr>
              <a:t>	Lift tubers in fall</a:t>
            </a:r>
            <a:endParaRPr lang="en-US" altLang="en-US" i="0">
              <a:solidFill>
                <a:schemeClr val="hlink"/>
              </a:solidFill>
              <a:latin typeface="GoudyOlSt BT" charset="0"/>
            </a:endParaRPr>
          </a:p>
        </p:txBody>
      </p:sp>
      <p:sp>
        <p:nvSpPr>
          <p:cNvPr id="205829" name="Rectangle 5"/>
          <p:cNvSpPr>
            <a:spLocks noChangeArrowheads="1"/>
          </p:cNvSpPr>
          <p:nvPr/>
        </p:nvSpPr>
        <p:spPr bwMode="auto">
          <a:xfrm>
            <a:off x="4876800" y="5997575"/>
            <a:ext cx="2597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Canna </a:t>
            </a:r>
            <a:r>
              <a:rPr lang="en-US" altLang="en-US" sz="2800" i="0">
                <a:solidFill>
                  <a:schemeClr val="hlink"/>
                </a:solidFill>
                <a:latin typeface="GoudyOlSt BT" charset="0"/>
              </a:rPr>
              <a:t>x</a:t>
            </a:r>
            <a:r>
              <a:rPr lang="en-US" altLang="en-US" sz="2800">
                <a:solidFill>
                  <a:schemeClr val="hlink"/>
                </a:solidFill>
                <a:latin typeface="GoudyOlSt BT" charset="0"/>
              </a:rPr>
              <a:t> hybrida</a:t>
            </a:r>
          </a:p>
        </p:txBody>
      </p:sp>
      <p:pic>
        <p:nvPicPr>
          <p:cNvPr id="205830" name="Picture 6" descr="Ca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486400"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2A4D0F6-8464-6346-92E3-201D73017C35}" type="slidenum">
              <a:rPr lang="en-US" altLang="en-US"/>
              <a:pPr/>
              <a:t>119</a:t>
            </a:fld>
            <a:endParaRPr lang="en-US" altLang="en-US"/>
          </a:p>
        </p:txBody>
      </p:sp>
      <p:pic>
        <p:nvPicPr>
          <p:cNvPr id="196610" name="Picture 2" descr="Image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76400"/>
            <a:ext cx="4725988" cy="4359275"/>
          </a:xfrm>
          <a:prstGeom prst="rect">
            <a:avLst/>
          </a:prstGeom>
          <a:noFill/>
          <a:extLst>
            <a:ext uri="{909E8E84-426E-40DD-AFC4-6F175D3DCCD1}">
              <a14:hiddenFill xmlns:a14="http://schemas.microsoft.com/office/drawing/2010/main">
                <a:solidFill>
                  <a:srgbClr val="FFFFFF"/>
                </a:solidFill>
              </a14:hiddenFill>
            </a:ext>
          </a:extLst>
        </p:spPr>
      </p:pic>
      <p:sp>
        <p:nvSpPr>
          <p:cNvPr id="196611" name="Rectangle 3"/>
          <p:cNvSpPr>
            <a:spLocks noChangeArrowheads="1"/>
          </p:cNvSpPr>
          <p:nvPr/>
        </p:nvSpPr>
        <p:spPr bwMode="auto">
          <a:xfrm>
            <a:off x="1581150" y="304800"/>
            <a:ext cx="61960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Yellow Bleeding Hearts</a:t>
            </a:r>
          </a:p>
        </p:txBody>
      </p:sp>
      <p:sp>
        <p:nvSpPr>
          <p:cNvPr id="196612" name="Rectangle 4"/>
          <p:cNvSpPr>
            <a:spLocks noChangeArrowheads="1"/>
          </p:cNvSpPr>
          <p:nvPr/>
        </p:nvSpPr>
        <p:spPr bwMode="auto">
          <a:xfrm>
            <a:off x="6858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Unusual flowers</a:t>
            </a:r>
          </a:p>
          <a:p>
            <a:pPr>
              <a:lnSpc>
                <a:spcPct val="70000"/>
              </a:lnSpc>
              <a:spcBef>
                <a:spcPct val="5000"/>
              </a:spcBef>
            </a:pPr>
            <a:r>
              <a:rPr lang="en-US" altLang="en-US" sz="2000" i="0">
                <a:solidFill>
                  <a:schemeClr val="bg1"/>
                </a:solidFill>
                <a:latin typeface="Bernhard Modern Roman" charset="0"/>
              </a:rPr>
              <a:t>	Trellis vine</a:t>
            </a:r>
          </a:p>
          <a:p>
            <a:pPr>
              <a:lnSpc>
                <a:spcPct val="70000"/>
              </a:lnSpc>
              <a:spcBef>
                <a:spcPct val="5000"/>
              </a:spcBef>
            </a:pPr>
            <a:r>
              <a:rPr lang="en-US" altLang="en-US" sz="2000" i="0">
                <a:solidFill>
                  <a:schemeClr val="bg1"/>
                </a:solidFill>
                <a:latin typeface="Bernhard Modern Roman" charset="0"/>
              </a:rPr>
              <a:t>	6 -7 feet per season</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Never expose to drought!</a:t>
            </a:r>
          </a:p>
          <a:p>
            <a:pPr>
              <a:lnSpc>
                <a:spcPct val="70000"/>
              </a:lnSpc>
              <a:spcBef>
                <a:spcPct val="5000"/>
              </a:spcBef>
            </a:pPr>
            <a:endParaRPr lang="en-US" altLang="en-US" i="0">
              <a:solidFill>
                <a:schemeClr val="hlink"/>
              </a:solidFill>
              <a:latin typeface="GoudyOlSt BT" charset="0"/>
            </a:endParaRPr>
          </a:p>
        </p:txBody>
      </p:sp>
      <p:sp>
        <p:nvSpPr>
          <p:cNvPr id="196613" name="Rectangle 5"/>
          <p:cNvSpPr>
            <a:spLocks noChangeArrowheads="1"/>
          </p:cNvSpPr>
          <p:nvPr/>
        </p:nvSpPr>
        <p:spPr bwMode="auto">
          <a:xfrm>
            <a:off x="4572000" y="6019800"/>
            <a:ext cx="2795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Dicentra scandens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0B6ACC1-DF7C-D646-980F-291E442EC6AF}" type="slidenum">
              <a:rPr lang="en-US" altLang="en-US"/>
              <a:pPr/>
              <a:t>12</a:t>
            </a:fld>
            <a:endParaRPr lang="en-US" altLang="en-US"/>
          </a:p>
        </p:txBody>
      </p:sp>
      <p:sp>
        <p:nvSpPr>
          <p:cNvPr id="251906" name="Text Box 2"/>
          <p:cNvSpPr txBox="1">
            <a:spLocks noChangeArrowheads="1"/>
          </p:cNvSpPr>
          <p:nvPr/>
        </p:nvSpPr>
        <p:spPr bwMode="auto">
          <a:xfrm>
            <a:off x="3032125" y="1004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251907" name="Rectangle 3"/>
          <p:cNvSpPr>
            <a:spLocks noChangeArrowheads="1"/>
          </p:cNvSpPr>
          <p:nvPr/>
        </p:nvSpPr>
        <p:spPr bwMode="auto">
          <a:xfrm>
            <a:off x="901700" y="381000"/>
            <a:ext cx="734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Selecting The Proper Annuals</a:t>
            </a:r>
          </a:p>
        </p:txBody>
      </p:sp>
      <p:sp>
        <p:nvSpPr>
          <p:cNvPr id="251908" name="Text Box 4"/>
          <p:cNvSpPr txBox="1">
            <a:spLocks noChangeArrowheads="1"/>
          </p:cNvSpPr>
          <p:nvPr/>
        </p:nvSpPr>
        <p:spPr bwMode="auto">
          <a:xfrm>
            <a:off x="874713" y="1752600"/>
            <a:ext cx="7496175"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i="0">
                <a:latin typeface="Times New Roman" charset="0"/>
              </a:rPr>
              <a:t>Know their final size.</a:t>
            </a:r>
          </a:p>
          <a:p>
            <a:endParaRPr lang="en-US" altLang="en-US" sz="3200" i="0">
              <a:latin typeface="Times New Roman" charset="0"/>
            </a:endParaRPr>
          </a:p>
          <a:p>
            <a:r>
              <a:rPr lang="en-US" altLang="en-US" sz="3200" i="0">
                <a:latin typeface="Times New Roman" charset="0"/>
              </a:rPr>
              <a:t>Know their height.</a:t>
            </a:r>
          </a:p>
          <a:p>
            <a:endParaRPr lang="en-US" altLang="en-US" sz="3200" i="0">
              <a:latin typeface="Times New Roman" charset="0"/>
            </a:endParaRPr>
          </a:p>
          <a:p>
            <a:r>
              <a:rPr lang="en-US" altLang="en-US" sz="3200" i="0">
                <a:latin typeface="Times New Roman" charset="0"/>
              </a:rPr>
              <a:t>Know their pH and fertility requirements.</a:t>
            </a:r>
          </a:p>
          <a:p>
            <a:endParaRPr lang="en-US" altLang="en-US" sz="3200" i="0">
              <a:latin typeface="Times New Roman" charset="0"/>
            </a:endParaRPr>
          </a:p>
          <a:p>
            <a:r>
              <a:rPr lang="en-US" altLang="en-US" sz="3200" i="0">
                <a:latin typeface="Times New Roman" charset="0"/>
              </a:rPr>
              <a:t>Know their watering requirements.</a:t>
            </a:r>
          </a:p>
          <a:p>
            <a:endParaRPr lang="en-US" altLang="en-US" sz="3200" i="0">
              <a:latin typeface="Times New Roman" charset="0"/>
            </a:endParaRPr>
          </a:p>
          <a:p>
            <a:r>
              <a:rPr lang="en-US" altLang="en-US" sz="3200" i="0">
                <a:latin typeface="Times New Roman" charset="0"/>
              </a:rPr>
              <a:t>Know their bloom period.</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17F79BD-1402-B443-8CBD-FE16A47AAA51}" type="slidenum">
              <a:rPr lang="en-US" altLang="en-US"/>
              <a:pPr/>
              <a:t>120</a:t>
            </a:fld>
            <a:endParaRPr lang="en-US" altLang="en-US"/>
          </a:p>
        </p:txBody>
      </p:sp>
      <p:pic>
        <p:nvPicPr>
          <p:cNvPr id="197634" name="Picture 2" descr="Image264"/>
          <p:cNvPicPr>
            <a:picLocks noChangeAspect="1" noChangeArrowheads="1"/>
          </p:cNvPicPr>
          <p:nvPr/>
        </p:nvPicPr>
        <p:blipFill>
          <a:blip r:embed="rId3">
            <a:lum bright="6000" contrast="26000"/>
            <a:extLst>
              <a:ext uri="{28A0092B-C50C-407E-A947-70E740481C1C}">
                <a14:useLocalDpi xmlns:a14="http://schemas.microsoft.com/office/drawing/2010/main" val="0"/>
              </a:ext>
            </a:extLst>
          </a:blip>
          <a:srcRect/>
          <a:stretch>
            <a:fillRect/>
          </a:stretch>
        </p:blipFill>
        <p:spPr bwMode="auto">
          <a:xfrm>
            <a:off x="3200400" y="17526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97635" name="Rectangle 3"/>
          <p:cNvSpPr>
            <a:spLocks noChangeArrowheads="1"/>
          </p:cNvSpPr>
          <p:nvPr/>
        </p:nvSpPr>
        <p:spPr bwMode="auto">
          <a:xfrm>
            <a:off x="2344738" y="304800"/>
            <a:ext cx="4673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Medallion Flower</a:t>
            </a:r>
          </a:p>
        </p:txBody>
      </p:sp>
      <p:sp>
        <p:nvSpPr>
          <p:cNvPr id="197636"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Mounding</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36 - 48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6-inch centers or random seedling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Low fertility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Reseeding!  </a:t>
            </a:r>
          </a:p>
          <a:p>
            <a:pPr>
              <a:lnSpc>
                <a:spcPct val="70000"/>
              </a:lnSpc>
              <a:spcBef>
                <a:spcPct val="5000"/>
              </a:spcBef>
            </a:pPr>
            <a:endParaRPr lang="en-US" altLang="en-US" i="0">
              <a:solidFill>
                <a:schemeClr val="hlink"/>
              </a:solidFill>
              <a:latin typeface="GoudyOlSt BT" charset="0"/>
            </a:endParaRPr>
          </a:p>
        </p:txBody>
      </p:sp>
      <p:sp>
        <p:nvSpPr>
          <p:cNvPr id="197637" name="Rectangle 5"/>
          <p:cNvSpPr>
            <a:spLocks noChangeArrowheads="1"/>
          </p:cNvSpPr>
          <p:nvPr/>
        </p:nvSpPr>
        <p:spPr bwMode="auto">
          <a:xfrm>
            <a:off x="4038600" y="5741988"/>
            <a:ext cx="3910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Melampodium paludosum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E241CBD-63B4-C143-B4E2-94BCF1EB11E3}" type="slidenum">
              <a:rPr lang="en-US" altLang="en-US"/>
              <a:pPr/>
              <a:t>121</a:t>
            </a:fld>
            <a:endParaRPr lang="en-US" altLang="en-US"/>
          </a:p>
        </p:txBody>
      </p:sp>
      <p:sp>
        <p:nvSpPr>
          <p:cNvPr id="198659" name="Rectangle 3"/>
          <p:cNvSpPr>
            <a:spLocks noChangeArrowheads="1"/>
          </p:cNvSpPr>
          <p:nvPr/>
        </p:nvSpPr>
        <p:spPr bwMode="auto">
          <a:xfrm>
            <a:off x="1592263" y="304800"/>
            <a:ext cx="61833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Black-Eyed Susan Vine</a:t>
            </a:r>
          </a:p>
        </p:txBody>
      </p:sp>
      <p:pic>
        <p:nvPicPr>
          <p:cNvPr id="198660" name="Picture 4" descr="adjfbdlf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5562600" cy="3630613"/>
          </a:xfrm>
          <a:prstGeom prst="rect">
            <a:avLst/>
          </a:prstGeom>
          <a:noFill/>
          <a:extLst>
            <a:ext uri="{909E8E84-426E-40DD-AFC4-6F175D3DCCD1}">
              <a14:hiddenFill xmlns:a14="http://schemas.microsoft.com/office/drawing/2010/main">
                <a:solidFill>
                  <a:srgbClr val="FFFFFF"/>
                </a:solidFill>
              </a14:hiddenFill>
            </a:ext>
          </a:extLst>
        </p:spPr>
      </p:pic>
      <p:sp>
        <p:nvSpPr>
          <p:cNvPr id="198661"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Trellis vine</a:t>
            </a:r>
          </a:p>
          <a:p>
            <a:pPr>
              <a:lnSpc>
                <a:spcPct val="70000"/>
              </a:lnSpc>
              <a:spcBef>
                <a:spcPct val="5000"/>
              </a:spcBef>
            </a:pPr>
            <a:r>
              <a:rPr lang="en-US" altLang="en-US" sz="2000" i="0">
                <a:solidFill>
                  <a:schemeClr val="bg1"/>
                </a:solidFill>
                <a:latin typeface="Bernhard Modern Roman" charset="0"/>
              </a:rPr>
              <a:t>	7 - 8 feet per season</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 or </a:t>
            </a:r>
          </a:p>
          <a:p>
            <a:pPr>
              <a:lnSpc>
                <a:spcPct val="70000"/>
              </a:lnSpc>
              <a:spcBef>
                <a:spcPct val="5000"/>
              </a:spcBef>
            </a:pPr>
            <a:r>
              <a:rPr lang="en-US" altLang="en-US" sz="2000" i="0">
                <a:solidFill>
                  <a:schemeClr val="bg1"/>
                </a:solidFill>
                <a:latin typeface="Bernhard Modern Roman" charset="0"/>
              </a:rPr>
              <a:t>	2 -nch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Reseeds</a:t>
            </a:r>
          </a:p>
          <a:p>
            <a:pPr>
              <a:lnSpc>
                <a:spcPct val="70000"/>
              </a:lnSpc>
              <a:spcBef>
                <a:spcPct val="5000"/>
              </a:spcBef>
            </a:pPr>
            <a:endParaRPr lang="en-US" altLang="en-US" i="0">
              <a:solidFill>
                <a:schemeClr val="hlink"/>
              </a:solidFill>
              <a:latin typeface="GoudyOlSt BT" charset="0"/>
            </a:endParaRPr>
          </a:p>
        </p:txBody>
      </p:sp>
      <p:sp>
        <p:nvSpPr>
          <p:cNvPr id="198662" name="Rectangle 6"/>
          <p:cNvSpPr>
            <a:spLocks noChangeArrowheads="1"/>
          </p:cNvSpPr>
          <p:nvPr/>
        </p:nvSpPr>
        <p:spPr bwMode="auto">
          <a:xfrm>
            <a:off x="4724400" y="5665788"/>
            <a:ext cx="2660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Thunbergia alata</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B73CE47-1587-5740-834F-7562063BF4F2}" type="slidenum">
              <a:rPr lang="en-US" altLang="en-US"/>
              <a:pPr/>
              <a:t>122</a:t>
            </a:fld>
            <a:endParaRPr lang="en-US" altLang="en-US"/>
          </a:p>
        </p:txBody>
      </p:sp>
      <p:sp>
        <p:nvSpPr>
          <p:cNvPr id="201731" name="Rectangle 3"/>
          <p:cNvSpPr>
            <a:spLocks noChangeArrowheads="1"/>
          </p:cNvSpPr>
          <p:nvPr/>
        </p:nvSpPr>
        <p:spPr bwMode="auto">
          <a:xfrm>
            <a:off x="2490788" y="304800"/>
            <a:ext cx="4394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Princess Flower </a:t>
            </a:r>
          </a:p>
        </p:txBody>
      </p:sp>
      <p:sp>
        <p:nvSpPr>
          <p:cNvPr id="201732" name="Rectangle 4"/>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Specimen plant</a:t>
            </a:r>
          </a:p>
          <a:p>
            <a:pPr>
              <a:lnSpc>
                <a:spcPct val="70000"/>
              </a:lnSpc>
              <a:spcBef>
                <a:spcPct val="5000"/>
              </a:spcBef>
            </a:pPr>
            <a:r>
              <a:rPr lang="en-US" altLang="en-US" sz="2000" i="0">
                <a:solidFill>
                  <a:schemeClr val="bg1"/>
                </a:solidFill>
                <a:latin typeface="Bernhard Modern Roman" charset="0"/>
              </a:rPr>
              <a:t>	36 - 48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Slow starter</a:t>
            </a:r>
          </a:p>
          <a:p>
            <a:pPr>
              <a:lnSpc>
                <a:spcPct val="70000"/>
              </a:lnSpc>
              <a:spcBef>
                <a:spcPct val="5000"/>
              </a:spcBef>
            </a:pPr>
            <a:endParaRPr lang="en-US" altLang="en-US" i="0">
              <a:solidFill>
                <a:schemeClr val="hlink"/>
              </a:solidFill>
              <a:latin typeface="GoudyOlSt BT" charset="0"/>
            </a:endParaRPr>
          </a:p>
        </p:txBody>
      </p:sp>
      <p:sp>
        <p:nvSpPr>
          <p:cNvPr id="201733" name="Rectangle 5"/>
          <p:cNvSpPr>
            <a:spLocks noChangeArrowheads="1"/>
          </p:cNvSpPr>
          <p:nvPr/>
        </p:nvSpPr>
        <p:spPr bwMode="auto">
          <a:xfrm>
            <a:off x="4495800" y="6096000"/>
            <a:ext cx="335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Tibouchina urvilleana</a:t>
            </a:r>
          </a:p>
        </p:txBody>
      </p:sp>
      <p:pic>
        <p:nvPicPr>
          <p:cNvPr id="201734" name="Picture 6" descr="Image4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3524250" cy="469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F871224-A7F7-F94C-868C-5E8BF2B309EF}" type="slidenum">
              <a:rPr lang="en-US" altLang="en-US"/>
              <a:pPr/>
              <a:t>123</a:t>
            </a:fld>
            <a:endParaRPr lang="en-US" altLang="en-US"/>
          </a:p>
        </p:txBody>
      </p:sp>
      <p:sp>
        <p:nvSpPr>
          <p:cNvPr id="203778" name="Rectangle 2050"/>
          <p:cNvSpPr>
            <a:spLocks noChangeArrowheads="1"/>
          </p:cNvSpPr>
          <p:nvPr/>
        </p:nvSpPr>
        <p:spPr bwMode="auto">
          <a:xfrm>
            <a:off x="2000250" y="304800"/>
            <a:ext cx="53705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Purple Calico Plant </a:t>
            </a:r>
          </a:p>
        </p:txBody>
      </p:sp>
      <p:sp>
        <p:nvSpPr>
          <p:cNvPr id="203780" name="Rectangle 2052"/>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Foliage effect</a:t>
            </a:r>
          </a:p>
          <a:p>
            <a:pPr>
              <a:lnSpc>
                <a:spcPct val="70000"/>
              </a:lnSpc>
              <a:spcBef>
                <a:spcPct val="5000"/>
              </a:spcBef>
            </a:pPr>
            <a:r>
              <a:rPr lang="en-US" altLang="en-US" sz="2000" i="0">
                <a:solidFill>
                  <a:schemeClr val="bg1"/>
                </a:solidFill>
                <a:latin typeface="Bernhard Modern Roman" charset="0"/>
              </a:rPr>
              <a:t>	Mounding</a:t>
            </a:r>
          </a:p>
          <a:p>
            <a:pPr>
              <a:lnSpc>
                <a:spcPct val="70000"/>
              </a:lnSpc>
              <a:spcBef>
                <a:spcPct val="5000"/>
              </a:spcBef>
            </a:pPr>
            <a:r>
              <a:rPr lang="en-US" altLang="en-US" sz="2000" i="0">
                <a:solidFill>
                  <a:schemeClr val="bg1"/>
                </a:solidFill>
                <a:latin typeface="Bernhard Modern Roman" charset="0"/>
              </a:rPr>
              <a:t>	36 - 48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36-inch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Keep moist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soils</a:t>
            </a:r>
          </a:p>
          <a:p>
            <a:pPr>
              <a:lnSpc>
                <a:spcPct val="70000"/>
              </a:lnSpc>
              <a:spcBef>
                <a:spcPct val="5000"/>
              </a:spcBef>
            </a:pPr>
            <a:endParaRPr lang="en-US" altLang="en-US" i="0">
              <a:solidFill>
                <a:schemeClr val="hlink"/>
              </a:solidFill>
              <a:latin typeface="GoudyOlSt BT" charset="0"/>
            </a:endParaRPr>
          </a:p>
        </p:txBody>
      </p:sp>
      <p:sp>
        <p:nvSpPr>
          <p:cNvPr id="203782" name="Rectangle 2054"/>
          <p:cNvSpPr>
            <a:spLocks noChangeArrowheads="1"/>
          </p:cNvSpPr>
          <p:nvPr/>
        </p:nvSpPr>
        <p:spPr bwMode="auto">
          <a:xfrm>
            <a:off x="3124200" y="5867400"/>
            <a:ext cx="5153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Alternanthera dentata</a:t>
            </a:r>
            <a:r>
              <a:rPr lang="en-US" altLang="en-US" sz="2800" i="0">
                <a:solidFill>
                  <a:schemeClr val="hlink"/>
                </a:solidFill>
                <a:latin typeface="GoudyOlSt BT" charset="0"/>
              </a:rPr>
              <a:t> ‘Wave Hill’</a:t>
            </a:r>
          </a:p>
        </p:txBody>
      </p:sp>
      <p:pic>
        <p:nvPicPr>
          <p:cNvPr id="203784" name="Picture 2056" descr="josepscoat"/>
          <p:cNvPicPr>
            <a:picLocks noChangeAspect="1" noChangeArrowheads="1"/>
          </p:cNvPicPr>
          <p:nvPr/>
        </p:nvPicPr>
        <p:blipFill>
          <a:blip r:embed="rId3">
            <a:lum bright="-2000" contrast="28000"/>
            <a:extLst>
              <a:ext uri="{28A0092B-C50C-407E-A947-70E740481C1C}">
                <a14:useLocalDpi xmlns:a14="http://schemas.microsoft.com/office/drawing/2010/main" val="0"/>
              </a:ext>
            </a:extLst>
          </a:blip>
          <a:srcRect/>
          <a:stretch>
            <a:fillRect/>
          </a:stretch>
        </p:blipFill>
        <p:spPr bwMode="auto">
          <a:xfrm>
            <a:off x="3124200" y="1676400"/>
            <a:ext cx="5365750" cy="4024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6C16A0C-B373-884A-80D9-AB9AF54F4A2A}" type="slidenum">
              <a:rPr lang="en-US" altLang="en-US"/>
              <a:pPr/>
              <a:t>124</a:t>
            </a:fld>
            <a:endParaRPr lang="en-US" altLang="en-US"/>
          </a:p>
        </p:txBody>
      </p:sp>
      <p:sp>
        <p:nvSpPr>
          <p:cNvPr id="216066" name="Rectangle 2050"/>
          <p:cNvSpPr>
            <a:spLocks noChangeArrowheads="1"/>
          </p:cNvSpPr>
          <p:nvPr/>
        </p:nvSpPr>
        <p:spPr bwMode="auto">
          <a:xfrm>
            <a:off x="2841625" y="304800"/>
            <a:ext cx="36893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Purple Heart </a:t>
            </a:r>
          </a:p>
        </p:txBody>
      </p:sp>
      <p:sp>
        <p:nvSpPr>
          <p:cNvPr id="216067" name="Rectangle 2051"/>
          <p:cNvSpPr>
            <a:spLocks noChangeArrowheads="1"/>
          </p:cNvSpPr>
          <p:nvPr/>
        </p:nvSpPr>
        <p:spPr bwMode="auto">
          <a:xfrm>
            <a:off x="457200" y="1219200"/>
            <a:ext cx="289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12 - 15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Tender perennial in middle and south Georgia</a:t>
            </a:r>
          </a:p>
          <a:p>
            <a:pPr>
              <a:lnSpc>
                <a:spcPct val="70000"/>
              </a:lnSpc>
              <a:spcBef>
                <a:spcPct val="5000"/>
              </a:spcBef>
            </a:pPr>
            <a:endParaRPr lang="en-US" altLang="en-US" i="0">
              <a:solidFill>
                <a:schemeClr val="hlink"/>
              </a:solidFill>
              <a:latin typeface="GoudyOlSt BT" charset="0"/>
            </a:endParaRPr>
          </a:p>
        </p:txBody>
      </p:sp>
      <p:sp>
        <p:nvSpPr>
          <p:cNvPr id="216068" name="Rectangle 2052"/>
          <p:cNvSpPr>
            <a:spLocks noChangeArrowheads="1"/>
          </p:cNvSpPr>
          <p:nvPr/>
        </p:nvSpPr>
        <p:spPr bwMode="auto">
          <a:xfrm>
            <a:off x="4724400" y="5741988"/>
            <a:ext cx="2738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Setcreasea pallida</a:t>
            </a:r>
          </a:p>
        </p:txBody>
      </p:sp>
      <p:pic>
        <p:nvPicPr>
          <p:cNvPr id="216070" name="Picture 2054" descr="purple_heartroy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435600"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4A7BC31-E05E-1A4C-9B79-D387E3BDA864}" type="slidenum">
              <a:rPr lang="en-US" altLang="en-US"/>
              <a:pPr/>
              <a:t>125</a:t>
            </a:fld>
            <a:endParaRPr lang="en-US" altLang="en-US"/>
          </a:p>
        </p:txBody>
      </p:sp>
      <p:sp>
        <p:nvSpPr>
          <p:cNvPr id="208898" name="Rectangle 2"/>
          <p:cNvSpPr>
            <a:spLocks noChangeArrowheads="1"/>
          </p:cNvSpPr>
          <p:nvPr/>
        </p:nvSpPr>
        <p:spPr bwMode="auto">
          <a:xfrm>
            <a:off x="2895600" y="381000"/>
            <a:ext cx="27559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Lion’s Ear</a:t>
            </a:r>
          </a:p>
        </p:txBody>
      </p:sp>
      <p:sp>
        <p:nvSpPr>
          <p:cNvPr id="208899" name="Rectangle 3"/>
          <p:cNvSpPr>
            <a:spLocks noChangeArrowheads="1"/>
          </p:cNvSpPr>
          <p:nvPr/>
        </p:nvSpPr>
        <p:spPr bwMode="auto">
          <a:xfrm>
            <a:off x="9144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Tall border plant</a:t>
            </a:r>
          </a:p>
          <a:p>
            <a:pPr>
              <a:lnSpc>
                <a:spcPct val="70000"/>
              </a:lnSpc>
              <a:spcBef>
                <a:spcPct val="5000"/>
              </a:spcBef>
            </a:pPr>
            <a:r>
              <a:rPr lang="en-US" altLang="en-US" sz="2000" i="0">
                <a:solidFill>
                  <a:schemeClr val="bg1"/>
                </a:solidFill>
                <a:latin typeface="Bernhard Modern Roman" charset="0"/>
              </a:rPr>
              <a:t>	28 - 40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a:t>
            </a:r>
          </a:p>
          <a:p>
            <a:pPr>
              <a:lnSpc>
                <a:spcPct val="70000"/>
              </a:lnSpc>
              <a:spcBef>
                <a:spcPct val="5000"/>
              </a:spcBef>
            </a:pPr>
            <a:endParaRPr lang="en-US" altLang="en-US" i="0">
              <a:solidFill>
                <a:schemeClr val="hlink"/>
              </a:solidFill>
              <a:latin typeface="GoudyOlSt BT" charset="0"/>
            </a:endParaRPr>
          </a:p>
        </p:txBody>
      </p:sp>
      <p:sp>
        <p:nvSpPr>
          <p:cNvPr id="208900" name="Rectangle 4"/>
          <p:cNvSpPr>
            <a:spLocks noChangeArrowheads="1"/>
          </p:cNvSpPr>
          <p:nvPr/>
        </p:nvSpPr>
        <p:spPr bwMode="auto">
          <a:xfrm>
            <a:off x="5105400" y="5818188"/>
            <a:ext cx="2709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Leonotis leonurus</a:t>
            </a:r>
          </a:p>
        </p:txBody>
      </p:sp>
      <p:pic>
        <p:nvPicPr>
          <p:cNvPr id="208901" name="Picture 5" descr="Leono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046413"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7FCE312E-A7CB-E940-A8AC-0D9013BE4681}" type="slidenum">
              <a:rPr lang="en-US" altLang="en-US"/>
              <a:pPr/>
              <a:t>126</a:t>
            </a:fld>
            <a:endParaRPr lang="en-US" altLang="en-US"/>
          </a:p>
        </p:txBody>
      </p:sp>
      <p:sp>
        <p:nvSpPr>
          <p:cNvPr id="209922" name="Rectangle 2"/>
          <p:cNvSpPr>
            <a:spLocks noChangeArrowheads="1"/>
          </p:cNvSpPr>
          <p:nvPr/>
        </p:nvSpPr>
        <p:spPr bwMode="auto">
          <a:xfrm>
            <a:off x="3352800" y="228600"/>
            <a:ext cx="26622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Twinspur</a:t>
            </a:r>
          </a:p>
        </p:txBody>
      </p:sp>
      <p:sp>
        <p:nvSpPr>
          <p:cNvPr id="209923" name="Rectangle 3"/>
          <p:cNvSpPr>
            <a:spLocks noChangeArrowheads="1"/>
          </p:cNvSpPr>
          <p:nvPr/>
        </p:nvSpPr>
        <p:spPr bwMode="auto">
          <a:xfrm>
            <a:off x="457200" y="1219200"/>
            <a:ext cx="2819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Groundcover</a:t>
            </a:r>
          </a:p>
          <a:p>
            <a:pPr>
              <a:lnSpc>
                <a:spcPct val="70000"/>
              </a:lnSpc>
              <a:spcBef>
                <a:spcPct val="5000"/>
              </a:spcBef>
            </a:pPr>
            <a:r>
              <a:rPr lang="en-US" altLang="en-US" sz="2000" i="0">
                <a:solidFill>
                  <a:schemeClr val="bg1"/>
                </a:solidFill>
                <a:latin typeface="Bernhard Modern Roman" charset="0"/>
              </a:rPr>
              <a:t>	12 - 18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Growth slow in heat</a:t>
            </a:r>
          </a:p>
          <a:p>
            <a:pPr>
              <a:lnSpc>
                <a:spcPct val="70000"/>
              </a:lnSpc>
              <a:spcBef>
                <a:spcPct val="5000"/>
              </a:spcBef>
            </a:pPr>
            <a:endParaRPr lang="en-US" altLang="en-US" i="0">
              <a:solidFill>
                <a:schemeClr val="hlink"/>
              </a:solidFill>
              <a:latin typeface="GoudyOlSt BT" charset="0"/>
            </a:endParaRPr>
          </a:p>
        </p:txBody>
      </p:sp>
      <p:sp>
        <p:nvSpPr>
          <p:cNvPr id="209924" name="Rectangle 4"/>
          <p:cNvSpPr>
            <a:spLocks noChangeArrowheads="1"/>
          </p:cNvSpPr>
          <p:nvPr/>
        </p:nvSpPr>
        <p:spPr bwMode="auto">
          <a:xfrm>
            <a:off x="4876800" y="5997575"/>
            <a:ext cx="262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Diascia rigescens</a:t>
            </a:r>
          </a:p>
        </p:txBody>
      </p:sp>
      <p:pic>
        <p:nvPicPr>
          <p:cNvPr id="209926" name="Picture 6" descr="DiascMVC-00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0"/>
            <a:ext cx="44196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09928" name="Picture 8" descr="diascMVC-00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14800"/>
            <a:ext cx="2559050" cy="1919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5FD4F67-2A09-9B48-9625-81EEFF8968C8}" type="slidenum">
              <a:rPr lang="en-US" altLang="en-US"/>
              <a:pPr/>
              <a:t>127</a:t>
            </a:fld>
            <a:endParaRPr lang="en-US" altLang="en-US"/>
          </a:p>
        </p:txBody>
      </p:sp>
      <p:pic>
        <p:nvPicPr>
          <p:cNvPr id="217091" name="Picture 3" descr="Image251"/>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609600" y="457200"/>
            <a:ext cx="7924800" cy="5945188"/>
          </a:xfrm>
          <a:prstGeom prst="rect">
            <a:avLst/>
          </a:prstGeom>
          <a:noFill/>
          <a:extLst>
            <a:ext uri="{909E8E84-426E-40DD-AFC4-6F175D3DCCD1}">
              <a14:hiddenFill xmlns:a14="http://schemas.microsoft.com/office/drawing/2010/main">
                <a:solidFill>
                  <a:srgbClr val="FFFFFF"/>
                </a:solidFill>
              </a14:hiddenFill>
            </a:ext>
          </a:extLst>
        </p:spPr>
      </p:pic>
      <p:sp>
        <p:nvSpPr>
          <p:cNvPr id="217092" name="Text Box 4"/>
          <p:cNvSpPr txBox="1">
            <a:spLocks noChangeArrowheads="1"/>
          </p:cNvSpPr>
          <p:nvPr/>
        </p:nvSpPr>
        <p:spPr bwMode="auto">
          <a:xfrm>
            <a:off x="4038600" y="5562600"/>
            <a:ext cx="410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i="0"/>
              <a:t>Happy Gardening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2A0355D-3412-F542-A566-4AE702ADA0DE}" type="slidenum">
              <a:rPr lang="en-US" altLang="en-US"/>
              <a:pPr/>
              <a:t>13</a:t>
            </a:fld>
            <a:endParaRPr lang="en-US" altLang="en-US"/>
          </a:p>
        </p:txBody>
      </p:sp>
      <p:pic>
        <p:nvPicPr>
          <p:cNvPr id="236546" name="Picture 2" descr="oldpetu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600200"/>
            <a:ext cx="635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36547" name="Rectangle 3"/>
          <p:cNvSpPr>
            <a:spLocks noChangeArrowheads="1"/>
          </p:cNvSpPr>
          <p:nvPr/>
        </p:nvSpPr>
        <p:spPr bwMode="auto">
          <a:xfrm>
            <a:off x="1727200" y="3810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sz="4000" i="0">
              <a:solidFill>
                <a:srgbClr val="FFFF00"/>
              </a:solidFill>
              <a:latin typeface="Times New Roman" charset="0"/>
            </a:endParaRPr>
          </a:p>
        </p:txBody>
      </p:sp>
      <p:sp>
        <p:nvSpPr>
          <p:cNvPr id="236548" name="Rectangle 4"/>
          <p:cNvSpPr>
            <a:spLocks noChangeArrowheads="1"/>
          </p:cNvSpPr>
          <p:nvPr/>
        </p:nvSpPr>
        <p:spPr bwMode="auto">
          <a:xfrm>
            <a:off x="1579563" y="609600"/>
            <a:ext cx="5984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latin typeface="Times New Roman" charset="0"/>
              </a:rPr>
              <a:t>Evaluate The Old Planting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FEA290-72BB-0146-AC01-779CCA950AA7}" type="slidenum">
              <a:rPr lang="en-US" altLang="en-US"/>
              <a:pPr/>
              <a:t>14</a:t>
            </a:fld>
            <a:endParaRPr lang="en-US" altLang="en-US"/>
          </a:p>
        </p:txBody>
      </p:sp>
      <p:pic>
        <p:nvPicPr>
          <p:cNvPr id="237570" name="Picture 2" descr="removeoldplants"/>
          <p:cNvPicPr>
            <a:picLocks noChangeAspect="1" noChangeArrowheads="1"/>
          </p:cNvPicPr>
          <p:nvPr/>
        </p:nvPicPr>
        <p:blipFill>
          <a:blip r:embed="rId3">
            <a:lum contrast="22000"/>
            <a:extLst>
              <a:ext uri="{28A0092B-C50C-407E-A947-70E740481C1C}">
                <a14:useLocalDpi xmlns:a14="http://schemas.microsoft.com/office/drawing/2010/main" val="0"/>
              </a:ext>
            </a:extLst>
          </a:blip>
          <a:srcRect/>
          <a:stretch>
            <a:fillRect/>
          </a:stretch>
        </p:blipFill>
        <p:spPr bwMode="auto">
          <a:xfrm>
            <a:off x="1397000" y="1371600"/>
            <a:ext cx="635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37571" name="Rectangle 3"/>
          <p:cNvSpPr>
            <a:spLocks noChangeArrowheads="1"/>
          </p:cNvSpPr>
          <p:nvPr/>
        </p:nvSpPr>
        <p:spPr bwMode="auto">
          <a:xfrm>
            <a:off x="1381125" y="381000"/>
            <a:ext cx="6380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latin typeface="Times New Roman" charset="0"/>
              </a:rPr>
              <a:t>Remove Old Plant Materials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241D54A-AA00-2844-8177-6FBF7641B5F8}" type="slidenum">
              <a:rPr lang="en-US" altLang="en-US"/>
              <a:pPr/>
              <a:t>15</a:t>
            </a:fld>
            <a:endParaRPr lang="en-US" altLang="en-US"/>
          </a:p>
        </p:txBody>
      </p:sp>
      <p:pic>
        <p:nvPicPr>
          <p:cNvPr id="238594" name="Picture 2" descr="cleanan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810000" cy="5081588"/>
          </a:xfrm>
          <a:prstGeom prst="rect">
            <a:avLst/>
          </a:prstGeom>
          <a:noFill/>
          <a:extLst>
            <a:ext uri="{909E8E84-426E-40DD-AFC4-6F175D3DCCD1}">
              <a14:hiddenFill xmlns:a14="http://schemas.microsoft.com/office/drawing/2010/main">
                <a:solidFill>
                  <a:srgbClr val="FFFFFF"/>
                </a:solidFill>
              </a14:hiddenFill>
            </a:ext>
          </a:extLst>
        </p:spPr>
      </p:pic>
      <p:sp>
        <p:nvSpPr>
          <p:cNvPr id="238595" name="Rectangle 3"/>
          <p:cNvSpPr>
            <a:spLocks noChangeArrowheads="1"/>
          </p:cNvSpPr>
          <p:nvPr/>
        </p:nvSpPr>
        <p:spPr bwMode="auto">
          <a:xfrm>
            <a:off x="1254125" y="381000"/>
            <a:ext cx="6634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latin typeface="Times New Roman" charset="0"/>
              </a:rPr>
              <a:t>Remove Old Mulch Materials</a:t>
            </a:r>
          </a:p>
        </p:txBody>
      </p:sp>
      <p:sp>
        <p:nvSpPr>
          <p:cNvPr id="238596" name="Text Box 4"/>
          <p:cNvSpPr txBox="1">
            <a:spLocks noChangeArrowheads="1"/>
          </p:cNvSpPr>
          <p:nvPr/>
        </p:nvSpPr>
        <p:spPr bwMode="auto">
          <a:xfrm>
            <a:off x="831850" y="1143000"/>
            <a:ext cx="3740150"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i="0">
                <a:latin typeface="Times New Roman" charset="0"/>
              </a:rPr>
              <a:t>Old mulch is less </a:t>
            </a:r>
          </a:p>
          <a:p>
            <a:r>
              <a:rPr lang="en-US" altLang="en-US" sz="3200" i="0">
                <a:latin typeface="Times New Roman" charset="0"/>
              </a:rPr>
              <a:t>functional due to </a:t>
            </a:r>
          </a:p>
          <a:p>
            <a:r>
              <a:rPr lang="en-US" altLang="en-US" sz="3200" i="0">
                <a:latin typeface="Times New Roman" charset="0"/>
              </a:rPr>
              <a:t>decomposition.</a:t>
            </a:r>
          </a:p>
          <a:p>
            <a:endParaRPr lang="en-US" altLang="en-US" sz="3200" i="0">
              <a:latin typeface="Times New Roman" charset="0"/>
            </a:endParaRPr>
          </a:p>
          <a:p>
            <a:r>
              <a:rPr lang="en-US" altLang="en-US" sz="3200" i="0">
                <a:latin typeface="Times New Roman" charset="0"/>
              </a:rPr>
              <a:t>Removing the old </a:t>
            </a:r>
          </a:p>
          <a:p>
            <a:r>
              <a:rPr lang="en-US" altLang="en-US" sz="3200" i="0">
                <a:latin typeface="Times New Roman" charset="0"/>
              </a:rPr>
              <a:t>material can reduce </a:t>
            </a:r>
          </a:p>
          <a:p>
            <a:r>
              <a:rPr lang="en-US" altLang="en-US" sz="3200" i="0">
                <a:latin typeface="Times New Roman" charset="0"/>
              </a:rPr>
              <a:t>disease</a:t>
            </a:r>
          </a:p>
          <a:p>
            <a:endParaRPr lang="en-US" altLang="en-US" sz="3200" i="0">
              <a:latin typeface="Times New Roman" charset="0"/>
            </a:endParaRPr>
          </a:p>
          <a:p>
            <a:r>
              <a:rPr lang="en-US" altLang="en-US" sz="3200" i="0">
                <a:latin typeface="Times New Roman" charset="0"/>
              </a:rPr>
              <a:t>Old mulch material</a:t>
            </a:r>
          </a:p>
          <a:p>
            <a:r>
              <a:rPr lang="en-US" altLang="en-US" sz="3200" i="0">
                <a:latin typeface="Times New Roman" charset="0"/>
              </a:rPr>
              <a:t>can be used in a</a:t>
            </a:r>
          </a:p>
          <a:p>
            <a:r>
              <a:rPr lang="en-US" altLang="en-US" sz="3200" i="0">
                <a:latin typeface="Times New Roman" charset="0"/>
              </a:rPr>
              <a:t>compost pile </a:t>
            </a:r>
          </a:p>
          <a:p>
            <a:endParaRPr lang="en-US" altLang="en-US" sz="3200" i="0">
              <a:latin typeface="Times New Roman" charset="0"/>
            </a:endParaRPr>
          </a:p>
          <a:p>
            <a:endParaRPr lang="en-US" altLang="en-US" sz="3200" i="0">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AD2262-B81A-6641-8D1B-7BB64A57C16E}" type="slidenum">
              <a:rPr lang="en-US" altLang="en-US"/>
              <a:pPr/>
              <a:t>16</a:t>
            </a:fld>
            <a:endParaRPr lang="en-US" altLang="en-US"/>
          </a:p>
        </p:txBody>
      </p:sp>
      <p:pic>
        <p:nvPicPr>
          <p:cNvPr id="239618" name="Picture 2" descr="organicamm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1676400"/>
            <a:ext cx="3638550" cy="4852988"/>
          </a:xfrm>
          <a:prstGeom prst="rect">
            <a:avLst/>
          </a:prstGeom>
          <a:noFill/>
          <a:extLst>
            <a:ext uri="{909E8E84-426E-40DD-AFC4-6F175D3DCCD1}">
              <a14:hiddenFill xmlns:a14="http://schemas.microsoft.com/office/drawing/2010/main">
                <a:solidFill>
                  <a:srgbClr val="FFFFFF"/>
                </a:solidFill>
              </a14:hiddenFill>
            </a:ext>
          </a:extLst>
        </p:spPr>
      </p:pic>
      <p:sp>
        <p:nvSpPr>
          <p:cNvPr id="239619" name="Rectangle 3"/>
          <p:cNvSpPr>
            <a:spLocks noChangeArrowheads="1"/>
          </p:cNvSpPr>
          <p:nvPr/>
        </p:nvSpPr>
        <p:spPr bwMode="auto">
          <a:xfrm>
            <a:off x="1797050" y="304800"/>
            <a:ext cx="57753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i="0">
                <a:solidFill>
                  <a:srgbClr val="FFFF00"/>
                </a:solidFill>
                <a:latin typeface="Times New Roman" charset="0"/>
              </a:rPr>
              <a:t>Add Compost / Organic </a:t>
            </a:r>
          </a:p>
          <a:p>
            <a:pPr algn="ctr"/>
            <a:r>
              <a:rPr lang="en-US" altLang="en-US" sz="4000" i="0">
                <a:solidFill>
                  <a:srgbClr val="FFFF00"/>
                </a:solidFill>
                <a:latin typeface="Times New Roman" charset="0"/>
              </a:rPr>
              <a:t>Matter And Amendments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B6F56D-7630-1045-9413-72187E16DD8D}" type="slidenum">
              <a:rPr lang="en-US" altLang="en-US"/>
              <a:pPr/>
              <a:t>17</a:t>
            </a:fld>
            <a:endParaRPr lang="en-US" altLang="en-US"/>
          </a:p>
        </p:txBody>
      </p:sp>
      <p:pic>
        <p:nvPicPr>
          <p:cNvPr id="240642" name="Picture 2" descr="till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3482975" cy="4648200"/>
          </a:xfrm>
          <a:prstGeom prst="rect">
            <a:avLst/>
          </a:prstGeom>
          <a:noFill/>
          <a:extLst>
            <a:ext uri="{909E8E84-426E-40DD-AFC4-6F175D3DCCD1}">
              <a14:hiddenFill xmlns:a14="http://schemas.microsoft.com/office/drawing/2010/main">
                <a:solidFill>
                  <a:srgbClr val="FFFFFF"/>
                </a:solidFill>
              </a14:hiddenFill>
            </a:ext>
          </a:extLst>
        </p:spPr>
      </p:pic>
      <p:sp>
        <p:nvSpPr>
          <p:cNvPr id="240643" name="Rectangle 3"/>
          <p:cNvSpPr>
            <a:spLocks noChangeArrowheads="1"/>
          </p:cNvSpPr>
          <p:nvPr/>
        </p:nvSpPr>
        <p:spPr bwMode="auto">
          <a:xfrm>
            <a:off x="1565275" y="304800"/>
            <a:ext cx="6013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i="0">
                <a:solidFill>
                  <a:srgbClr val="FFFF00"/>
                </a:solidFill>
                <a:latin typeface="Times New Roman" charset="0"/>
              </a:rPr>
              <a:t>Dig In Or Till Thoroughly </a:t>
            </a:r>
          </a:p>
          <a:p>
            <a:pPr algn="ctr"/>
            <a:r>
              <a:rPr lang="en-US" altLang="en-US" sz="4000" i="0">
                <a:solidFill>
                  <a:srgbClr val="FFFF00"/>
                </a:solidFill>
                <a:latin typeface="Times New Roman" charset="0"/>
              </a:rPr>
              <a:t>At Least 12” Deep!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fld id="{28DB2358-A495-F548-A5DC-8023B11B85A1}" type="slidenum">
              <a:rPr lang="en-US" altLang="en-US"/>
              <a:pPr/>
              <a:t>18</a:t>
            </a:fld>
            <a:endParaRPr lang="en-US" altLang="en-US"/>
          </a:p>
        </p:txBody>
      </p:sp>
      <p:sp>
        <p:nvSpPr>
          <p:cNvPr id="241666" name="Text Box 2050"/>
          <p:cNvSpPr txBox="1">
            <a:spLocks noChangeArrowheads="1"/>
          </p:cNvSpPr>
          <p:nvPr/>
        </p:nvSpPr>
        <p:spPr bwMode="auto">
          <a:xfrm>
            <a:off x="2743200" y="228600"/>
            <a:ext cx="37957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Times New Roman" charset="0"/>
              </a:rPr>
              <a:t>Plant Spacing</a:t>
            </a:r>
          </a:p>
        </p:txBody>
      </p:sp>
      <p:graphicFrame>
        <p:nvGraphicFramePr>
          <p:cNvPr id="241689" name="Group 2073"/>
          <p:cNvGraphicFramePr>
            <a:graphicFrameLocks noGrp="1"/>
          </p:cNvGraphicFramePr>
          <p:nvPr/>
        </p:nvGraphicFramePr>
        <p:xfrm>
          <a:off x="1066800" y="1295400"/>
          <a:ext cx="7315200" cy="5024438"/>
        </p:xfrm>
        <a:graphic>
          <a:graphicData uri="http://schemas.openxmlformats.org/drawingml/2006/table">
            <a:tbl>
              <a:tblPr/>
              <a:tblGrid>
                <a:gridCol w="3657600"/>
                <a:gridCol w="3657600"/>
              </a:tblGrid>
              <a:tr h="812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a:ln>
                            <a:noFill/>
                          </a:ln>
                          <a:solidFill>
                            <a:schemeClr val="hlink"/>
                          </a:solidFill>
                          <a:effectLst/>
                          <a:latin typeface="Times New Roman" charset="0"/>
                        </a:rPr>
                        <a:t>Distance Between Plants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a:ln>
                            <a:noFill/>
                          </a:ln>
                          <a:solidFill>
                            <a:schemeClr val="hlink"/>
                          </a:solidFill>
                          <a:effectLst/>
                          <a:latin typeface="Times New Roman" charset="0"/>
                        </a:rPr>
                        <a:t>Number of Plants  Per 100 Sq. Ft.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a:ln>
                          <a:noFill/>
                        </a:ln>
                        <a:solidFill>
                          <a:schemeClr val="hlink"/>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812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6 Inch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8 Inch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227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 Inch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12 Inch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92C8A1D-31A9-F849-BC94-DD1A38840C40}" type="slidenum">
              <a:rPr lang="en-US" altLang="en-US"/>
              <a:pPr/>
              <a:t>19</a:t>
            </a:fld>
            <a:endParaRPr lang="en-US" altLang="en-US"/>
          </a:p>
        </p:txBody>
      </p:sp>
      <p:pic>
        <p:nvPicPr>
          <p:cNvPr id="242690" name="Picture 1026" descr="fertinhole"/>
          <p:cNvPicPr>
            <a:picLocks noChangeAspect="1" noChangeArrowheads="1"/>
          </p:cNvPicPr>
          <p:nvPr/>
        </p:nvPicPr>
        <p:blipFill>
          <a:blip r:embed="rId3">
            <a:lum bright="10000" contrast="12000"/>
            <a:extLst>
              <a:ext uri="{28A0092B-C50C-407E-A947-70E740481C1C}">
                <a14:useLocalDpi xmlns:a14="http://schemas.microsoft.com/office/drawing/2010/main" val="0"/>
              </a:ext>
            </a:extLst>
          </a:blip>
          <a:srcRect/>
          <a:stretch>
            <a:fillRect/>
          </a:stretch>
        </p:blipFill>
        <p:spPr bwMode="auto">
          <a:xfrm>
            <a:off x="1460500" y="1752600"/>
            <a:ext cx="6223000" cy="4667250"/>
          </a:xfrm>
          <a:prstGeom prst="rect">
            <a:avLst/>
          </a:prstGeom>
          <a:noFill/>
          <a:extLst>
            <a:ext uri="{909E8E84-426E-40DD-AFC4-6F175D3DCCD1}">
              <a14:hiddenFill xmlns:a14="http://schemas.microsoft.com/office/drawing/2010/main">
                <a:solidFill>
                  <a:srgbClr val="FFFFFF"/>
                </a:solidFill>
              </a14:hiddenFill>
            </a:ext>
          </a:extLst>
        </p:spPr>
      </p:pic>
      <p:sp>
        <p:nvSpPr>
          <p:cNvPr id="242691" name="Rectangle 1027"/>
          <p:cNvSpPr>
            <a:spLocks noChangeArrowheads="1"/>
          </p:cNvSpPr>
          <p:nvPr/>
        </p:nvSpPr>
        <p:spPr bwMode="auto">
          <a:xfrm>
            <a:off x="973138" y="228600"/>
            <a:ext cx="7197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i="0">
                <a:solidFill>
                  <a:srgbClr val="FFFF00"/>
                </a:solidFill>
                <a:latin typeface="Times New Roman" charset="0"/>
              </a:rPr>
              <a:t>Make Sure The Hole Is </a:t>
            </a:r>
          </a:p>
          <a:p>
            <a:pPr algn="ctr"/>
            <a:r>
              <a:rPr lang="en-US" altLang="en-US" sz="4000" i="0">
                <a:solidFill>
                  <a:srgbClr val="FFFF00"/>
                </a:solidFill>
                <a:latin typeface="Times New Roman" charset="0"/>
              </a:rPr>
              <a:t>Larger Than The Root System.  </a:t>
            </a:r>
          </a:p>
        </p:txBody>
      </p:sp>
      <p:sp>
        <p:nvSpPr>
          <p:cNvPr id="242692" name="Line 1028"/>
          <p:cNvSpPr>
            <a:spLocks noChangeShapeType="1"/>
          </p:cNvSpPr>
          <p:nvPr/>
        </p:nvSpPr>
        <p:spPr bwMode="auto">
          <a:xfrm>
            <a:off x="2590800" y="2286000"/>
            <a:ext cx="762000" cy="457200"/>
          </a:xfrm>
          <a:prstGeom prst="line">
            <a:avLst/>
          </a:prstGeom>
          <a:noFill/>
          <a:ln w="412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693" name="Line 1029"/>
          <p:cNvSpPr>
            <a:spLocks noChangeShapeType="1"/>
          </p:cNvSpPr>
          <p:nvPr/>
        </p:nvSpPr>
        <p:spPr bwMode="auto">
          <a:xfrm flipH="1" flipV="1">
            <a:off x="5943600" y="4572000"/>
            <a:ext cx="685800" cy="609600"/>
          </a:xfrm>
          <a:prstGeom prst="line">
            <a:avLst/>
          </a:prstGeom>
          <a:noFill/>
          <a:ln w="412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694" name="Line 1030"/>
          <p:cNvSpPr>
            <a:spLocks noChangeShapeType="1"/>
          </p:cNvSpPr>
          <p:nvPr/>
        </p:nvSpPr>
        <p:spPr bwMode="auto">
          <a:xfrm flipH="1">
            <a:off x="6096000" y="2362200"/>
            <a:ext cx="838200" cy="457200"/>
          </a:xfrm>
          <a:prstGeom prst="line">
            <a:avLst/>
          </a:prstGeom>
          <a:noFill/>
          <a:ln w="412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696" name="Line 1032"/>
          <p:cNvSpPr>
            <a:spLocks noChangeShapeType="1"/>
          </p:cNvSpPr>
          <p:nvPr/>
        </p:nvSpPr>
        <p:spPr bwMode="auto">
          <a:xfrm flipV="1">
            <a:off x="2667000" y="4572000"/>
            <a:ext cx="838200" cy="533400"/>
          </a:xfrm>
          <a:prstGeom prst="line">
            <a:avLst/>
          </a:prstGeom>
          <a:noFill/>
          <a:ln w="412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CC"/>
            </a:gs>
            <a:gs pos="50000">
              <a:srgbClr val="D6ADFF"/>
            </a:gs>
            <a:gs pos="100000">
              <a:srgbClr val="6600CC"/>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0C2E3-61CB-8A46-9517-E3378212F24A}" type="slidenum">
              <a:rPr lang="en-US" altLang="en-US"/>
              <a:pPr/>
              <a:t>2</a:t>
            </a:fld>
            <a:endParaRPr lang="en-US" altLang="en-US"/>
          </a:p>
        </p:txBody>
      </p:sp>
      <p:pic>
        <p:nvPicPr>
          <p:cNvPr id="385028" name="Picture 4" descr="lflslide copy"/>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00" y="857250"/>
            <a:ext cx="8001000" cy="5313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85031" name="Rectangle 7"/>
          <p:cNvSpPr>
            <a:spLocks noChangeArrowheads="1"/>
          </p:cNvSpPr>
          <p:nvPr/>
        </p:nvSpPr>
        <p:spPr bwMode="auto">
          <a:xfrm>
            <a:off x="762000" y="5867400"/>
            <a:ext cx="80010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sz="2400" i="0">
                <a:solidFill>
                  <a:srgbClr val="3399FF"/>
                </a:solidFill>
                <a:latin typeface="Arial" charset="0"/>
              </a:rPr>
              <a:t>http</a:t>
            </a:r>
            <a:r>
              <a:rPr lang="en-US" altLang="en-US" sz="2800" i="0">
                <a:solidFill>
                  <a:srgbClr val="3399FF"/>
                </a:solidFill>
                <a:latin typeface="Arial" charset="0"/>
              </a:rPr>
              <a:t>://www.caes.uga.edu/extension/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DF34BCB-D9FA-4A46-9D70-F1922AFCADC9}" type="slidenum">
              <a:rPr lang="en-US" altLang="en-US"/>
              <a:pPr/>
              <a:t>20</a:t>
            </a:fld>
            <a:endParaRPr lang="en-US" altLang="en-US"/>
          </a:p>
        </p:txBody>
      </p:sp>
      <p:pic>
        <p:nvPicPr>
          <p:cNvPr id="243714" name="Picture 2" descr="spacepanis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581400" cy="4775200"/>
          </a:xfrm>
          <a:prstGeom prst="rect">
            <a:avLst/>
          </a:prstGeom>
          <a:noFill/>
          <a:extLst>
            <a:ext uri="{909E8E84-426E-40DD-AFC4-6F175D3DCCD1}">
              <a14:hiddenFill xmlns:a14="http://schemas.microsoft.com/office/drawing/2010/main">
                <a:solidFill>
                  <a:srgbClr val="FFFFFF"/>
                </a:solidFill>
              </a14:hiddenFill>
            </a:ext>
          </a:extLst>
        </p:spPr>
      </p:pic>
      <p:sp>
        <p:nvSpPr>
          <p:cNvPr id="243715" name="Rectangle 3"/>
          <p:cNvSpPr>
            <a:spLocks noChangeArrowheads="1"/>
          </p:cNvSpPr>
          <p:nvPr/>
        </p:nvSpPr>
        <p:spPr bwMode="auto">
          <a:xfrm>
            <a:off x="830263" y="304800"/>
            <a:ext cx="7947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Use Care When Handling Plants</a:t>
            </a:r>
          </a:p>
        </p:txBody>
      </p:sp>
      <p:sp>
        <p:nvSpPr>
          <p:cNvPr id="243716" name="Text Box 4"/>
          <p:cNvSpPr txBox="1">
            <a:spLocks noChangeArrowheads="1"/>
          </p:cNvSpPr>
          <p:nvPr/>
        </p:nvSpPr>
        <p:spPr bwMode="auto">
          <a:xfrm>
            <a:off x="609600" y="1308100"/>
            <a:ext cx="3767138"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latin typeface="Times New Roman" charset="0"/>
              </a:rPr>
              <a:t>Try not to handle roots</a:t>
            </a:r>
          </a:p>
          <a:p>
            <a:endParaRPr lang="en-US" altLang="en-US" sz="2800" i="0">
              <a:latin typeface="Times New Roman" charset="0"/>
            </a:endParaRPr>
          </a:p>
          <a:p>
            <a:r>
              <a:rPr lang="en-US" altLang="en-US" sz="2800" i="0">
                <a:latin typeface="Times New Roman" charset="0"/>
              </a:rPr>
              <a:t>Plant at the same </a:t>
            </a:r>
          </a:p>
          <a:p>
            <a:r>
              <a:rPr lang="en-US" altLang="en-US" sz="2800" i="0">
                <a:latin typeface="Times New Roman" charset="0"/>
              </a:rPr>
              <a:t>level as the root system </a:t>
            </a:r>
          </a:p>
          <a:p>
            <a:r>
              <a:rPr lang="en-US" altLang="en-US" sz="2800" i="0">
                <a:latin typeface="Times New Roman" charset="0"/>
              </a:rPr>
              <a:t>of the individual plant</a:t>
            </a:r>
          </a:p>
          <a:p>
            <a:endParaRPr lang="en-US" altLang="en-US" sz="2800" i="0">
              <a:latin typeface="Times New Roman" charset="0"/>
            </a:endParaRPr>
          </a:p>
          <a:p>
            <a:r>
              <a:rPr lang="en-US" altLang="en-US" sz="2800" i="0">
                <a:latin typeface="Times New Roman" charset="0"/>
              </a:rPr>
              <a:t>Do not leave root balls </a:t>
            </a:r>
          </a:p>
          <a:p>
            <a:r>
              <a:rPr lang="en-US" altLang="en-US" sz="2800" i="0">
                <a:latin typeface="Times New Roman" charset="0"/>
              </a:rPr>
              <a:t>exposed as they may </a:t>
            </a:r>
          </a:p>
          <a:p>
            <a:r>
              <a:rPr lang="en-US" altLang="en-US" sz="2800" i="0">
                <a:latin typeface="Times New Roman" charset="0"/>
              </a:rPr>
              <a:t>later wick water.</a:t>
            </a:r>
          </a:p>
          <a:p>
            <a:endParaRPr lang="en-US" altLang="en-US" sz="2800" i="0">
              <a:latin typeface="Times New Roman" charset="0"/>
            </a:endParaRPr>
          </a:p>
          <a:p>
            <a:r>
              <a:rPr lang="en-US" altLang="en-US" sz="2800" i="0">
                <a:latin typeface="Times New Roman" charset="0"/>
              </a:rPr>
              <a:t>Do not crush or press</a:t>
            </a:r>
          </a:p>
          <a:p>
            <a:r>
              <a:rPr lang="en-US" altLang="en-US" sz="2800" i="0">
                <a:latin typeface="Times New Roman" charset="0"/>
              </a:rPr>
              <a:t>into the ground!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AADE3A3-3ABA-AC4A-A7E4-C90ADCE6CA56}" type="slidenum">
              <a:rPr lang="en-US" altLang="en-US"/>
              <a:pPr/>
              <a:t>21</a:t>
            </a:fld>
            <a:endParaRPr lang="en-US" altLang="en-US"/>
          </a:p>
        </p:txBody>
      </p:sp>
      <p:pic>
        <p:nvPicPr>
          <p:cNvPr id="244738" name="Picture 2" descr="Imag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1427163"/>
            <a:ext cx="5576887" cy="3698875"/>
          </a:xfrm>
          <a:prstGeom prst="rect">
            <a:avLst/>
          </a:prstGeom>
          <a:noFill/>
          <a:extLst>
            <a:ext uri="{909E8E84-426E-40DD-AFC4-6F175D3DCCD1}">
              <a14:hiddenFill xmlns:a14="http://schemas.microsoft.com/office/drawing/2010/main">
                <a:solidFill>
                  <a:srgbClr val="FFFFFF"/>
                </a:solidFill>
              </a14:hiddenFill>
            </a:ext>
          </a:extLst>
        </p:spPr>
      </p:pic>
      <p:sp>
        <p:nvSpPr>
          <p:cNvPr id="244739" name="Rectangle 3"/>
          <p:cNvSpPr>
            <a:spLocks noChangeArrowheads="1"/>
          </p:cNvSpPr>
          <p:nvPr/>
        </p:nvSpPr>
        <p:spPr bwMode="auto">
          <a:xfrm>
            <a:off x="1071563" y="430213"/>
            <a:ext cx="69151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i="0">
                <a:solidFill>
                  <a:srgbClr val="FFFF00"/>
                </a:solidFill>
                <a:latin typeface="Times New Roman" charset="0"/>
              </a:rPr>
              <a:t>Step Away From The Planting </a:t>
            </a:r>
          </a:p>
          <a:p>
            <a:pPr algn="ctr"/>
            <a:endParaRPr lang="en-US" altLang="en-US" sz="4000" i="0">
              <a:solidFill>
                <a:srgbClr val="FFFF00"/>
              </a:solidFill>
              <a:latin typeface="Times New Roman" charset="0"/>
            </a:endParaRPr>
          </a:p>
          <a:p>
            <a:pPr algn="ctr"/>
            <a:endParaRPr lang="en-US" altLang="en-US" sz="4400" i="0">
              <a:solidFill>
                <a:srgbClr val="FFFF00"/>
              </a:solidFill>
              <a:latin typeface="Times New Roman" charset="0"/>
            </a:endParaRPr>
          </a:p>
        </p:txBody>
      </p:sp>
      <p:sp>
        <p:nvSpPr>
          <p:cNvPr id="244741" name="Text Box 5"/>
          <p:cNvSpPr txBox="1">
            <a:spLocks noChangeArrowheads="1"/>
          </p:cNvSpPr>
          <p:nvPr/>
        </p:nvSpPr>
        <p:spPr bwMode="auto">
          <a:xfrm>
            <a:off x="661988" y="5181600"/>
            <a:ext cx="73961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b="0" i="0">
                <a:latin typeface="Times New Roman" charset="0"/>
              </a:rPr>
              <a:t>Be sure to check overall uniformity</a:t>
            </a:r>
          </a:p>
          <a:p>
            <a:pPr algn="ctr"/>
            <a:r>
              <a:rPr lang="en-US" altLang="en-US" sz="4000" b="0" i="0">
                <a:latin typeface="Times New Roman" charset="0"/>
              </a:rPr>
              <a:t>and spacing consistency.</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E342EE2-C4C6-1444-A71B-1B8F68E733E5}" type="slidenum">
              <a:rPr lang="en-US" altLang="en-US"/>
              <a:pPr/>
              <a:t>22</a:t>
            </a:fld>
            <a:endParaRPr lang="en-US" altLang="en-US"/>
          </a:p>
        </p:txBody>
      </p:sp>
      <p:sp>
        <p:nvSpPr>
          <p:cNvPr id="256002" name="Text Box 2"/>
          <p:cNvSpPr txBox="1">
            <a:spLocks noChangeArrowheads="1"/>
          </p:cNvSpPr>
          <p:nvPr/>
        </p:nvSpPr>
        <p:spPr bwMode="auto">
          <a:xfrm>
            <a:off x="68580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400" i="0">
                <a:solidFill>
                  <a:srgbClr val="FFFF00"/>
                </a:solidFill>
                <a:latin typeface="Times New Roman" charset="0"/>
              </a:rPr>
              <a:t>How Much Mulch To Apply?</a:t>
            </a:r>
          </a:p>
        </p:txBody>
      </p:sp>
      <p:sp>
        <p:nvSpPr>
          <p:cNvPr id="256003" name="Line 3"/>
          <p:cNvSpPr>
            <a:spLocks noChangeShapeType="1"/>
          </p:cNvSpPr>
          <p:nvPr/>
        </p:nvSpPr>
        <p:spPr bwMode="auto">
          <a:xfrm>
            <a:off x="1143000" y="1447800"/>
            <a:ext cx="66294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256004" name="Text Box 4"/>
          <p:cNvSpPr txBox="1">
            <a:spLocks noChangeArrowheads="1"/>
          </p:cNvSpPr>
          <p:nvPr/>
        </p:nvSpPr>
        <p:spPr bwMode="auto">
          <a:xfrm>
            <a:off x="990600" y="20574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i="0">
                <a:latin typeface="Times New Roman" charset="0"/>
              </a:rPr>
              <a:t>3 to 5 inches is sufficient in gardens!</a:t>
            </a:r>
          </a:p>
        </p:txBody>
      </p:sp>
      <p:sp>
        <p:nvSpPr>
          <p:cNvPr id="256005" name="Text Box 5"/>
          <p:cNvSpPr txBox="1">
            <a:spLocks noChangeArrowheads="1"/>
          </p:cNvSpPr>
          <p:nvPr/>
        </p:nvSpPr>
        <p:spPr bwMode="auto">
          <a:xfrm>
            <a:off x="990600" y="3200400"/>
            <a:ext cx="69342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5000"/>
              </a:lnSpc>
              <a:spcBef>
                <a:spcPct val="50000"/>
              </a:spcBef>
            </a:pPr>
            <a:r>
              <a:rPr lang="en-US" altLang="en-US" sz="3200" i="0">
                <a:latin typeface="Times New Roman" charset="0"/>
              </a:rPr>
              <a:t>One bale of pine straw covers  50 – 80 sq. ft., depending on the bale size</a:t>
            </a:r>
          </a:p>
        </p:txBody>
      </p:sp>
      <p:sp>
        <p:nvSpPr>
          <p:cNvPr id="256006" name="Text Box 6"/>
          <p:cNvSpPr txBox="1">
            <a:spLocks noChangeArrowheads="1"/>
          </p:cNvSpPr>
          <p:nvPr/>
        </p:nvSpPr>
        <p:spPr bwMode="auto">
          <a:xfrm>
            <a:off x="1066800" y="45720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i="0">
                <a:latin typeface="Times New Roman" charset="0"/>
              </a:rPr>
              <a:t>Nine, 3 cu. ft. bags of pine bark mulch will cover 100 sq. ft. to a 3-inch depth</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dissolve">
                                      <p:cBhvr>
                                        <p:cTn id="7" dur="500"/>
                                        <p:tgtEl>
                                          <p:spTgt spid="256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05"/>
                                        </p:tgtEl>
                                        <p:attrNameLst>
                                          <p:attrName>style.visibility</p:attrName>
                                        </p:attrNameLst>
                                      </p:cBhvr>
                                      <p:to>
                                        <p:strVal val="visible"/>
                                      </p:to>
                                    </p:set>
                                    <p:animEffect transition="in" filter="dissolve">
                                      <p:cBhvr>
                                        <p:cTn id="12" dur="500"/>
                                        <p:tgtEl>
                                          <p:spTgt spid="256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06"/>
                                        </p:tgtEl>
                                        <p:attrNameLst>
                                          <p:attrName>style.visibility</p:attrName>
                                        </p:attrNameLst>
                                      </p:cBhvr>
                                      <p:to>
                                        <p:strVal val="visible"/>
                                      </p:to>
                                    </p:set>
                                    <p:animEffect transition="in" filter="dissolve">
                                      <p:cBhvr>
                                        <p:cTn id="17" dur="500"/>
                                        <p:tgtEl>
                                          <p:spTgt spid="25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utoUpdateAnimBg="0"/>
      <p:bldP spid="256005" grpId="0" autoUpdateAnimBg="0"/>
      <p:bldP spid="25600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689152-DB82-A54B-B114-7B69FDCFCB62}" type="slidenum">
              <a:rPr lang="en-US" altLang="en-US"/>
              <a:pPr/>
              <a:t>23</a:t>
            </a:fld>
            <a:endParaRPr lang="en-US" altLang="en-US"/>
          </a:p>
        </p:txBody>
      </p:sp>
      <p:pic>
        <p:nvPicPr>
          <p:cNvPr id="245762" name="Picture 2" descr="Annuals1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90600" y="1676400"/>
            <a:ext cx="716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3399FF"/>
                </a:solidFill>
                <a:miter lim="800000"/>
                <a:headEnd/>
                <a:tailEnd/>
              </a14:hiddenLine>
            </a:ext>
          </a:extLst>
        </p:spPr>
      </p:pic>
      <p:sp>
        <p:nvSpPr>
          <p:cNvPr id="245763" name="Rectangle 3"/>
          <p:cNvSpPr>
            <a:spLocks noChangeArrowheads="1"/>
          </p:cNvSpPr>
          <p:nvPr/>
        </p:nvSpPr>
        <p:spPr bwMode="auto">
          <a:xfrm>
            <a:off x="2092325" y="381000"/>
            <a:ext cx="4959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Irrigate &amp; Fertilize!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94ECD3-0479-914B-B189-661C03BF0337}" type="slidenum">
              <a:rPr lang="en-US" altLang="en-US"/>
              <a:pPr/>
              <a:t>24</a:t>
            </a:fld>
            <a:endParaRPr lang="en-US" altLang="en-US"/>
          </a:p>
        </p:txBody>
      </p:sp>
      <p:sp>
        <p:nvSpPr>
          <p:cNvPr id="257026" name="Text Box 2"/>
          <p:cNvSpPr txBox="1">
            <a:spLocks noChangeArrowheads="1"/>
          </p:cNvSpPr>
          <p:nvPr/>
        </p:nvSpPr>
        <p:spPr bwMode="auto">
          <a:xfrm>
            <a:off x="2470150" y="228600"/>
            <a:ext cx="4202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6000" i="0">
                <a:solidFill>
                  <a:srgbClr val="FFFF00"/>
                </a:solidFill>
                <a:latin typeface="Times New Roman" charset="0"/>
              </a:rPr>
              <a:t>Fertilization</a:t>
            </a:r>
          </a:p>
        </p:txBody>
      </p:sp>
      <p:sp>
        <p:nvSpPr>
          <p:cNvPr id="257027" name="Rectangle 3"/>
          <p:cNvSpPr>
            <a:spLocks noChangeArrowheads="1"/>
          </p:cNvSpPr>
          <p:nvPr/>
        </p:nvSpPr>
        <p:spPr bwMode="auto">
          <a:xfrm>
            <a:off x="228600" y="1447800"/>
            <a:ext cx="8686800" cy="616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nSpc>
                <a:spcPct val="60000"/>
              </a:lnSpc>
              <a:spcBef>
                <a:spcPct val="50000"/>
              </a:spcBef>
              <a:buClr>
                <a:srgbClr val="3399FF"/>
              </a:buClr>
              <a:buFont typeface="Wingdings" charset="2"/>
              <a:buChar char="§"/>
            </a:pPr>
            <a:r>
              <a:rPr lang="en-US" altLang="en-US" sz="2800" b="0" i="0">
                <a:latin typeface="Times New Roman" charset="0"/>
              </a:rPr>
              <a:t>  </a:t>
            </a:r>
            <a:r>
              <a:rPr lang="en-US" altLang="en-US" sz="2800" b="0" i="0">
                <a:solidFill>
                  <a:schemeClr val="hlink"/>
                </a:solidFill>
                <a:latin typeface="Times New Roman" charset="0"/>
              </a:rPr>
              <a:t> </a:t>
            </a:r>
            <a:r>
              <a:rPr lang="en-US" altLang="en-US" sz="2800" b="0" i="0">
                <a:latin typeface="Times New Roman" charset="0"/>
              </a:rPr>
              <a:t>Fertilizers only last so long!</a:t>
            </a:r>
            <a:r>
              <a:rPr lang="en-US" altLang="en-US" sz="2800" b="0" i="0">
                <a:solidFill>
                  <a:schemeClr val="hlink"/>
                </a:solidFill>
                <a:latin typeface="Times New Roman" charset="0"/>
              </a:rPr>
              <a:t> </a:t>
            </a:r>
            <a:r>
              <a:rPr lang="en-US" altLang="en-US" sz="2800" b="0" i="0">
                <a:latin typeface="Times New Roman" charset="0"/>
              </a:rPr>
              <a:t> </a:t>
            </a:r>
          </a:p>
          <a:p>
            <a:pPr>
              <a:lnSpc>
                <a:spcPct val="60000"/>
              </a:lnSpc>
              <a:spcBef>
                <a:spcPct val="50000"/>
              </a:spcBef>
              <a:buClr>
                <a:srgbClr val="3399FF"/>
              </a:buClr>
              <a:buFont typeface="Wingdings" charset="2"/>
              <a:buChar char="§"/>
            </a:pPr>
            <a:r>
              <a:rPr lang="en-US" altLang="en-US" sz="2800" b="0" i="0">
                <a:latin typeface="Times New Roman" charset="0"/>
              </a:rPr>
              <a:t>   Plants growing in shade require more fertilizer than</a:t>
            </a:r>
          </a:p>
          <a:p>
            <a:pPr>
              <a:lnSpc>
                <a:spcPct val="60000"/>
              </a:lnSpc>
              <a:spcBef>
                <a:spcPct val="50000"/>
              </a:spcBef>
              <a:buClr>
                <a:srgbClr val="3399FF"/>
              </a:buClr>
              <a:buFont typeface="Wingdings" charset="2"/>
              <a:buNone/>
            </a:pPr>
            <a:r>
              <a:rPr lang="en-US" altLang="en-US" sz="2800" b="0" i="0">
                <a:latin typeface="Times New Roman" charset="0"/>
              </a:rPr>
              <a:t>	those in sun, due to competition from tree roots </a:t>
            </a:r>
          </a:p>
          <a:p>
            <a:pPr>
              <a:lnSpc>
                <a:spcPct val="60000"/>
              </a:lnSpc>
              <a:spcBef>
                <a:spcPct val="50000"/>
              </a:spcBef>
              <a:buClr>
                <a:srgbClr val="3399FF"/>
              </a:buClr>
              <a:buFont typeface="Wingdings" charset="2"/>
              <a:buChar char="§"/>
            </a:pPr>
            <a:r>
              <a:rPr lang="en-US" altLang="en-US" sz="2800" b="0" i="0">
                <a:latin typeface="Times New Roman" charset="0"/>
              </a:rPr>
              <a:t>   Plants growing in sandy soils require more frequent</a:t>
            </a:r>
          </a:p>
          <a:p>
            <a:pPr>
              <a:lnSpc>
                <a:spcPct val="60000"/>
              </a:lnSpc>
              <a:spcBef>
                <a:spcPct val="50000"/>
              </a:spcBef>
              <a:buClr>
                <a:srgbClr val="3399FF"/>
              </a:buClr>
              <a:buFont typeface="Wingdings" charset="2"/>
              <a:buNone/>
            </a:pPr>
            <a:r>
              <a:rPr lang="en-US" altLang="en-US" sz="2800" b="0" i="0">
                <a:latin typeface="Times New Roman" charset="0"/>
              </a:rPr>
              <a:t>	fertilization than those in clay soil due to leaching.</a:t>
            </a:r>
          </a:p>
          <a:p>
            <a:pPr>
              <a:lnSpc>
                <a:spcPct val="60000"/>
              </a:lnSpc>
              <a:spcBef>
                <a:spcPct val="50000"/>
              </a:spcBef>
              <a:buClr>
                <a:srgbClr val="3399FF"/>
              </a:buClr>
              <a:buFont typeface="Wingdings" charset="2"/>
              <a:buChar char="§"/>
            </a:pPr>
            <a:r>
              <a:rPr lang="en-US" altLang="en-US" sz="2800" b="0" i="0">
                <a:latin typeface="Times New Roman" charset="0"/>
              </a:rPr>
              <a:t>   Rainfall dramatically affects fertility levels in long-term</a:t>
            </a:r>
          </a:p>
          <a:p>
            <a:pPr>
              <a:lnSpc>
                <a:spcPct val="60000"/>
              </a:lnSpc>
              <a:spcBef>
                <a:spcPct val="50000"/>
              </a:spcBef>
              <a:buClr>
                <a:srgbClr val="3399FF"/>
              </a:buClr>
              <a:buFont typeface="Wingdings" charset="2"/>
              <a:buNone/>
            </a:pPr>
            <a:r>
              <a:rPr lang="en-US" altLang="en-US" sz="2800" b="0" i="0">
                <a:latin typeface="Times New Roman" charset="0"/>
              </a:rPr>
              <a:t>	gardens!</a:t>
            </a:r>
          </a:p>
          <a:p>
            <a:pPr>
              <a:lnSpc>
                <a:spcPct val="60000"/>
              </a:lnSpc>
              <a:spcBef>
                <a:spcPct val="50000"/>
              </a:spcBef>
              <a:buClr>
                <a:srgbClr val="3399FF"/>
              </a:buClr>
              <a:buFont typeface="Wingdings" charset="2"/>
              <a:buChar char="§"/>
            </a:pPr>
            <a:r>
              <a:rPr lang="en-US" altLang="en-US" sz="2800" b="0" i="0">
                <a:latin typeface="Times New Roman" charset="0"/>
              </a:rPr>
              <a:t>   Some plants like low fertility!</a:t>
            </a:r>
          </a:p>
          <a:p>
            <a:pPr>
              <a:lnSpc>
                <a:spcPct val="60000"/>
              </a:lnSpc>
              <a:spcBef>
                <a:spcPct val="50000"/>
              </a:spcBef>
              <a:buClr>
                <a:srgbClr val="3399FF"/>
              </a:buClr>
              <a:buFont typeface="Wingdings" charset="2"/>
              <a:buChar char="§"/>
            </a:pPr>
            <a:endParaRPr lang="en-US" altLang="en-US" sz="2800" i="0">
              <a:solidFill>
                <a:schemeClr val="hlink"/>
              </a:solidFill>
              <a:latin typeface="Times New Roman" charset="0"/>
            </a:endParaRPr>
          </a:p>
          <a:p>
            <a:pPr lvl="1">
              <a:lnSpc>
                <a:spcPct val="50000"/>
              </a:lnSpc>
              <a:spcBef>
                <a:spcPct val="50000"/>
              </a:spcBef>
              <a:buClr>
                <a:srgbClr val="3399FF"/>
              </a:buClr>
              <a:buFont typeface="Wingdings" charset="2"/>
              <a:buNone/>
            </a:pPr>
            <a:r>
              <a:rPr lang="en-US" altLang="en-US" sz="2800" i="0">
                <a:solidFill>
                  <a:srgbClr val="FFFF00"/>
                </a:solidFill>
                <a:latin typeface="Times New Roman" charset="0"/>
              </a:rPr>
              <a:t>An average recommendation is 1 lb granular </a:t>
            </a:r>
          </a:p>
          <a:p>
            <a:pPr lvl="1">
              <a:lnSpc>
                <a:spcPct val="50000"/>
              </a:lnSpc>
              <a:spcBef>
                <a:spcPct val="50000"/>
              </a:spcBef>
              <a:buClr>
                <a:srgbClr val="3399FF"/>
              </a:buClr>
              <a:buFont typeface="Wingdings" charset="2"/>
              <a:buNone/>
            </a:pPr>
            <a:r>
              <a:rPr lang="en-US" altLang="en-US" sz="2800" i="0">
                <a:solidFill>
                  <a:srgbClr val="FFFF00"/>
                </a:solidFill>
                <a:latin typeface="Times New Roman" charset="0"/>
              </a:rPr>
              <a:t>10-10-10 per 100 sq ft.   Be sure to test soil first!</a:t>
            </a:r>
          </a:p>
          <a:p>
            <a:pPr>
              <a:lnSpc>
                <a:spcPct val="90000"/>
              </a:lnSpc>
              <a:spcBef>
                <a:spcPct val="50000"/>
              </a:spcBef>
              <a:buClr>
                <a:srgbClr val="3399FF"/>
              </a:buClr>
              <a:buFont typeface="Wingdings" charset="2"/>
              <a:buChar char="§"/>
            </a:pPr>
            <a:endParaRPr lang="en-US" altLang="en-US" sz="2800" i="0">
              <a:solidFill>
                <a:srgbClr val="FFFF00"/>
              </a:solidFill>
              <a:latin typeface="Times New Roman" charset="0"/>
            </a:endParaRPr>
          </a:p>
          <a:p>
            <a:pPr algn="ctr">
              <a:lnSpc>
                <a:spcPct val="90000"/>
              </a:lnSpc>
              <a:spcBef>
                <a:spcPct val="50000"/>
              </a:spcBef>
              <a:buClr>
                <a:srgbClr val="3399FF"/>
              </a:buClr>
              <a:buFont typeface="Wingdings" charset="2"/>
              <a:buChar char="§"/>
            </a:pPr>
            <a:endParaRPr lang="en-US" altLang="en-US" sz="2800" b="0" i="0">
              <a:solidFill>
                <a:schemeClr val="hlink"/>
              </a:solidFill>
              <a:latin typeface="Times New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4AD2B95-CAE5-1940-BD20-1796C3D58213}" type="slidenum">
              <a:rPr lang="en-US" altLang="en-US"/>
              <a:pPr/>
              <a:t>25</a:t>
            </a:fld>
            <a:endParaRPr lang="en-US" altLang="en-US"/>
          </a:p>
        </p:txBody>
      </p:sp>
      <p:sp>
        <p:nvSpPr>
          <p:cNvPr id="246786" name="Rectangle 2"/>
          <p:cNvSpPr>
            <a:spLocks noChangeArrowheads="1"/>
          </p:cNvSpPr>
          <p:nvPr/>
        </p:nvSpPr>
        <p:spPr bwMode="auto">
          <a:xfrm>
            <a:off x="5486400" y="5943600"/>
            <a:ext cx="2684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latin typeface="Times New Roman" charset="0"/>
              </a:rPr>
              <a:t>Viola Starvation</a:t>
            </a:r>
          </a:p>
        </p:txBody>
      </p:sp>
      <p:pic>
        <p:nvPicPr>
          <p:cNvPr id="246787" name="Picture 3" descr="violasta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038475" cy="3835400"/>
          </a:xfrm>
          <a:prstGeom prst="rect">
            <a:avLst/>
          </a:prstGeom>
          <a:noFill/>
          <a:extLst>
            <a:ext uri="{909E8E84-426E-40DD-AFC4-6F175D3DCCD1}">
              <a14:hiddenFill xmlns:a14="http://schemas.microsoft.com/office/drawing/2010/main">
                <a:solidFill>
                  <a:srgbClr val="FFFFFF"/>
                </a:solidFill>
              </a14:hiddenFill>
            </a:ext>
          </a:extLst>
        </p:spPr>
      </p:pic>
      <p:sp>
        <p:nvSpPr>
          <p:cNvPr id="246788" name="Text Box 4"/>
          <p:cNvSpPr txBox="1">
            <a:spLocks noChangeArrowheads="1"/>
          </p:cNvSpPr>
          <p:nvPr/>
        </p:nvSpPr>
        <p:spPr bwMode="auto">
          <a:xfrm>
            <a:off x="838200" y="2286000"/>
            <a:ext cx="3165475"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latin typeface="Times New Roman" charset="0"/>
              </a:rPr>
              <a:t>Symptoms:</a:t>
            </a:r>
          </a:p>
          <a:p>
            <a:r>
              <a:rPr lang="en-US" altLang="en-US" sz="2800" i="0">
                <a:solidFill>
                  <a:srgbClr val="FFFF00"/>
                </a:solidFill>
                <a:latin typeface="Times New Roman" charset="0"/>
              </a:rPr>
              <a:t>	</a:t>
            </a:r>
          </a:p>
          <a:p>
            <a:pPr>
              <a:lnSpc>
                <a:spcPct val="125000"/>
              </a:lnSpc>
            </a:pPr>
            <a:r>
              <a:rPr lang="en-US" altLang="en-US" sz="2800" i="0">
                <a:solidFill>
                  <a:srgbClr val="FFFF00"/>
                </a:solidFill>
                <a:latin typeface="Times New Roman" charset="0"/>
              </a:rPr>
              <a:t>   Leaf Purpling</a:t>
            </a:r>
          </a:p>
          <a:p>
            <a:pPr>
              <a:lnSpc>
                <a:spcPct val="125000"/>
              </a:lnSpc>
            </a:pPr>
            <a:r>
              <a:rPr lang="en-US" altLang="en-US" sz="2800" i="0">
                <a:solidFill>
                  <a:srgbClr val="FFFF00"/>
                </a:solidFill>
                <a:latin typeface="Times New Roman" charset="0"/>
              </a:rPr>
              <a:t>   Few Flowers</a:t>
            </a:r>
          </a:p>
          <a:p>
            <a:pPr>
              <a:lnSpc>
                <a:spcPct val="125000"/>
              </a:lnSpc>
            </a:pPr>
            <a:r>
              <a:rPr lang="en-US" altLang="en-US" sz="2800" i="0">
                <a:solidFill>
                  <a:srgbClr val="FFFF00"/>
                </a:solidFill>
                <a:latin typeface="Times New Roman" charset="0"/>
              </a:rPr>
              <a:t>   Chlorotic Centers</a:t>
            </a:r>
          </a:p>
          <a:p>
            <a:pPr>
              <a:lnSpc>
                <a:spcPct val="125000"/>
              </a:lnSpc>
            </a:pPr>
            <a:r>
              <a:rPr lang="en-US" altLang="en-US" sz="2800" i="0">
                <a:solidFill>
                  <a:srgbClr val="FFFF00"/>
                </a:solidFill>
                <a:latin typeface="Times New Roman" charset="0"/>
              </a:rPr>
              <a:t>   </a:t>
            </a:r>
            <a:endParaRPr lang="en-US" altLang="en-US" sz="2800" i="0">
              <a:solidFill>
                <a:schemeClr val="tx1"/>
              </a:solidFill>
              <a:latin typeface="Times New Roman" charset="0"/>
            </a:endParaRPr>
          </a:p>
          <a:p>
            <a:pPr>
              <a:lnSpc>
                <a:spcPct val="125000"/>
              </a:lnSpc>
            </a:pPr>
            <a:endParaRPr lang="en-US" altLang="en-US" sz="2800" i="0">
              <a:solidFill>
                <a:schemeClr val="tx1"/>
              </a:solidFill>
              <a:latin typeface="Times New Roman" charset="0"/>
            </a:endParaRPr>
          </a:p>
          <a:p>
            <a:r>
              <a:rPr lang="en-US" altLang="en-US" sz="4400" i="0">
                <a:solidFill>
                  <a:schemeClr val="tx1"/>
                </a:solidFill>
                <a:latin typeface="Times New Roman" charset="0"/>
              </a:rPr>
              <a:t>		</a:t>
            </a:r>
          </a:p>
        </p:txBody>
      </p:sp>
      <p:sp>
        <p:nvSpPr>
          <p:cNvPr id="246789" name="Line 5"/>
          <p:cNvSpPr>
            <a:spLocks noChangeShapeType="1"/>
          </p:cNvSpPr>
          <p:nvPr/>
        </p:nvSpPr>
        <p:spPr bwMode="auto">
          <a:xfrm>
            <a:off x="457200" y="1524000"/>
            <a:ext cx="8077200" cy="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790" name="Rectangle 6"/>
          <p:cNvSpPr>
            <a:spLocks noChangeArrowheads="1"/>
          </p:cNvSpPr>
          <p:nvPr/>
        </p:nvSpPr>
        <p:spPr bwMode="auto">
          <a:xfrm>
            <a:off x="1468438" y="381000"/>
            <a:ext cx="6205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Cold Weather Starvation</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21260F0-ADFC-5C4B-8AA0-B9639588DCC7}" type="slidenum">
              <a:rPr lang="en-US" altLang="en-US"/>
              <a:pPr/>
              <a:t>26</a:t>
            </a:fld>
            <a:endParaRPr lang="en-US" altLang="en-US"/>
          </a:p>
        </p:txBody>
      </p:sp>
      <p:sp>
        <p:nvSpPr>
          <p:cNvPr id="247810" name="Rectangle 2"/>
          <p:cNvSpPr>
            <a:spLocks noChangeArrowheads="1"/>
          </p:cNvSpPr>
          <p:nvPr/>
        </p:nvSpPr>
        <p:spPr bwMode="auto">
          <a:xfrm>
            <a:off x="1268413" y="304800"/>
            <a:ext cx="6607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Warm Weather Starvation</a:t>
            </a:r>
          </a:p>
        </p:txBody>
      </p:sp>
      <p:pic>
        <p:nvPicPr>
          <p:cNvPr id="247811" name="Picture 3" descr="RMpansyproble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572000" cy="3376613"/>
          </a:xfrm>
          <a:prstGeom prst="rect">
            <a:avLst/>
          </a:prstGeom>
          <a:noFill/>
          <a:extLst>
            <a:ext uri="{909E8E84-426E-40DD-AFC4-6F175D3DCCD1}">
              <a14:hiddenFill xmlns:a14="http://schemas.microsoft.com/office/drawing/2010/main">
                <a:solidFill>
                  <a:srgbClr val="FFFFFF"/>
                </a:solidFill>
              </a14:hiddenFill>
            </a:ext>
          </a:extLst>
        </p:spPr>
      </p:pic>
      <p:sp>
        <p:nvSpPr>
          <p:cNvPr id="247812" name="Text Box 4"/>
          <p:cNvSpPr txBox="1">
            <a:spLocks noChangeArrowheads="1"/>
          </p:cNvSpPr>
          <p:nvPr/>
        </p:nvSpPr>
        <p:spPr bwMode="auto">
          <a:xfrm>
            <a:off x="381000" y="1828800"/>
            <a:ext cx="329565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latin typeface="Times New Roman" charset="0"/>
              </a:rPr>
              <a:t>Symptoms:</a:t>
            </a:r>
          </a:p>
          <a:p>
            <a:r>
              <a:rPr lang="en-US" altLang="en-US" sz="2800" i="0">
                <a:solidFill>
                  <a:srgbClr val="FFFF00"/>
                </a:solidFill>
                <a:latin typeface="Times New Roman" charset="0"/>
              </a:rPr>
              <a:t>	</a:t>
            </a:r>
          </a:p>
          <a:p>
            <a:pPr>
              <a:lnSpc>
                <a:spcPct val="125000"/>
              </a:lnSpc>
            </a:pPr>
            <a:r>
              <a:rPr lang="en-US" altLang="en-US" sz="2800" i="0">
                <a:solidFill>
                  <a:srgbClr val="FFFF00"/>
                </a:solidFill>
                <a:latin typeface="Times New Roman" charset="0"/>
              </a:rPr>
              <a:t>   </a:t>
            </a:r>
            <a:r>
              <a:rPr lang="en-US" altLang="en-US" sz="2800" i="0">
                <a:latin typeface="Times New Roman" charset="0"/>
              </a:rPr>
              <a:t>Chlorosis</a:t>
            </a:r>
          </a:p>
          <a:p>
            <a:pPr>
              <a:lnSpc>
                <a:spcPct val="125000"/>
              </a:lnSpc>
            </a:pPr>
            <a:r>
              <a:rPr lang="en-US" altLang="en-US" sz="2800" i="0">
                <a:latin typeface="Times New Roman" charset="0"/>
              </a:rPr>
              <a:t>   Cupped leaves</a:t>
            </a:r>
          </a:p>
          <a:p>
            <a:pPr>
              <a:lnSpc>
                <a:spcPct val="125000"/>
              </a:lnSpc>
            </a:pPr>
            <a:r>
              <a:rPr lang="en-US" altLang="en-US" sz="2800" i="0">
                <a:latin typeface="Times New Roman" charset="0"/>
              </a:rPr>
              <a:t>   Strap Leaves</a:t>
            </a:r>
          </a:p>
          <a:p>
            <a:pPr>
              <a:lnSpc>
                <a:spcPct val="125000"/>
              </a:lnSpc>
            </a:pPr>
            <a:r>
              <a:rPr lang="en-US" altLang="en-US" sz="2800" i="0">
                <a:latin typeface="Times New Roman" charset="0"/>
              </a:rPr>
              <a:t>   Very Slow Growth</a:t>
            </a:r>
          </a:p>
          <a:p>
            <a:pPr>
              <a:lnSpc>
                <a:spcPct val="125000"/>
              </a:lnSpc>
            </a:pPr>
            <a:r>
              <a:rPr lang="en-US" altLang="en-US" sz="2800" i="0">
                <a:latin typeface="Times New Roman" charset="0"/>
              </a:rPr>
              <a:t>   Very Poor Roots</a:t>
            </a:r>
          </a:p>
          <a:p>
            <a:endParaRPr lang="en-US" altLang="en-US" sz="2800" i="0">
              <a:latin typeface="Times New Roman" charset="0"/>
            </a:endParaRPr>
          </a:p>
          <a:p>
            <a:r>
              <a:rPr lang="en-US" altLang="en-US" sz="4400" i="0">
                <a:solidFill>
                  <a:schemeClr val="tx1"/>
                </a:solidFill>
                <a:latin typeface="Times New Roman" charset="0"/>
              </a:rPr>
              <a:t>		</a:t>
            </a:r>
          </a:p>
        </p:txBody>
      </p:sp>
      <p:sp>
        <p:nvSpPr>
          <p:cNvPr id="247813" name="Line 5"/>
          <p:cNvSpPr>
            <a:spLocks noChangeShapeType="1"/>
          </p:cNvSpPr>
          <p:nvPr/>
        </p:nvSpPr>
        <p:spPr bwMode="auto">
          <a:xfrm>
            <a:off x="457200" y="1524000"/>
            <a:ext cx="8077200" cy="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7814" name="Rectangle 6"/>
          <p:cNvSpPr>
            <a:spLocks noChangeArrowheads="1"/>
          </p:cNvSpPr>
          <p:nvPr/>
        </p:nvSpPr>
        <p:spPr bwMode="auto">
          <a:xfrm>
            <a:off x="5105400" y="5741988"/>
            <a:ext cx="236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i="0">
                <a:solidFill>
                  <a:srgbClr val="FFFF00"/>
                </a:solidFill>
                <a:latin typeface="Times New Roman" charset="0"/>
              </a:rPr>
              <a:t>Pansy starvation</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AEC3A63-2599-B040-B480-904E882A95ED}" type="slidenum">
              <a:rPr lang="en-US" altLang="en-US"/>
              <a:pPr/>
              <a:t>27</a:t>
            </a:fld>
            <a:endParaRPr lang="en-US" altLang="en-US"/>
          </a:p>
        </p:txBody>
      </p:sp>
      <p:pic>
        <p:nvPicPr>
          <p:cNvPr id="248834" name="Picture 2" descr="ironex"/>
          <p:cNvPicPr>
            <a:picLocks noChangeAspect="1" noChangeArrowheads="1"/>
          </p:cNvPicPr>
          <p:nvPr/>
        </p:nvPicPr>
        <p:blipFill>
          <a:blip r:embed="rId3">
            <a:lum bright="6000" contrast="16000"/>
            <a:extLst>
              <a:ext uri="{28A0092B-C50C-407E-A947-70E740481C1C}">
                <a14:useLocalDpi xmlns:a14="http://schemas.microsoft.com/office/drawing/2010/main" val="0"/>
              </a:ext>
            </a:extLst>
          </a:blip>
          <a:srcRect/>
          <a:stretch>
            <a:fillRect/>
          </a:stretch>
        </p:blipFill>
        <p:spPr bwMode="auto">
          <a:xfrm>
            <a:off x="4191000" y="2209800"/>
            <a:ext cx="4495800" cy="3046413"/>
          </a:xfrm>
          <a:prstGeom prst="rect">
            <a:avLst/>
          </a:prstGeom>
          <a:noFill/>
          <a:extLst>
            <a:ext uri="{909E8E84-426E-40DD-AFC4-6F175D3DCCD1}">
              <a14:hiddenFill xmlns:a14="http://schemas.microsoft.com/office/drawing/2010/main">
                <a:solidFill>
                  <a:srgbClr val="FFFFFF"/>
                </a:solidFill>
              </a14:hiddenFill>
            </a:ext>
          </a:extLst>
        </p:spPr>
      </p:pic>
      <p:sp>
        <p:nvSpPr>
          <p:cNvPr id="248835" name="Text Box 3"/>
          <p:cNvSpPr txBox="1">
            <a:spLocks noChangeArrowheads="1"/>
          </p:cNvSpPr>
          <p:nvPr/>
        </p:nvSpPr>
        <p:spPr bwMode="auto">
          <a:xfrm>
            <a:off x="228600" y="1295400"/>
            <a:ext cx="3806825"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latin typeface="Times New Roman" charset="0"/>
              </a:rPr>
              <a:t>Symptoms:</a:t>
            </a:r>
          </a:p>
          <a:p>
            <a:endParaRPr lang="en-US" altLang="en-US" sz="2800" i="0">
              <a:latin typeface="Times New Roman" charset="0"/>
            </a:endParaRPr>
          </a:p>
          <a:p>
            <a:r>
              <a:rPr lang="en-US" altLang="en-US" sz="2800" i="0">
                <a:latin typeface="Times New Roman" charset="0"/>
              </a:rPr>
              <a:t>   Marginal Chlorosis</a:t>
            </a:r>
          </a:p>
          <a:p>
            <a:pPr>
              <a:lnSpc>
                <a:spcPct val="125000"/>
              </a:lnSpc>
            </a:pPr>
            <a:r>
              <a:rPr lang="en-US" altLang="en-US" sz="2800" i="0">
                <a:latin typeface="Times New Roman" charset="0"/>
              </a:rPr>
              <a:t>   Entire Leaf Yellowing</a:t>
            </a:r>
          </a:p>
          <a:p>
            <a:pPr>
              <a:lnSpc>
                <a:spcPct val="125000"/>
              </a:lnSpc>
            </a:pPr>
            <a:r>
              <a:rPr lang="en-US" altLang="en-US" sz="2800" i="0">
                <a:latin typeface="Times New Roman" charset="0"/>
              </a:rPr>
              <a:t>   Basal Leaf Yellowing</a:t>
            </a:r>
          </a:p>
          <a:p>
            <a:pPr>
              <a:lnSpc>
                <a:spcPct val="125000"/>
              </a:lnSpc>
            </a:pPr>
            <a:r>
              <a:rPr lang="en-US" altLang="en-US" sz="2800" i="0">
                <a:latin typeface="Times New Roman" charset="0"/>
              </a:rPr>
              <a:t>   No New Blooms</a:t>
            </a:r>
          </a:p>
          <a:p>
            <a:pPr>
              <a:lnSpc>
                <a:spcPct val="125000"/>
              </a:lnSpc>
            </a:pPr>
            <a:r>
              <a:rPr lang="en-US" altLang="en-US" sz="2800" i="0">
                <a:latin typeface="Times New Roman" charset="0"/>
              </a:rPr>
              <a:t>   Necrosis / Death</a:t>
            </a:r>
          </a:p>
          <a:p>
            <a:pPr>
              <a:lnSpc>
                <a:spcPct val="125000"/>
              </a:lnSpc>
            </a:pPr>
            <a:r>
              <a:rPr lang="en-US" altLang="en-US" sz="2800" i="0">
                <a:latin typeface="Times New Roman" charset="0"/>
              </a:rPr>
              <a:t>   Root Damage</a:t>
            </a:r>
            <a:r>
              <a:rPr lang="en-US" altLang="en-US" sz="2800" i="0">
                <a:solidFill>
                  <a:schemeClr val="tx1"/>
                </a:solidFill>
                <a:latin typeface="Times New Roman" charset="0"/>
              </a:rPr>
              <a:t> </a:t>
            </a:r>
          </a:p>
          <a:p>
            <a:pPr>
              <a:lnSpc>
                <a:spcPct val="125000"/>
              </a:lnSpc>
            </a:pPr>
            <a:endParaRPr lang="en-US" altLang="en-US" sz="2800" i="0">
              <a:solidFill>
                <a:schemeClr val="tx1"/>
              </a:solidFill>
              <a:latin typeface="Times New Roman" charset="0"/>
            </a:endParaRPr>
          </a:p>
          <a:p>
            <a:pPr>
              <a:lnSpc>
                <a:spcPct val="125000"/>
              </a:lnSpc>
            </a:pPr>
            <a:r>
              <a:rPr lang="en-US" altLang="en-US" sz="2800" i="0">
                <a:latin typeface="Times New Roman" charset="0"/>
              </a:rPr>
              <a:t>   Leach with water!</a:t>
            </a:r>
            <a:r>
              <a:rPr lang="en-US" altLang="en-US" sz="2800" i="0">
                <a:solidFill>
                  <a:schemeClr val="tx1"/>
                </a:solidFill>
                <a:latin typeface="Times New Roman" charset="0"/>
              </a:rPr>
              <a:t>  </a:t>
            </a:r>
          </a:p>
          <a:p>
            <a:pPr>
              <a:lnSpc>
                <a:spcPct val="125000"/>
              </a:lnSpc>
            </a:pPr>
            <a:endParaRPr lang="en-US" altLang="en-US" sz="2800" i="0">
              <a:solidFill>
                <a:schemeClr val="tx1"/>
              </a:solidFill>
              <a:latin typeface="Times New Roman" charset="0"/>
            </a:endParaRPr>
          </a:p>
          <a:p>
            <a:r>
              <a:rPr lang="en-US" altLang="en-US" sz="4400" i="0">
                <a:solidFill>
                  <a:schemeClr val="tx1"/>
                </a:solidFill>
                <a:latin typeface="Times New Roman" charset="0"/>
              </a:rPr>
              <a:t>		</a:t>
            </a:r>
          </a:p>
        </p:txBody>
      </p:sp>
      <p:sp>
        <p:nvSpPr>
          <p:cNvPr id="248836" name="Line 4"/>
          <p:cNvSpPr>
            <a:spLocks noChangeShapeType="1"/>
          </p:cNvSpPr>
          <p:nvPr/>
        </p:nvSpPr>
        <p:spPr bwMode="auto">
          <a:xfrm>
            <a:off x="533400" y="1143000"/>
            <a:ext cx="8077200" cy="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8837" name="Rectangle 5"/>
          <p:cNvSpPr>
            <a:spLocks noChangeArrowheads="1"/>
          </p:cNvSpPr>
          <p:nvPr/>
        </p:nvSpPr>
        <p:spPr bwMode="auto">
          <a:xfrm>
            <a:off x="2238375" y="228600"/>
            <a:ext cx="4806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Times New Roman" charset="0"/>
              </a:rPr>
              <a:t>Over - Fertilization</a:t>
            </a:r>
          </a:p>
        </p:txBody>
      </p:sp>
      <p:sp>
        <p:nvSpPr>
          <p:cNvPr id="248838" name="Text Box 6"/>
          <p:cNvSpPr txBox="1">
            <a:spLocks noChangeArrowheads="1"/>
          </p:cNvSpPr>
          <p:nvPr/>
        </p:nvSpPr>
        <p:spPr bwMode="auto">
          <a:xfrm>
            <a:off x="4572000" y="5410200"/>
            <a:ext cx="367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i="0">
                <a:latin typeface="Times New Roman" charset="0"/>
              </a:rPr>
              <a:t>Overdose of a common fertilizer</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3EB64AA-284D-794C-B73E-7589B39DF40D}" type="slidenum">
              <a:rPr lang="en-US" altLang="en-US"/>
              <a:pPr/>
              <a:t>28</a:t>
            </a:fld>
            <a:endParaRPr lang="en-US" altLang="en-US"/>
          </a:p>
        </p:txBody>
      </p:sp>
      <p:pic>
        <p:nvPicPr>
          <p:cNvPr id="249858" name="Picture 2" descr="AARON&amp;AL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143000"/>
            <a:ext cx="7035800" cy="4687888"/>
          </a:xfrm>
          <a:prstGeom prst="rect">
            <a:avLst/>
          </a:prstGeom>
          <a:noFill/>
          <a:extLst>
            <a:ext uri="{909E8E84-426E-40DD-AFC4-6F175D3DCCD1}">
              <a14:hiddenFill xmlns:a14="http://schemas.microsoft.com/office/drawing/2010/main">
                <a:solidFill>
                  <a:srgbClr val="FFFFFF"/>
                </a:solidFill>
              </a14:hiddenFill>
            </a:ext>
          </a:extLst>
        </p:spPr>
      </p:pic>
      <p:sp>
        <p:nvSpPr>
          <p:cNvPr id="249859" name="Rectangle 3"/>
          <p:cNvSpPr>
            <a:spLocks noChangeArrowheads="1"/>
          </p:cNvSpPr>
          <p:nvPr/>
        </p:nvSpPr>
        <p:spPr bwMode="auto">
          <a:xfrm>
            <a:off x="2122488" y="304800"/>
            <a:ext cx="506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latin typeface="Times New Roman" charset="0"/>
              </a:rPr>
              <a:t>The Finished Product!</a:t>
            </a:r>
          </a:p>
        </p:txBody>
      </p:sp>
      <p:sp>
        <p:nvSpPr>
          <p:cNvPr id="249860" name="Text Box 4"/>
          <p:cNvSpPr txBox="1">
            <a:spLocks noChangeArrowheads="1"/>
          </p:cNvSpPr>
          <p:nvPr/>
        </p:nvSpPr>
        <p:spPr bwMode="auto">
          <a:xfrm>
            <a:off x="2308225" y="6019800"/>
            <a:ext cx="4525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i="0">
                <a:latin typeface="Times New Roman" charset="0"/>
              </a:rPr>
              <a:t>Macon Master Gardeners Visiting UGA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5211063C-18EE-2A45-81EA-91AE7B5021E6}" type="slidenum">
              <a:rPr lang="en-US" altLang="en-US"/>
              <a:pPr/>
              <a:t>29</a:t>
            </a:fld>
            <a:endParaRPr lang="en-US" altLang="en-US"/>
          </a:p>
        </p:txBody>
      </p:sp>
      <p:sp>
        <p:nvSpPr>
          <p:cNvPr id="12290" name="Rectangle 2"/>
          <p:cNvSpPr>
            <a:spLocks noGrp="1" noChangeArrowheads="1"/>
          </p:cNvSpPr>
          <p:nvPr>
            <p:ph type="title"/>
          </p:nvPr>
        </p:nvSpPr>
        <p:spPr>
          <a:xfrm>
            <a:off x="304800" y="304800"/>
            <a:ext cx="8534400" cy="762000"/>
          </a:xfrm>
        </p:spPr>
        <p:txBody>
          <a:bodyPr/>
          <a:lstStyle/>
          <a:p>
            <a:r>
              <a:rPr lang="en-US" altLang="en-US" sz="5400" b="1">
                <a:solidFill>
                  <a:srgbClr val="FFFF00"/>
                </a:solidFill>
                <a:latin typeface="GoudyOlSt BT" charset="0"/>
              </a:rPr>
              <a:t>Annuals For Summer Sun</a:t>
            </a:r>
            <a:endParaRPr lang="en-US" altLang="en-US" sz="5400" b="1" i="1">
              <a:solidFill>
                <a:srgbClr val="FFFF00"/>
              </a:solidFill>
              <a:latin typeface="GoudyOlSt BT" charset="0"/>
            </a:endParaRPr>
          </a:p>
        </p:txBody>
      </p:sp>
      <p:sp>
        <p:nvSpPr>
          <p:cNvPr id="12291"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sp>
        <p:nvSpPr>
          <p:cNvPr id="12292" name="Rectangle 4"/>
          <p:cNvSpPr>
            <a:spLocks noGrp="1" noChangeArrowheads="1"/>
          </p:cNvSpPr>
          <p:nvPr>
            <p:ph sz="quarter" idx="3"/>
          </p:nvPr>
        </p:nvSpPr>
        <p:spPr>
          <a:xfrm>
            <a:off x="990600" y="6019800"/>
            <a:ext cx="7010400" cy="457200"/>
          </a:xfrm>
        </p:spPr>
        <p:txBody>
          <a:bodyPr/>
          <a:lstStyle/>
          <a:p>
            <a:pPr algn="ctr">
              <a:buFontTx/>
              <a:buNone/>
            </a:pPr>
            <a:r>
              <a:rPr lang="en-US" altLang="en-US" sz="2400" b="1">
                <a:solidFill>
                  <a:schemeClr val="hlink"/>
                </a:solidFill>
                <a:latin typeface="GoudyOlSt BT" charset="0"/>
              </a:rPr>
              <a:t>Annual Open House at the UGA Trial Gardens </a:t>
            </a:r>
          </a:p>
        </p:txBody>
      </p:sp>
      <p:pic>
        <p:nvPicPr>
          <p:cNvPr id="12294" name="Picture 6" descr="TRIALGARDEN"/>
          <p:cNvPicPr>
            <a:picLocks noChangeAspect="1" noChangeArrowheads="1"/>
          </p:cNvPicPr>
          <p:nvPr/>
        </p:nvPicPr>
        <p:blipFill>
          <a:blip r:embed="rId3">
            <a:lum bright="-10000" contrast="16000"/>
            <a:extLst>
              <a:ext uri="{28A0092B-C50C-407E-A947-70E740481C1C}">
                <a14:useLocalDpi xmlns:a14="http://schemas.microsoft.com/office/drawing/2010/main" val="0"/>
              </a:ext>
            </a:extLst>
          </a:blip>
          <a:srcRect/>
          <a:stretch>
            <a:fillRect/>
          </a:stretch>
        </p:blipFill>
        <p:spPr bwMode="auto">
          <a:xfrm>
            <a:off x="1143000" y="1447800"/>
            <a:ext cx="6781800" cy="443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CC"/>
            </a:gs>
            <a:gs pos="50000">
              <a:srgbClr val="D6ADFF"/>
            </a:gs>
            <a:gs pos="100000">
              <a:srgbClr val="6600CC"/>
            </a:gs>
          </a:gsLst>
          <a:lin ang="5400000" scaled="1"/>
        </a:gra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B26EC93-F11C-084D-846F-33259DF956F9}" type="slidenum">
              <a:rPr lang="en-US" altLang="en-US"/>
              <a:pPr/>
              <a:t>3</a:t>
            </a:fld>
            <a:endParaRPr lang="en-US" altLang="en-US"/>
          </a:p>
        </p:txBody>
      </p:sp>
      <p:pic>
        <p:nvPicPr>
          <p:cNvPr id="400387" name="Picture 3"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400800" cy="6272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76E23A8-CC64-A94B-A6D8-7AFB4E7FF49F}" type="slidenum">
              <a:rPr lang="en-US" altLang="en-US"/>
              <a:pPr/>
              <a:t>30</a:t>
            </a:fld>
            <a:endParaRPr lang="en-US" altLang="en-US"/>
          </a:p>
        </p:txBody>
      </p:sp>
      <p:pic>
        <p:nvPicPr>
          <p:cNvPr id="82949" name="Picture 5" descr="CELOS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05000"/>
            <a:ext cx="4902200" cy="3676650"/>
          </a:xfrm>
          <a:prstGeom prst="rect">
            <a:avLst/>
          </a:prstGeom>
          <a:noFill/>
          <a:extLst>
            <a:ext uri="{909E8E84-426E-40DD-AFC4-6F175D3DCCD1}">
              <a14:hiddenFill xmlns:a14="http://schemas.microsoft.com/office/drawing/2010/main">
                <a:solidFill>
                  <a:srgbClr val="FFFFFF"/>
                </a:solidFill>
              </a14:hiddenFill>
            </a:ext>
          </a:extLst>
        </p:spPr>
      </p:pic>
      <p:sp>
        <p:nvSpPr>
          <p:cNvPr id="82950" name="Rectangle 6"/>
          <p:cNvSpPr>
            <a:spLocks noChangeArrowheads="1"/>
          </p:cNvSpPr>
          <p:nvPr/>
        </p:nvSpPr>
        <p:spPr bwMode="auto">
          <a:xfrm>
            <a:off x="3086100" y="304800"/>
            <a:ext cx="31877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Cockscomb</a:t>
            </a:r>
          </a:p>
        </p:txBody>
      </p:sp>
      <p:sp>
        <p:nvSpPr>
          <p:cNvPr id="82951" name="Rectangle 7"/>
          <p:cNvSpPr>
            <a:spLocks noChangeArrowheads="1"/>
          </p:cNvSpPr>
          <p:nvPr/>
        </p:nvSpPr>
        <p:spPr bwMode="auto">
          <a:xfrm>
            <a:off x="457200" y="762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80000"/>
              </a:lnSpc>
              <a:spcBef>
                <a:spcPct val="5000"/>
              </a:spcBef>
            </a:pPr>
            <a:endParaRPr lang="en-US" altLang="en-US"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Drought tolerant</a:t>
            </a:r>
          </a:p>
          <a:p>
            <a:pPr>
              <a:lnSpc>
                <a:spcPct val="80000"/>
              </a:lnSpc>
              <a:spcBef>
                <a:spcPct val="5000"/>
              </a:spcBef>
            </a:pPr>
            <a:r>
              <a:rPr lang="en-US" altLang="en-US" sz="2000" i="0">
                <a:solidFill>
                  <a:schemeClr val="bg1"/>
                </a:solidFill>
                <a:latin typeface="Bernhard Modern Roman" charset="0"/>
              </a:rPr>
              <a:t>	15 – 30 inches tall</a:t>
            </a:r>
          </a:p>
          <a:p>
            <a:pPr>
              <a:lnSpc>
                <a:spcPct val="80000"/>
              </a:lnSpc>
              <a:spcBef>
                <a:spcPct val="5000"/>
              </a:spcBef>
            </a:pPr>
            <a:endParaRPr lang="en-US" altLang="en-US" sz="2000"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Location:</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Plant Spacing:</a:t>
            </a:r>
          </a:p>
          <a:p>
            <a:pPr>
              <a:lnSpc>
                <a:spcPct val="80000"/>
              </a:lnSpc>
              <a:spcBef>
                <a:spcPct val="5000"/>
              </a:spcBef>
            </a:pPr>
            <a:r>
              <a:rPr lang="en-US" altLang="en-US" sz="2000" i="0">
                <a:solidFill>
                  <a:schemeClr val="bg1"/>
                </a:solidFill>
                <a:latin typeface="Bernhard Modern Roman" charset="0"/>
              </a:rPr>
              <a:t>	6 inch centers</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Care and Feeding: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Bloom Period: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November</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Culture Concerns:</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Deadhead first flowers and/or  pinch at transplant for bushy growth</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82952" name="Rectangle 8"/>
          <p:cNvSpPr>
            <a:spLocks noChangeArrowheads="1"/>
          </p:cNvSpPr>
          <p:nvPr/>
        </p:nvSpPr>
        <p:spPr bwMode="auto">
          <a:xfrm>
            <a:off x="4876800" y="5665788"/>
            <a:ext cx="2462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Celosia cristata</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EA2005C-97FC-0B46-A082-7D182953FA0D}" type="slidenum">
              <a:rPr lang="en-US" altLang="en-US"/>
              <a:pPr/>
              <a:t>31</a:t>
            </a:fld>
            <a:endParaRPr lang="en-US" altLang="en-US"/>
          </a:p>
        </p:txBody>
      </p:sp>
      <p:sp>
        <p:nvSpPr>
          <p:cNvPr id="83972" name="Rectangle 4"/>
          <p:cNvSpPr>
            <a:spLocks noChangeArrowheads="1"/>
          </p:cNvSpPr>
          <p:nvPr/>
        </p:nvSpPr>
        <p:spPr bwMode="auto">
          <a:xfrm>
            <a:off x="3814763" y="304800"/>
            <a:ext cx="17145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Vinca</a:t>
            </a:r>
          </a:p>
        </p:txBody>
      </p:sp>
      <p:sp>
        <p:nvSpPr>
          <p:cNvPr id="83973" name="Rectangle 5"/>
          <p:cNvSpPr>
            <a:spLocks noChangeArrowheads="1"/>
          </p:cNvSpPr>
          <p:nvPr/>
        </p:nvSpPr>
        <p:spPr bwMode="auto">
          <a:xfrm>
            <a:off x="457200" y="0"/>
            <a:ext cx="304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80000"/>
              </a:lnSpc>
              <a:spcBef>
                <a:spcPct val="5000"/>
              </a:spcBef>
            </a:pPr>
            <a:endParaRPr lang="en-US" altLang="en-US"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80000"/>
              </a:lnSpc>
              <a:spcBef>
                <a:spcPct val="5000"/>
              </a:spcBef>
            </a:pPr>
            <a:r>
              <a:rPr lang="en-US" altLang="en-US" sz="2000" i="0">
                <a:solidFill>
                  <a:schemeClr val="bg1"/>
                </a:solidFill>
                <a:latin typeface="Bernhard Modern Roman" charset="0"/>
              </a:rPr>
              <a:t>	Drought tolerant</a:t>
            </a:r>
          </a:p>
          <a:p>
            <a:pPr>
              <a:lnSpc>
                <a:spcPct val="80000"/>
              </a:lnSpc>
              <a:spcBef>
                <a:spcPct val="5000"/>
              </a:spcBef>
            </a:pPr>
            <a:r>
              <a:rPr lang="en-US" altLang="en-US" sz="2000" i="0">
                <a:solidFill>
                  <a:schemeClr val="bg1"/>
                </a:solidFill>
                <a:latin typeface="Bernhard Modern Roman" charset="0"/>
              </a:rPr>
              <a:t>	Very floriferous</a:t>
            </a:r>
          </a:p>
          <a:p>
            <a:pPr>
              <a:lnSpc>
                <a:spcPct val="80000"/>
              </a:lnSpc>
              <a:spcBef>
                <a:spcPct val="5000"/>
              </a:spcBef>
            </a:pPr>
            <a:r>
              <a:rPr lang="en-US" altLang="en-US" sz="2000" i="0">
                <a:solidFill>
                  <a:schemeClr val="bg1"/>
                </a:solidFill>
                <a:latin typeface="Bernhard Modern Roman" charset="0"/>
              </a:rPr>
              <a:t>	18-24 inches tall</a:t>
            </a:r>
          </a:p>
          <a:p>
            <a:pPr>
              <a:lnSpc>
                <a:spcPct val="80000"/>
              </a:lnSpc>
              <a:spcBef>
                <a:spcPct val="5000"/>
              </a:spcBef>
            </a:pPr>
            <a:endParaRPr lang="en-US" altLang="en-US" sz="2000"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Location:</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Plant Spacing:</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 10-inch centers</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Care and Feeding: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Low fertility,</a:t>
            </a:r>
          </a:p>
          <a:p>
            <a:pPr>
              <a:lnSpc>
                <a:spcPct val="80000"/>
              </a:lnSpc>
              <a:spcBef>
                <a:spcPct val="5000"/>
              </a:spcBef>
            </a:pPr>
            <a:r>
              <a:rPr lang="en-US" altLang="en-US" sz="2000" i="0">
                <a:solidFill>
                  <a:schemeClr val="bg1"/>
                </a:solidFill>
                <a:latin typeface="Bernhard Modern Roman" charset="0"/>
              </a:rPr>
              <a:t>	Nitrate fertilizer </a:t>
            </a:r>
          </a:p>
          <a:p>
            <a:pPr>
              <a:lnSpc>
                <a:spcPct val="80000"/>
              </a:lnSpc>
              <a:spcBef>
                <a:spcPct val="5000"/>
              </a:spcBef>
            </a:pPr>
            <a:r>
              <a:rPr lang="en-US" altLang="en-US" sz="2000" i="0">
                <a:solidFill>
                  <a:schemeClr val="bg1"/>
                </a:solidFill>
                <a:latin typeface="Bernhard Modern Roman" charset="0"/>
              </a:rPr>
              <a:t>	Deer tolerant</a:t>
            </a:r>
          </a:p>
          <a:p>
            <a:pPr>
              <a:lnSpc>
                <a:spcPct val="8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Bloom Period: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Culture Concerns:</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Keep foliage dry</a:t>
            </a:r>
          </a:p>
          <a:p>
            <a:pPr>
              <a:lnSpc>
                <a:spcPct val="80000"/>
              </a:lnSpc>
              <a:spcBef>
                <a:spcPct val="5000"/>
              </a:spcBef>
            </a:pPr>
            <a:r>
              <a:rPr lang="en-US" altLang="en-US" sz="2000" i="0">
                <a:solidFill>
                  <a:schemeClr val="bg1"/>
                </a:solidFill>
                <a:latin typeface="Bernhard Modern Roman" charset="0"/>
              </a:rPr>
              <a:t>	Avoid overhead watering</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83974" name="Rectangle 6"/>
          <p:cNvSpPr>
            <a:spLocks noChangeArrowheads="1"/>
          </p:cNvSpPr>
          <p:nvPr/>
        </p:nvSpPr>
        <p:spPr bwMode="auto">
          <a:xfrm>
            <a:off x="4038600" y="5638800"/>
            <a:ext cx="319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Catharanthus roseus</a:t>
            </a:r>
            <a:r>
              <a:rPr lang="en-US" altLang="en-US">
                <a:solidFill>
                  <a:schemeClr val="hlink"/>
                </a:solidFill>
                <a:latin typeface="GoudyOlSt BT" charset="0"/>
              </a:rPr>
              <a:t> </a:t>
            </a:r>
          </a:p>
        </p:txBody>
      </p:sp>
      <p:pic>
        <p:nvPicPr>
          <p:cNvPr id="83975" name="Picture 7" descr="VINCA2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429000" y="1676400"/>
            <a:ext cx="4953000" cy="371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71E1144-A2C6-954D-A495-51656EE61BF1}" type="slidenum">
              <a:rPr lang="en-US" altLang="en-US"/>
              <a:pPr/>
              <a:t>32</a:t>
            </a:fld>
            <a:endParaRPr lang="en-US" altLang="en-US"/>
          </a:p>
        </p:txBody>
      </p:sp>
      <p:pic>
        <p:nvPicPr>
          <p:cNvPr id="84995" name="Picture 3" descr="vtenusict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371850" cy="44958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ph/>
          </p:nvPr>
        </p:nvSpPr>
        <p:spPr>
          <a:xfrm>
            <a:off x="685800" y="228600"/>
            <a:ext cx="77724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ctr">
              <a:spcBef>
                <a:spcPct val="0"/>
              </a:spcBef>
              <a:buFontTx/>
              <a:buNone/>
            </a:pPr>
            <a:r>
              <a:rPr lang="en-US" altLang="en-US" sz="4800" b="1">
                <a:solidFill>
                  <a:srgbClr val="FFFF00"/>
                </a:solidFill>
                <a:latin typeface="GoudyOlSt BT" charset="0"/>
              </a:rPr>
              <a:t>Moss Verbena</a:t>
            </a:r>
          </a:p>
        </p:txBody>
      </p:sp>
      <p:sp>
        <p:nvSpPr>
          <p:cNvPr id="84997" name="Rectangle 5"/>
          <p:cNvSpPr>
            <a:spLocks noChangeArrowheads="1"/>
          </p:cNvSpPr>
          <p:nvPr/>
        </p:nvSpPr>
        <p:spPr bwMode="auto">
          <a:xfrm>
            <a:off x="6858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Groundcover</a:t>
            </a:r>
          </a:p>
          <a:p>
            <a:pPr>
              <a:lnSpc>
                <a:spcPct val="70000"/>
              </a:lnSpc>
              <a:spcBef>
                <a:spcPct val="5000"/>
              </a:spcBef>
            </a:pPr>
            <a:r>
              <a:rPr lang="en-US" altLang="en-US" sz="2000" i="0">
                <a:solidFill>
                  <a:schemeClr val="bg1"/>
                </a:solidFill>
                <a:latin typeface="Bernhard Modern Roman" charset="0"/>
              </a:rPr>
              <a:t>	4 – 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sun-bedding</a:t>
            </a:r>
          </a:p>
          <a:p>
            <a:pPr>
              <a:lnSpc>
                <a:spcPct val="70000"/>
              </a:lnSpc>
              <a:spcBef>
                <a:spcPct val="5000"/>
              </a:spcBef>
            </a:pPr>
            <a:r>
              <a:rPr lang="en-US" altLang="en-US" sz="2000" i="0">
                <a:solidFill>
                  <a:schemeClr val="bg1"/>
                </a:solidFill>
                <a:latin typeface="Bernhard Modern Roman" charset="0"/>
              </a:rPr>
              <a:t>	Hanging baskets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Low fertility</a:t>
            </a:r>
          </a:p>
          <a:p>
            <a:pPr>
              <a:lnSpc>
                <a:spcPct val="70000"/>
              </a:lnSpc>
              <a:spcBef>
                <a:spcPct val="5000"/>
              </a:spcBef>
            </a:pPr>
            <a:r>
              <a:rPr lang="en-US" altLang="en-US" sz="2000" i="0">
                <a:solidFill>
                  <a:schemeClr val="bg1"/>
                </a:solidFill>
                <a:latin typeface="Bernhard Modern Roman" charset="0"/>
              </a:rPr>
              <a:t>	Deer tolerant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December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Spider mites</a:t>
            </a:r>
          </a:p>
          <a:p>
            <a:pPr>
              <a:lnSpc>
                <a:spcPct val="70000"/>
              </a:lnSpc>
              <a:spcBef>
                <a:spcPct val="5000"/>
              </a:spcBef>
            </a:pPr>
            <a:r>
              <a:rPr lang="en-US" altLang="en-US" sz="2000" i="0">
                <a:solidFill>
                  <a:schemeClr val="bg1"/>
                </a:solidFill>
                <a:latin typeface="Bernhard Modern Roman" charset="0"/>
              </a:rPr>
              <a:t>	Well-drained </a:t>
            </a:r>
          </a:p>
          <a:p>
            <a:pPr>
              <a:lnSpc>
                <a:spcPct val="70000"/>
              </a:lnSpc>
              <a:spcBef>
                <a:spcPct val="5000"/>
              </a:spcBef>
            </a:pPr>
            <a:endParaRPr lang="en-US" altLang="en-US" i="0">
              <a:solidFill>
                <a:schemeClr val="hlink"/>
              </a:solidFill>
              <a:latin typeface="GoudyOlSt BT" charset="0"/>
            </a:endParaRPr>
          </a:p>
        </p:txBody>
      </p:sp>
      <p:sp>
        <p:nvSpPr>
          <p:cNvPr id="84998" name="Rectangle 6"/>
          <p:cNvSpPr>
            <a:spLocks noChangeArrowheads="1"/>
          </p:cNvSpPr>
          <p:nvPr/>
        </p:nvSpPr>
        <p:spPr bwMode="auto">
          <a:xfrm>
            <a:off x="3733800" y="6019800"/>
            <a:ext cx="4949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Verbena tenuisecta</a:t>
            </a:r>
            <a:r>
              <a:rPr lang="en-US" altLang="en-US" sz="2800" i="0">
                <a:solidFill>
                  <a:schemeClr val="hlink"/>
                </a:solidFill>
                <a:latin typeface="GoudyOlSt BT" charset="0"/>
              </a:rPr>
              <a:t> ‘Imagination’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8FAB80A-1400-D14F-A07C-288BCCA90298}" type="slidenum">
              <a:rPr lang="en-US" altLang="en-US"/>
              <a:pPr/>
              <a:t>33</a:t>
            </a:fld>
            <a:endParaRPr lang="en-US" altLang="en-US"/>
          </a:p>
        </p:txBody>
      </p:sp>
      <p:pic>
        <p:nvPicPr>
          <p:cNvPr id="86020" name="Picture 4" descr="fibbe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86021" name="Rectangle 5"/>
          <p:cNvSpPr>
            <a:spLocks noChangeArrowheads="1"/>
          </p:cNvSpPr>
          <p:nvPr/>
        </p:nvSpPr>
        <p:spPr bwMode="auto">
          <a:xfrm>
            <a:off x="2427288" y="304800"/>
            <a:ext cx="44989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Bedding Begonia</a:t>
            </a:r>
          </a:p>
        </p:txBody>
      </p:sp>
      <p:sp>
        <p:nvSpPr>
          <p:cNvPr id="86022" name="Rectangle 6"/>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Floriferous</a:t>
            </a:r>
          </a:p>
          <a:p>
            <a:pPr>
              <a:lnSpc>
                <a:spcPct val="70000"/>
              </a:lnSpc>
              <a:spcBef>
                <a:spcPct val="5000"/>
              </a:spcBef>
            </a:pPr>
            <a:r>
              <a:rPr lang="en-US" altLang="en-US" sz="2000" i="0">
                <a:solidFill>
                  <a:schemeClr val="bg1"/>
                </a:solidFill>
                <a:latin typeface="Bernhard Modern Roman" charset="0"/>
              </a:rPr>
              <a:t>	12 to18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to    partial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 12-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Fades in drought</a:t>
            </a:r>
          </a:p>
          <a:p>
            <a:pPr>
              <a:lnSpc>
                <a:spcPct val="70000"/>
              </a:lnSpc>
              <a:spcBef>
                <a:spcPct val="5000"/>
              </a:spcBef>
            </a:pPr>
            <a:r>
              <a:rPr lang="en-US" altLang="en-US" sz="2000" i="0">
                <a:solidFill>
                  <a:schemeClr val="bg1"/>
                </a:solidFill>
                <a:latin typeface="Bernhard Modern Roman" charset="0"/>
              </a:rPr>
              <a:t>	Botrytis</a:t>
            </a:r>
          </a:p>
          <a:p>
            <a:pPr>
              <a:lnSpc>
                <a:spcPct val="70000"/>
              </a:lnSpc>
              <a:spcBef>
                <a:spcPct val="5000"/>
              </a:spcBef>
            </a:pPr>
            <a:endParaRPr lang="en-US" altLang="en-US" i="0">
              <a:solidFill>
                <a:schemeClr val="hlink"/>
              </a:solidFill>
              <a:latin typeface="GoudyOlSt BT" charset="0"/>
            </a:endParaRPr>
          </a:p>
        </p:txBody>
      </p:sp>
      <p:sp>
        <p:nvSpPr>
          <p:cNvPr id="86023" name="Rectangle 7"/>
          <p:cNvSpPr>
            <a:spLocks noChangeArrowheads="1"/>
          </p:cNvSpPr>
          <p:nvPr/>
        </p:nvSpPr>
        <p:spPr bwMode="auto">
          <a:xfrm>
            <a:off x="5334000" y="6122988"/>
            <a:ext cx="2024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Begonia spp.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C7C9134-2D58-D348-A0D9-719A978A31A6}" type="slidenum">
              <a:rPr lang="en-US" altLang="en-US"/>
              <a:pPr/>
              <a:t>34</a:t>
            </a:fld>
            <a:endParaRPr lang="en-US" altLang="en-US"/>
          </a:p>
        </p:txBody>
      </p:sp>
      <p:pic>
        <p:nvPicPr>
          <p:cNvPr id="87043" name="Picture 3" descr="CLE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322763" cy="4654550"/>
          </a:xfrm>
          <a:prstGeom prst="rect">
            <a:avLst/>
          </a:prstGeom>
          <a:noFill/>
          <a:extLst>
            <a:ext uri="{909E8E84-426E-40DD-AFC4-6F175D3DCCD1}">
              <a14:hiddenFill xmlns:a14="http://schemas.microsoft.com/office/drawing/2010/main">
                <a:solidFill>
                  <a:srgbClr val="FFFFFF"/>
                </a:solidFill>
              </a14:hiddenFill>
            </a:ext>
          </a:extLst>
        </p:spPr>
      </p:pic>
      <p:sp>
        <p:nvSpPr>
          <p:cNvPr id="87044" name="Rectangle 4"/>
          <p:cNvSpPr>
            <a:spLocks noChangeArrowheads="1"/>
          </p:cNvSpPr>
          <p:nvPr/>
        </p:nvSpPr>
        <p:spPr bwMode="auto">
          <a:xfrm>
            <a:off x="2805113" y="304800"/>
            <a:ext cx="37385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Spider Flower</a:t>
            </a:r>
          </a:p>
        </p:txBody>
      </p:sp>
      <p:sp>
        <p:nvSpPr>
          <p:cNvPr id="87045" name="Rectangle 5"/>
          <p:cNvSpPr>
            <a:spLocks noGrp="1" noChangeArrowheads="1"/>
          </p:cNvSpPr>
          <p:nvPr>
            <p:ph/>
          </p:nvPr>
        </p:nvSpPr>
        <p:spPr>
          <a:xfrm>
            <a:off x="609600" y="1143000"/>
            <a:ext cx="2971800" cy="5486400"/>
          </a:xfrm>
          <a:noFill/>
          <a:ln/>
          <a:extLst>
            <a:ext uri="{91240B29-F687-4F45-9708-019B960494DF}">
              <a14:hiddenLine xmlns:a14="http://schemas.microsoft.com/office/drawing/2010/main" w="0">
                <a:solidFill>
                  <a:srgbClr val="FF00FF"/>
                </a:solidFill>
                <a:miter lim="800000"/>
                <a:headEnd/>
                <a:tailEnd/>
              </a14:hiddenLine>
            </a:ext>
          </a:extLst>
        </p:spPr>
        <p:txBody>
          <a:bodyPr/>
          <a:lstStyle/>
          <a:p>
            <a:pPr>
              <a:lnSpc>
                <a:spcPct val="70000"/>
              </a:lnSpc>
              <a:spcBef>
                <a:spcPct val="5000"/>
              </a:spcBef>
              <a:buFontTx/>
              <a:buNone/>
            </a:pPr>
            <a:endParaRPr lang="en-US" altLang="en-US" sz="28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Characteristics:  </a:t>
            </a: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Nectar source</a:t>
            </a:r>
          </a:p>
          <a:p>
            <a:pPr>
              <a:lnSpc>
                <a:spcPct val="70000"/>
              </a:lnSpc>
              <a:spcBef>
                <a:spcPct val="5000"/>
              </a:spcBef>
              <a:buFontTx/>
              <a:buNone/>
            </a:pPr>
            <a:r>
              <a:rPr lang="en-US" altLang="en-US" sz="2000" b="1">
                <a:solidFill>
                  <a:schemeClr val="bg1"/>
                </a:solidFill>
                <a:latin typeface="Bernhard Modern Roman" charset="0"/>
              </a:rPr>
              <a:t>	Drought tolerant</a:t>
            </a:r>
          </a:p>
          <a:p>
            <a:pPr>
              <a:lnSpc>
                <a:spcPct val="70000"/>
              </a:lnSpc>
              <a:spcBef>
                <a:spcPct val="5000"/>
              </a:spcBef>
              <a:buFontTx/>
              <a:buNone/>
            </a:pPr>
            <a:r>
              <a:rPr lang="en-US" altLang="en-US" sz="2000" b="1">
                <a:solidFill>
                  <a:schemeClr val="bg1"/>
                </a:solidFill>
                <a:latin typeface="Bernhard Modern Roman" charset="0"/>
              </a:rPr>
              <a:t>	36 to 54 inches tall</a:t>
            </a:r>
          </a:p>
          <a:p>
            <a:pPr>
              <a:lnSpc>
                <a:spcPct val="70000"/>
              </a:lnSpc>
              <a:spcBef>
                <a:spcPct val="5000"/>
              </a:spcBef>
              <a:buFontTx/>
              <a:buNone/>
            </a:pPr>
            <a:endParaRPr lang="en-US" altLang="en-US" sz="20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Location:</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Full sun bedding</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Plant Spacing:</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4-inch centers or </a:t>
            </a:r>
          </a:p>
          <a:p>
            <a:pPr>
              <a:lnSpc>
                <a:spcPct val="70000"/>
              </a:lnSpc>
              <a:spcBef>
                <a:spcPct val="5000"/>
              </a:spcBef>
              <a:buFontTx/>
              <a:buNone/>
            </a:pPr>
            <a:r>
              <a:rPr lang="en-US" altLang="en-US" sz="2000" b="1">
                <a:solidFill>
                  <a:schemeClr val="bg1"/>
                </a:solidFill>
                <a:latin typeface="Bernhard Modern Roman" charset="0"/>
              </a:rPr>
              <a:t>	random seeding</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Care and Feeding: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Moderate fertility</a:t>
            </a:r>
          </a:p>
          <a:p>
            <a:pPr>
              <a:lnSpc>
                <a:spcPct val="70000"/>
              </a:lnSpc>
              <a:spcBef>
                <a:spcPct val="5000"/>
              </a:spcBef>
              <a:buFontTx/>
              <a:buNone/>
            </a:pPr>
            <a:r>
              <a:rPr lang="en-US" altLang="en-US" sz="2000" b="1">
                <a:solidFill>
                  <a:schemeClr val="bg1"/>
                </a:solidFill>
                <a:latin typeface="Bernhard Modern Roman" charset="0"/>
              </a:rPr>
              <a:t>	Deer tolerant</a:t>
            </a:r>
          </a:p>
          <a:p>
            <a:pPr>
              <a:lnSpc>
                <a:spcPct val="70000"/>
              </a:lnSpc>
              <a:spcBef>
                <a:spcPct val="5000"/>
              </a:spcBef>
              <a:buFontTx/>
              <a:buNone/>
            </a:pPr>
            <a:r>
              <a:rPr lang="en-US" altLang="en-US" sz="2000" b="1">
                <a:solidFill>
                  <a:schemeClr val="bg1"/>
                </a:solidFill>
                <a:latin typeface="Bernhard Modern Roman" charset="0"/>
              </a:rPr>
              <a:t>	Well drained </a:t>
            </a:r>
          </a:p>
          <a:p>
            <a:pPr>
              <a:lnSpc>
                <a:spcPct val="70000"/>
              </a:lnSpc>
              <a:spcBef>
                <a:spcPct val="5000"/>
              </a:spcBef>
              <a:buFontTx/>
              <a:buNone/>
            </a:pPr>
            <a:r>
              <a:rPr lang="en-US" altLang="en-US" sz="2000" b="1">
                <a:solidFill>
                  <a:schemeClr val="bg1"/>
                </a:solidFill>
                <a:latin typeface="Bernhard Modern Roman" charset="0"/>
              </a:rPr>
              <a:t>	 </a:t>
            </a: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Bloom Period: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June – September</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Culture Concerns:</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Reseeds</a:t>
            </a:r>
          </a:p>
          <a:p>
            <a:pPr>
              <a:lnSpc>
                <a:spcPct val="70000"/>
              </a:lnSpc>
              <a:spcBef>
                <a:spcPct val="5000"/>
              </a:spcBef>
              <a:buFontTx/>
              <a:buNone/>
            </a:pPr>
            <a:r>
              <a:rPr lang="en-US" altLang="en-US" sz="2000" b="1">
                <a:solidFill>
                  <a:schemeClr val="bg1"/>
                </a:solidFill>
                <a:latin typeface="Bernhard Modern Roman" charset="0"/>
              </a:rPr>
              <a:t>	</a:t>
            </a:r>
          </a:p>
          <a:p>
            <a:pPr>
              <a:lnSpc>
                <a:spcPct val="70000"/>
              </a:lnSpc>
              <a:spcBef>
                <a:spcPct val="5000"/>
              </a:spcBef>
              <a:buFontTx/>
              <a:buNone/>
            </a:pPr>
            <a:endParaRPr lang="en-US" altLang="en-US" sz="2000" b="1">
              <a:solidFill>
                <a:schemeClr val="hlink"/>
              </a:solidFill>
              <a:latin typeface="GoudyOlSt BT" charset="0"/>
            </a:endParaRPr>
          </a:p>
        </p:txBody>
      </p:sp>
      <p:sp>
        <p:nvSpPr>
          <p:cNvPr id="87046" name="Rectangle 6"/>
          <p:cNvSpPr>
            <a:spLocks noChangeArrowheads="1"/>
          </p:cNvSpPr>
          <p:nvPr/>
        </p:nvSpPr>
        <p:spPr bwMode="auto">
          <a:xfrm>
            <a:off x="4876800" y="5997575"/>
            <a:ext cx="2947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Cleome hassleriana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DF0DC02-D5AE-4142-BBA3-C579D06A5C01}" type="slidenum">
              <a:rPr lang="en-US" altLang="en-US"/>
              <a:pPr/>
              <a:t>35</a:t>
            </a:fld>
            <a:endParaRPr lang="en-US" altLang="en-US"/>
          </a:p>
        </p:txBody>
      </p:sp>
      <p:pic>
        <p:nvPicPr>
          <p:cNvPr id="186371" name="Picture 1027" descr="Image87"/>
          <p:cNvPicPr>
            <a:picLocks noChangeAspect="1" noChangeArrowheads="1"/>
          </p:cNvPicPr>
          <p:nvPr>
            <p:ph/>
          </p:nvPr>
        </p:nvPicPr>
        <p:blipFill>
          <a:blip r:embed="rId3">
            <a:lum bright="-18000" contrast="22000"/>
            <a:extLst>
              <a:ext uri="{28A0092B-C50C-407E-A947-70E740481C1C}">
                <a14:useLocalDpi xmlns:a14="http://schemas.microsoft.com/office/drawing/2010/main" val="0"/>
              </a:ext>
            </a:extLst>
          </a:blip>
          <a:srcRect/>
          <a:stretch>
            <a:fillRect/>
          </a:stretch>
        </p:blipFill>
        <p:spPr>
          <a:xfrm>
            <a:off x="3244850" y="2057400"/>
            <a:ext cx="5307013" cy="348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6373" name="Rectangle 1029"/>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Mounding</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12 –25 inches tall</a:t>
            </a:r>
            <a:r>
              <a:rPr lang="en-US" altLang="en-US" sz="2000" i="0">
                <a:solidFill>
                  <a:srgbClr val="FF00FF"/>
                </a:solidFill>
                <a:latin typeface="Bernhard Modern Roman" charset="0"/>
              </a:rPr>
              <a:t>	</a:t>
            </a: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r>
              <a:rPr lang="en-US" altLang="en-US" sz="2000" i="0">
                <a:solidFill>
                  <a:schemeClr val="bg1"/>
                </a:solidFill>
                <a:latin typeface="Bernhard Modern Roman" charset="0"/>
              </a:rPr>
              <a:t>	Patio containers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10-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Mites</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186374" name="Rectangle 1030"/>
          <p:cNvSpPr>
            <a:spLocks noChangeArrowheads="1"/>
          </p:cNvSpPr>
          <p:nvPr/>
        </p:nvSpPr>
        <p:spPr bwMode="auto">
          <a:xfrm>
            <a:off x="4572000" y="5589588"/>
            <a:ext cx="3184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Browalia americana</a:t>
            </a:r>
            <a:r>
              <a:rPr lang="en-US" altLang="en-US">
                <a:solidFill>
                  <a:schemeClr val="hlink"/>
                </a:solidFill>
                <a:latin typeface="GoudyOlSt BT" charset="0"/>
              </a:rPr>
              <a:t> </a:t>
            </a:r>
          </a:p>
        </p:txBody>
      </p:sp>
      <p:sp>
        <p:nvSpPr>
          <p:cNvPr id="186375" name="Rectangle 1031"/>
          <p:cNvSpPr>
            <a:spLocks noChangeArrowheads="1"/>
          </p:cNvSpPr>
          <p:nvPr/>
        </p:nvSpPr>
        <p:spPr bwMode="auto">
          <a:xfrm>
            <a:off x="3051175" y="304800"/>
            <a:ext cx="3251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Bush Violet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A4E3030-15AD-3844-8651-EC3724173EFA}" type="slidenum">
              <a:rPr lang="en-US" altLang="en-US"/>
              <a:pPr/>
              <a:t>36</a:t>
            </a:fld>
            <a:endParaRPr lang="en-US" altLang="en-US"/>
          </a:p>
        </p:txBody>
      </p:sp>
      <p:pic>
        <p:nvPicPr>
          <p:cNvPr id="187402" name="Picture 1034" descr="Image103"/>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324600" y="1371600"/>
            <a:ext cx="22844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7403" name="Rectangle 1035"/>
          <p:cNvSpPr>
            <a:spLocks noChangeArrowheads="1"/>
          </p:cNvSpPr>
          <p:nvPr/>
        </p:nvSpPr>
        <p:spPr bwMode="auto">
          <a:xfrm>
            <a:off x="533400" y="762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80000"/>
              </a:lnSpc>
              <a:spcBef>
                <a:spcPct val="5000"/>
              </a:spcBef>
            </a:pPr>
            <a:r>
              <a:rPr lang="en-US" altLang="en-US" sz="2000" i="0">
                <a:solidFill>
                  <a:schemeClr val="bg1"/>
                </a:solidFill>
                <a:latin typeface="Bernhard Modern Roman" charset="0"/>
              </a:rPr>
              <a:t>	Drought tolerant</a:t>
            </a:r>
          </a:p>
          <a:p>
            <a:pPr>
              <a:lnSpc>
                <a:spcPct val="80000"/>
              </a:lnSpc>
              <a:spcBef>
                <a:spcPct val="5000"/>
              </a:spcBef>
            </a:pPr>
            <a:r>
              <a:rPr lang="en-US" altLang="en-US" sz="2000" i="0">
                <a:solidFill>
                  <a:schemeClr val="bg1"/>
                </a:solidFill>
                <a:latin typeface="Bernhard Modern Roman" charset="0"/>
              </a:rPr>
              <a:t>	30 –54 inches tall </a:t>
            </a:r>
          </a:p>
          <a:p>
            <a:pPr>
              <a:lnSpc>
                <a:spcPct val="80000"/>
              </a:lnSpc>
              <a:spcBef>
                <a:spcPct val="5000"/>
              </a:spcBef>
            </a:pPr>
            <a:endParaRPr lang="en-US" altLang="en-US" sz="2000" i="0">
              <a:solidFill>
                <a:srgbClr val="FF00FF"/>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Location:</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Plant Spacing:</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inch centers</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Care and Feeding: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8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Bloom Period:	</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August</a:t>
            </a:r>
          </a:p>
          <a:p>
            <a:pPr>
              <a:lnSpc>
                <a:spcPct val="80000"/>
              </a:lnSpc>
              <a:spcBef>
                <a:spcPct val="5000"/>
              </a:spcBef>
            </a:pPr>
            <a:endParaRPr lang="en-US" altLang="en-US" sz="2000" i="0">
              <a:solidFill>
                <a:srgbClr val="FFFF00"/>
              </a:solidFill>
              <a:latin typeface="Bernhard Modern Roman" charset="0"/>
            </a:endParaRPr>
          </a:p>
          <a:p>
            <a:pPr>
              <a:lnSpc>
                <a:spcPct val="80000"/>
              </a:lnSpc>
              <a:spcBef>
                <a:spcPct val="5000"/>
              </a:spcBef>
            </a:pPr>
            <a:r>
              <a:rPr lang="en-US" altLang="en-US" sz="2000" i="0">
                <a:solidFill>
                  <a:srgbClr val="FF00FF"/>
                </a:solidFill>
                <a:latin typeface="Bernhard Modern Roman" charset="0"/>
              </a:rPr>
              <a:t>Culture Concerns:</a:t>
            </a:r>
          </a:p>
          <a:p>
            <a:pPr>
              <a:lnSpc>
                <a:spcPct val="8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Deadhead or pinch at transplant for bushy plant</a:t>
            </a:r>
          </a:p>
          <a:p>
            <a:pPr>
              <a:lnSpc>
                <a:spcPct val="70000"/>
              </a:lnSpc>
              <a:spcBef>
                <a:spcPct val="5000"/>
              </a:spcBef>
            </a:pPr>
            <a:endParaRPr lang="en-US" altLang="en-US" i="0">
              <a:solidFill>
                <a:schemeClr val="hlink"/>
              </a:solidFill>
              <a:latin typeface="GoudyOlSt BT" charset="0"/>
            </a:endParaRPr>
          </a:p>
        </p:txBody>
      </p:sp>
      <p:sp>
        <p:nvSpPr>
          <p:cNvPr id="187404" name="Rectangle 1036"/>
          <p:cNvSpPr>
            <a:spLocks noChangeArrowheads="1"/>
          </p:cNvSpPr>
          <p:nvPr/>
        </p:nvSpPr>
        <p:spPr bwMode="auto">
          <a:xfrm>
            <a:off x="3657600" y="5513388"/>
            <a:ext cx="233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Celosia spicata</a:t>
            </a:r>
          </a:p>
        </p:txBody>
      </p:sp>
      <p:sp>
        <p:nvSpPr>
          <p:cNvPr id="187405" name="Rectangle 1037"/>
          <p:cNvSpPr>
            <a:spLocks noChangeArrowheads="1"/>
          </p:cNvSpPr>
          <p:nvPr/>
        </p:nvSpPr>
        <p:spPr bwMode="auto">
          <a:xfrm>
            <a:off x="2667000" y="228600"/>
            <a:ext cx="36544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Spike Celosia</a:t>
            </a:r>
          </a:p>
        </p:txBody>
      </p:sp>
      <p:pic>
        <p:nvPicPr>
          <p:cNvPr id="187406" name="Picture 1038" descr="Celosia_Pink_Can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1371600"/>
            <a:ext cx="291465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8605B93-6FEA-3F4C-9012-73A937425BCF}" type="slidenum">
              <a:rPr lang="en-US" altLang="en-US"/>
              <a:pPr/>
              <a:t>37</a:t>
            </a:fld>
            <a:endParaRPr lang="en-US" altLang="en-US"/>
          </a:p>
        </p:txBody>
      </p:sp>
      <p:pic>
        <p:nvPicPr>
          <p:cNvPr id="189442" name="Picture 2" descr="scaevola"/>
          <p:cNvPicPr>
            <a:picLocks noChangeAspect="1" noChangeArrowheads="1"/>
          </p:cNvPicPr>
          <p:nvPr/>
        </p:nvPicPr>
        <p:blipFill>
          <a:blip r:embed="rId3">
            <a:lum contrast="28000"/>
            <a:extLst>
              <a:ext uri="{28A0092B-C50C-407E-A947-70E740481C1C}">
                <a14:useLocalDpi xmlns:a14="http://schemas.microsoft.com/office/drawing/2010/main" val="0"/>
              </a:ext>
            </a:extLst>
          </a:blip>
          <a:srcRect/>
          <a:stretch>
            <a:fillRect/>
          </a:stretch>
        </p:blipFill>
        <p:spPr bwMode="auto">
          <a:xfrm>
            <a:off x="3276600" y="15240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89443" name="Rectangle 3"/>
          <p:cNvSpPr>
            <a:spLocks noChangeArrowheads="1"/>
          </p:cNvSpPr>
          <p:nvPr/>
        </p:nvSpPr>
        <p:spPr bwMode="auto">
          <a:xfrm>
            <a:off x="3146425" y="304800"/>
            <a:ext cx="30559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Fan Flower</a:t>
            </a:r>
          </a:p>
        </p:txBody>
      </p:sp>
      <p:sp>
        <p:nvSpPr>
          <p:cNvPr id="189444"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10-12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 8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Deer tolerant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Must be kept moist</a:t>
            </a:r>
          </a:p>
          <a:p>
            <a:pPr>
              <a:lnSpc>
                <a:spcPct val="70000"/>
              </a:lnSpc>
              <a:spcBef>
                <a:spcPct val="5000"/>
              </a:spcBef>
            </a:pPr>
            <a:r>
              <a:rPr lang="en-US" altLang="en-US" sz="2000" i="0">
                <a:solidFill>
                  <a:schemeClr val="bg1"/>
                </a:solidFill>
                <a:latin typeface="Bernhard Modern Roman" charset="0"/>
              </a:rPr>
              <a:t>	Early season pinch</a:t>
            </a:r>
          </a:p>
          <a:p>
            <a:pPr>
              <a:lnSpc>
                <a:spcPct val="70000"/>
              </a:lnSpc>
              <a:spcBef>
                <a:spcPct val="5000"/>
              </a:spcBef>
            </a:pPr>
            <a:endParaRPr lang="en-US" altLang="en-US" i="0">
              <a:solidFill>
                <a:schemeClr val="hlink"/>
              </a:solidFill>
              <a:latin typeface="GoudyOlSt BT" charset="0"/>
            </a:endParaRPr>
          </a:p>
        </p:txBody>
      </p:sp>
      <p:sp>
        <p:nvSpPr>
          <p:cNvPr id="189445" name="Rectangle 5"/>
          <p:cNvSpPr>
            <a:spLocks noChangeArrowheads="1"/>
          </p:cNvSpPr>
          <p:nvPr/>
        </p:nvSpPr>
        <p:spPr bwMode="auto">
          <a:xfrm>
            <a:off x="3124200" y="5638800"/>
            <a:ext cx="574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Scaveola  aemula ‘New Blue Wonder’</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1CA051D-CDEA-5E4C-B92D-7CB5788C206C}" type="slidenum">
              <a:rPr lang="en-US" altLang="en-US"/>
              <a:pPr/>
              <a:t>38</a:t>
            </a:fld>
            <a:endParaRPr lang="en-US" altLang="en-US"/>
          </a:p>
        </p:txBody>
      </p:sp>
      <p:pic>
        <p:nvPicPr>
          <p:cNvPr id="225282" name="Picture 2" descr="Gazania_Daybreak_Rose_Str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0"/>
            <a:ext cx="4752975" cy="4498975"/>
          </a:xfrm>
          <a:prstGeom prst="rect">
            <a:avLst/>
          </a:prstGeom>
          <a:noFill/>
          <a:extLst>
            <a:ext uri="{909E8E84-426E-40DD-AFC4-6F175D3DCCD1}">
              <a14:hiddenFill xmlns:a14="http://schemas.microsoft.com/office/drawing/2010/main">
                <a:solidFill>
                  <a:srgbClr val="FFFFFF"/>
                </a:solidFill>
              </a14:hiddenFill>
            </a:ext>
          </a:extLst>
        </p:spPr>
      </p:pic>
      <p:sp>
        <p:nvSpPr>
          <p:cNvPr id="225283" name="Rectangle 3"/>
          <p:cNvSpPr>
            <a:spLocks noChangeArrowheads="1"/>
          </p:cNvSpPr>
          <p:nvPr/>
        </p:nvSpPr>
        <p:spPr bwMode="auto">
          <a:xfrm>
            <a:off x="2479675" y="304800"/>
            <a:ext cx="43926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Treasure Flower</a:t>
            </a:r>
          </a:p>
        </p:txBody>
      </p:sp>
      <p:sp>
        <p:nvSpPr>
          <p:cNvPr id="225284"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chemeClr val="bg1"/>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12-18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5 -7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soils</a:t>
            </a:r>
          </a:p>
          <a:p>
            <a:pPr>
              <a:lnSpc>
                <a:spcPct val="70000"/>
              </a:lnSpc>
              <a:spcBef>
                <a:spcPct val="5000"/>
              </a:spcBef>
            </a:pPr>
            <a:r>
              <a:rPr lang="en-US" altLang="en-US" sz="2000" i="0">
                <a:solidFill>
                  <a:schemeClr val="bg1"/>
                </a:solidFill>
                <a:latin typeface="Bernhard Modern Roman" charset="0"/>
              </a:rPr>
              <a:t>	</a:t>
            </a:r>
          </a:p>
        </p:txBody>
      </p:sp>
      <p:sp>
        <p:nvSpPr>
          <p:cNvPr id="225285" name="Rectangle 5"/>
          <p:cNvSpPr>
            <a:spLocks noChangeArrowheads="1"/>
          </p:cNvSpPr>
          <p:nvPr/>
        </p:nvSpPr>
        <p:spPr bwMode="auto">
          <a:xfrm>
            <a:off x="4267200" y="6019800"/>
            <a:ext cx="283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Gazania splendens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A2CA40C-7063-494B-9FC3-518F1ABFE10E}" type="slidenum">
              <a:rPr lang="en-US" altLang="en-US"/>
              <a:pPr/>
              <a:t>39</a:t>
            </a:fld>
            <a:endParaRPr lang="en-US" altLang="en-US"/>
          </a:p>
        </p:txBody>
      </p:sp>
      <p:pic>
        <p:nvPicPr>
          <p:cNvPr id="214018" name="Picture 1026" descr="anddfbel"/>
          <p:cNvPicPr>
            <a:picLocks noChangeAspect="1" noChangeArrowheads="1"/>
          </p:cNvPicPr>
          <p:nvPr/>
        </p:nvPicPr>
        <p:blipFill>
          <a:blip r:embed="rId3">
            <a:lum bright="8000" contrast="28000"/>
            <a:extLst>
              <a:ext uri="{28A0092B-C50C-407E-A947-70E740481C1C}">
                <a14:useLocalDpi xmlns:a14="http://schemas.microsoft.com/office/drawing/2010/main" val="0"/>
              </a:ext>
            </a:extLst>
          </a:blip>
          <a:srcRect/>
          <a:stretch>
            <a:fillRect/>
          </a:stretch>
        </p:blipFill>
        <p:spPr bwMode="auto">
          <a:xfrm>
            <a:off x="3124200" y="17907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14019" name="Rectangle 1027"/>
          <p:cNvSpPr>
            <a:spLocks noChangeArrowheads="1"/>
          </p:cNvSpPr>
          <p:nvPr/>
        </p:nvSpPr>
        <p:spPr bwMode="auto">
          <a:xfrm>
            <a:off x="2854325" y="304800"/>
            <a:ext cx="36496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Strawflowers </a:t>
            </a:r>
          </a:p>
        </p:txBody>
      </p:sp>
      <p:sp>
        <p:nvSpPr>
          <p:cNvPr id="214020" name="Rectangle 1028"/>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Late summer color</a:t>
            </a:r>
            <a:r>
              <a:rPr lang="en-US" altLang="en-US" sz="2000" i="0">
                <a:solidFill>
                  <a:srgbClr val="FF00FF"/>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as dried flowers</a:t>
            </a:r>
          </a:p>
          <a:p>
            <a:pPr>
              <a:lnSpc>
                <a:spcPct val="70000"/>
              </a:lnSpc>
              <a:spcBef>
                <a:spcPct val="5000"/>
              </a:spcBef>
            </a:pPr>
            <a:r>
              <a:rPr lang="en-US" altLang="en-US" sz="2000" i="0">
                <a:solidFill>
                  <a:schemeClr val="bg1"/>
                </a:solidFill>
                <a:latin typeface="Bernhard Modern Roman" charset="0"/>
              </a:rPr>
              <a:t>	24-28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Deer tolerant</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soils</a:t>
            </a:r>
            <a:endParaRPr lang="en-US" altLang="en-US" sz="2000" i="0">
              <a:solidFill>
                <a:srgbClr val="FFFF00"/>
              </a:solidFill>
              <a:latin typeface="Bernhard Modern Roman" charset="0"/>
            </a:endParaRP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Cut flowers when </a:t>
            </a:r>
          </a:p>
          <a:p>
            <a:pPr>
              <a:lnSpc>
                <a:spcPct val="70000"/>
              </a:lnSpc>
              <a:spcBef>
                <a:spcPct val="5000"/>
              </a:spcBef>
            </a:pPr>
            <a:r>
              <a:rPr lang="en-US" altLang="en-US" sz="2000" i="0">
                <a:solidFill>
                  <a:schemeClr val="bg1"/>
                </a:solidFill>
                <a:latin typeface="Bernhard Modern Roman" charset="0"/>
              </a:rPr>
              <a:t>     partially open.</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214021" name="Rectangle 1029"/>
          <p:cNvSpPr>
            <a:spLocks noChangeArrowheads="1"/>
          </p:cNvSpPr>
          <p:nvPr/>
        </p:nvSpPr>
        <p:spPr bwMode="auto">
          <a:xfrm>
            <a:off x="4267200" y="5894388"/>
            <a:ext cx="3702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Helichrysum bracteatum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872BAA5-2376-5E4B-B774-BBFA7E4AEADF}" type="slidenum">
              <a:rPr lang="en-US" altLang="en-US"/>
              <a:pPr/>
              <a:t>4</a:t>
            </a:fld>
            <a:endParaRPr lang="en-US" altLang="en-US"/>
          </a:p>
        </p:txBody>
      </p:sp>
      <p:sp>
        <p:nvSpPr>
          <p:cNvPr id="9218" name="Rectangle 2"/>
          <p:cNvSpPr>
            <a:spLocks noGrp="1" noChangeArrowheads="1"/>
          </p:cNvSpPr>
          <p:nvPr>
            <p:ph type="title"/>
          </p:nvPr>
        </p:nvSpPr>
        <p:spPr>
          <a:xfrm>
            <a:off x="914400" y="533400"/>
            <a:ext cx="5715000" cy="1143000"/>
          </a:xfrm>
        </p:spPr>
        <p:txBody>
          <a:bodyPr/>
          <a:lstStyle/>
          <a:p>
            <a:pPr algn="l">
              <a:lnSpc>
                <a:spcPct val="85000"/>
              </a:lnSpc>
            </a:pPr>
            <a:r>
              <a:rPr lang="en-US" altLang="en-US" sz="6000" b="1">
                <a:solidFill>
                  <a:srgbClr val="FFFF00"/>
                </a:solidFill>
                <a:effectLst>
                  <a:outerShdw blurRad="38100" dist="38100" dir="2700000" algn="tl">
                    <a:srgbClr val="000000"/>
                  </a:outerShdw>
                </a:effectLst>
                <a:latin typeface="GoudyOlSt BT" charset="0"/>
              </a:rPr>
              <a:t>Part 1:Annuals</a:t>
            </a:r>
            <a:r>
              <a:rPr lang="en-US" altLang="en-US" sz="5400" b="1">
                <a:solidFill>
                  <a:srgbClr val="FFFF00"/>
                </a:solidFill>
                <a:effectLst>
                  <a:outerShdw blurRad="38100" dist="38100" dir="2700000" algn="tl">
                    <a:srgbClr val="000000"/>
                  </a:outerShdw>
                </a:effectLst>
                <a:latin typeface="GoudyOlSt BT" charset="0"/>
              </a:rPr>
              <a:t> </a:t>
            </a:r>
            <a:r>
              <a:rPr lang="en-US" altLang="en-US" sz="6000" b="1">
                <a:solidFill>
                  <a:srgbClr val="FFFF00"/>
                </a:solidFill>
                <a:effectLst>
                  <a:outerShdw blurRad="38100" dist="38100" dir="2700000" algn="tl">
                    <a:srgbClr val="000000"/>
                  </a:outerShdw>
                </a:effectLst>
                <a:latin typeface="GoudyOlSt BT" charset="0"/>
              </a:rPr>
              <a:t/>
            </a:r>
            <a:br>
              <a:rPr lang="en-US" altLang="en-US" sz="6000" b="1">
                <a:solidFill>
                  <a:srgbClr val="FFFF00"/>
                </a:solidFill>
                <a:effectLst>
                  <a:outerShdw blurRad="38100" dist="38100" dir="2700000" algn="tl">
                    <a:srgbClr val="000000"/>
                  </a:outerShdw>
                </a:effectLst>
                <a:latin typeface="GoudyOlSt BT" charset="0"/>
              </a:rPr>
            </a:br>
            <a:r>
              <a:rPr lang="en-US" altLang="en-US" sz="3600" b="1">
                <a:solidFill>
                  <a:srgbClr val="FFFF00"/>
                </a:solidFill>
                <a:effectLst>
                  <a:outerShdw blurRad="38100" dist="38100" dir="2700000" algn="tl">
                    <a:srgbClr val="000000"/>
                  </a:outerShdw>
                </a:effectLst>
                <a:latin typeface="GoudyOlSt BT" charset="0"/>
              </a:rPr>
              <a:t>For Georgia Gardens</a:t>
            </a:r>
          </a:p>
        </p:txBody>
      </p:sp>
      <p:sp>
        <p:nvSpPr>
          <p:cNvPr id="9219"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sp>
        <p:nvSpPr>
          <p:cNvPr id="9220" name="Rectangle 4"/>
          <p:cNvSpPr>
            <a:spLocks noGrp="1" noChangeArrowheads="1"/>
          </p:cNvSpPr>
          <p:nvPr>
            <p:ph sz="quarter" idx="3"/>
          </p:nvPr>
        </p:nvSpPr>
        <p:spPr>
          <a:xfrm>
            <a:off x="952500" y="2057400"/>
            <a:ext cx="7239000" cy="990600"/>
          </a:xfrm>
        </p:spPr>
        <p:txBody>
          <a:bodyPr/>
          <a:lstStyle/>
          <a:p>
            <a:pPr algn="ctr">
              <a:lnSpc>
                <a:spcPct val="70000"/>
              </a:lnSpc>
              <a:buFontTx/>
              <a:buNone/>
            </a:pPr>
            <a:r>
              <a:rPr lang="en-US" altLang="en-US" sz="1800" b="1">
                <a:solidFill>
                  <a:schemeClr val="hlink"/>
                </a:solidFill>
                <a:latin typeface="Bernhard Modern Roman" charset="0"/>
              </a:rPr>
              <a:t>Paul A. Thomas and Bodie V. Pennisi </a:t>
            </a:r>
          </a:p>
          <a:p>
            <a:pPr algn="ctr">
              <a:lnSpc>
                <a:spcPct val="70000"/>
              </a:lnSpc>
              <a:buFontTx/>
              <a:buNone/>
            </a:pPr>
            <a:r>
              <a:rPr lang="en-US" altLang="en-US" sz="1800" b="1">
                <a:solidFill>
                  <a:schemeClr val="hlink"/>
                </a:solidFill>
                <a:latin typeface="Bernhard Modern Roman" charset="0"/>
              </a:rPr>
              <a:t>The University of Georgia </a:t>
            </a:r>
          </a:p>
          <a:p>
            <a:pPr algn="ctr">
              <a:lnSpc>
                <a:spcPct val="70000"/>
              </a:lnSpc>
              <a:buFontTx/>
              <a:buNone/>
            </a:pPr>
            <a:r>
              <a:rPr lang="en-US" altLang="en-US" sz="1800" b="1">
                <a:solidFill>
                  <a:schemeClr val="hlink"/>
                </a:solidFill>
                <a:latin typeface="Bernhard Modern Roman" charset="0"/>
              </a:rPr>
              <a:t>College of Agricultural and Environmental Sciences </a:t>
            </a:r>
          </a:p>
          <a:p>
            <a:pPr algn="ctr">
              <a:lnSpc>
                <a:spcPct val="70000"/>
              </a:lnSpc>
              <a:buFontTx/>
              <a:buNone/>
            </a:pPr>
            <a:r>
              <a:rPr lang="en-US" altLang="en-US" sz="1800" b="1">
                <a:solidFill>
                  <a:schemeClr val="hlink"/>
                </a:solidFill>
                <a:latin typeface="Bernhard Modern Roman" charset="0"/>
              </a:rPr>
              <a:t>Department of Horticulture</a:t>
            </a:r>
          </a:p>
        </p:txBody>
      </p:sp>
      <p:pic>
        <p:nvPicPr>
          <p:cNvPr id="9221" name="Picture 5" descr="Hor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14478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TRIAL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76600"/>
            <a:ext cx="3505200" cy="2514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41" name="Picture 25" descr="PETUNIA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76600"/>
            <a:ext cx="3429000" cy="2514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42" name="Picture 26" descr="INDUS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810000"/>
            <a:ext cx="3505200" cy="26289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CB8C959-0F08-0D4F-A921-231742EC8DF1}" type="slidenum">
              <a:rPr lang="en-US" altLang="en-US"/>
              <a:pPr/>
              <a:t>40</a:t>
            </a:fld>
            <a:endParaRPr lang="en-US" altLang="en-US"/>
          </a:p>
        </p:txBody>
      </p:sp>
      <p:sp>
        <p:nvSpPr>
          <p:cNvPr id="193543" name="Rectangle 7"/>
          <p:cNvSpPr>
            <a:spLocks noChangeArrowheads="1"/>
          </p:cNvSpPr>
          <p:nvPr/>
        </p:nvSpPr>
        <p:spPr bwMode="auto">
          <a:xfrm>
            <a:off x="3033713" y="304800"/>
            <a:ext cx="3292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Bloodflower</a:t>
            </a:r>
          </a:p>
        </p:txBody>
      </p:sp>
      <p:sp>
        <p:nvSpPr>
          <p:cNvPr id="193544" name="Rectangle 8"/>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48-60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Deer tolerant</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endParaRPr lang="en-US" altLang="en-US" sz="2000" i="0">
              <a:solidFill>
                <a:schemeClr val="bg1"/>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Aphids</a:t>
            </a:r>
          </a:p>
          <a:p>
            <a:pPr>
              <a:lnSpc>
                <a:spcPct val="70000"/>
              </a:lnSpc>
              <a:spcBef>
                <a:spcPct val="5000"/>
              </a:spcBef>
            </a:pPr>
            <a:r>
              <a:rPr lang="en-US" altLang="en-US" sz="2000" i="0">
                <a:solidFill>
                  <a:schemeClr val="bg1"/>
                </a:solidFill>
                <a:latin typeface="Bernhard Modern Roman" charset="0"/>
              </a:rPr>
              <a:t>	Well drained</a:t>
            </a:r>
          </a:p>
          <a:p>
            <a:pPr>
              <a:lnSpc>
                <a:spcPct val="70000"/>
              </a:lnSpc>
              <a:spcBef>
                <a:spcPct val="5000"/>
              </a:spcBef>
            </a:pPr>
            <a:endParaRPr lang="en-US" altLang="en-US" i="0">
              <a:solidFill>
                <a:schemeClr val="hlink"/>
              </a:solidFill>
              <a:latin typeface="GoudyOlSt BT" charset="0"/>
            </a:endParaRPr>
          </a:p>
        </p:txBody>
      </p:sp>
      <p:sp>
        <p:nvSpPr>
          <p:cNvPr id="193545" name="Rectangle 9"/>
          <p:cNvSpPr>
            <a:spLocks noChangeArrowheads="1"/>
          </p:cNvSpPr>
          <p:nvPr/>
        </p:nvSpPr>
        <p:spPr bwMode="auto">
          <a:xfrm>
            <a:off x="4572000" y="5791200"/>
            <a:ext cx="3190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Asclepias currisavica</a:t>
            </a:r>
          </a:p>
        </p:txBody>
      </p:sp>
      <p:pic>
        <p:nvPicPr>
          <p:cNvPr id="193548" name="Picture 12" descr="FLOWER-8"/>
          <p:cNvPicPr>
            <a:picLocks noChangeAspect="1" noChangeArrowheads="1"/>
          </p:cNvPicPr>
          <p:nvPr/>
        </p:nvPicPr>
        <p:blipFill>
          <a:blip r:embed="rId3">
            <a:lum contrast="38000"/>
            <a:extLst>
              <a:ext uri="{28A0092B-C50C-407E-A947-70E740481C1C}">
                <a14:useLocalDpi xmlns:a14="http://schemas.microsoft.com/office/drawing/2010/main" val="0"/>
              </a:ext>
            </a:extLst>
          </a:blip>
          <a:srcRect/>
          <a:stretch>
            <a:fillRect/>
          </a:stretch>
        </p:blipFill>
        <p:spPr bwMode="auto">
          <a:xfrm>
            <a:off x="3429000" y="1697038"/>
            <a:ext cx="5121275" cy="4071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5B20E91-4D01-464B-BC26-F4CD1CF46FF4}" type="slidenum">
              <a:rPr lang="en-US" altLang="en-US"/>
              <a:pPr/>
              <a:t>41</a:t>
            </a:fld>
            <a:endParaRPr lang="en-US" altLang="en-US"/>
          </a:p>
        </p:txBody>
      </p:sp>
      <p:pic>
        <p:nvPicPr>
          <p:cNvPr id="188418" name="Picture 2" descr="VERB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3816350" cy="4827588"/>
          </a:xfrm>
          <a:prstGeom prst="rect">
            <a:avLst/>
          </a:prstGeom>
          <a:noFill/>
          <a:extLst>
            <a:ext uri="{909E8E84-426E-40DD-AFC4-6F175D3DCCD1}">
              <a14:hiddenFill xmlns:a14="http://schemas.microsoft.com/office/drawing/2010/main">
                <a:solidFill>
                  <a:srgbClr val="FFFFFF"/>
                </a:solidFill>
              </a14:hiddenFill>
            </a:ext>
          </a:extLst>
        </p:spPr>
      </p:pic>
      <p:sp>
        <p:nvSpPr>
          <p:cNvPr id="188419" name="Rectangle 3"/>
          <p:cNvSpPr>
            <a:spLocks noChangeArrowheads="1"/>
          </p:cNvSpPr>
          <p:nvPr/>
        </p:nvSpPr>
        <p:spPr bwMode="auto">
          <a:xfrm>
            <a:off x="2441575" y="304800"/>
            <a:ext cx="44640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Annual Verbena</a:t>
            </a:r>
          </a:p>
        </p:txBody>
      </p:sp>
      <p:sp>
        <p:nvSpPr>
          <p:cNvPr id="188420" name="Rectangle 4"/>
          <p:cNvSpPr>
            <a:spLocks noChangeArrowheads="1"/>
          </p:cNvSpPr>
          <p:nvPr/>
        </p:nvSpPr>
        <p:spPr bwMode="auto">
          <a:xfrm>
            <a:off x="7620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Floriferous</a:t>
            </a:r>
          </a:p>
          <a:p>
            <a:pPr>
              <a:lnSpc>
                <a:spcPct val="70000"/>
              </a:lnSpc>
              <a:spcBef>
                <a:spcPct val="5000"/>
              </a:spcBef>
            </a:pPr>
            <a:r>
              <a:rPr lang="en-US" altLang="en-US" sz="2000" i="0">
                <a:solidFill>
                  <a:schemeClr val="bg1"/>
                </a:solidFill>
                <a:latin typeface="Bernhard Modern Roman" charset="0"/>
              </a:rPr>
              <a:t>	12-15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(Morning)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Heat tolerant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Mites</a:t>
            </a:r>
          </a:p>
          <a:p>
            <a:pPr>
              <a:lnSpc>
                <a:spcPct val="70000"/>
              </a:lnSpc>
              <a:spcBef>
                <a:spcPct val="5000"/>
              </a:spcBef>
            </a:pPr>
            <a:r>
              <a:rPr lang="en-US" altLang="en-US" sz="2000" i="0">
                <a:solidFill>
                  <a:schemeClr val="bg1"/>
                </a:solidFill>
                <a:latin typeface="Bernhard Modern Roman" charset="0"/>
              </a:rPr>
              <a:t>	Well drained soils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endParaRPr lang="en-US" altLang="en-US" i="0">
              <a:solidFill>
                <a:schemeClr val="hlink"/>
              </a:solidFill>
              <a:latin typeface="GoudyOlSt BT" charset="0"/>
            </a:endParaRPr>
          </a:p>
        </p:txBody>
      </p:sp>
      <p:sp>
        <p:nvSpPr>
          <p:cNvPr id="188421" name="Rectangle 5"/>
          <p:cNvSpPr>
            <a:spLocks noChangeArrowheads="1"/>
          </p:cNvSpPr>
          <p:nvPr/>
        </p:nvSpPr>
        <p:spPr bwMode="auto">
          <a:xfrm>
            <a:off x="5029200" y="6019800"/>
            <a:ext cx="2038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Verbena spp.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841294E-E2FA-2C45-87A6-0FDC9A68F138}" type="slidenum">
              <a:rPr lang="en-US" altLang="en-US"/>
              <a:pPr/>
              <a:t>42</a:t>
            </a:fld>
            <a:endParaRPr lang="en-US" altLang="en-US"/>
          </a:p>
        </p:txBody>
      </p:sp>
      <p:sp>
        <p:nvSpPr>
          <p:cNvPr id="90116" name="Rectangle 4"/>
          <p:cNvSpPr>
            <a:spLocks noChangeArrowheads="1"/>
          </p:cNvSpPr>
          <p:nvPr/>
        </p:nvSpPr>
        <p:spPr bwMode="auto">
          <a:xfrm>
            <a:off x="3429000" y="152400"/>
            <a:ext cx="24780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Marigold</a:t>
            </a:r>
          </a:p>
        </p:txBody>
      </p:sp>
      <p:pic>
        <p:nvPicPr>
          <p:cNvPr id="90118" name="Picture 6" descr="nnbdifbb"/>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200400" y="1447800"/>
            <a:ext cx="3430588"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0119" name="Rectangle 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Floriferous</a:t>
            </a:r>
          </a:p>
          <a:p>
            <a:pPr>
              <a:lnSpc>
                <a:spcPct val="70000"/>
              </a:lnSpc>
              <a:spcBef>
                <a:spcPct val="5000"/>
              </a:spcBef>
            </a:pPr>
            <a:r>
              <a:rPr lang="en-US" altLang="en-US" sz="2000" i="0">
                <a:solidFill>
                  <a:schemeClr val="bg1"/>
                </a:solidFill>
                <a:latin typeface="Bernhard Modern Roman" charset="0"/>
              </a:rPr>
              <a:t>	12 to 32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Deer tolerant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Mites / Heat</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90120" name="Rectangle 8"/>
          <p:cNvSpPr>
            <a:spLocks noChangeArrowheads="1"/>
          </p:cNvSpPr>
          <p:nvPr/>
        </p:nvSpPr>
        <p:spPr bwMode="auto">
          <a:xfrm>
            <a:off x="3962400" y="5970588"/>
            <a:ext cx="2530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Tagetes hybrida</a:t>
            </a:r>
            <a:r>
              <a:rPr lang="en-US" altLang="en-US">
                <a:solidFill>
                  <a:schemeClr val="hlink"/>
                </a:solidFill>
                <a:latin typeface="GoudyOlSt BT" charset="0"/>
              </a:rPr>
              <a:t> </a:t>
            </a:r>
          </a:p>
        </p:txBody>
      </p:sp>
      <p:pic>
        <p:nvPicPr>
          <p:cNvPr id="90121" name="Picture 9" descr="MARIGOL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0"/>
            <a:ext cx="2667000" cy="208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C5FA84A-F51D-A344-B0F7-44A6F1276545}" type="slidenum">
              <a:rPr lang="en-US" altLang="en-US"/>
              <a:pPr/>
              <a:t>43</a:t>
            </a:fld>
            <a:endParaRPr lang="en-US" altLang="en-US"/>
          </a:p>
        </p:txBody>
      </p:sp>
      <p:pic>
        <p:nvPicPr>
          <p:cNvPr id="91141" name="Picture 5" descr="lanta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105400" cy="3830638"/>
          </a:xfrm>
          <a:prstGeom prst="rect">
            <a:avLst/>
          </a:prstGeom>
          <a:noFill/>
          <a:extLst>
            <a:ext uri="{909E8E84-426E-40DD-AFC4-6F175D3DCCD1}">
              <a14:hiddenFill xmlns:a14="http://schemas.microsoft.com/office/drawing/2010/main">
                <a:solidFill>
                  <a:srgbClr val="FFFFFF"/>
                </a:solidFill>
              </a14:hiddenFill>
            </a:ext>
          </a:extLst>
        </p:spPr>
      </p:pic>
      <p:sp>
        <p:nvSpPr>
          <p:cNvPr id="91143" name="Rectangle 7"/>
          <p:cNvSpPr>
            <a:spLocks noChangeArrowheads="1"/>
          </p:cNvSpPr>
          <p:nvPr/>
        </p:nvSpPr>
        <p:spPr bwMode="auto">
          <a:xfrm>
            <a:off x="2438400" y="228600"/>
            <a:ext cx="48148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Running Lantana </a:t>
            </a:r>
          </a:p>
        </p:txBody>
      </p:sp>
      <p:sp>
        <p:nvSpPr>
          <p:cNvPr id="91144" name="Rectangle 8"/>
          <p:cNvSpPr>
            <a:spLocks noChangeArrowheads="1"/>
          </p:cNvSpPr>
          <p:nvPr/>
        </p:nvSpPr>
        <p:spPr bwMode="auto">
          <a:xfrm>
            <a:off x="4038600" y="5715000"/>
            <a:ext cx="3509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Lantana montevidensis</a:t>
            </a:r>
          </a:p>
        </p:txBody>
      </p:sp>
      <p:sp>
        <p:nvSpPr>
          <p:cNvPr id="91145" name="Rectangle 9"/>
          <p:cNvSpPr>
            <a:spLocks noChangeArrowheads="1"/>
          </p:cNvSpPr>
          <p:nvPr/>
        </p:nvSpPr>
        <p:spPr bwMode="auto">
          <a:xfrm>
            <a:off x="381000" y="762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Spreading groundcover</a:t>
            </a:r>
          </a:p>
          <a:p>
            <a:pPr>
              <a:lnSpc>
                <a:spcPct val="70000"/>
              </a:lnSpc>
              <a:spcBef>
                <a:spcPct val="5000"/>
              </a:spcBef>
            </a:pPr>
            <a:r>
              <a:rPr lang="en-US" altLang="en-US" sz="2000" i="0">
                <a:solidFill>
                  <a:schemeClr val="bg1"/>
                </a:solidFill>
                <a:latin typeface="Bernhard Modern Roman" charset="0"/>
              </a:rPr>
              <a:t>	12 – 15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24 -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Deer tolerant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soils</a:t>
            </a:r>
          </a:p>
          <a:p>
            <a:pPr>
              <a:lnSpc>
                <a:spcPct val="70000"/>
              </a:lnSpc>
              <a:spcBef>
                <a:spcPct val="5000"/>
              </a:spcBef>
            </a:pPr>
            <a:r>
              <a:rPr lang="en-US" altLang="en-US" sz="2000" i="0">
                <a:solidFill>
                  <a:schemeClr val="bg1"/>
                </a:solidFill>
                <a:latin typeface="Bernhard Modern Roman" charset="0"/>
              </a:rPr>
              <a:t>	White flies</a:t>
            </a:r>
          </a:p>
          <a:p>
            <a:pPr>
              <a:lnSpc>
                <a:spcPct val="70000"/>
              </a:lnSpc>
              <a:spcBef>
                <a:spcPct val="5000"/>
              </a:spcBef>
            </a:pPr>
            <a:endParaRPr lang="en-US" altLang="en-US" i="0">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597E8D04-6FD1-E942-8B21-7A84C3F89E07}" type="slidenum">
              <a:rPr lang="en-US" altLang="en-US"/>
              <a:pPr/>
              <a:t>44</a:t>
            </a:fld>
            <a:endParaRPr lang="en-US" altLang="en-US"/>
          </a:p>
        </p:txBody>
      </p:sp>
      <p:sp>
        <p:nvSpPr>
          <p:cNvPr id="13314" name="Rectangle 2"/>
          <p:cNvSpPr>
            <a:spLocks noGrp="1" noChangeArrowheads="1"/>
          </p:cNvSpPr>
          <p:nvPr>
            <p:ph type="title"/>
          </p:nvPr>
        </p:nvSpPr>
        <p:spPr>
          <a:xfrm>
            <a:off x="304800" y="304800"/>
            <a:ext cx="8534400" cy="762000"/>
          </a:xfrm>
        </p:spPr>
        <p:txBody>
          <a:bodyPr/>
          <a:lstStyle/>
          <a:p>
            <a:r>
              <a:rPr lang="en-US" altLang="en-US" b="1">
                <a:solidFill>
                  <a:srgbClr val="FFFF00"/>
                </a:solidFill>
                <a:latin typeface="GoudyOlSt BT" charset="0"/>
              </a:rPr>
              <a:t>Mounding Lantana </a:t>
            </a:r>
            <a:endParaRPr lang="en-US" altLang="en-US" b="1" i="1">
              <a:solidFill>
                <a:srgbClr val="FFFF00"/>
              </a:solidFill>
              <a:latin typeface="GoudyOlSt BT" charset="0"/>
            </a:endParaRPr>
          </a:p>
        </p:txBody>
      </p:sp>
      <p:sp>
        <p:nvSpPr>
          <p:cNvPr id="13315"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sp>
        <p:nvSpPr>
          <p:cNvPr id="13316" name="Rectangle 4"/>
          <p:cNvSpPr>
            <a:spLocks noGrp="1" noChangeArrowheads="1"/>
          </p:cNvSpPr>
          <p:nvPr>
            <p:ph sz="quarter" idx="3"/>
          </p:nvPr>
        </p:nvSpPr>
        <p:spPr>
          <a:xfrm>
            <a:off x="4038600" y="5638800"/>
            <a:ext cx="3657600" cy="457200"/>
          </a:xfrm>
        </p:spPr>
        <p:txBody>
          <a:bodyPr/>
          <a:lstStyle/>
          <a:p>
            <a:pPr algn="ctr">
              <a:buFontTx/>
              <a:buNone/>
            </a:pPr>
            <a:r>
              <a:rPr lang="en-US" altLang="en-US" sz="2800" b="1" i="1">
                <a:solidFill>
                  <a:schemeClr val="hlink"/>
                </a:solidFill>
                <a:latin typeface="GoudyOlSt BT" charset="0"/>
              </a:rPr>
              <a:t>Lantana camara</a:t>
            </a:r>
            <a:r>
              <a:rPr lang="en-US" altLang="en-US" sz="2400" b="1">
                <a:solidFill>
                  <a:schemeClr val="hlink"/>
                </a:solidFill>
                <a:latin typeface="GoudyOlSt BT" charset="0"/>
              </a:rPr>
              <a:t> </a:t>
            </a:r>
          </a:p>
        </p:txBody>
      </p:sp>
      <p:sp>
        <p:nvSpPr>
          <p:cNvPr id="13322" name="Rectangle 10"/>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18 – 60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a:t>
            </a:r>
            <a:r>
              <a:rPr lang="en-US" altLang="en-US" sz="2000" i="0">
                <a:solidFill>
                  <a:srgbClr val="FFFF00"/>
                </a:solidFill>
                <a:latin typeface="Bernhard Modern Roman" charset="0"/>
              </a:rPr>
              <a:t> </a:t>
            </a:r>
            <a:r>
              <a:rPr lang="en-US" altLang="en-US" sz="2000" i="0">
                <a:solidFill>
                  <a:schemeClr val="bg1"/>
                </a:solidFill>
                <a:latin typeface="Bernhard Modern Roman" charset="0"/>
              </a:rPr>
              <a:t>to</a:t>
            </a:r>
            <a:r>
              <a:rPr lang="en-US" altLang="en-US" sz="2000" i="0">
                <a:solidFill>
                  <a:srgbClr val="FFFF00"/>
                </a:solidFill>
                <a:latin typeface="Bernhard Modern Roman" charset="0"/>
              </a:rPr>
              <a:t> </a:t>
            </a:r>
            <a:r>
              <a:rPr lang="en-US" altLang="en-US" sz="2000" i="0">
                <a:solidFill>
                  <a:schemeClr val="bg1"/>
                </a:solidFill>
                <a:latin typeface="Bernhard Modern Roman" charset="0"/>
              </a:rPr>
              <a:t>2 foot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Deer tolerant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Mildew / Whiteflies</a:t>
            </a:r>
          </a:p>
          <a:p>
            <a:pPr>
              <a:lnSpc>
                <a:spcPct val="70000"/>
              </a:lnSpc>
              <a:spcBef>
                <a:spcPct val="5000"/>
              </a:spcBef>
            </a:pPr>
            <a:r>
              <a:rPr lang="en-US" altLang="en-US" sz="2000" i="0">
                <a:solidFill>
                  <a:schemeClr val="bg1"/>
                </a:solidFill>
                <a:latin typeface="Bernhard Modern Roman" charset="0"/>
              </a:rPr>
              <a:t>	Well drained soils</a:t>
            </a:r>
          </a:p>
          <a:p>
            <a:pPr>
              <a:lnSpc>
                <a:spcPct val="70000"/>
              </a:lnSpc>
              <a:spcBef>
                <a:spcPct val="5000"/>
              </a:spcBef>
            </a:pPr>
            <a:endParaRPr lang="en-US" altLang="en-US" i="0">
              <a:solidFill>
                <a:schemeClr val="hlink"/>
              </a:solidFill>
              <a:latin typeface="GoudyOlSt BT" charset="0"/>
            </a:endParaRPr>
          </a:p>
        </p:txBody>
      </p:sp>
      <p:pic>
        <p:nvPicPr>
          <p:cNvPr id="13323" name="Picture 11" descr="Lantanaflow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5299075" cy="397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2D1A545-C041-3C45-99CF-1A4D14FF3893}" type="slidenum">
              <a:rPr lang="en-US" altLang="en-US"/>
              <a:pPr/>
              <a:t>45</a:t>
            </a:fld>
            <a:endParaRPr lang="en-US" altLang="en-US"/>
          </a:p>
        </p:txBody>
      </p:sp>
      <p:pic>
        <p:nvPicPr>
          <p:cNvPr id="102405" name="Picture 1029" descr="mexicanh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643563" cy="4232275"/>
          </a:xfrm>
          <a:prstGeom prst="rect">
            <a:avLst/>
          </a:prstGeom>
          <a:noFill/>
          <a:extLst>
            <a:ext uri="{909E8E84-426E-40DD-AFC4-6F175D3DCCD1}">
              <a14:hiddenFill xmlns:a14="http://schemas.microsoft.com/office/drawing/2010/main">
                <a:solidFill>
                  <a:srgbClr val="FFFFFF"/>
                </a:solidFill>
              </a14:hiddenFill>
            </a:ext>
          </a:extLst>
        </p:spPr>
      </p:pic>
      <p:sp>
        <p:nvSpPr>
          <p:cNvPr id="102406" name="Rectangle 1030"/>
          <p:cNvSpPr>
            <a:spLocks noChangeArrowheads="1"/>
          </p:cNvSpPr>
          <p:nvPr/>
        </p:nvSpPr>
        <p:spPr bwMode="auto">
          <a:xfrm>
            <a:off x="2352675" y="304800"/>
            <a:ext cx="46450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Mexican Heather</a:t>
            </a:r>
          </a:p>
        </p:txBody>
      </p:sp>
      <p:sp>
        <p:nvSpPr>
          <p:cNvPr id="102407" name="Rectangle 1031"/>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15 – 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or</a:t>
            </a:r>
          </a:p>
          <a:p>
            <a:pPr>
              <a:lnSpc>
                <a:spcPct val="70000"/>
              </a:lnSpc>
              <a:spcBef>
                <a:spcPct val="5000"/>
              </a:spcBef>
            </a:pPr>
            <a:r>
              <a:rPr lang="en-US" altLang="en-US" sz="2000" i="0">
                <a:solidFill>
                  <a:schemeClr val="bg1"/>
                </a:solidFill>
                <a:latin typeface="Bernhard Modern Roman" charset="0"/>
              </a:rPr>
              <a:t>	partial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Heat tolerant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Constant fertility</a:t>
            </a:r>
          </a:p>
          <a:p>
            <a:pPr>
              <a:lnSpc>
                <a:spcPct val="70000"/>
              </a:lnSpc>
              <a:spcBef>
                <a:spcPct val="5000"/>
              </a:spcBef>
            </a:pPr>
            <a:endParaRPr lang="en-US" altLang="en-US" sz="2000" i="0">
              <a:solidFill>
                <a:schemeClr val="bg1"/>
              </a:solidFill>
              <a:latin typeface="Bernhard Modern Roman" charset="0"/>
            </a:endParaRPr>
          </a:p>
        </p:txBody>
      </p:sp>
      <p:sp>
        <p:nvSpPr>
          <p:cNvPr id="102408" name="Rectangle 1032"/>
          <p:cNvSpPr>
            <a:spLocks noChangeArrowheads="1"/>
          </p:cNvSpPr>
          <p:nvPr/>
        </p:nvSpPr>
        <p:spPr bwMode="auto">
          <a:xfrm>
            <a:off x="4038600" y="59436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Cuphea hyssopifolia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E0581CE-27D8-434D-93E6-EF5BADD6BB67}" type="slidenum">
              <a:rPr lang="en-US" altLang="en-US"/>
              <a:pPr/>
              <a:t>46</a:t>
            </a:fld>
            <a:endParaRPr lang="en-US" altLang="en-US"/>
          </a:p>
        </p:txBody>
      </p:sp>
      <p:pic>
        <p:nvPicPr>
          <p:cNvPr id="92163" name="Picture 3" descr="goodblackeyesus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207000" cy="3905250"/>
          </a:xfrm>
          <a:prstGeom prst="rect">
            <a:avLst/>
          </a:prstGeom>
          <a:noFill/>
          <a:extLst>
            <a:ext uri="{909E8E84-426E-40DD-AFC4-6F175D3DCCD1}">
              <a14:hiddenFill xmlns:a14="http://schemas.microsoft.com/office/drawing/2010/main">
                <a:solidFill>
                  <a:srgbClr val="FFFFFF"/>
                </a:solidFill>
              </a14:hiddenFill>
            </a:ext>
          </a:extLst>
        </p:spPr>
      </p:pic>
      <p:sp>
        <p:nvSpPr>
          <p:cNvPr id="92164" name="Rectangle 4"/>
          <p:cNvSpPr>
            <a:spLocks noChangeArrowheads="1"/>
          </p:cNvSpPr>
          <p:nvPr/>
        </p:nvSpPr>
        <p:spPr bwMode="auto">
          <a:xfrm>
            <a:off x="2314575" y="304800"/>
            <a:ext cx="47228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Blackeyed Susans</a:t>
            </a:r>
          </a:p>
        </p:txBody>
      </p:sp>
      <p:sp>
        <p:nvSpPr>
          <p:cNvPr id="92165" name="Rectangle 5"/>
          <p:cNvSpPr>
            <a:spLocks noChangeArrowheads="1"/>
          </p:cNvSpPr>
          <p:nvPr/>
        </p:nvSpPr>
        <p:spPr bwMode="auto">
          <a:xfrm>
            <a:off x="4343400" y="5715000"/>
            <a:ext cx="2446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Rudbeckia hirta</a:t>
            </a:r>
          </a:p>
        </p:txBody>
      </p:sp>
      <p:sp>
        <p:nvSpPr>
          <p:cNvPr id="92166" name="Rectangle 6"/>
          <p:cNvSpPr>
            <a:spLocks noChangeArrowheads="1"/>
          </p:cNvSpPr>
          <p:nvPr/>
        </p:nvSpPr>
        <p:spPr bwMode="auto">
          <a:xfrm>
            <a:off x="4572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18 – 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Heat tolerant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Deadheading</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endParaRPr lang="en-US" altLang="en-US" i="0">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DECD372-0824-3D4C-927A-0A72395832A9}" type="slidenum">
              <a:rPr lang="en-US" altLang="en-US"/>
              <a:pPr/>
              <a:t>47</a:t>
            </a:fld>
            <a:endParaRPr lang="en-US" altLang="en-US"/>
          </a:p>
        </p:txBody>
      </p:sp>
      <p:pic>
        <p:nvPicPr>
          <p:cNvPr id="93187" name="Picture 3" descr="MVC-276F"/>
          <p:cNvPicPr>
            <a:picLocks noChangeAspect="1" noChangeArrowheads="1"/>
          </p:cNvPicPr>
          <p:nvPr/>
        </p:nvPicPr>
        <p:blipFill>
          <a:blip r:embed="rId3">
            <a:lum bright="-4000" contrast="18000"/>
            <a:extLst>
              <a:ext uri="{28A0092B-C50C-407E-A947-70E740481C1C}">
                <a14:useLocalDpi xmlns:a14="http://schemas.microsoft.com/office/drawing/2010/main" val="0"/>
              </a:ext>
            </a:extLst>
          </a:blip>
          <a:srcRect/>
          <a:stretch>
            <a:fillRect/>
          </a:stretch>
        </p:blipFill>
        <p:spPr bwMode="auto">
          <a:xfrm>
            <a:off x="3352800" y="19050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93188" name="Rectangle 4"/>
          <p:cNvSpPr>
            <a:spLocks noChangeArrowheads="1"/>
          </p:cNvSpPr>
          <p:nvPr/>
        </p:nvSpPr>
        <p:spPr bwMode="auto">
          <a:xfrm>
            <a:off x="3111500" y="304800"/>
            <a:ext cx="31384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Throatwort</a:t>
            </a:r>
          </a:p>
        </p:txBody>
      </p:sp>
      <p:sp>
        <p:nvSpPr>
          <p:cNvPr id="93189"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24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Well drained soils</a:t>
            </a:r>
          </a:p>
          <a:p>
            <a:pPr>
              <a:lnSpc>
                <a:spcPct val="70000"/>
              </a:lnSpc>
              <a:spcBef>
                <a:spcPct val="5000"/>
              </a:spcBef>
            </a:pPr>
            <a:r>
              <a:rPr lang="en-US" altLang="en-US" sz="2000" i="0">
                <a:solidFill>
                  <a:schemeClr val="bg1"/>
                </a:solidFill>
                <a:latin typeface="Bernhard Modern Roman" charset="0"/>
              </a:rPr>
              <a:t>	Must not dry out</a:t>
            </a:r>
          </a:p>
          <a:p>
            <a:pPr>
              <a:lnSpc>
                <a:spcPct val="70000"/>
              </a:lnSpc>
              <a:spcBef>
                <a:spcPct val="5000"/>
              </a:spcBef>
            </a:pPr>
            <a:r>
              <a:rPr lang="en-US" altLang="en-US" i="0">
                <a:solidFill>
                  <a:schemeClr val="hlink"/>
                </a:solidFill>
                <a:latin typeface="GoudyOlSt BT" charset="0"/>
              </a:rPr>
              <a:t>	</a:t>
            </a:r>
          </a:p>
        </p:txBody>
      </p:sp>
      <p:sp>
        <p:nvSpPr>
          <p:cNvPr id="93190" name="Rectangle 6"/>
          <p:cNvSpPr>
            <a:spLocks noChangeArrowheads="1"/>
          </p:cNvSpPr>
          <p:nvPr/>
        </p:nvSpPr>
        <p:spPr bwMode="auto">
          <a:xfrm>
            <a:off x="4191000" y="5867400"/>
            <a:ext cx="3405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Trachelium caeruleum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71694DE-01C2-9B47-BAFF-345504C3E67C}" type="slidenum">
              <a:rPr lang="en-US" altLang="en-US"/>
              <a:pPr/>
              <a:t>48</a:t>
            </a:fld>
            <a:endParaRPr lang="en-US" altLang="en-US"/>
          </a:p>
        </p:txBody>
      </p:sp>
      <p:pic>
        <p:nvPicPr>
          <p:cNvPr id="149507" name="Picture 3" descr="MVC-27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5054600" cy="3790950"/>
          </a:xfrm>
          <a:prstGeom prst="rect">
            <a:avLst/>
          </a:prstGeom>
          <a:noFill/>
          <a:extLst>
            <a:ext uri="{909E8E84-426E-40DD-AFC4-6F175D3DCCD1}">
              <a14:hiddenFill xmlns:a14="http://schemas.microsoft.com/office/drawing/2010/main">
                <a:solidFill>
                  <a:srgbClr val="FFFFFF"/>
                </a:solidFill>
              </a14:hiddenFill>
            </a:ext>
          </a:extLst>
        </p:spPr>
      </p:pic>
      <p:sp>
        <p:nvSpPr>
          <p:cNvPr id="149508" name="Rectangle 4"/>
          <p:cNvSpPr>
            <a:spLocks noChangeArrowheads="1"/>
          </p:cNvSpPr>
          <p:nvPr/>
        </p:nvSpPr>
        <p:spPr bwMode="auto">
          <a:xfrm>
            <a:off x="2095500" y="304800"/>
            <a:ext cx="51625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Mexican Sunflower</a:t>
            </a:r>
          </a:p>
        </p:txBody>
      </p:sp>
      <p:sp>
        <p:nvSpPr>
          <p:cNvPr id="149509"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Late blooming</a:t>
            </a:r>
          </a:p>
          <a:p>
            <a:pPr>
              <a:lnSpc>
                <a:spcPct val="70000"/>
              </a:lnSpc>
              <a:spcBef>
                <a:spcPct val="5000"/>
              </a:spcBef>
            </a:pPr>
            <a:r>
              <a:rPr lang="en-US" altLang="en-US" sz="2000" i="0">
                <a:solidFill>
                  <a:schemeClr val="bg1"/>
                </a:solidFill>
                <a:latin typeface="Bernhard Modern Roman" charset="0"/>
              </a:rPr>
              <a:t>	36 -78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2-foot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Deer tolerant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July - November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Can get huge!  </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endParaRPr lang="en-US" altLang="en-US" i="0">
              <a:solidFill>
                <a:schemeClr val="hlink"/>
              </a:solidFill>
              <a:latin typeface="GoudyOlSt BT" charset="0"/>
            </a:endParaRPr>
          </a:p>
        </p:txBody>
      </p:sp>
      <p:sp>
        <p:nvSpPr>
          <p:cNvPr id="149510" name="Rectangle 6"/>
          <p:cNvSpPr>
            <a:spLocks noChangeArrowheads="1"/>
          </p:cNvSpPr>
          <p:nvPr/>
        </p:nvSpPr>
        <p:spPr bwMode="auto">
          <a:xfrm>
            <a:off x="3429000" y="5791200"/>
            <a:ext cx="5160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Tithonia rotundifolia </a:t>
            </a:r>
            <a:r>
              <a:rPr lang="en-US" altLang="en-US" sz="2800" i="0">
                <a:solidFill>
                  <a:schemeClr val="hlink"/>
                </a:solidFill>
                <a:latin typeface="GoudyOlSt BT" charset="0"/>
              </a:rPr>
              <a:t>‘The Torch’</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67EDD94-27C7-E24D-9A63-C7E14D068EF8}" type="slidenum">
              <a:rPr lang="en-US" altLang="en-US"/>
              <a:pPr/>
              <a:t>49</a:t>
            </a:fld>
            <a:endParaRPr lang="en-US" altLang="en-US"/>
          </a:p>
        </p:txBody>
      </p:sp>
      <p:pic>
        <p:nvPicPr>
          <p:cNvPr id="150531" name="Picture 3" descr="MVC-30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85950"/>
            <a:ext cx="5359400" cy="4019550"/>
          </a:xfrm>
          <a:prstGeom prst="rect">
            <a:avLst/>
          </a:prstGeom>
          <a:noFill/>
          <a:extLst>
            <a:ext uri="{909E8E84-426E-40DD-AFC4-6F175D3DCCD1}">
              <a14:hiddenFill xmlns:a14="http://schemas.microsoft.com/office/drawing/2010/main">
                <a:solidFill>
                  <a:srgbClr val="FFFFFF"/>
                </a:solidFill>
              </a14:hiddenFill>
            </a:ext>
          </a:extLst>
        </p:spPr>
      </p:pic>
      <p:sp>
        <p:nvSpPr>
          <p:cNvPr id="150532" name="Rectangle 4"/>
          <p:cNvSpPr>
            <a:spLocks noChangeArrowheads="1"/>
          </p:cNvSpPr>
          <p:nvPr/>
        </p:nvSpPr>
        <p:spPr bwMode="auto">
          <a:xfrm>
            <a:off x="2370138" y="228600"/>
            <a:ext cx="46513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Bedding Petunias</a:t>
            </a:r>
          </a:p>
        </p:txBody>
      </p:sp>
      <p:sp>
        <p:nvSpPr>
          <p:cNvPr id="150534" name="Rectangle 6"/>
          <p:cNvSpPr>
            <a:spLocks noChangeArrowheads="1"/>
          </p:cNvSpPr>
          <p:nvPr/>
        </p:nvSpPr>
        <p:spPr bwMode="auto">
          <a:xfrm>
            <a:off x="4572000" y="5894388"/>
            <a:ext cx="2479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Petunia hybrida</a:t>
            </a:r>
          </a:p>
        </p:txBody>
      </p:sp>
      <p:sp>
        <p:nvSpPr>
          <p:cNvPr id="150535" name="Rectangle 7"/>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Floriferous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12 – 24 inches tall</a:t>
            </a:r>
          </a:p>
          <a:p>
            <a:pPr>
              <a:lnSpc>
                <a:spcPct val="70000"/>
              </a:lnSpc>
              <a:spcBef>
                <a:spcPct val="5000"/>
              </a:spcBef>
            </a:pPr>
            <a:r>
              <a:rPr lang="en-US" altLang="en-US" sz="2000" i="0">
                <a:solidFill>
                  <a:schemeClr val="bg1"/>
                </a:solidFill>
                <a:latin typeface="Bernhard Modern Roman" charset="0"/>
              </a:rPr>
              <a:t>	Spring, fall  color</a:t>
            </a:r>
          </a:p>
          <a:p>
            <a:pPr>
              <a:lnSpc>
                <a:spcPct val="70000"/>
              </a:lnSpc>
              <a:spcBef>
                <a:spcPct val="5000"/>
              </a:spcBef>
            </a:pPr>
            <a:r>
              <a:rPr lang="en-US" altLang="en-US" sz="2000" i="0">
                <a:solidFill>
                  <a:srgbClr val="FF00FF"/>
                </a:solidFill>
                <a:latin typeface="Bernhard Modern Roman" charset="0"/>
              </a:rPr>
              <a:t>	</a:t>
            </a: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 8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April - December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Mid-summer trimming is required</a:t>
            </a:r>
            <a:endParaRPr lang="en-US" altLang="en-US" i="0">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E2DC935-BC41-6240-9617-8FE4C70D2226}" type="slidenum">
              <a:rPr lang="en-US" altLang="en-US"/>
              <a:pPr/>
              <a:t>5</a:t>
            </a:fld>
            <a:endParaRPr lang="en-US" altLang="en-US"/>
          </a:p>
        </p:txBody>
      </p:sp>
      <p:sp>
        <p:nvSpPr>
          <p:cNvPr id="224259" name="Text Box 3"/>
          <p:cNvSpPr txBox="1">
            <a:spLocks noChangeArrowheads="1"/>
          </p:cNvSpPr>
          <p:nvPr/>
        </p:nvSpPr>
        <p:spPr bwMode="auto">
          <a:xfrm>
            <a:off x="381000" y="9906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i="0"/>
          </a:p>
        </p:txBody>
      </p:sp>
      <p:sp>
        <p:nvSpPr>
          <p:cNvPr id="224260" name="Rectangle 4"/>
          <p:cNvSpPr>
            <a:spLocks noGrp="1" noChangeArrowheads="1"/>
          </p:cNvSpPr>
          <p:nvPr>
            <p:ph type="title"/>
          </p:nvPr>
        </p:nvSpPr>
        <p:spPr/>
        <p:txBody>
          <a:bodyPr/>
          <a:lstStyle/>
          <a:p>
            <a:r>
              <a:rPr lang="en-US" altLang="en-US" b="1">
                <a:solidFill>
                  <a:srgbClr val="FFFF00"/>
                </a:solidFill>
              </a:rPr>
              <a:t>Learning Objectives</a:t>
            </a:r>
          </a:p>
        </p:txBody>
      </p:sp>
      <p:sp>
        <p:nvSpPr>
          <p:cNvPr id="224261" name="Rectangle 5"/>
          <p:cNvSpPr>
            <a:spLocks noGrp="1" noChangeArrowheads="1"/>
          </p:cNvSpPr>
          <p:nvPr>
            <p:ph type="body" idx="1"/>
          </p:nvPr>
        </p:nvSpPr>
        <p:spPr/>
        <p:txBody>
          <a:bodyPr/>
          <a:lstStyle/>
          <a:p>
            <a:r>
              <a:rPr lang="en-US" altLang="en-US">
                <a:solidFill>
                  <a:schemeClr val="bg1"/>
                </a:solidFill>
              </a:rPr>
              <a:t>Lifecycles of annuals, perennials &amp; biennials</a:t>
            </a:r>
          </a:p>
          <a:p>
            <a:r>
              <a:rPr lang="en-US" altLang="en-US">
                <a:solidFill>
                  <a:schemeClr val="bg1"/>
                </a:solidFill>
              </a:rPr>
              <a:t>Annuals - cultural requirements</a:t>
            </a:r>
          </a:p>
          <a:p>
            <a:r>
              <a:rPr lang="en-US" altLang="en-US">
                <a:solidFill>
                  <a:schemeClr val="bg1"/>
                </a:solidFill>
              </a:rPr>
              <a:t>Annuals- bed layout and planning &amp; planting techniques for</a:t>
            </a:r>
          </a:p>
          <a:p>
            <a:r>
              <a:rPr lang="en-US" altLang="en-US">
                <a:solidFill>
                  <a:schemeClr val="bg1"/>
                </a:solidFill>
              </a:rPr>
              <a:t>Annuals- fertilization and maintenance &amp; weed control</a:t>
            </a:r>
          </a:p>
          <a:p>
            <a:pPr>
              <a:buFontTx/>
              <a:buNone/>
            </a:pPr>
            <a:endParaRPr lang="en-US" altLang="en-US">
              <a:solidFill>
                <a:schemeClr val="bg1"/>
              </a:solidFill>
            </a:endParaRPr>
          </a:p>
          <a:p>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A32A76A-81CB-DE47-8AC2-DE88DADDB663}" type="slidenum">
              <a:rPr lang="en-US" altLang="en-US"/>
              <a:pPr/>
              <a:t>50</a:t>
            </a:fld>
            <a:endParaRPr lang="en-US" altLang="en-US"/>
          </a:p>
        </p:txBody>
      </p:sp>
      <p:sp>
        <p:nvSpPr>
          <p:cNvPr id="153604" name="Rectangle 4"/>
          <p:cNvSpPr>
            <a:spLocks noChangeArrowheads="1"/>
          </p:cNvSpPr>
          <p:nvPr/>
        </p:nvSpPr>
        <p:spPr bwMode="auto">
          <a:xfrm>
            <a:off x="2097088" y="304800"/>
            <a:ext cx="51673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Cascading Petunias</a:t>
            </a:r>
          </a:p>
        </p:txBody>
      </p:sp>
      <p:sp>
        <p:nvSpPr>
          <p:cNvPr id="153605" name="Rectangle 5"/>
          <p:cNvSpPr>
            <a:spLocks noChangeArrowheads="1"/>
          </p:cNvSpPr>
          <p:nvPr/>
        </p:nvSpPr>
        <p:spPr bwMode="auto">
          <a:xfrm>
            <a:off x="3886200" y="5867400"/>
            <a:ext cx="4067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Petunia hybrida </a:t>
            </a:r>
            <a:r>
              <a:rPr lang="en-US" altLang="en-US" sz="2800" i="0">
                <a:solidFill>
                  <a:schemeClr val="hlink"/>
                </a:solidFill>
                <a:latin typeface="GoudyOlSt BT" charset="0"/>
              </a:rPr>
              <a:t>‘Cascadia’</a:t>
            </a:r>
          </a:p>
        </p:txBody>
      </p:sp>
      <p:pic>
        <p:nvPicPr>
          <p:cNvPr id="153606" name="Picture 6" descr="PETUNIA7"/>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33800" y="2514600"/>
            <a:ext cx="43688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3607" name="Rectangle 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Hanging baskets</a:t>
            </a:r>
          </a:p>
          <a:p>
            <a:pPr>
              <a:lnSpc>
                <a:spcPct val="70000"/>
              </a:lnSpc>
              <a:spcBef>
                <a:spcPct val="5000"/>
              </a:spcBef>
            </a:pPr>
            <a:r>
              <a:rPr lang="en-US" altLang="en-US" sz="2000" i="0">
                <a:solidFill>
                  <a:schemeClr val="bg1"/>
                </a:solidFill>
                <a:latin typeface="Bernhard Modern Roman" charset="0"/>
              </a:rPr>
              <a:t>	6 - 10 inches tall</a:t>
            </a:r>
          </a:p>
          <a:p>
            <a:pPr>
              <a:lnSpc>
                <a:spcPct val="70000"/>
              </a:lnSpc>
              <a:spcBef>
                <a:spcPct val="5000"/>
              </a:spcBef>
            </a:pPr>
            <a:r>
              <a:rPr lang="en-US" altLang="en-US" sz="2000" i="0">
                <a:solidFill>
                  <a:schemeClr val="bg1"/>
                </a:solidFill>
                <a:latin typeface="Bernhard Modern Roman" charset="0"/>
              </a:rPr>
              <a:t>	3 - 4 foot cascades</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9-inch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May – November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Summer trimming</a:t>
            </a:r>
          </a:p>
          <a:p>
            <a:pPr>
              <a:lnSpc>
                <a:spcPct val="70000"/>
              </a:lnSpc>
              <a:spcBef>
                <a:spcPct val="5000"/>
              </a:spcBef>
            </a:pPr>
            <a:endParaRPr lang="en-US" altLang="en-US" i="0">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9F605C7-38F7-E54B-AE88-5D6B99C84D5D}" type="slidenum">
              <a:rPr lang="en-US" altLang="en-US"/>
              <a:pPr/>
              <a:t>51</a:t>
            </a:fld>
            <a:endParaRPr lang="en-US" altLang="en-US"/>
          </a:p>
        </p:txBody>
      </p:sp>
      <p:sp>
        <p:nvSpPr>
          <p:cNvPr id="221186" name="Rectangle 2"/>
          <p:cNvSpPr>
            <a:spLocks noChangeArrowheads="1"/>
          </p:cNvSpPr>
          <p:nvPr/>
        </p:nvSpPr>
        <p:spPr bwMode="auto">
          <a:xfrm>
            <a:off x="2846388" y="304800"/>
            <a:ext cx="3657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SuperPetunia</a:t>
            </a:r>
          </a:p>
        </p:txBody>
      </p:sp>
      <p:sp>
        <p:nvSpPr>
          <p:cNvPr id="221187"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8-12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Rampant spreader</a:t>
            </a:r>
          </a:p>
          <a:p>
            <a:pPr>
              <a:lnSpc>
                <a:spcPct val="70000"/>
              </a:lnSpc>
              <a:spcBef>
                <a:spcPct val="5000"/>
              </a:spcBef>
            </a:pPr>
            <a:endParaRPr lang="en-US" altLang="en-US" i="0">
              <a:solidFill>
                <a:schemeClr val="hlink"/>
              </a:solidFill>
              <a:latin typeface="GoudyOlSt BT" charset="0"/>
            </a:endParaRPr>
          </a:p>
        </p:txBody>
      </p:sp>
      <p:sp>
        <p:nvSpPr>
          <p:cNvPr id="221188" name="Rectangle 4"/>
          <p:cNvSpPr>
            <a:spLocks noChangeArrowheads="1"/>
          </p:cNvSpPr>
          <p:nvPr/>
        </p:nvSpPr>
        <p:spPr bwMode="auto">
          <a:xfrm>
            <a:off x="3886200" y="5715000"/>
            <a:ext cx="351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Petunia</a:t>
            </a:r>
            <a:r>
              <a:rPr lang="en-US" altLang="en-US" sz="2800" i="0">
                <a:solidFill>
                  <a:schemeClr val="hlink"/>
                </a:solidFill>
                <a:latin typeface="GoudyOlSt BT" charset="0"/>
              </a:rPr>
              <a:t> ‘Purple Wave’</a:t>
            </a:r>
          </a:p>
        </p:txBody>
      </p:sp>
      <p:pic>
        <p:nvPicPr>
          <p:cNvPr id="221189" name="Picture 5" descr="PETUNIA78"/>
          <p:cNvPicPr>
            <a:picLocks noChangeAspect="1" noChangeArrowheads="1"/>
          </p:cNvPicPr>
          <p:nvPr/>
        </p:nvPicPr>
        <p:blipFill>
          <a:blip r:embed="rId3">
            <a:lum bright="-16000" contrast="36000"/>
            <a:extLst>
              <a:ext uri="{28A0092B-C50C-407E-A947-70E740481C1C}">
                <a14:useLocalDpi xmlns:a14="http://schemas.microsoft.com/office/drawing/2010/main" val="0"/>
              </a:ext>
            </a:extLst>
          </a:blip>
          <a:srcRect/>
          <a:stretch>
            <a:fillRect/>
          </a:stretch>
        </p:blipFill>
        <p:spPr bwMode="auto">
          <a:xfrm>
            <a:off x="3276600" y="16764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4C276855-577C-7D4C-A85F-441DDB542238}" type="slidenum">
              <a:rPr lang="en-US" altLang="en-US"/>
              <a:pPr/>
              <a:t>52</a:t>
            </a:fld>
            <a:endParaRPr lang="en-US" altLang="en-US"/>
          </a:p>
        </p:txBody>
      </p:sp>
      <p:pic>
        <p:nvPicPr>
          <p:cNvPr id="151556" name="Picture 4" descr="MVC-32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5334000" cy="4491038"/>
          </a:xfrm>
          <a:prstGeom prst="rect">
            <a:avLst/>
          </a:prstGeom>
          <a:noFill/>
          <a:extLst>
            <a:ext uri="{909E8E84-426E-40DD-AFC4-6F175D3DCCD1}">
              <a14:hiddenFill xmlns:a14="http://schemas.microsoft.com/office/drawing/2010/main">
                <a:solidFill>
                  <a:srgbClr val="FFFFFF"/>
                </a:solidFill>
              </a14:hiddenFill>
            </a:ext>
          </a:extLst>
        </p:spPr>
      </p:pic>
      <p:sp>
        <p:nvSpPr>
          <p:cNvPr id="151557" name="Rectangle 5"/>
          <p:cNvSpPr>
            <a:spLocks noChangeArrowheads="1"/>
          </p:cNvSpPr>
          <p:nvPr/>
        </p:nvSpPr>
        <p:spPr bwMode="auto">
          <a:xfrm>
            <a:off x="2076450" y="304800"/>
            <a:ext cx="52022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Purslane Portulaca </a:t>
            </a:r>
          </a:p>
        </p:txBody>
      </p:sp>
      <p:sp>
        <p:nvSpPr>
          <p:cNvPr id="151558"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6 - 12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Well drained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Flowers close by 4:00 pm</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151559" name="Rectangle 7"/>
          <p:cNvSpPr>
            <a:spLocks noChangeArrowheads="1"/>
          </p:cNvSpPr>
          <p:nvPr/>
        </p:nvSpPr>
        <p:spPr bwMode="auto">
          <a:xfrm>
            <a:off x="4191000" y="6034088"/>
            <a:ext cx="32607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Portulaca grandiflora</a:t>
            </a:r>
          </a:p>
          <a:p>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0A0F28C-99EB-8745-97B7-E9A3C83E4B21}" type="slidenum">
              <a:rPr lang="en-US" altLang="en-US"/>
              <a:pPr/>
              <a:t>53</a:t>
            </a:fld>
            <a:endParaRPr lang="en-US" altLang="en-US"/>
          </a:p>
        </p:txBody>
      </p:sp>
      <p:sp>
        <p:nvSpPr>
          <p:cNvPr id="152580" name="Rectangle 4"/>
          <p:cNvSpPr>
            <a:spLocks noChangeArrowheads="1"/>
          </p:cNvSpPr>
          <p:nvPr/>
        </p:nvSpPr>
        <p:spPr bwMode="auto">
          <a:xfrm>
            <a:off x="1276350" y="304800"/>
            <a:ext cx="68024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Ornamental Sweet Potato</a:t>
            </a:r>
          </a:p>
        </p:txBody>
      </p:sp>
      <p:sp>
        <p:nvSpPr>
          <p:cNvPr id="152581"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Groundcover</a:t>
            </a:r>
          </a:p>
          <a:p>
            <a:pPr>
              <a:lnSpc>
                <a:spcPct val="70000"/>
              </a:lnSpc>
              <a:spcBef>
                <a:spcPct val="5000"/>
              </a:spcBef>
            </a:pPr>
            <a:r>
              <a:rPr lang="en-US" altLang="en-US" sz="2000" i="0">
                <a:solidFill>
                  <a:schemeClr val="bg1"/>
                </a:solidFill>
                <a:latin typeface="Bernhard Modern Roman" charset="0"/>
              </a:rPr>
              <a:t>	12 – 15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 foot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Chewing insects</a:t>
            </a:r>
          </a:p>
          <a:p>
            <a:pPr>
              <a:lnSpc>
                <a:spcPct val="70000"/>
              </a:lnSpc>
              <a:spcBef>
                <a:spcPct val="5000"/>
              </a:spcBef>
            </a:pPr>
            <a:r>
              <a:rPr lang="en-US" altLang="en-US" sz="2000" i="0">
                <a:solidFill>
                  <a:schemeClr val="bg1"/>
                </a:solidFill>
                <a:latin typeface="Bernhard Modern Roman" charset="0"/>
              </a:rPr>
              <a:t>	Rampant growth</a:t>
            </a:r>
          </a:p>
          <a:p>
            <a:pPr>
              <a:lnSpc>
                <a:spcPct val="70000"/>
              </a:lnSpc>
              <a:spcBef>
                <a:spcPct val="5000"/>
              </a:spcBef>
            </a:pPr>
            <a:r>
              <a:rPr lang="en-US" altLang="en-US" sz="2000" i="0">
                <a:solidFill>
                  <a:schemeClr val="bg1"/>
                </a:solidFill>
                <a:latin typeface="Bernhard Modern Roman" charset="0"/>
              </a:rPr>
              <a:t>	</a:t>
            </a:r>
            <a:endParaRPr lang="en-US" altLang="en-US" i="0">
              <a:solidFill>
                <a:schemeClr val="hlink"/>
              </a:solidFill>
              <a:latin typeface="GoudyOlSt BT" charset="0"/>
            </a:endParaRPr>
          </a:p>
        </p:txBody>
      </p:sp>
      <p:sp>
        <p:nvSpPr>
          <p:cNvPr id="152582" name="Rectangle 6"/>
          <p:cNvSpPr>
            <a:spLocks noChangeArrowheads="1"/>
          </p:cNvSpPr>
          <p:nvPr/>
        </p:nvSpPr>
        <p:spPr bwMode="auto">
          <a:xfrm>
            <a:off x="3657600" y="5715000"/>
            <a:ext cx="43830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en-US" sz="2800">
                <a:solidFill>
                  <a:schemeClr val="hlink"/>
                </a:solidFill>
                <a:latin typeface="GoudyOlSt BT" charset="0"/>
              </a:rPr>
              <a:t>Ipomea batatus</a:t>
            </a:r>
            <a:r>
              <a:rPr lang="en-US" altLang="en-US" sz="2800" i="0">
                <a:solidFill>
                  <a:schemeClr val="hlink"/>
                </a:solidFill>
                <a:latin typeface="GoudyOlSt BT" charset="0"/>
              </a:rPr>
              <a:t> ‘Marguerite’ </a:t>
            </a:r>
          </a:p>
          <a:p>
            <a:pPr algn="ctr" eaLnBrk="0" hangingPunct="0"/>
            <a:r>
              <a:rPr lang="en-US" altLang="en-US" sz="2800" i="0">
                <a:solidFill>
                  <a:schemeClr val="hlink"/>
                </a:solidFill>
                <a:latin typeface="GoudyOlSt BT" charset="0"/>
              </a:rPr>
              <a:t>&amp; ‘Blackie’</a:t>
            </a:r>
          </a:p>
        </p:txBody>
      </p:sp>
      <p:pic>
        <p:nvPicPr>
          <p:cNvPr id="152583" name="Picture 7" descr="NURPRODUCTION"/>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200400" y="1676400"/>
            <a:ext cx="5334000" cy="400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6DC6CDF-75F3-724C-B00A-8F850CFE6FBB}" type="slidenum">
              <a:rPr lang="en-US" altLang="en-US"/>
              <a:pPr/>
              <a:t>54</a:t>
            </a:fld>
            <a:endParaRPr lang="en-US" altLang="en-US"/>
          </a:p>
        </p:txBody>
      </p:sp>
      <p:pic>
        <p:nvPicPr>
          <p:cNvPr id="156675" name="Picture 2051" descr="PLANTY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56676" name="Rectangle 2052"/>
          <p:cNvSpPr>
            <a:spLocks noChangeArrowheads="1"/>
          </p:cNvSpPr>
          <p:nvPr>
            <p:ph/>
          </p:nvPr>
        </p:nvSpPr>
        <p:spPr>
          <a:xfrm>
            <a:off x="838200" y="228600"/>
            <a:ext cx="7239000"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ctr">
              <a:spcBef>
                <a:spcPct val="0"/>
              </a:spcBef>
              <a:buFontTx/>
              <a:buNone/>
            </a:pPr>
            <a:r>
              <a:rPr lang="en-US" altLang="en-US" sz="4800" b="1">
                <a:solidFill>
                  <a:srgbClr val="FFFF00"/>
                </a:solidFill>
                <a:latin typeface="GoudyOlSt BT" charset="0"/>
              </a:rPr>
              <a:t>Globe Flower</a:t>
            </a:r>
          </a:p>
        </p:txBody>
      </p:sp>
      <p:sp>
        <p:nvSpPr>
          <p:cNvPr id="156677" name="Rectangle 2053"/>
          <p:cNvSpPr>
            <a:spLocks noChangeArrowheads="1"/>
          </p:cNvSpPr>
          <p:nvPr/>
        </p:nvSpPr>
        <p:spPr bwMode="auto">
          <a:xfrm>
            <a:off x="7620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Drought tolerant</a:t>
            </a:r>
          </a:p>
          <a:p>
            <a:pPr>
              <a:lnSpc>
                <a:spcPct val="70000"/>
              </a:lnSpc>
              <a:spcBef>
                <a:spcPct val="5000"/>
              </a:spcBef>
            </a:pPr>
            <a:r>
              <a:rPr lang="en-US" altLang="en-US" sz="2000" i="0">
                <a:solidFill>
                  <a:schemeClr val="bg1"/>
                </a:solidFill>
                <a:latin typeface="Bernhard Modern Roman" charset="0"/>
              </a:rPr>
              <a:t>	15 - 48 inches tall</a:t>
            </a:r>
          </a:p>
          <a:p>
            <a:pPr>
              <a:lnSpc>
                <a:spcPct val="70000"/>
              </a:lnSpc>
              <a:spcBef>
                <a:spcPct val="5000"/>
              </a:spcBef>
            </a:pPr>
            <a:r>
              <a:rPr lang="en-US" altLang="en-US" sz="2000" i="0">
                <a:solidFill>
                  <a:schemeClr val="bg1"/>
                </a:solidFill>
                <a:latin typeface="Bernhard Modern Roman" charset="0"/>
              </a:rPr>
              <a:t>	Good dried flower</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Low fertility</a:t>
            </a:r>
          </a:p>
          <a:p>
            <a:pPr>
              <a:lnSpc>
                <a:spcPct val="70000"/>
              </a:lnSpc>
              <a:spcBef>
                <a:spcPct val="5000"/>
              </a:spcBef>
            </a:pPr>
            <a:r>
              <a:rPr lang="en-US" altLang="en-US" sz="2000" i="0">
                <a:solidFill>
                  <a:schemeClr val="bg1"/>
                </a:solidFill>
                <a:latin typeface="Bernhard Modern Roman" charset="0"/>
              </a:rPr>
              <a:t>	Deer tolerant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Well drained</a:t>
            </a:r>
          </a:p>
          <a:p>
            <a:pPr>
              <a:lnSpc>
                <a:spcPct val="70000"/>
              </a:lnSpc>
              <a:spcBef>
                <a:spcPct val="5000"/>
              </a:spcBef>
            </a:pPr>
            <a:r>
              <a:rPr lang="en-US" altLang="en-US" sz="2000" i="0">
                <a:solidFill>
                  <a:schemeClr val="bg1"/>
                </a:solidFill>
                <a:latin typeface="Bernhard Modern Roman" charset="0"/>
              </a:rPr>
              <a:t>	Pinch at transplant</a:t>
            </a:r>
          </a:p>
          <a:p>
            <a:pPr>
              <a:lnSpc>
                <a:spcPct val="70000"/>
              </a:lnSpc>
              <a:spcBef>
                <a:spcPct val="5000"/>
              </a:spcBef>
            </a:pPr>
            <a:r>
              <a:rPr lang="en-US" altLang="en-US" i="0">
                <a:solidFill>
                  <a:schemeClr val="hlink"/>
                </a:solidFill>
                <a:latin typeface="GoudyOlSt BT" charset="0"/>
              </a:rPr>
              <a:t>	</a:t>
            </a:r>
          </a:p>
        </p:txBody>
      </p:sp>
      <p:sp>
        <p:nvSpPr>
          <p:cNvPr id="156678" name="Rectangle 2054"/>
          <p:cNvSpPr>
            <a:spLocks noChangeArrowheads="1"/>
          </p:cNvSpPr>
          <p:nvPr/>
        </p:nvSpPr>
        <p:spPr bwMode="auto">
          <a:xfrm>
            <a:off x="4800600" y="6019800"/>
            <a:ext cx="3154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Gompherena globosa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96CE6D9-5E21-DB4C-8C2A-1EAF2D196109}" type="slidenum">
              <a:rPr lang="en-US" altLang="en-US"/>
              <a:pPr/>
              <a:t>55</a:t>
            </a:fld>
            <a:endParaRPr lang="en-US" altLang="en-US"/>
          </a:p>
        </p:txBody>
      </p:sp>
      <p:sp>
        <p:nvSpPr>
          <p:cNvPr id="163842" name="Rectangle 2"/>
          <p:cNvSpPr>
            <a:spLocks noChangeArrowheads="1"/>
          </p:cNvSpPr>
          <p:nvPr/>
        </p:nvSpPr>
        <p:spPr bwMode="auto">
          <a:xfrm>
            <a:off x="914400" y="533400"/>
            <a:ext cx="18843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Pentas</a:t>
            </a:r>
          </a:p>
        </p:txBody>
      </p:sp>
      <p:sp>
        <p:nvSpPr>
          <p:cNvPr id="163844" name="Rectangle 4"/>
          <p:cNvSpPr>
            <a:spLocks noChangeArrowheads="1"/>
          </p:cNvSpPr>
          <p:nvPr/>
        </p:nvSpPr>
        <p:spPr bwMode="auto">
          <a:xfrm>
            <a:off x="8382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15-28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White Flies</a:t>
            </a:r>
          </a:p>
          <a:p>
            <a:pPr>
              <a:lnSpc>
                <a:spcPct val="70000"/>
              </a:lnSpc>
              <a:spcBef>
                <a:spcPct val="5000"/>
              </a:spcBef>
            </a:pPr>
            <a:endParaRPr lang="en-US" altLang="en-US" i="0">
              <a:solidFill>
                <a:schemeClr val="hlink"/>
              </a:solidFill>
              <a:latin typeface="GoudyOlSt BT" charset="0"/>
            </a:endParaRPr>
          </a:p>
        </p:txBody>
      </p:sp>
      <p:sp>
        <p:nvSpPr>
          <p:cNvPr id="163845" name="Rectangle 5"/>
          <p:cNvSpPr>
            <a:spLocks noChangeArrowheads="1"/>
          </p:cNvSpPr>
          <p:nvPr/>
        </p:nvSpPr>
        <p:spPr bwMode="auto">
          <a:xfrm>
            <a:off x="5029200" y="6019800"/>
            <a:ext cx="2770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Pentas lanceolata</a:t>
            </a:r>
            <a:r>
              <a:rPr lang="en-US" altLang="en-US">
                <a:solidFill>
                  <a:schemeClr val="hlink"/>
                </a:solidFill>
                <a:latin typeface="GoudyOlSt BT" charset="0"/>
              </a:rPr>
              <a:t> </a:t>
            </a:r>
          </a:p>
        </p:txBody>
      </p:sp>
      <p:pic>
        <p:nvPicPr>
          <p:cNvPr id="163846" name="Picture 6" descr="BEEM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40386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163847" name="Picture 7" descr="Image232"/>
          <p:cNvPicPr>
            <a:picLocks noChangeAspect="1" noChangeArrowheads="1"/>
          </p:cNvPicPr>
          <p:nvPr/>
        </p:nvPicPr>
        <p:blipFill>
          <a:blip r:embed="rId4">
            <a:lum contrast="26000"/>
            <a:extLst>
              <a:ext uri="{28A0092B-C50C-407E-A947-70E740481C1C}">
                <a14:useLocalDpi xmlns:a14="http://schemas.microsoft.com/office/drawing/2010/main" val="0"/>
              </a:ext>
            </a:extLst>
          </a:blip>
          <a:srcRect/>
          <a:stretch>
            <a:fillRect/>
          </a:stretch>
        </p:blipFill>
        <p:spPr bwMode="auto">
          <a:xfrm>
            <a:off x="4572000" y="3048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AEB072A-4957-4C43-82BA-6DF7EA9129C6}" type="slidenum">
              <a:rPr lang="en-US" altLang="en-US"/>
              <a:pPr/>
              <a:t>56</a:t>
            </a:fld>
            <a:endParaRPr lang="en-US" altLang="en-US"/>
          </a:p>
        </p:txBody>
      </p:sp>
      <p:sp>
        <p:nvSpPr>
          <p:cNvPr id="164866" name="Rectangle 2"/>
          <p:cNvSpPr>
            <a:spLocks noChangeArrowheads="1"/>
          </p:cNvSpPr>
          <p:nvPr/>
        </p:nvSpPr>
        <p:spPr bwMode="auto">
          <a:xfrm>
            <a:off x="2895600" y="304800"/>
            <a:ext cx="30194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Geraniums</a:t>
            </a:r>
          </a:p>
        </p:txBody>
      </p:sp>
      <p:pic>
        <p:nvPicPr>
          <p:cNvPr id="164871" name="Picture 7" descr="Image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762625" cy="4079875"/>
          </a:xfrm>
          <a:prstGeom prst="rect">
            <a:avLst/>
          </a:prstGeom>
          <a:noFill/>
          <a:extLst>
            <a:ext uri="{909E8E84-426E-40DD-AFC4-6F175D3DCCD1}">
              <a14:hiddenFill xmlns:a14="http://schemas.microsoft.com/office/drawing/2010/main">
                <a:solidFill>
                  <a:srgbClr val="FFFFFF"/>
                </a:solidFill>
              </a14:hiddenFill>
            </a:ext>
          </a:extLst>
        </p:spPr>
      </p:pic>
      <p:sp>
        <p:nvSpPr>
          <p:cNvPr id="164873" name="Rectangle 9"/>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Container plant</a:t>
            </a:r>
          </a:p>
          <a:p>
            <a:pPr>
              <a:lnSpc>
                <a:spcPct val="70000"/>
              </a:lnSpc>
              <a:spcBef>
                <a:spcPct val="5000"/>
              </a:spcBef>
            </a:pPr>
            <a:r>
              <a:rPr lang="en-US" altLang="en-US" sz="2000" i="0">
                <a:solidFill>
                  <a:schemeClr val="bg1"/>
                </a:solidFill>
                <a:latin typeface="Bernhard Modern Roman" charset="0"/>
              </a:rPr>
              <a:t>	18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 10-inch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April – November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Mealy bugs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Deadheading</a:t>
            </a:r>
          </a:p>
          <a:p>
            <a:pPr>
              <a:lnSpc>
                <a:spcPct val="70000"/>
              </a:lnSpc>
              <a:spcBef>
                <a:spcPct val="5000"/>
              </a:spcBef>
            </a:pPr>
            <a:r>
              <a:rPr lang="en-US" altLang="en-US" sz="2000" i="0">
                <a:solidFill>
                  <a:schemeClr val="bg1"/>
                </a:solidFill>
                <a:latin typeface="Bernhard Modern Roman" charset="0"/>
              </a:rPr>
              <a:t>	Declines in heat</a:t>
            </a:r>
          </a:p>
          <a:p>
            <a:pPr>
              <a:lnSpc>
                <a:spcPct val="70000"/>
              </a:lnSpc>
              <a:spcBef>
                <a:spcPct val="5000"/>
              </a:spcBef>
            </a:pPr>
            <a:endParaRPr lang="en-US" altLang="en-US" i="0">
              <a:solidFill>
                <a:schemeClr val="hlink"/>
              </a:solidFill>
              <a:latin typeface="GoudyOlSt BT" charset="0"/>
            </a:endParaRPr>
          </a:p>
        </p:txBody>
      </p:sp>
      <p:sp>
        <p:nvSpPr>
          <p:cNvPr id="164874" name="Rectangle 10"/>
          <p:cNvSpPr>
            <a:spLocks noChangeArrowheads="1"/>
          </p:cNvSpPr>
          <p:nvPr/>
        </p:nvSpPr>
        <p:spPr bwMode="auto">
          <a:xfrm>
            <a:off x="4114800" y="5791200"/>
            <a:ext cx="3509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Pelargonium hortorum</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A04CC190-3DAD-4347-B3F6-1354651D878A}" type="slidenum">
              <a:rPr lang="en-US" altLang="en-US"/>
              <a:pPr/>
              <a:t>57</a:t>
            </a:fld>
            <a:endParaRPr lang="en-US" altLang="en-US"/>
          </a:p>
        </p:txBody>
      </p:sp>
      <p:sp>
        <p:nvSpPr>
          <p:cNvPr id="168962" name="Rectangle 2"/>
          <p:cNvSpPr>
            <a:spLocks noChangeArrowheads="1"/>
          </p:cNvSpPr>
          <p:nvPr/>
        </p:nvSpPr>
        <p:spPr bwMode="auto">
          <a:xfrm>
            <a:off x="2590800" y="228600"/>
            <a:ext cx="434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800" i="0">
                <a:solidFill>
                  <a:srgbClr val="FFFF00"/>
                </a:solidFill>
                <a:latin typeface="GoudyOlSt BT" charset="0"/>
              </a:rPr>
              <a:t>Four O’ Clocks</a:t>
            </a:r>
          </a:p>
        </p:txBody>
      </p:sp>
      <p:pic>
        <p:nvPicPr>
          <p:cNvPr id="168963" name="Picture 3" descr="mirjal"/>
          <p:cNvPicPr>
            <a:picLocks noChangeAspect="1" noChangeArrowheads="1"/>
          </p:cNvPicPr>
          <p:nvPr/>
        </p:nvPicPr>
        <p:blipFill>
          <a:blip r:embed="rId3">
            <a:lum bright="4000" contrast="22000"/>
            <a:extLst>
              <a:ext uri="{28A0092B-C50C-407E-A947-70E740481C1C}">
                <a14:useLocalDpi xmlns:a14="http://schemas.microsoft.com/office/drawing/2010/main" val="0"/>
              </a:ext>
            </a:extLst>
          </a:blip>
          <a:srcRect/>
          <a:stretch>
            <a:fillRect/>
          </a:stretch>
        </p:blipFill>
        <p:spPr bwMode="auto">
          <a:xfrm>
            <a:off x="3276600" y="1752600"/>
            <a:ext cx="5467350" cy="3586163"/>
          </a:xfrm>
          <a:prstGeom prst="rect">
            <a:avLst/>
          </a:prstGeom>
          <a:noFill/>
          <a:extLst>
            <a:ext uri="{909E8E84-426E-40DD-AFC4-6F175D3DCCD1}">
              <a14:hiddenFill xmlns:a14="http://schemas.microsoft.com/office/drawing/2010/main">
                <a:solidFill>
                  <a:srgbClr val="FFFFFF"/>
                </a:solidFill>
              </a14:hiddenFill>
            </a:ext>
          </a:extLst>
        </p:spPr>
      </p:pic>
      <p:sp>
        <p:nvSpPr>
          <p:cNvPr id="168964" name="Rectangle 4"/>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18 – 54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Pinching early</a:t>
            </a:r>
          </a:p>
          <a:p>
            <a:pPr>
              <a:lnSpc>
                <a:spcPct val="70000"/>
              </a:lnSpc>
              <a:spcBef>
                <a:spcPct val="5000"/>
              </a:spcBef>
            </a:pPr>
            <a:r>
              <a:rPr lang="en-US" altLang="en-US" sz="2000" i="0">
                <a:solidFill>
                  <a:schemeClr val="bg1"/>
                </a:solidFill>
                <a:latin typeface="Bernhard Modern Roman" charset="0"/>
              </a:rPr>
              <a:t>	Early staking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Shrub-like</a:t>
            </a:r>
          </a:p>
          <a:p>
            <a:pPr>
              <a:lnSpc>
                <a:spcPct val="70000"/>
              </a:lnSpc>
              <a:spcBef>
                <a:spcPct val="5000"/>
              </a:spcBef>
            </a:pPr>
            <a:r>
              <a:rPr lang="en-US" altLang="en-US" sz="2000" i="0">
                <a:solidFill>
                  <a:schemeClr val="bg1"/>
                </a:solidFill>
                <a:latin typeface="Bernhard Modern Roman" charset="0"/>
              </a:rPr>
              <a:t>	Reseeds</a:t>
            </a:r>
            <a:endParaRPr lang="en-US" altLang="en-US" i="0">
              <a:solidFill>
                <a:schemeClr val="hlink"/>
              </a:solidFill>
              <a:latin typeface="GoudyOlSt BT" charset="0"/>
            </a:endParaRPr>
          </a:p>
        </p:txBody>
      </p:sp>
      <p:sp>
        <p:nvSpPr>
          <p:cNvPr id="168965" name="Rectangle 5"/>
          <p:cNvSpPr>
            <a:spLocks noChangeArrowheads="1"/>
          </p:cNvSpPr>
          <p:nvPr/>
        </p:nvSpPr>
        <p:spPr bwMode="auto">
          <a:xfrm>
            <a:off x="4876800" y="5616575"/>
            <a:ext cx="2454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Mirabilis jalapa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CDFEC8E-9A15-5148-88A9-EC8970932321}" type="slidenum">
              <a:rPr lang="en-US" altLang="en-US"/>
              <a:pPr/>
              <a:t>58</a:t>
            </a:fld>
            <a:endParaRPr lang="en-US" altLang="en-US"/>
          </a:p>
        </p:txBody>
      </p:sp>
      <p:sp>
        <p:nvSpPr>
          <p:cNvPr id="169986" name="Rectangle 2"/>
          <p:cNvSpPr>
            <a:spLocks noChangeArrowheads="1"/>
          </p:cNvSpPr>
          <p:nvPr/>
        </p:nvSpPr>
        <p:spPr bwMode="auto">
          <a:xfrm>
            <a:off x="1981200" y="304800"/>
            <a:ext cx="56499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Ornamental Tobacco</a:t>
            </a:r>
          </a:p>
        </p:txBody>
      </p:sp>
      <p:pic>
        <p:nvPicPr>
          <p:cNvPr id="169987" name="Picture 3" descr="Nicotiana_Havana_Purple_1"/>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3505200" y="1752600"/>
            <a:ext cx="4953000" cy="3719513"/>
          </a:xfrm>
          <a:prstGeom prst="rect">
            <a:avLst/>
          </a:prstGeom>
          <a:noFill/>
          <a:extLst>
            <a:ext uri="{909E8E84-426E-40DD-AFC4-6F175D3DCCD1}">
              <a14:hiddenFill xmlns:a14="http://schemas.microsoft.com/office/drawing/2010/main">
                <a:solidFill>
                  <a:srgbClr val="FFFFFF"/>
                </a:solidFill>
              </a14:hiddenFill>
            </a:ext>
          </a:extLst>
        </p:spPr>
      </p:pic>
      <p:sp>
        <p:nvSpPr>
          <p:cNvPr id="169988"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September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soils</a:t>
            </a:r>
          </a:p>
          <a:p>
            <a:pPr>
              <a:lnSpc>
                <a:spcPct val="70000"/>
              </a:lnSpc>
              <a:spcBef>
                <a:spcPct val="5000"/>
              </a:spcBef>
            </a:pPr>
            <a:r>
              <a:rPr lang="en-US" altLang="en-US" sz="2000" i="0">
                <a:solidFill>
                  <a:schemeClr val="bg1"/>
                </a:solidFill>
                <a:latin typeface="Bernhard Modern Roman" charset="0"/>
              </a:rPr>
              <a:t>	Declines in drought</a:t>
            </a:r>
          </a:p>
          <a:p>
            <a:pPr>
              <a:lnSpc>
                <a:spcPct val="70000"/>
              </a:lnSpc>
              <a:spcBef>
                <a:spcPct val="5000"/>
              </a:spcBef>
            </a:pPr>
            <a:r>
              <a:rPr lang="en-US" altLang="en-US" i="0">
                <a:solidFill>
                  <a:schemeClr val="hlink"/>
                </a:solidFill>
                <a:latin typeface="GoudyOlSt BT" charset="0"/>
              </a:rPr>
              <a:t>	</a:t>
            </a:r>
          </a:p>
        </p:txBody>
      </p:sp>
      <p:sp>
        <p:nvSpPr>
          <p:cNvPr id="169989" name="Rectangle 5"/>
          <p:cNvSpPr>
            <a:spLocks noChangeArrowheads="1"/>
          </p:cNvSpPr>
          <p:nvPr/>
        </p:nvSpPr>
        <p:spPr bwMode="auto">
          <a:xfrm>
            <a:off x="4876800" y="5665788"/>
            <a:ext cx="2427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Nicotiana alata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FE306D2-3217-984D-8120-6E8AB2BE386B}" type="slidenum">
              <a:rPr lang="en-US" altLang="en-US"/>
              <a:pPr/>
              <a:t>59</a:t>
            </a:fld>
            <a:endParaRPr lang="en-US" altLang="en-US"/>
          </a:p>
        </p:txBody>
      </p:sp>
      <p:sp>
        <p:nvSpPr>
          <p:cNvPr id="171010" name="Rectangle 1026"/>
          <p:cNvSpPr>
            <a:spLocks noChangeArrowheads="1"/>
          </p:cNvSpPr>
          <p:nvPr/>
        </p:nvSpPr>
        <p:spPr bwMode="auto">
          <a:xfrm>
            <a:off x="2209800" y="457200"/>
            <a:ext cx="43227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Creeping Zinnia</a:t>
            </a:r>
          </a:p>
        </p:txBody>
      </p:sp>
      <p:pic>
        <p:nvPicPr>
          <p:cNvPr id="171012" name="Picture 1028" descr="ZINNIA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171013" name="Rectangle 1029"/>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12 – 20 inches tall</a:t>
            </a:r>
          </a:p>
          <a:p>
            <a:pPr>
              <a:lnSpc>
                <a:spcPct val="70000"/>
              </a:lnSpc>
              <a:spcBef>
                <a:spcPct val="5000"/>
              </a:spcBef>
            </a:pPr>
            <a:r>
              <a:rPr lang="en-US" altLang="en-US" sz="2000" i="0">
                <a:solidFill>
                  <a:schemeClr val="bg1"/>
                </a:solidFill>
                <a:latin typeface="Bernhard Modern Roman" charset="0"/>
              </a:rPr>
              <a:t>	Cascading</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 10-inch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Well drained </a:t>
            </a:r>
          </a:p>
          <a:p>
            <a:pPr>
              <a:lnSpc>
                <a:spcPct val="70000"/>
              </a:lnSpc>
              <a:spcBef>
                <a:spcPct val="5000"/>
              </a:spcBef>
            </a:pPr>
            <a:endParaRPr lang="en-US" altLang="en-US" i="0">
              <a:solidFill>
                <a:schemeClr val="hlink"/>
              </a:solidFill>
              <a:latin typeface="GoudyOlSt BT" charset="0"/>
            </a:endParaRPr>
          </a:p>
        </p:txBody>
      </p:sp>
      <p:sp>
        <p:nvSpPr>
          <p:cNvPr id="171014" name="Rectangle 1030"/>
          <p:cNvSpPr>
            <a:spLocks noChangeArrowheads="1"/>
          </p:cNvSpPr>
          <p:nvPr/>
        </p:nvSpPr>
        <p:spPr bwMode="auto">
          <a:xfrm>
            <a:off x="4038600" y="5867400"/>
            <a:ext cx="291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Zinnia angustifolia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018434-77EE-A746-B38A-92D35793B6D8}" type="slidenum">
              <a:rPr lang="en-US" altLang="en-US"/>
              <a:pPr/>
              <a:t>6</a:t>
            </a:fld>
            <a:endParaRPr lang="en-US" altLang="en-US"/>
          </a:p>
        </p:txBody>
      </p:sp>
      <p:sp>
        <p:nvSpPr>
          <p:cNvPr id="411651" name="Text Box 3"/>
          <p:cNvSpPr txBox="1">
            <a:spLocks noChangeArrowheads="1"/>
          </p:cNvSpPr>
          <p:nvPr/>
        </p:nvSpPr>
        <p:spPr bwMode="auto">
          <a:xfrm>
            <a:off x="381000" y="9906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i="0"/>
          </a:p>
        </p:txBody>
      </p:sp>
      <p:sp>
        <p:nvSpPr>
          <p:cNvPr id="411652" name="Rectangle 4"/>
          <p:cNvSpPr>
            <a:spLocks noGrp="1" noChangeArrowheads="1"/>
          </p:cNvSpPr>
          <p:nvPr>
            <p:ph type="title"/>
          </p:nvPr>
        </p:nvSpPr>
        <p:spPr/>
        <p:txBody>
          <a:bodyPr/>
          <a:lstStyle/>
          <a:p>
            <a:r>
              <a:rPr lang="en-US" altLang="en-US" sz="4000" b="1">
                <a:solidFill>
                  <a:srgbClr val="FFFF00"/>
                </a:solidFill>
              </a:rPr>
              <a:t>Learning Objectives</a:t>
            </a:r>
            <a:br>
              <a:rPr lang="en-US" altLang="en-US" sz="4000" b="1">
                <a:solidFill>
                  <a:srgbClr val="FFFF00"/>
                </a:solidFill>
              </a:rPr>
            </a:br>
            <a:endParaRPr lang="en-US" altLang="en-US" sz="4000" b="1">
              <a:solidFill>
                <a:srgbClr val="FFFF00"/>
              </a:solidFill>
            </a:endParaRPr>
          </a:p>
        </p:txBody>
      </p:sp>
      <p:sp>
        <p:nvSpPr>
          <p:cNvPr id="411653" name="Rectangle 5"/>
          <p:cNvSpPr>
            <a:spLocks noGrp="1" noChangeArrowheads="1"/>
          </p:cNvSpPr>
          <p:nvPr>
            <p:ph type="body" idx="1"/>
          </p:nvPr>
        </p:nvSpPr>
        <p:spPr/>
        <p:txBody>
          <a:bodyPr/>
          <a:lstStyle/>
          <a:p>
            <a:pPr>
              <a:lnSpc>
                <a:spcPct val="90000"/>
              </a:lnSpc>
            </a:pPr>
            <a:r>
              <a:rPr lang="en-US" altLang="en-US" sz="2800">
                <a:solidFill>
                  <a:schemeClr val="bg1"/>
                </a:solidFill>
              </a:rPr>
              <a:t>Common annuals &amp; benefits in container gardening</a:t>
            </a:r>
          </a:p>
          <a:p>
            <a:pPr>
              <a:lnSpc>
                <a:spcPct val="90000"/>
              </a:lnSpc>
            </a:pPr>
            <a:r>
              <a:rPr lang="en-US" altLang="en-US" sz="2800">
                <a:solidFill>
                  <a:schemeClr val="bg1"/>
                </a:solidFill>
              </a:rPr>
              <a:t>Qualities of perennials</a:t>
            </a:r>
          </a:p>
          <a:p>
            <a:pPr>
              <a:lnSpc>
                <a:spcPct val="90000"/>
              </a:lnSpc>
            </a:pPr>
            <a:r>
              <a:rPr lang="en-US" altLang="en-US" sz="2800">
                <a:solidFill>
                  <a:schemeClr val="bg1"/>
                </a:solidFill>
              </a:rPr>
              <a:t>Perennials- cultural requirements of, bed layout and planning considerations.</a:t>
            </a:r>
          </a:p>
          <a:p>
            <a:pPr>
              <a:lnSpc>
                <a:spcPct val="90000"/>
              </a:lnSpc>
            </a:pPr>
            <a:r>
              <a:rPr lang="en-US" altLang="en-US" sz="2800">
                <a:solidFill>
                  <a:schemeClr val="bg1"/>
                </a:solidFill>
              </a:rPr>
              <a:t>Perennials basic planting techniques for &amp; division</a:t>
            </a:r>
          </a:p>
          <a:p>
            <a:pPr>
              <a:lnSpc>
                <a:spcPct val="90000"/>
              </a:lnSpc>
            </a:pPr>
            <a:r>
              <a:rPr lang="en-US" altLang="en-US" sz="2800">
                <a:solidFill>
                  <a:schemeClr val="bg1"/>
                </a:solidFill>
              </a:rPr>
              <a:t>Perennials- fertilization, maintenance, and weed control</a:t>
            </a:r>
          </a:p>
          <a:p>
            <a:pPr>
              <a:lnSpc>
                <a:spcPct val="90000"/>
              </a:lnSpc>
            </a:pPr>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3BE2DCA-22E1-3D48-99C1-4A3726A5DEED}" type="slidenum">
              <a:rPr lang="en-US" altLang="en-US"/>
              <a:pPr/>
              <a:t>60</a:t>
            </a:fld>
            <a:endParaRPr lang="en-US" altLang="en-US"/>
          </a:p>
        </p:txBody>
      </p:sp>
      <p:sp>
        <p:nvSpPr>
          <p:cNvPr id="172034" name="Rectangle 2"/>
          <p:cNvSpPr>
            <a:spLocks noChangeArrowheads="1"/>
          </p:cNvSpPr>
          <p:nvPr/>
        </p:nvSpPr>
        <p:spPr bwMode="auto">
          <a:xfrm>
            <a:off x="2971800" y="381000"/>
            <a:ext cx="2800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Sunflower</a:t>
            </a:r>
          </a:p>
        </p:txBody>
      </p:sp>
      <p:pic>
        <p:nvPicPr>
          <p:cNvPr id="172035" name="Picture 3" descr="Image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5715000" cy="3986213"/>
          </a:xfrm>
          <a:prstGeom prst="rect">
            <a:avLst/>
          </a:prstGeom>
          <a:noFill/>
          <a:extLst>
            <a:ext uri="{909E8E84-426E-40DD-AFC4-6F175D3DCCD1}">
              <a14:hiddenFill xmlns:a14="http://schemas.microsoft.com/office/drawing/2010/main">
                <a:solidFill>
                  <a:srgbClr val="FFFFFF"/>
                </a:solidFill>
              </a14:hiddenFill>
            </a:ext>
          </a:extLst>
        </p:spPr>
      </p:pic>
      <p:sp>
        <p:nvSpPr>
          <p:cNvPr id="172036"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Specimen / Border</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4- 8 feet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chemeClr val="bg1"/>
                </a:solidFill>
                <a:latin typeface="Bernhard Modern Roman" charset="0"/>
              </a:rPr>
              <a:t>	Huge! Staking</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endParaRPr lang="en-US" altLang="en-US" i="0">
              <a:solidFill>
                <a:schemeClr val="hlink"/>
              </a:solidFill>
              <a:latin typeface="GoudyOlSt BT" charset="0"/>
            </a:endParaRPr>
          </a:p>
        </p:txBody>
      </p:sp>
      <p:sp>
        <p:nvSpPr>
          <p:cNvPr id="172037" name="Rectangle 5"/>
          <p:cNvSpPr>
            <a:spLocks noChangeArrowheads="1"/>
          </p:cNvSpPr>
          <p:nvPr/>
        </p:nvSpPr>
        <p:spPr bwMode="auto">
          <a:xfrm>
            <a:off x="4343400" y="5791200"/>
            <a:ext cx="290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Helianthus annuus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D18F0A2B-0D70-1F4C-A6F8-DE98BDE7CCC8}" type="slidenum">
              <a:rPr lang="en-US" altLang="en-US"/>
              <a:pPr/>
              <a:t>61</a:t>
            </a:fld>
            <a:endParaRPr lang="en-US" altLang="en-US"/>
          </a:p>
        </p:txBody>
      </p:sp>
      <p:sp>
        <p:nvSpPr>
          <p:cNvPr id="159749" name="Rectangle 5"/>
          <p:cNvSpPr>
            <a:spLocks noChangeArrowheads="1"/>
          </p:cNvSpPr>
          <p:nvPr/>
        </p:nvSpPr>
        <p:spPr bwMode="auto">
          <a:xfrm>
            <a:off x="2414588" y="304800"/>
            <a:ext cx="32781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Scarlet Sage</a:t>
            </a:r>
          </a:p>
        </p:txBody>
      </p:sp>
      <p:sp>
        <p:nvSpPr>
          <p:cNvPr id="159750"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18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 inch centers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Defoliates in drought</a:t>
            </a:r>
          </a:p>
          <a:p>
            <a:pPr>
              <a:lnSpc>
                <a:spcPct val="70000"/>
              </a:lnSpc>
              <a:spcBef>
                <a:spcPct val="5000"/>
              </a:spcBef>
            </a:pPr>
            <a:endParaRPr lang="en-US" altLang="en-US" i="0">
              <a:solidFill>
                <a:schemeClr val="hlink"/>
              </a:solidFill>
              <a:latin typeface="GoudyOlSt BT" charset="0"/>
            </a:endParaRPr>
          </a:p>
        </p:txBody>
      </p:sp>
      <p:sp>
        <p:nvSpPr>
          <p:cNvPr id="159751" name="Rectangle 7"/>
          <p:cNvSpPr>
            <a:spLocks noChangeArrowheads="1"/>
          </p:cNvSpPr>
          <p:nvPr/>
        </p:nvSpPr>
        <p:spPr bwMode="auto">
          <a:xfrm>
            <a:off x="5257800" y="6046788"/>
            <a:ext cx="2538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Salvia splendens</a:t>
            </a:r>
          </a:p>
        </p:txBody>
      </p:sp>
      <p:pic>
        <p:nvPicPr>
          <p:cNvPr id="159752" name="Picture 8" descr="SALCOCCI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291465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59753" name="Picture 9" descr="Image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00400"/>
            <a:ext cx="4419600" cy="286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CCCE887-595D-D64D-B9BB-FF467FDDD5E7}" type="slidenum">
              <a:rPr lang="en-US" altLang="en-US"/>
              <a:pPr/>
              <a:t>62</a:t>
            </a:fld>
            <a:endParaRPr lang="en-US" altLang="en-US"/>
          </a:p>
        </p:txBody>
      </p:sp>
      <p:pic>
        <p:nvPicPr>
          <p:cNvPr id="258050" name="Picture 2" descr="LOBELIA"/>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124200" y="1752600"/>
            <a:ext cx="5410200"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8051" name="Rectangle 3"/>
          <p:cNvSpPr>
            <a:spLocks noChangeArrowheads="1"/>
          </p:cNvSpPr>
          <p:nvPr/>
        </p:nvSpPr>
        <p:spPr bwMode="auto">
          <a:xfrm>
            <a:off x="2441575" y="304800"/>
            <a:ext cx="44719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Bedding Lobelia </a:t>
            </a:r>
          </a:p>
        </p:txBody>
      </p:sp>
      <p:sp>
        <p:nvSpPr>
          <p:cNvPr id="258052" name="Rectangle 4"/>
          <p:cNvSpPr>
            <a:spLocks noChangeArrowheads="1"/>
          </p:cNvSpPr>
          <p:nvPr/>
        </p:nvSpPr>
        <p:spPr bwMode="auto">
          <a:xfrm>
            <a:off x="381000" y="914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Hanging baskets</a:t>
            </a:r>
          </a:p>
          <a:p>
            <a:pPr>
              <a:lnSpc>
                <a:spcPct val="70000"/>
              </a:lnSpc>
              <a:spcBef>
                <a:spcPct val="5000"/>
              </a:spcBef>
            </a:pPr>
            <a:r>
              <a:rPr lang="en-US" altLang="en-US" sz="2000" i="0">
                <a:solidFill>
                  <a:schemeClr val="bg1"/>
                </a:solidFill>
                <a:latin typeface="Bernhard Modern Roman" charset="0"/>
              </a:rPr>
              <a:t>	Early spring color</a:t>
            </a:r>
          </a:p>
          <a:p>
            <a:pPr>
              <a:lnSpc>
                <a:spcPct val="70000"/>
              </a:lnSpc>
              <a:spcBef>
                <a:spcPct val="5000"/>
              </a:spcBef>
            </a:pPr>
            <a:r>
              <a:rPr lang="en-US" altLang="en-US" sz="2000" i="0">
                <a:solidFill>
                  <a:schemeClr val="bg1"/>
                </a:solidFill>
                <a:latin typeface="Bernhard Modern Roman" charset="0"/>
              </a:rPr>
              <a:t>	Mounding habit</a:t>
            </a:r>
          </a:p>
          <a:p>
            <a:pPr>
              <a:lnSpc>
                <a:spcPct val="70000"/>
              </a:lnSpc>
              <a:spcBef>
                <a:spcPct val="5000"/>
              </a:spcBef>
            </a:pPr>
            <a:r>
              <a:rPr lang="en-US" altLang="en-US" sz="2000" i="0">
                <a:solidFill>
                  <a:schemeClr val="bg1"/>
                </a:solidFill>
                <a:latin typeface="Bernhard Modern Roman" charset="0"/>
              </a:rPr>
              <a:t>	15 - 24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 part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Cool, moist soils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March-May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a:t>
            </a:r>
          </a:p>
          <a:p>
            <a:pPr>
              <a:lnSpc>
                <a:spcPct val="70000"/>
              </a:lnSpc>
              <a:spcBef>
                <a:spcPct val="5000"/>
              </a:spcBef>
            </a:pPr>
            <a:endParaRPr lang="en-US" altLang="en-US" i="0">
              <a:solidFill>
                <a:schemeClr val="hlink"/>
              </a:solidFill>
              <a:latin typeface="GoudyOlSt BT" charset="0"/>
            </a:endParaRPr>
          </a:p>
        </p:txBody>
      </p:sp>
      <p:sp>
        <p:nvSpPr>
          <p:cNvPr id="258053" name="Rectangle 5"/>
          <p:cNvSpPr>
            <a:spLocks noChangeArrowheads="1"/>
          </p:cNvSpPr>
          <p:nvPr/>
        </p:nvSpPr>
        <p:spPr bwMode="auto">
          <a:xfrm>
            <a:off x="4953000" y="5921375"/>
            <a:ext cx="2201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Lobelia erinus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EB909C3-759E-2248-AB6A-D55046252D65}" type="slidenum">
              <a:rPr lang="en-US" altLang="en-US"/>
              <a:pPr/>
              <a:t>63</a:t>
            </a:fld>
            <a:endParaRPr lang="en-US" altLang="en-US"/>
          </a:p>
        </p:txBody>
      </p:sp>
      <p:sp>
        <p:nvSpPr>
          <p:cNvPr id="259074" name="Rectangle 2"/>
          <p:cNvSpPr>
            <a:spLocks noChangeArrowheads="1"/>
          </p:cNvSpPr>
          <p:nvPr/>
        </p:nvSpPr>
        <p:spPr bwMode="auto">
          <a:xfrm>
            <a:off x="2316163" y="304800"/>
            <a:ext cx="4511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California Poppy</a:t>
            </a:r>
          </a:p>
        </p:txBody>
      </p:sp>
      <p:pic>
        <p:nvPicPr>
          <p:cNvPr id="259075" name="Picture 3" descr="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4011613" cy="4648200"/>
          </a:xfrm>
          <a:prstGeom prst="rect">
            <a:avLst/>
          </a:prstGeom>
          <a:noFill/>
          <a:extLst>
            <a:ext uri="{909E8E84-426E-40DD-AFC4-6F175D3DCCD1}">
              <a14:hiddenFill xmlns:a14="http://schemas.microsoft.com/office/drawing/2010/main">
                <a:solidFill>
                  <a:srgbClr val="FFFFFF"/>
                </a:solidFill>
              </a14:hiddenFill>
            </a:ext>
          </a:extLst>
        </p:spPr>
      </p:pic>
      <p:sp>
        <p:nvSpPr>
          <p:cNvPr id="259076" name="Rectangle 4"/>
          <p:cNvSpPr>
            <a:spLocks noChangeArrowheads="1"/>
          </p:cNvSpPr>
          <p:nvPr/>
        </p:nvSpPr>
        <p:spPr bwMode="auto">
          <a:xfrm>
            <a:off x="6096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Early spring color</a:t>
            </a:r>
          </a:p>
          <a:p>
            <a:pPr>
              <a:lnSpc>
                <a:spcPct val="70000"/>
              </a:lnSpc>
              <a:spcBef>
                <a:spcPct val="5000"/>
              </a:spcBef>
            </a:pPr>
            <a:r>
              <a:rPr lang="en-US" altLang="en-US" sz="2000" i="0">
                <a:solidFill>
                  <a:schemeClr val="bg1"/>
                </a:solidFill>
                <a:latin typeface="Bernhard Modern Roman" charset="0"/>
              </a:rPr>
              <a:t>	12 - 20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inch centers </a:t>
            </a:r>
          </a:p>
          <a:p>
            <a:pPr>
              <a:lnSpc>
                <a:spcPct val="70000"/>
              </a:lnSpc>
              <a:spcBef>
                <a:spcPct val="5000"/>
              </a:spcBef>
            </a:pPr>
            <a:r>
              <a:rPr lang="en-US" altLang="en-US" sz="2000" i="0">
                <a:solidFill>
                  <a:schemeClr val="bg1"/>
                </a:solidFill>
                <a:latin typeface="Bernhard Modern Roman" charset="0"/>
              </a:rPr>
              <a:t>	Random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March - May</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a:t>
            </a:r>
          </a:p>
          <a:p>
            <a:pPr>
              <a:lnSpc>
                <a:spcPct val="70000"/>
              </a:lnSpc>
              <a:spcBef>
                <a:spcPct val="5000"/>
              </a:spcBef>
            </a:pPr>
            <a:endParaRPr lang="en-US" altLang="en-US" i="0">
              <a:solidFill>
                <a:schemeClr val="hlink"/>
              </a:solidFill>
              <a:latin typeface="GoudyOlSt BT" charset="0"/>
            </a:endParaRPr>
          </a:p>
        </p:txBody>
      </p:sp>
      <p:sp>
        <p:nvSpPr>
          <p:cNvPr id="259077" name="Rectangle 5"/>
          <p:cNvSpPr>
            <a:spLocks noChangeArrowheads="1"/>
          </p:cNvSpPr>
          <p:nvPr/>
        </p:nvSpPr>
        <p:spPr bwMode="auto">
          <a:xfrm>
            <a:off x="4267200" y="6096000"/>
            <a:ext cx="3729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i="0">
                <a:solidFill>
                  <a:schemeClr val="hlink"/>
                </a:solidFill>
                <a:latin typeface="GoudyOlSt BT" charset="0"/>
              </a:rPr>
              <a:t>Eschscholzia californica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3A7ACB8E-55D5-9540-BAB3-0B28125D148F}" type="slidenum">
              <a:rPr lang="en-US" altLang="en-US"/>
              <a:pPr/>
              <a:t>64</a:t>
            </a:fld>
            <a:endParaRPr lang="en-US" altLang="en-US"/>
          </a:p>
        </p:txBody>
      </p:sp>
      <p:sp>
        <p:nvSpPr>
          <p:cNvPr id="76802" name="Rectangle 2"/>
          <p:cNvSpPr>
            <a:spLocks noGrp="1" noChangeArrowheads="1"/>
          </p:cNvSpPr>
          <p:nvPr>
            <p:ph type="title"/>
          </p:nvPr>
        </p:nvSpPr>
        <p:spPr>
          <a:xfrm>
            <a:off x="304800" y="457200"/>
            <a:ext cx="8534400" cy="762000"/>
          </a:xfrm>
        </p:spPr>
        <p:txBody>
          <a:bodyPr/>
          <a:lstStyle/>
          <a:p>
            <a:r>
              <a:rPr lang="en-US" altLang="en-US" b="1">
                <a:solidFill>
                  <a:srgbClr val="FFFF00"/>
                </a:solidFill>
                <a:latin typeface="GoudyOlSt BT" charset="0"/>
              </a:rPr>
              <a:t>Annuals For Shady Location</a:t>
            </a:r>
            <a:endParaRPr lang="en-US" altLang="en-US" b="1" i="1">
              <a:solidFill>
                <a:srgbClr val="FFFF00"/>
              </a:solidFill>
              <a:latin typeface="GoudyOlSt BT" charset="0"/>
            </a:endParaRPr>
          </a:p>
        </p:txBody>
      </p:sp>
      <p:sp>
        <p:nvSpPr>
          <p:cNvPr id="76803"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pic>
        <p:nvPicPr>
          <p:cNvPr id="76808" name="Picture 8" descr="MVC-00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6812" name="Rectangle 12"/>
          <p:cNvSpPr>
            <a:spLocks noChangeArrowheads="1"/>
          </p:cNvSpPr>
          <p:nvPr/>
        </p:nvSpPr>
        <p:spPr bwMode="auto">
          <a:xfrm>
            <a:off x="1857375" y="5334000"/>
            <a:ext cx="5345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i="0">
                <a:solidFill>
                  <a:schemeClr val="tx1"/>
                </a:solidFill>
                <a:latin typeface="GoudyOlSt BT" charset="0"/>
              </a:rPr>
              <a:t>Dr. Thomas’s Home In Athens, Georgia</a:t>
            </a:r>
          </a:p>
        </p:txBody>
      </p:sp>
      <p:sp>
        <p:nvSpPr>
          <p:cNvPr id="76813" name="Text Box 13"/>
          <p:cNvSpPr txBox="1">
            <a:spLocks noChangeArrowheads="1"/>
          </p:cNvSpPr>
          <p:nvPr/>
        </p:nvSpPr>
        <p:spPr bwMode="auto">
          <a:xfrm>
            <a:off x="498475" y="6019800"/>
            <a:ext cx="864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i="0"/>
              <a:t>Imagine What Shade-Tolerant Annuals Could Do For This Site!</a:t>
            </a:r>
            <a:r>
              <a:rPr lang="en-US" altLang="en-US"/>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0EFBBB5-11A5-0344-9971-2551C83AB17E}" type="slidenum">
              <a:rPr lang="en-US" altLang="en-US"/>
              <a:pPr/>
              <a:t>65</a:t>
            </a:fld>
            <a:endParaRPr lang="en-US" altLang="en-US"/>
          </a:p>
        </p:txBody>
      </p:sp>
      <p:pic>
        <p:nvPicPr>
          <p:cNvPr id="107523" name="Picture 3" descr="IMPATIENGROU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107525" name="Rectangle 5"/>
          <p:cNvSpPr>
            <a:spLocks noChangeArrowheads="1"/>
          </p:cNvSpPr>
          <p:nvPr/>
        </p:nvSpPr>
        <p:spPr bwMode="auto">
          <a:xfrm>
            <a:off x="381000" y="914400"/>
            <a:ext cx="2971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Floriferous</a:t>
            </a:r>
          </a:p>
          <a:p>
            <a:pPr>
              <a:lnSpc>
                <a:spcPct val="70000"/>
              </a:lnSpc>
              <a:spcBef>
                <a:spcPct val="5000"/>
              </a:spcBef>
            </a:pPr>
            <a:r>
              <a:rPr lang="en-US" altLang="en-US" sz="2000" i="0">
                <a:solidFill>
                  <a:schemeClr val="bg1"/>
                </a:solidFill>
                <a:latin typeface="Bernhard Modern Roman" charset="0"/>
              </a:rPr>
              <a:t>	18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r>
              <a:rPr lang="en-US" altLang="en-US" sz="2000" i="0">
                <a:solidFill>
                  <a:schemeClr val="bg1"/>
                </a:solidFill>
                <a:latin typeface="Bernhard Modern Roman" charset="0"/>
              </a:rPr>
              <a:t>	</a:t>
            </a:r>
          </a:p>
          <a:p>
            <a:pPr>
              <a:lnSpc>
                <a:spcPct val="70000"/>
              </a:lnSpc>
              <a:spcBef>
                <a:spcPct val="5000"/>
              </a:spcBef>
            </a:pPr>
            <a:r>
              <a:rPr lang="en-US" altLang="en-US" sz="2000" i="0">
                <a:solidFill>
                  <a:schemeClr val="bg1"/>
                </a:solidFill>
                <a:latin typeface="Bernhard Modern Roman" charset="0"/>
              </a:rPr>
              <a:t>	Full shade</a:t>
            </a:r>
          </a:p>
          <a:p>
            <a:pPr>
              <a:lnSpc>
                <a:spcPct val="70000"/>
              </a:lnSpc>
              <a:spcBef>
                <a:spcPct val="5000"/>
              </a:spcBef>
            </a:pPr>
            <a:r>
              <a:rPr lang="en-US" altLang="en-US" sz="2000" i="0">
                <a:solidFill>
                  <a:schemeClr val="bg1"/>
                </a:solidFill>
                <a:latin typeface="Bernhard Modern Roman" charset="0"/>
              </a:rPr>
              <a:t>	Partial shade</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a:t>
            </a:r>
            <a:r>
              <a:rPr lang="en-US" altLang="en-US" sz="2000" i="0">
                <a:solidFill>
                  <a:srgbClr val="FFFF00"/>
                </a:solidFill>
                <a:latin typeface="Bernhard Modern Roman" charset="0"/>
              </a:rPr>
              <a:t> </a:t>
            </a:r>
            <a:r>
              <a:rPr lang="en-US" altLang="en-US" sz="2000" i="0">
                <a:solidFill>
                  <a:schemeClr val="bg1"/>
                </a:solidFill>
                <a:latin typeface="Bernhard Modern Roman" charset="0"/>
              </a:rPr>
              <a:t>12-inch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High organic soils best</a:t>
            </a:r>
          </a:p>
          <a:p>
            <a:pPr>
              <a:lnSpc>
                <a:spcPct val="70000"/>
              </a:lnSpc>
              <a:spcBef>
                <a:spcPct val="5000"/>
              </a:spcBef>
            </a:pPr>
            <a:endParaRPr lang="en-US" altLang="en-US" sz="2000" i="0">
              <a:solidFill>
                <a:schemeClr val="bg1"/>
              </a:solidFill>
              <a:latin typeface="Bernhard Modern Roman" charset="0"/>
            </a:endParaRPr>
          </a:p>
        </p:txBody>
      </p:sp>
      <p:sp>
        <p:nvSpPr>
          <p:cNvPr id="107526" name="Rectangle 6"/>
          <p:cNvSpPr>
            <a:spLocks noChangeArrowheads="1"/>
          </p:cNvSpPr>
          <p:nvPr/>
        </p:nvSpPr>
        <p:spPr bwMode="auto">
          <a:xfrm>
            <a:off x="4038600" y="5715000"/>
            <a:ext cx="3217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Impatiens walleriana</a:t>
            </a:r>
          </a:p>
        </p:txBody>
      </p:sp>
      <p:sp>
        <p:nvSpPr>
          <p:cNvPr id="107527" name="Rectangle 7"/>
          <p:cNvSpPr>
            <a:spLocks noChangeArrowheads="1"/>
          </p:cNvSpPr>
          <p:nvPr/>
        </p:nvSpPr>
        <p:spPr bwMode="auto">
          <a:xfrm>
            <a:off x="3319463" y="304800"/>
            <a:ext cx="27114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Impatiens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D58E79C-8C7C-BB4D-B3A4-9CD3F72FE9FE}" type="slidenum">
              <a:rPr lang="en-US" altLang="en-US"/>
              <a:pPr/>
              <a:t>66</a:t>
            </a:fld>
            <a:endParaRPr lang="en-US" altLang="en-US"/>
          </a:p>
        </p:txBody>
      </p:sp>
      <p:sp>
        <p:nvSpPr>
          <p:cNvPr id="219139" name="Rectangle 3"/>
          <p:cNvSpPr>
            <a:spLocks noChangeArrowheads="1"/>
          </p:cNvSpPr>
          <p:nvPr/>
        </p:nvSpPr>
        <p:spPr bwMode="auto">
          <a:xfrm>
            <a:off x="381000" y="914400"/>
            <a:ext cx="2971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High color density</a:t>
            </a:r>
          </a:p>
          <a:p>
            <a:pPr>
              <a:lnSpc>
                <a:spcPct val="70000"/>
              </a:lnSpc>
              <a:spcBef>
                <a:spcPct val="5000"/>
              </a:spcBef>
            </a:pPr>
            <a:r>
              <a:rPr lang="en-US" altLang="en-US" sz="2000" i="0">
                <a:solidFill>
                  <a:schemeClr val="bg1"/>
                </a:solidFill>
                <a:latin typeface="Bernhard Modern Roman" charset="0"/>
              </a:rPr>
              <a:t>	18 - 24 inches tall</a:t>
            </a:r>
          </a:p>
          <a:p>
            <a:pPr>
              <a:lnSpc>
                <a:spcPct val="70000"/>
              </a:lnSpc>
              <a:spcBef>
                <a:spcPct val="5000"/>
              </a:spcBef>
            </a:pPr>
            <a:r>
              <a:rPr lang="en-US" altLang="en-US" sz="2000" i="0">
                <a:solidFill>
                  <a:schemeClr val="bg1"/>
                </a:solidFill>
                <a:latin typeface="Bernhard Modern Roman" charset="0"/>
              </a:rPr>
              <a:t>      Hanging baskets</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r>
              <a:rPr lang="en-US" altLang="en-US" sz="2000" i="0">
                <a:solidFill>
                  <a:schemeClr val="bg1"/>
                </a:solidFill>
                <a:latin typeface="Bernhard Modern Roman" charset="0"/>
              </a:rPr>
              <a:t>	</a:t>
            </a:r>
          </a:p>
          <a:p>
            <a:pPr>
              <a:lnSpc>
                <a:spcPct val="70000"/>
              </a:lnSpc>
              <a:spcBef>
                <a:spcPct val="5000"/>
              </a:spcBef>
            </a:pPr>
            <a:r>
              <a:rPr lang="en-US" altLang="en-US" sz="2000" i="0">
                <a:solidFill>
                  <a:schemeClr val="bg1"/>
                </a:solidFill>
                <a:latin typeface="Bernhard Modern Roman" charset="0"/>
              </a:rPr>
              <a:t>	Full shade</a:t>
            </a:r>
          </a:p>
          <a:p>
            <a:pPr>
              <a:lnSpc>
                <a:spcPct val="70000"/>
              </a:lnSpc>
              <a:spcBef>
                <a:spcPct val="5000"/>
              </a:spcBef>
            </a:pPr>
            <a:r>
              <a:rPr lang="en-US" altLang="en-US" sz="2000" i="0">
                <a:solidFill>
                  <a:schemeClr val="bg1"/>
                </a:solidFill>
                <a:latin typeface="Bernhard Modern Roman" charset="0"/>
              </a:rPr>
              <a:t>	Partial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a:t>
            </a:r>
            <a:r>
              <a:rPr lang="en-US" altLang="en-US" sz="2000" i="0">
                <a:solidFill>
                  <a:srgbClr val="FFFF00"/>
                </a:solidFill>
                <a:latin typeface="Bernhard Modern Roman" charset="0"/>
              </a:rPr>
              <a:t> </a:t>
            </a:r>
            <a:r>
              <a:rPr lang="en-US" altLang="en-US" sz="2000" i="0">
                <a:solidFill>
                  <a:schemeClr val="bg1"/>
                </a:solidFill>
                <a:latin typeface="Bernhard Modern Roman" charset="0"/>
              </a:rPr>
              <a:t>12-inch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High organic soils best</a:t>
            </a:r>
          </a:p>
          <a:p>
            <a:pPr>
              <a:lnSpc>
                <a:spcPct val="70000"/>
              </a:lnSpc>
              <a:spcBef>
                <a:spcPct val="5000"/>
              </a:spcBef>
            </a:pPr>
            <a:r>
              <a:rPr lang="en-US" altLang="en-US" sz="2000" i="0">
                <a:solidFill>
                  <a:schemeClr val="bg1"/>
                </a:solidFill>
                <a:latin typeface="Bernhard Modern Roman" charset="0"/>
              </a:rPr>
              <a:t>	</a:t>
            </a:r>
          </a:p>
        </p:txBody>
      </p:sp>
      <p:sp>
        <p:nvSpPr>
          <p:cNvPr id="219140" name="Rectangle 4"/>
          <p:cNvSpPr>
            <a:spLocks noChangeArrowheads="1"/>
          </p:cNvSpPr>
          <p:nvPr/>
        </p:nvSpPr>
        <p:spPr bwMode="auto">
          <a:xfrm>
            <a:off x="4572000" y="5943600"/>
            <a:ext cx="3217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Impatiens walleriana</a:t>
            </a:r>
          </a:p>
        </p:txBody>
      </p:sp>
      <p:sp>
        <p:nvSpPr>
          <p:cNvPr id="219141" name="Rectangle 5"/>
          <p:cNvSpPr>
            <a:spLocks noChangeArrowheads="1"/>
          </p:cNvSpPr>
          <p:nvPr/>
        </p:nvSpPr>
        <p:spPr bwMode="auto">
          <a:xfrm>
            <a:off x="2300288" y="304800"/>
            <a:ext cx="47545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Double Impatiens</a:t>
            </a:r>
          </a:p>
        </p:txBody>
      </p:sp>
      <p:pic>
        <p:nvPicPr>
          <p:cNvPr id="219142" name="Picture 6" descr="DBIMP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E702A9B-57FC-FD4B-AC87-0824E4A4E867}" type="slidenum">
              <a:rPr lang="en-US" altLang="en-US"/>
              <a:pPr/>
              <a:t>67</a:t>
            </a:fld>
            <a:endParaRPr lang="en-US" altLang="en-US"/>
          </a:p>
        </p:txBody>
      </p:sp>
      <p:pic>
        <p:nvPicPr>
          <p:cNvPr id="99331" name="Picture 2051" descr="IMPATIE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99332" name="Rectangle 2052"/>
          <p:cNvSpPr>
            <a:spLocks noChangeArrowheads="1"/>
          </p:cNvSpPr>
          <p:nvPr/>
        </p:nvSpPr>
        <p:spPr bwMode="auto">
          <a:xfrm>
            <a:off x="1624013" y="304800"/>
            <a:ext cx="61102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New Guinea Impatiens</a:t>
            </a:r>
          </a:p>
        </p:txBody>
      </p:sp>
      <p:sp>
        <p:nvSpPr>
          <p:cNvPr id="99333" name="Rectangle 2053"/>
          <p:cNvSpPr>
            <a:spLocks noChangeArrowheads="1"/>
          </p:cNvSpPr>
          <p:nvPr/>
        </p:nvSpPr>
        <p:spPr bwMode="auto">
          <a:xfrm>
            <a:off x="381000" y="1066800"/>
            <a:ext cx="289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14-28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Partial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Organic soils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Botrytis</a:t>
            </a:r>
          </a:p>
          <a:p>
            <a:pPr>
              <a:lnSpc>
                <a:spcPct val="70000"/>
              </a:lnSpc>
              <a:spcBef>
                <a:spcPct val="5000"/>
              </a:spcBef>
            </a:pPr>
            <a:r>
              <a:rPr lang="en-US" altLang="en-US" sz="2000" i="0">
                <a:solidFill>
                  <a:schemeClr val="bg1"/>
                </a:solidFill>
                <a:latin typeface="Bernhard Modern Roman" charset="0"/>
              </a:rPr>
              <a:t>	Absolutely must be kept moist.	</a:t>
            </a:r>
          </a:p>
          <a:p>
            <a:pPr>
              <a:lnSpc>
                <a:spcPct val="70000"/>
              </a:lnSpc>
              <a:spcBef>
                <a:spcPct val="5000"/>
              </a:spcBef>
            </a:pPr>
            <a:endParaRPr lang="en-US" altLang="en-US" i="0">
              <a:solidFill>
                <a:schemeClr val="hlink"/>
              </a:solidFill>
              <a:latin typeface="GoudyOlSt BT" charset="0"/>
            </a:endParaRPr>
          </a:p>
        </p:txBody>
      </p:sp>
      <p:sp>
        <p:nvSpPr>
          <p:cNvPr id="99334" name="Rectangle 2054"/>
          <p:cNvSpPr>
            <a:spLocks noChangeArrowheads="1"/>
          </p:cNvSpPr>
          <p:nvPr/>
        </p:nvSpPr>
        <p:spPr bwMode="auto">
          <a:xfrm>
            <a:off x="4876800" y="5997575"/>
            <a:ext cx="283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Impatiens hawkeri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49C66A3-F722-4548-AF09-C8BD486B0CB5}" type="slidenum">
              <a:rPr lang="en-US" altLang="en-US"/>
              <a:pPr/>
              <a:t>68</a:t>
            </a:fld>
            <a:endParaRPr lang="en-US" altLang="en-US"/>
          </a:p>
        </p:txBody>
      </p:sp>
      <p:pic>
        <p:nvPicPr>
          <p:cNvPr id="94211" name="Picture 3" descr="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638800" cy="4229100"/>
          </a:xfrm>
          <a:prstGeom prst="rect">
            <a:avLst/>
          </a:prstGeom>
          <a:noFill/>
          <a:extLst>
            <a:ext uri="{909E8E84-426E-40DD-AFC4-6F175D3DCCD1}">
              <a14:hiddenFill xmlns:a14="http://schemas.microsoft.com/office/drawing/2010/main">
                <a:solidFill>
                  <a:srgbClr val="FFFFFF"/>
                </a:solidFill>
              </a14:hiddenFill>
            </a:ext>
          </a:extLst>
        </p:spPr>
      </p:pic>
      <p:sp>
        <p:nvSpPr>
          <p:cNvPr id="94212" name="Rectangle 4"/>
          <p:cNvSpPr>
            <a:spLocks noChangeArrowheads="1"/>
          </p:cNvSpPr>
          <p:nvPr/>
        </p:nvSpPr>
        <p:spPr bwMode="auto">
          <a:xfrm>
            <a:off x="2984500" y="304800"/>
            <a:ext cx="33797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Floss Flower</a:t>
            </a:r>
          </a:p>
        </p:txBody>
      </p:sp>
      <p:sp>
        <p:nvSpPr>
          <p:cNvPr id="94213"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12-15 inches tall, </a:t>
            </a:r>
          </a:p>
          <a:p>
            <a:pPr>
              <a:lnSpc>
                <a:spcPct val="70000"/>
              </a:lnSpc>
              <a:spcBef>
                <a:spcPct val="5000"/>
              </a:spcBef>
            </a:pPr>
            <a:r>
              <a:rPr lang="en-US" altLang="en-US" sz="2000" i="0">
                <a:solidFill>
                  <a:schemeClr val="bg1"/>
                </a:solidFill>
                <a:latin typeface="Bernhard Modern Roman" charset="0"/>
              </a:rPr>
              <a:t>	12 inches wide.</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 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Bleaches in sun</a:t>
            </a:r>
          </a:p>
          <a:p>
            <a:pPr>
              <a:lnSpc>
                <a:spcPct val="70000"/>
              </a:lnSpc>
              <a:spcBef>
                <a:spcPct val="5000"/>
              </a:spcBef>
            </a:pPr>
            <a:r>
              <a:rPr lang="en-US" altLang="en-US" sz="2000" i="0">
                <a:solidFill>
                  <a:schemeClr val="bg1"/>
                </a:solidFill>
                <a:latin typeface="Bernhard Modern Roman" charset="0"/>
              </a:rPr>
              <a:t>	Botrytis</a:t>
            </a:r>
          </a:p>
          <a:p>
            <a:pPr>
              <a:lnSpc>
                <a:spcPct val="70000"/>
              </a:lnSpc>
              <a:spcBef>
                <a:spcPct val="5000"/>
              </a:spcBef>
            </a:pPr>
            <a:endParaRPr lang="en-US" altLang="en-US" i="0">
              <a:solidFill>
                <a:schemeClr val="hlink"/>
              </a:solidFill>
              <a:latin typeface="GoudyOlSt BT" charset="0"/>
            </a:endParaRPr>
          </a:p>
        </p:txBody>
      </p:sp>
      <p:sp>
        <p:nvSpPr>
          <p:cNvPr id="94214" name="Rectangle 6"/>
          <p:cNvSpPr>
            <a:spLocks noChangeArrowheads="1"/>
          </p:cNvSpPr>
          <p:nvPr/>
        </p:nvSpPr>
        <p:spPr bwMode="auto">
          <a:xfrm>
            <a:off x="4267200" y="5867400"/>
            <a:ext cx="374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Ageratum houstonianum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8E333EB-3222-634C-9A8D-F3F64D18A0A1}" type="slidenum">
              <a:rPr lang="en-US" altLang="en-US"/>
              <a:pPr/>
              <a:t>69</a:t>
            </a:fld>
            <a:endParaRPr lang="en-US" altLang="en-US"/>
          </a:p>
        </p:txBody>
      </p:sp>
      <p:pic>
        <p:nvPicPr>
          <p:cNvPr id="96259" name="Picture 3" descr="CAL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3371850" cy="4495800"/>
          </a:xfrm>
          <a:prstGeom prst="rect">
            <a:avLst/>
          </a:prstGeom>
          <a:noFill/>
          <a:extLst>
            <a:ext uri="{909E8E84-426E-40DD-AFC4-6F175D3DCCD1}">
              <a14:hiddenFill xmlns:a14="http://schemas.microsoft.com/office/drawing/2010/main">
                <a:solidFill>
                  <a:srgbClr val="FFFFFF"/>
                </a:solidFill>
              </a14:hiddenFill>
            </a:ext>
          </a:extLst>
        </p:spPr>
      </p:pic>
      <p:sp>
        <p:nvSpPr>
          <p:cNvPr id="96260" name="Rectangle 4"/>
          <p:cNvSpPr>
            <a:spLocks noChangeArrowheads="1"/>
          </p:cNvSpPr>
          <p:nvPr/>
        </p:nvSpPr>
        <p:spPr bwMode="auto">
          <a:xfrm>
            <a:off x="3238500" y="381000"/>
            <a:ext cx="2667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Caladium</a:t>
            </a:r>
          </a:p>
        </p:txBody>
      </p:sp>
      <p:sp>
        <p:nvSpPr>
          <p:cNvPr id="96261" name="Rectangle 5"/>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Colorful foliage</a:t>
            </a:r>
          </a:p>
          <a:p>
            <a:pPr>
              <a:lnSpc>
                <a:spcPct val="70000"/>
              </a:lnSpc>
              <a:spcBef>
                <a:spcPct val="5000"/>
              </a:spcBef>
            </a:pPr>
            <a:r>
              <a:rPr lang="en-US" altLang="en-US" sz="2000" i="0">
                <a:solidFill>
                  <a:schemeClr val="bg1"/>
                </a:solidFill>
                <a:latin typeface="Bernhard Modern Roman" charset="0"/>
              </a:rPr>
              <a:t>	28 – 36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 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Well drained </a:t>
            </a:r>
          </a:p>
          <a:p>
            <a:pPr>
              <a:lnSpc>
                <a:spcPct val="70000"/>
              </a:lnSpc>
              <a:spcBef>
                <a:spcPct val="5000"/>
              </a:spcBef>
            </a:pPr>
            <a:r>
              <a:rPr lang="en-US" altLang="en-US" sz="2000" i="0">
                <a:solidFill>
                  <a:schemeClr val="bg1"/>
                </a:solidFill>
                <a:latin typeface="Bernhard Modern Roman" charset="0"/>
              </a:rPr>
              <a:t>	Dig tubers in fall</a:t>
            </a:r>
          </a:p>
          <a:p>
            <a:pPr>
              <a:lnSpc>
                <a:spcPct val="70000"/>
              </a:lnSpc>
              <a:spcBef>
                <a:spcPct val="5000"/>
              </a:spcBef>
            </a:pPr>
            <a:endParaRPr lang="en-US" altLang="en-US" i="0">
              <a:solidFill>
                <a:schemeClr val="hlink"/>
              </a:solidFill>
              <a:latin typeface="GoudyOlSt BT" charset="0"/>
            </a:endParaRPr>
          </a:p>
        </p:txBody>
      </p:sp>
      <p:sp>
        <p:nvSpPr>
          <p:cNvPr id="96262" name="Rectangle 6"/>
          <p:cNvSpPr>
            <a:spLocks noChangeArrowheads="1"/>
          </p:cNvSpPr>
          <p:nvPr/>
        </p:nvSpPr>
        <p:spPr bwMode="auto">
          <a:xfrm>
            <a:off x="4343400" y="5970588"/>
            <a:ext cx="3679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Caladium ‘</a:t>
            </a:r>
            <a:r>
              <a:rPr lang="en-US" altLang="en-US" sz="2800" i="0">
                <a:solidFill>
                  <a:schemeClr val="hlink"/>
                </a:solidFill>
                <a:latin typeface="GoudyOlSt BT" charset="0"/>
              </a:rPr>
              <a:t>Miss Muffet’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12138EA-3B5A-0C4C-99FC-6CF5F3F5E8C5}" type="slidenum">
              <a:rPr lang="en-US" altLang="en-US"/>
              <a:pPr/>
              <a:t>7</a:t>
            </a:fld>
            <a:endParaRPr lang="en-US" altLang="en-US"/>
          </a:p>
        </p:txBody>
      </p:sp>
      <p:sp>
        <p:nvSpPr>
          <p:cNvPr id="408578" name="Text Box 2"/>
          <p:cNvSpPr txBox="1">
            <a:spLocks noChangeArrowheads="1"/>
          </p:cNvSpPr>
          <p:nvPr/>
        </p:nvSpPr>
        <p:spPr bwMode="auto">
          <a:xfrm>
            <a:off x="2514600" y="152400"/>
            <a:ext cx="4021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rPr>
              <a:t>Terms To Review</a:t>
            </a:r>
          </a:p>
        </p:txBody>
      </p:sp>
      <p:sp>
        <p:nvSpPr>
          <p:cNvPr id="408579" name="Text Box 3"/>
          <p:cNvSpPr txBox="1">
            <a:spLocks noChangeArrowheads="1"/>
          </p:cNvSpPr>
          <p:nvPr/>
        </p:nvSpPr>
        <p:spPr bwMode="auto">
          <a:xfrm>
            <a:off x="381000" y="995363"/>
            <a:ext cx="8104188"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0" i="0">
                <a:solidFill>
                  <a:srgbClr val="FFFF00"/>
                </a:solidFill>
              </a:rPr>
              <a:t>Annual:</a:t>
            </a:r>
            <a:r>
              <a:rPr lang="en-US" altLang="en-US" b="0" i="0"/>
              <a:t>	      A plant which completes its life cycle in less than one year.   </a:t>
            </a:r>
          </a:p>
          <a:p>
            <a:r>
              <a:rPr lang="en-US" altLang="en-US" b="0" i="0"/>
              <a:t>	      Annuals, as a group, are unable to withstand both summer’s heat </a:t>
            </a:r>
          </a:p>
          <a:p>
            <a:r>
              <a:rPr lang="en-US" altLang="en-US" b="0" i="0"/>
              <a:t>	      and winter’s cold.		</a:t>
            </a:r>
          </a:p>
          <a:p>
            <a:endParaRPr lang="en-US" altLang="en-US" b="0" i="0"/>
          </a:p>
          <a:p>
            <a:r>
              <a:rPr lang="en-US" altLang="en-US" b="0" i="0">
                <a:solidFill>
                  <a:srgbClr val="FFFF00"/>
                </a:solidFill>
              </a:rPr>
              <a:t>Late Summer Annual:</a:t>
            </a:r>
            <a:r>
              <a:rPr lang="en-US" altLang="en-US" b="0" i="0"/>
              <a:t>  A plant which is vegetative early and mid-summer </a:t>
            </a:r>
          </a:p>
          <a:p>
            <a:r>
              <a:rPr lang="en-US" altLang="en-US" b="0" i="0"/>
              <a:t>                                      and finally blooms in late summer only.</a:t>
            </a:r>
          </a:p>
          <a:p>
            <a:endParaRPr lang="en-US" altLang="en-US" b="0" i="0"/>
          </a:p>
          <a:p>
            <a:r>
              <a:rPr lang="en-US" altLang="en-US" b="0" i="0">
                <a:solidFill>
                  <a:srgbClr val="FFFF00"/>
                </a:solidFill>
              </a:rPr>
              <a:t>Tender Perennial:</a:t>
            </a:r>
            <a:r>
              <a:rPr lang="en-US" altLang="en-US" b="0" i="0"/>
              <a:t>  An annual which happens to over-winter.   This </a:t>
            </a:r>
          </a:p>
          <a:p>
            <a:r>
              <a:rPr lang="en-US" altLang="en-US" b="0" i="0"/>
              <a:t>	                definition is very weather dependent.  Some tender </a:t>
            </a:r>
          </a:p>
          <a:p>
            <a:r>
              <a:rPr lang="en-US" altLang="en-US" b="0" i="0"/>
              <a:t>		  perennials are annuals 7 out of 10 years!</a:t>
            </a:r>
          </a:p>
          <a:p>
            <a:endParaRPr lang="en-US" altLang="en-US" b="0" i="0"/>
          </a:p>
          <a:p>
            <a:r>
              <a:rPr lang="en-US" altLang="en-US" b="0" i="0">
                <a:solidFill>
                  <a:srgbClr val="FFFF00"/>
                </a:solidFill>
              </a:rPr>
              <a:t>Perennial:</a:t>
            </a:r>
            <a:r>
              <a:rPr lang="en-US" altLang="en-US" b="0" i="0"/>
              <a:t>  A plant which completes its life cycle in two or more years and </a:t>
            </a:r>
          </a:p>
          <a:p>
            <a:r>
              <a:rPr lang="en-US" altLang="en-US" b="0" i="0"/>
              <a:t>                  can withstand summer and winter conditions.</a:t>
            </a:r>
          </a:p>
          <a:p>
            <a:endParaRPr lang="en-US" altLang="en-US" b="0" i="0"/>
          </a:p>
          <a:p>
            <a:r>
              <a:rPr lang="en-US" altLang="en-US" b="0" i="0">
                <a:solidFill>
                  <a:srgbClr val="FFFF00"/>
                </a:solidFill>
              </a:rPr>
              <a:t>Biennial:</a:t>
            </a:r>
            <a:r>
              <a:rPr lang="en-US" altLang="en-US" b="0" i="0"/>
              <a:t>  A plant which usually completes its life cycle within two years. </a:t>
            </a:r>
          </a:p>
          <a:p>
            <a:endParaRPr lang="en-US" altLang="en-US" b="0" i="0"/>
          </a:p>
          <a:p>
            <a:r>
              <a:rPr lang="en-US" altLang="en-US" b="0" i="0">
                <a:solidFill>
                  <a:srgbClr val="FFFF00"/>
                </a:solidFill>
              </a:rPr>
              <a:t>Deer Tolerant:</a:t>
            </a:r>
            <a:r>
              <a:rPr lang="en-US" altLang="en-US" b="0" i="0"/>
              <a:t>   A plant usually not preferred by deer.</a:t>
            </a:r>
            <a:r>
              <a:rPr lang="en-US" altLang="en-US" i="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F9106AE3-35FD-594E-A87F-0AC30E095B25}" type="slidenum">
              <a:rPr lang="en-US" altLang="en-US"/>
              <a:pPr/>
              <a:t>70</a:t>
            </a:fld>
            <a:endParaRPr lang="en-US" altLang="en-US"/>
          </a:p>
        </p:txBody>
      </p:sp>
      <p:pic>
        <p:nvPicPr>
          <p:cNvPr id="97283" name="Picture 3" descr="Caloca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97284" name="Rectangle 4"/>
          <p:cNvSpPr>
            <a:spLocks noChangeArrowheads="1"/>
          </p:cNvSpPr>
          <p:nvPr>
            <p:ph/>
          </p:nvPr>
        </p:nvSpPr>
        <p:spPr>
          <a:xfrm>
            <a:off x="838200" y="152400"/>
            <a:ext cx="74676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lgn="ctr">
              <a:spcBef>
                <a:spcPct val="0"/>
              </a:spcBef>
              <a:buFontTx/>
              <a:buNone/>
            </a:pPr>
            <a:r>
              <a:rPr lang="en-US" altLang="en-US" sz="4800" b="1">
                <a:solidFill>
                  <a:srgbClr val="FFFF00"/>
                </a:solidFill>
                <a:latin typeface="GoudyOlSt BT" charset="0"/>
              </a:rPr>
              <a:t>Elephant Ears</a:t>
            </a:r>
          </a:p>
        </p:txBody>
      </p:sp>
      <p:sp>
        <p:nvSpPr>
          <p:cNvPr id="97285" name="Rectangle 5"/>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Full/part shade</a:t>
            </a:r>
          </a:p>
          <a:p>
            <a:pPr>
              <a:lnSpc>
                <a:spcPct val="70000"/>
              </a:lnSpc>
              <a:spcBef>
                <a:spcPct val="5000"/>
              </a:spcBef>
            </a:pPr>
            <a:r>
              <a:rPr lang="en-US" altLang="en-US" sz="2000" i="0">
                <a:solidFill>
                  <a:schemeClr val="bg1"/>
                </a:solidFill>
                <a:latin typeface="Bernhard Modern Roman" charset="0"/>
              </a:rPr>
              <a:t>	Tolerates wet soils</a:t>
            </a:r>
          </a:p>
          <a:p>
            <a:pPr>
              <a:lnSpc>
                <a:spcPct val="70000"/>
              </a:lnSpc>
              <a:spcBef>
                <a:spcPct val="5000"/>
              </a:spcBef>
            </a:pPr>
            <a:r>
              <a:rPr lang="en-US" altLang="en-US" sz="2000" i="0">
                <a:solidFill>
                  <a:schemeClr val="bg1"/>
                </a:solidFill>
                <a:latin typeface="Bernhard Modern Roman" charset="0"/>
              </a:rPr>
              <a:t>	36 - 78 inches tall</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24-inch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Dig tubers in fall</a:t>
            </a:r>
          </a:p>
          <a:p>
            <a:pPr>
              <a:lnSpc>
                <a:spcPct val="70000"/>
              </a:lnSpc>
              <a:spcBef>
                <a:spcPct val="5000"/>
              </a:spcBef>
            </a:pPr>
            <a:endParaRPr lang="en-US" altLang="en-US" i="0">
              <a:solidFill>
                <a:schemeClr val="hlink"/>
              </a:solidFill>
              <a:latin typeface="GoudyOlSt BT" charset="0"/>
            </a:endParaRPr>
          </a:p>
        </p:txBody>
      </p:sp>
      <p:sp>
        <p:nvSpPr>
          <p:cNvPr id="97286" name="Rectangle 6"/>
          <p:cNvSpPr>
            <a:spLocks noChangeArrowheads="1"/>
          </p:cNvSpPr>
          <p:nvPr/>
        </p:nvSpPr>
        <p:spPr bwMode="auto">
          <a:xfrm>
            <a:off x="3200400" y="5715000"/>
            <a:ext cx="550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Alocasia micholitziana</a:t>
            </a:r>
            <a:r>
              <a:rPr lang="en-US" altLang="en-US" sz="2800" i="0">
                <a:solidFill>
                  <a:schemeClr val="hlink"/>
                </a:solidFill>
                <a:latin typeface="GoudyOlSt BT" charset="0"/>
              </a:rPr>
              <a:t> ‘Maxkowskii’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07610A8-D4D2-D841-862A-D52FD926ECF7}" type="slidenum">
              <a:rPr lang="en-US" altLang="en-US"/>
              <a:pPr/>
              <a:t>71</a:t>
            </a:fld>
            <a:endParaRPr lang="en-US" altLang="en-US"/>
          </a:p>
        </p:txBody>
      </p:sp>
      <p:pic>
        <p:nvPicPr>
          <p:cNvPr id="218114" name="Picture 2" descr="shadecol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57400"/>
            <a:ext cx="5232400" cy="3924300"/>
          </a:xfrm>
          <a:prstGeom prst="rect">
            <a:avLst/>
          </a:prstGeom>
          <a:noFill/>
          <a:extLst>
            <a:ext uri="{909E8E84-426E-40DD-AFC4-6F175D3DCCD1}">
              <a14:hiddenFill xmlns:a14="http://schemas.microsoft.com/office/drawing/2010/main">
                <a:solidFill>
                  <a:srgbClr val="FFFFFF"/>
                </a:solidFill>
              </a14:hiddenFill>
            </a:ext>
          </a:extLst>
        </p:spPr>
      </p:pic>
      <p:sp>
        <p:nvSpPr>
          <p:cNvPr id="218115" name="Rectangle 3"/>
          <p:cNvSpPr>
            <a:spLocks noChangeArrowheads="1"/>
          </p:cNvSpPr>
          <p:nvPr/>
        </p:nvSpPr>
        <p:spPr bwMode="auto">
          <a:xfrm>
            <a:off x="3695700" y="304800"/>
            <a:ext cx="1955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Coleus</a:t>
            </a:r>
          </a:p>
        </p:txBody>
      </p:sp>
      <p:sp>
        <p:nvSpPr>
          <p:cNvPr id="218116" name="Rectangle 4"/>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Tolerates wet soils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24 – 30 inches tall</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Shade/part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to 10-inch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Must deadhead</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Pinch at transplant</a:t>
            </a:r>
          </a:p>
          <a:p>
            <a:pPr>
              <a:lnSpc>
                <a:spcPct val="70000"/>
              </a:lnSpc>
              <a:spcBef>
                <a:spcPct val="5000"/>
              </a:spcBef>
            </a:pPr>
            <a:r>
              <a:rPr lang="en-US" altLang="en-US" sz="2000" i="0">
                <a:solidFill>
                  <a:schemeClr val="bg1"/>
                </a:solidFill>
                <a:latin typeface="Bernhard Modern Roman" charset="0"/>
              </a:rPr>
              <a:t>	Mildew</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218117" name="Rectangle 5"/>
          <p:cNvSpPr>
            <a:spLocks noChangeArrowheads="1"/>
          </p:cNvSpPr>
          <p:nvPr/>
        </p:nvSpPr>
        <p:spPr bwMode="auto">
          <a:xfrm>
            <a:off x="4876800" y="5997575"/>
            <a:ext cx="3154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Coleus</a:t>
            </a:r>
            <a:r>
              <a:rPr lang="en-US" altLang="en-US" sz="2400" i="0">
                <a:solidFill>
                  <a:schemeClr val="hlink"/>
                </a:solidFill>
                <a:latin typeface="GoudyOlSt BT" charset="0"/>
              </a:rPr>
              <a:t> ‘</a:t>
            </a:r>
            <a:r>
              <a:rPr lang="en-US" altLang="en-US" sz="2800" i="0">
                <a:solidFill>
                  <a:schemeClr val="hlink"/>
                </a:solidFill>
                <a:latin typeface="GoudyOlSt BT" charset="0"/>
              </a:rPr>
              <a:t>Wizard Mix’</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DCE7101-9004-7140-870D-BF4B62AD5F91}" type="slidenum">
              <a:rPr lang="en-US" altLang="en-US"/>
              <a:pPr/>
              <a:t>72</a:t>
            </a:fld>
            <a:endParaRPr lang="en-US" altLang="en-US"/>
          </a:p>
        </p:txBody>
      </p:sp>
      <p:pic>
        <p:nvPicPr>
          <p:cNvPr id="95235" name="Picture 3" descr="COLE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00200"/>
            <a:ext cx="5105400" cy="4278313"/>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4"/>
          <p:cNvSpPr>
            <a:spLocks noChangeArrowheads="1"/>
          </p:cNvSpPr>
          <p:nvPr/>
        </p:nvSpPr>
        <p:spPr bwMode="auto">
          <a:xfrm>
            <a:off x="2681288" y="304800"/>
            <a:ext cx="3987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Polkadot Plant</a:t>
            </a:r>
          </a:p>
        </p:txBody>
      </p:sp>
      <p:sp>
        <p:nvSpPr>
          <p:cNvPr id="95237" name="Rectangle 5"/>
          <p:cNvSpPr>
            <a:spLocks noChangeArrowheads="1"/>
          </p:cNvSpPr>
          <p:nvPr/>
        </p:nvSpPr>
        <p:spPr bwMode="auto">
          <a:xfrm>
            <a:off x="5334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Colorful foliage</a:t>
            </a:r>
          </a:p>
          <a:p>
            <a:pPr>
              <a:lnSpc>
                <a:spcPct val="70000"/>
              </a:lnSpc>
              <a:spcBef>
                <a:spcPct val="5000"/>
              </a:spcBef>
            </a:pPr>
            <a:r>
              <a:rPr lang="en-US" altLang="en-US" sz="2000" i="0">
                <a:solidFill>
                  <a:schemeClr val="bg1"/>
                </a:solidFill>
                <a:latin typeface="Bernhard Modern Roman" charset="0"/>
              </a:rPr>
              <a:t>	Rapid growth</a:t>
            </a:r>
          </a:p>
          <a:p>
            <a:pPr>
              <a:lnSpc>
                <a:spcPct val="70000"/>
              </a:lnSpc>
              <a:spcBef>
                <a:spcPct val="5000"/>
              </a:spcBef>
            </a:pPr>
            <a:r>
              <a:rPr lang="en-US" altLang="en-US" sz="2000" i="0">
                <a:solidFill>
                  <a:schemeClr val="bg1"/>
                </a:solidFill>
                <a:latin typeface="Bernhard Modern Roman" charset="0"/>
              </a:rPr>
              <a:t>	12-18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shade/sun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8 -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Mealy bugs</a:t>
            </a:r>
          </a:p>
          <a:p>
            <a:pPr>
              <a:lnSpc>
                <a:spcPct val="70000"/>
              </a:lnSpc>
              <a:spcBef>
                <a:spcPct val="5000"/>
              </a:spcBef>
            </a:pPr>
            <a:r>
              <a:rPr lang="en-US" altLang="en-US" sz="2000" i="0">
                <a:solidFill>
                  <a:schemeClr val="bg1"/>
                </a:solidFill>
                <a:latin typeface="Bernhard Modern Roman" charset="0"/>
              </a:rPr>
              <a:t>	Summer trimming</a:t>
            </a:r>
          </a:p>
          <a:p>
            <a:pPr>
              <a:lnSpc>
                <a:spcPct val="70000"/>
              </a:lnSpc>
              <a:spcBef>
                <a:spcPct val="5000"/>
              </a:spcBef>
            </a:pPr>
            <a:r>
              <a:rPr lang="en-US" altLang="en-US" sz="2000" i="0">
                <a:solidFill>
                  <a:schemeClr val="bg1"/>
                </a:solidFill>
                <a:latin typeface="Bernhard Modern Roman" charset="0"/>
              </a:rPr>
              <a:t>	Deadheading</a:t>
            </a:r>
            <a:endParaRPr lang="en-US" altLang="en-US" i="0">
              <a:solidFill>
                <a:schemeClr val="hlink"/>
              </a:solidFill>
              <a:latin typeface="GoudyOlSt BT" charset="0"/>
            </a:endParaRPr>
          </a:p>
        </p:txBody>
      </p:sp>
      <p:sp>
        <p:nvSpPr>
          <p:cNvPr id="95238" name="Rectangle 6"/>
          <p:cNvSpPr>
            <a:spLocks noChangeArrowheads="1"/>
          </p:cNvSpPr>
          <p:nvPr/>
        </p:nvSpPr>
        <p:spPr bwMode="auto">
          <a:xfrm>
            <a:off x="4038600" y="60198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800">
                <a:solidFill>
                  <a:schemeClr val="hlink"/>
                </a:solidFill>
                <a:latin typeface="GoudyOlSt BT" charset="0"/>
              </a:rPr>
              <a:t>Hypoestes phyllostachya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F464D90D-B55A-8640-8D3E-8BE5952EFDB4}" type="slidenum">
              <a:rPr lang="en-US" altLang="en-US"/>
              <a:pPr/>
              <a:t>73</a:t>
            </a:fld>
            <a:endParaRPr lang="en-US" altLang="en-US"/>
          </a:p>
        </p:txBody>
      </p:sp>
      <p:pic>
        <p:nvPicPr>
          <p:cNvPr id="101380" name="Picture 4" descr="PLANT-508F"/>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124200" y="15240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1381" name="Rectangle 5"/>
          <p:cNvSpPr>
            <a:spLocks noChangeArrowheads="1"/>
          </p:cNvSpPr>
          <p:nvPr/>
        </p:nvSpPr>
        <p:spPr bwMode="auto">
          <a:xfrm>
            <a:off x="3565525" y="304800"/>
            <a:ext cx="22177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Torenia</a:t>
            </a:r>
          </a:p>
        </p:txBody>
      </p:sp>
      <p:sp>
        <p:nvSpPr>
          <p:cNvPr id="101382"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12 - 24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Partial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Fades in bright sun</a:t>
            </a:r>
          </a:p>
          <a:p>
            <a:pPr>
              <a:lnSpc>
                <a:spcPct val="70000"/>
              </a:lnSpc>
              <a:spcBef>
                <a:spcPct val="5000"/>
              </a:spcBef>
            </a:pPr>
            <a:r>
              <a:rPr lang="en-US" altLang="en-US" sz="2000" i="0">
                <a:solidFill>
                  <a:schemeClr val="bg1"/>
                </a:solidFill>
                <a:latin typeface="Bernhard Modern Roman" charset="0"/>
              </a:rPr>
              <a:t>	</a:t>
            </a:r>
            <a:endParaRPr lang="en-US" altLang="en-US" i="0">
              <a:solidFill>
                <a:schemeClr val="hlink"/>
              </a:solidFill>
              <a:latin typeface="GoudyOlSt BT" charset="0"/>
            </a:endParaRPr>
          </a:p>
        </p:txBody>
      </p:sp>
      <p:sp>
        <p:nvSpPr>
          <p:cNvPr id="101383" name="Rectangle 7"/>
          <p:cNvSpPr>
            <a:spLocks noChangeArrowheads="1"/>
          </p:cNvSpPr>
          <p:nvPr/>
        </p:nvSpPr>
        <p:spPr bwMode="auto">
          <a:xfrm>
            <a:off x="4267200" y="5791200"/>
            <a:ext cx="2651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Torenia fournieri</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2FED287-2337-0546-AF12-7404F66F6013}" type="slidenum">
              <a:rPr lang="en-US" altLang="en-US"/>
              <a:pPr/>
              <a:t>74</a:t>
            </a:fld>
            <a:endParaRPr lang="en-US" altLang="en-US"/>
          </a:p>
        </p:txBody>
      </p:sp>
      <p:pic>
        <p:nvPicPr>
          <p:cNvPr id="104453" name="Picture 5" descr="strobilant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0"/>
            <a:ext cx="3784600" cy="43640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Rectangle 6"/>
          <p:cNvSpPr>
            <a:spLocks noChangeArrowheads="1"/>
          </p:cNvSpPr>
          <p:nvPr/>
        </p:nvSpPr>
        <p:spPr bwMode="auto">
          <a:xfrm>
            <a:off x="2752725" y="304800"/>
            <a:ext cx="38465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Persian Shield</a:t>
            </a:r>
          </a:p>
        </p:txBody>
      </p:sp>
      <p:sp>
        <p:nvSpPr>
          <p:cNvPr id="104455" name="Rectangle 7"/>
          <p:cNvSpPr>
            <a:spLocks noChangeArrowheads="1"/>
          </p:cNvSpPr>
          <p:nvPr/>
        </p:nvSpPr>
        <p:spPr bwMode="auto">
          <a:xfrm>
            <a:off x="6858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Mounding</a:t>
            </a:r>
          </a:p>
          <a:p>
            <a:pPr>
              <a:lnSpc>
                <a:spcPct val="70000"/>
              </a:lnSpc>
              <a:spcBef>
                <a:spcPct val="5000"/>
              </a:spcBef>
            </a:pPr>
            <a:r>
              <a:rPr lang="en-US" altLang="en-US" sz="2000" i="0">
                <a:solidFill>
                  <a:schemeClr val="bg1"/>
                </a:solidFill>
                <a:latin typeface="Bernhard Modern Roman" charset="0"/>
              </a:rPr>
              <a:t>	24 - 36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 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12 - 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Inconspicuous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Mealy bugs</a:t>
            </a:r>
          </a:p>
          <a:p>
            <a:pPr>
              <a:lnSpc>
                <a:spcPct val="70000"/>
              </a:lnSpc>
              <a:spcBef>
                <a:spcPct val="5000"/>
              </a:spcBef>
            </a:pPr>
            <a:r>
              <a:rPr lang="en-US" altLang="en-US" sz="2000" i="0">
                <a:solidFill>
                  <a:schemeClr val="bg1"/>
                </a:solidFill>
                <a:latin typeface="Bernhard Modern Roman" charset="0"/>
              </a:rPr>
              <a:t>	Fades in bright sun</a:t>
            </a:r>
          </a:p>
          <a:p>
            <a:pPr>
              <a:lnSpc>
                <a:spcPct val="70000"/>
              </a:lnSpc>
              <a:spcBef>
                <a:spcPct val="5000"/>
              </a:spcBef>
            </a:pPr>
            <a:endParaRPr lang="en-US" altLang="en-US" i="0">
              <a:solidFill>
                <a:schemeClr val="hlink"/>
              </a:solidFill>
              <a:latin typeface="GoudyOlSt BT" charset="0"/>
            </a:endParaRPr>
          </a:p>
        </p:txBody>
      </p:sp>
      <p:sp>
        <p:nvSpPr>
          <p:cNvPr id="104456" name="Rectangle 8"/>
          <p:cNvSpPr>
            <a:spLocks noChangeArrowheads="1"/>
          </p:cNvSpPr>
          <p:nvPr/>
        </p:nvSpPr>
        <p:spPr bwMode="auto">
          <a:xfrm>
            <a:off x="4114800" y="5943600"/>
            <a:ext cx="3621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Strobilanthes dyerianus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649BE52-24D0-8548-AD7A-D2E7056D2E05}" type="slidenum">
              <a:rPr lang="en-US" altLang="en-US"/>
              <a:pPr/>
              <a:t>75</a:t>
            </a:fld>
            <a:endParaRPr lang="en-US" altLang="en-US"/>
          </a:p>
        </p:txBody>
      </p:sp>
      <p:sp>
        <p:nvSpPr>
          <p:cNvPr id="100356" name="Rectangle 4"/>
          <p:cNvSpPr>
            <a:spLocks noChangeArrowheads="1"/>
          </p:cNvSpPr>
          <p:nvPr/>
        </p:nvSpPr>
        <p:spPr bwMode="auto">
          <a:xfrm>
            <a:off x="2362200" y="304800"/>
            <a:ext cx="4211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GoudyOlSt BT" charset="0"/>
              </a:rPr>
              <a:t>Native Impatiens</a:t>
            </a:r>
          </a:p>
        </p:txBody>
      </p:sp>
      <p:pic>
        <p:nvPicPr>
          <p:cNvPr id="100358" name="Picture 6" descr="NativeImpatie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029200" cy="4105275"/>
          </a:xfrm>
          <a:prstGeom prst="rect">
            <a:avLst/>
          </a:prstGeom>
          <a:noFill/>
          <a:extLst>
            <a:ext uri="{909E8E84-426E-40DD-AFC4-6F175D3DCCD1}">
              <a14:hiddenFill xmlns:a14="http://schemas.microsoft.com/office/drawing/2010/main">
                <a:solidFill>
                  <a:srgbClr val="FFFFFF"/>
                </a:solidFill>
              </a14:hiddenFill>
            </a:ext>
          </a:extLst>
        </p:spPr>
      </p:pic>
      <p:sp>
        <p:nvSpPr>
          <p:cNvPr id="100360" name="Rectangle 8"/>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Mounding habit</a:t>
            </a:r>
          </a:p>
          <a:p>
            <a:pPr>
              <a:lnSpc>
                <a:spcPct val="70000"/>
              </a:lnSpc>
              <a:spcBef>
                <a:spcPct val="5000"/>
              </a:spcBef>
            </a:pPr>
            <a:r>
              <a:rPr lang="en-US" altLang="en-US" sz="2000" i="0">
                <a:solidFill>
                  <a:schemeClr val="bg1"/>
                </a:solidFill>
                <a:latin typeface="Bernhard Modern Roman" charset="0"/>
              </a:rPr>
              <a:t>	36 – 56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8-inch centers </a:t>
            </a:r>
          </a:p>
          <a:p>
            <a:pPr>
              <a:lnSpc>
                <a:spcPct val="70000"/>
              </a:lnSpc>
              <a:spcBef>
                <a:spcPct val="5000"/>
              </a:spcBef>
            </a:pPr>
            <a:r>
              <a:rPr lang="en-US" altLang="en-US" sz="2000" i="0">
                <a:solidFill>
                  <a:schemeClr val="bg1"/>
                </a:solidFill>
                <a:latin typeface="Bernhard Modern Roman" charset="0"/>
              </a:rPr>
              <a:t>	Random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Low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July</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Reseeds</a:t>
            </a:r>
          </a:p>
          <a:p>
            <a:pPr>
              <a:lnSpc>
                <a:spcPct val="70000"/>
              </a:lnSpc>
              <a:spcBef>
                <a:spcPct val="5000"/>
              </a:spcBef>
            </a:pPr>
            <a:r>
              <a:rPr lang="en-US" altLang="en-US" sz="2000" i="0">
                <a:solidFill>
                  <a:schemeClr val="bg1"/>
                </a:solidFill>
                <a:latin typeface="Bernhard Modern Roman" charset="0"/>
              </a:rPr>
              <a:t>	Needs moist soil</a:t>
            </a:r>
          </a:p>
          <a:p>
            <a:pPr>
              <a:lnSpc>
                <a:spcPct val="70000"/>
              </a:lnSpc>
              <a:spcBef>
                <a:spcPct val="5000"/>
              </a:spcBef>
            </a:pPr>
            <a:endParaRPr lang="en-US" altLang="en-US" i="0">
              <a:solidFill>
                <a:schemeClr val="hlink"/>
              </a:solidFill>
              <a:latin typeface="GoudyOlSt BT" charset="0"/>
            </a:endParaRPr>
          </a:p>
        </p:txBody>
      </p:sp>
      <p:sp>
        <p:nvSpPr>
          <p:cNvPr id="100361" name="Rectangle 9"/>
          <p:cNvSpPr>
            <a:spLocks noChangeArrowheads="1"/>
          </p:cNvSpPr>
          <p:nvPr/>
        </p:nvSpPr>
        <p:spPr bwMode="auto">
          <a:xfrm>
            <a:off x="4495800" y="5818188"/>
            <a:ext cx="2862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Impatiens capensis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5C952BD9-DB0B-A147-AF2F-E975397F5563}" type="slidenum">
              <a:rPr lang="en-US" altLang="en-US"/>
              <a:pPr/>
              <a:t>76</a:t>
            </a:fld>
            <a:endParaRPr lang="en-US" altLang="en-US"/>
          </a:p>
        </p:txBody>
      </p:sp>
      <p:sp>
        <p:nvSpPr>
          <p:cNvPr id="80898" name="Rectangle 2"/>
          <p:cNvSpPr>
            <a:spLocks noGrp="1" noChangeArrowheads="1"/>
          </p:cNvSpPr>
          <p:nvPr>
            <p:ph type="title"/>
          </p:nvPr>
        </p:nvSpPr>
        <p:spPr>
          <a:xfrm>
            <a:off x="228600" y="381000"/>
            <a:ext cx="8534400" cy="762000"/>
          </a:xfrm>
        </p:spPr>
        <p:txBody>
          <a:bodyPr/>
          <a:lstStyle/>
          <a:p>
            <a:r>
              <a:rPr lang="en-US" altLang="en-US" b="1">
                <a:solidFill>
                  <a:srgbClr val="FFFF00"/>
                </a:solidFill>
                <a:latin typeface="GoudyOlSt BT" charset="0"/>
              </a:rPr>
              <a:t>Annuals for Fall &amp; Early Spring</a:t>
            </a:r>
            <a:endParaRPr lang="en-US" altLang="en-US" b="1" i="1">
              <a:solidFill>
                <a:srgbClr val="FFFF00"/>
              </a:solidFill>
              <a:latin typeface="GoudyOlSt BT" charset="0"/>
            </a:endParaRPr>
          </a:p>
        </p:txBody>
      </p:sp>
      <p:sp>
        <p:nvSpPr>
          <p:cNvPr id="80899"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pic>
        <p:nvPicPr>
          <p:cNvPr id="80902" name="Picture 6" descr="fall32"/>
          <p:cNvPicPr>
            <a:picLocks noChangeAspect="1" noChangeArrowheads="1"/>
          </p:cNvPicPr>
          <p:nvPr/>
        </p:nvPicPr>
        <p:blipFill>
          <a:blip r:embed="rId3">
            <a:lum bright="-4000" contrast="30000"/>
            <a:extLst>
              <a:ext uri="{28A0092B-C50C-407E-A947-70E740481C1C}">
                <a14:useLocalDpi xmlns:a14="http://schemas.microsoft.com/office/drawing/2010/main" val="0"/>
              </a:ext>
            </a:extLst>
          </a:blip>
          <a:srcRect/>
          <a:stretch>
            <a:fillRect/>
          </a:stretch>
        </p:blipFill>
        <p:spPr bwMode="auto">
          <a:xfrm>
            <a:off x="1219200" y="13716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80905" name="Rectangle 9"/>
          <p:cNvSpPr>
            <a:spLocks noGrp="1" noChangeArrowheads="1"/>
          </p:cNvSpPr>
          <p:nvPr>
            <p:ph sz="quarter" idx="3"/>
          </p:nvPr>
        </p:nvSpPr>
        <p:spPr>
          <a:xfrm>
            <a:off x="533400" y="6019800"/>
            <a:ext cx="7543800" cy="533400"/>
          </a:xfrm>
          <a:noFill/>
          <a:ln/>
        </p:spPr>
        <p:txBody>
          <a:bodyPr/>
          <a:lstStyle/>
          <a:p>
            <a:pPr algn="ctr">
              <a:buFontTx/>
              <a:buNone/>
            </a:pPr>
            <a:r>
              <a:rPr lang="en-US" altLang="en-US" sz="2400" b="1">
                <a:solidFill>
                  <a:schemeClr val="bg1"/>
                </a:solidFill>
                <a:latin typeface="GoudyOlSt BT" charset="0"/>
              </a:rPr>
              <a:t>Dr. Thomas’s Deck In Winter Without Annuals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12B1014-83D8-FC4D-97F6-30493309E76D}" type="slidenum">
              <a:rPr lang="en-US" altLang="en-US"/>
              <a:pPr/>
              <a:t>77</a:t>
            </a:fld>
            <a:endParaRPr lang="en-US" altLang="en-US"/>
          </a:p>
        </p:txBody>
      </p:sp>
      <p:sp>
        <p:nvSpPr>
          <p:cNvPr id="222210" name="Rectangle 1026"/>
          <p:cNvSpPr>
            <a:spLocks noChangeArrowheads="1"/>
          </p:cNvSpPr>
          <p:nvPr/>
        </p:nvSpPr>
        <p:spPr bwMode="auto">
          <a:xfrm>
            <a:off x="3476625" y="304800"/>
            <a:ext cx="23971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Alyssum</a:t>
            </a:r>
          </a:p>
        </p:txBody>
      </p:sp>
      <p:sp>
        <p:nvSpPr>
          <p:cNvPr id="222211" name="Rectangle 1027"/>
          <p:cNvSpPr>
            <a:spLocks noChangeArrowheads="1"/>
          </p:cNvSpPr>
          <p:nvPr/>
        </p:nvSpPr>
        <p:spPr bwMode="auto">
          <a:xfrm>
            <a:off x="457200" y="1219200"/>
            <a:ext cx="289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Groundcover</a:t>
            </a:r>
          </a:p>
          <a:p>
            <a:pPr>
              <a:lnSpc>
                <a:spcPct val="70000"/>
              </a:lnSpc>
              <a:spcBef>
                <a:spcPct val="5000"/>
              </a:spcBef>
            </a:pPr>
            <a:r>
              <a:rPr lang="en-US" altLang="en-US" sz="2000" i="0">
                <a:solidFill>
                  <a:schemeClr val="bg1"/>
                </a:solidFill>
                <a:latin typeface="Bernhard Modern Roman" charset="0"/>
              </a:rPr>
              <a:t>	6 - 10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Apr-June, Sept/Oct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Declines in heat if dry</a:t>
            </a:r>
          </a:p>
          <a:p>
            <a:pPr>
              <a:lnSpc>
                <a:spcPct val="70000"/>
              </a:lnSpc>
              <a:spcBef>
                <a:spcPct val="5000"/>
              </a:spcBef>
            </a:pPr>
            <a:endParaRPr lang="en-US" altLang="en-US" i="0">
              <a:solidFill>
                <a:schemeClr val="hlink"/>
              </a:solidFill>
              <a:latin typeface="GoudyOlSt BT" charset="0"/>
            </a:endParaRPr>
          </a:p>
        </p:txBody>
      </p:sp>
      <p:sp>
        <p:nvSpPr>
          <p:cNvPr id="222212" name="Rectangle 1028"/>
          <p:cNvSpPr>
            <a:spLocks noChangeArrowheads="1"/>
          </p:cNvSpPr>
          <p:nvPr/>
        </p:nvSpPr>
        <p:spPr bwMode="auto">
          <a:xfrm>
            <a:off x="4572000" y="5665788"/>
            <a:ext cx="299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Lobularia maritima</a:t>
            </a:r>
          </a:p>
        </p:txBody>
      </p:sp>
      <p:pic>
        <p:nvPicPr>
          <p:cNvPr id="222213" name="Picture 1029" descr="Alys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5105400" cy="383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2E62928-17E3-1F40-BE3F-9304E46B7CD8}" type="slidenum">
              <a:rPr lang="en-US" altLang="en-US"/>
              <a:pPr/>
              <a:t>78</a:t>
            </a:fld>
            <a:endParaRPr lang="en-US" altLang="en-US"/>
          </a:p>
        </p:txBody>
      </p:sp>
      <p:pic>
        <p:nvPicPr>
          <p:cNvPr id="109571" name="Picture 3" descr="PA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5435600" cy="4076700"/>
          </a:xfrm>
          <a:prstGeom prst="rect">
            <a:avLst/>
          </a:prstGeom>
          <a:noFill/>
          <a:extLst>
            <a:ext uri="{909E8E84-426E-40DD-AFC4-6F175D3DCCD1}">
              <a14:hiddenFill xmlns:a14="http://schemas.microsoft.com/office/drawing/2010/main">
                <a:solidFill>
                  <a:srgbClr val="FFFFFF"/>
                </a:solidFill>
              </a14:hiddenFill>
            </a:ext>
          </a:extLst>
        </p:spPr>
      </p:pic>
      <p:sp>
        <p:nvSpPr>
          <p:cNvPr id="109572" name="Rectangle 4"/>
          <p:cNvSpPr>
            <a:spLocks noChangeArrowheads="1"/>
          </p:cNvSpPr>
          <p:nvPr/>
        </p:nvSpPr>
        <p:spPr bwMode="auto">
          <a:xfrm>
            <a:off x="3835400" y="304800"/>
            <a:ext cx="16875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Pansy</a:t>
            </a:r>
          </a:p>
        </p:txBody>
      </p:sp>
      <p:sp>
        <p:nvSpPr>
          <p:cNvPr id="109573" name="Rectangle 5"/>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Frost resistant</a:t>
            </a:r>
          </a:p>
          <a:p>
            <a:pPr>
              <a:lnSpc>
                <a:spcPct val="70000"/>
              </a:lnSpc>
              <a:spcBef>
                <a:spcPct val="5000"/>
              </a:spcBef>
            </a:pPr>
            <a:r>
              <a:rPr lang="en-US" altLang="en-US" sz="2000" i="0">
                <a:solidFill>
                  <a:schemeClr val="bg1"/>
                </a:solidFill>
                <a:latin typeface="Bernhard Modern Roman" charset="0"/>
              </a:rPr>
              <a:t>	7 - 10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Requires deer</a:t>
            </a:r>
          </a:p>
          <a:p>
            <a:pPr>
              <a:lnSpc>
                <a:spcPct val="70000"/>
              </a:lnSpc>
              <a:spcBef>
                <a:spcPct val="5000"/>
              </a:spcBef>
            </a:pPr>
            <a:r>
              <a:rPr lang="en-US" altLang="en-US" sz="2000" i="0">
                <a:solidFill>
                  <a:schemeClr val="bg1"/>
                </a:solidFill>
                <a:latin typeface="Bernhard Modern Roman" charset="0"/>
              </a:rPr>
              <a:t>        protection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August-May</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Caterpillars</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109574" name="Rectangle 6"/>
          <p:cNvSpPr>
            <a:spLocks noChangeArrowheads="1"/>
          </p:cNvSpPr>
          <p:nvPr/>
        </p:nvSpPr>
        <p:spPr bwMode="auto">
          <a:xfrm>
            <a:off x="4419600" y="5741988"/>
            <a:ext cx="2871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Viola wittrockiana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9E7F5DC-ABC5-374A-93BD-8319DA298E15}" type="slidenum">
              <a:rPr lang="en-US" altLang="en-US"/>
              <a:pPr/>
              <a:t>79</a:t>
            </a:fld>
            <a:endParaRPr lang="en-US" altLang="en-US"/>
          </a:p>
        </p:txBody>
      </p:sp>
      <p:sp>
        <p:nvSpPr>
          <p:cNvPr id="148482" name="Rectangle 2"/>
          <p:cNvSpPr>
            <a:spLocks noChangeArrowheads="1"/>
          </p:cNvSpPr>
          <p:nvPr/>
        </p:nvSpPr>
        <p:spPr bwMode="auto">
          <a:xfrm>
            <a:off x="3733800" y="304800"/>
            <a:ext cx="1668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GoudyOlSt BT" charset="0"/>
              </a:rPr>
              <a:t>Violas</a:t>
            </a:r>
          </a:p>
        </p:txBody>
      </p:sp>
      <p:pic>
        <p:nvPicPr>
          <p:cNvPr id="148484" name="Picture 4" descr="Image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752600"/>
            <a:ext cx="4953000" cy="4238625"/>
          </a:xfrm>
          <a:prstGeom prst="rect">
            <a:avLst/>
          </a:prstGeom>
          <a:noFill/>
          <a:extLst>
            <a:ext uri="{909E8E84-426E-40DD-AFC4-6F175D3DCCD1}">
              <a14:hiddenFill xmlns:a14="http://schemas.microsoft.com/office/drawing/2010/main">
                <a:solidFill>
                  <a:srgbClr val="FFFFFF"/>
                </a:solidFill>
              </a14:hiddenFill>
            </a:ext>
          </a:extLst>
        </p:spPr>
      </p:pic>
      <p:sp>
        <p:nvSpPr>
          <p:cNvPr id="148486"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Frost resistant</a:t>
            </a:r>
          </a:p>
          <a:p>
            <a:pPr>
              <a:lnSpc>
                <a:spcPct val="70000"/>
              </a:lnSpc>
              <a:spcBef>
                <a:spcPct val="5000"/>
              </a:spcBef>
            </a:pPr>
            <a:r>
              <a:rPr lang="en-US" altLang="en-US" sz="2000" i="0">
                <a:solidFill>
                  <a:schemeClr val="bg1"/>
                </a:solidFill>
                <a:latin typeface="Bernhard Modern Roman" charset="0"/>
              </a:rPr>
              <a:t>	7 – 10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August-May</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Caterpillars</a:t>
            </a:r>
          </a:p>
          <a:p>
            <a:pPr>
              <a:lnSpc>
                <a:spcPct val="70000"/>
              </a:lnSpc>
              <a:spcBef>
                <a:spcPct val="5000"/>
              </a:spcBef>
            </a:pPr>
            <a:r>
              <a:rPr lang="en-US" altLang="en-US" sz="2000" i="0">
                <a:solidFill>
                  <a:srgbClr val="FFFF00"/>
                </a:solidFill>
                <a:latin typeface="Bernhard Modern Roman" charset="0"/>
              </a:rPr>
              <a:t>	</a:t>
            </a:r>
            <a:endParaRPr lang="en-US" altLang="en-US" sz="2000" i="0">
              <a:solidFill>
                <a:schemeClr val="bg1"/>
              </a:solidFill>
              <a:latin typeface="Bernhard Modern Roman" charset="0"/>
            </a:endParaRPr>
          </a:p>
          <a:p>
            <a:pPr>
              <a:lnSpc>
                <a:spcPct val="70000"/>
              </a:lnSpc>
              <a:spcBef>
                <a:spcPct val="5000"/>
              </a:spcBef>
            </a:pPr>
            <a:endParaRPr lang="en-US" altLang="en-US" i="0">
              <a:solidFill>
                <a:schemeClr val="hlink"/>
              </a:solidFill>
              <a:latin typeface="GoudyOlSt BT" charset="0"/>
            </a:endParaRPr>
          </a:p>
        </p:txBody>
      </p:sp>
      <p:sp>
        <p:nvSpPr>
          <p:cNvPr id="148487" name="Rectangle 7"/>
          <p:cNvSpPr>
            <a:spLocks noChangeArrowheads="1"/>
          </p:cNvSpPr>
          <p:nvPr/>
        </p:nvSpPr>
        <p:spPr bwMode="auto">
          <a:xfrm>
            <a:off x="4572000" y="6019800"/>
            <a:ext cx="2871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Viola wittrockiana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E672069-9CC8-6C4D-BCCA-4E6398CAA08F}" type="slidenum">
              <a:rPr lang="en-US" altLang="en-US"/>
              <a:pPr/>
              <a:t>8</a:t>
            </a:fld>
            <a:endParaRPr lang="en-US" altLang="en-US"/>
          </a:p>
        </p:txBody>
      </p:sp>
      <p:sp>
        <p:nvSpPr>
          <p:cNvPr id="223235" name="Text Box 3"/>
          <p:cNvSpPr txBox="1">
            <a:spLocks noChangeArrowheads="1"/>
          </p:cNvSpPr>
          <p:nvPr/>
        </p:nvSpPr>
        <p:spPr bwMode="auto">
          <a:xfrm>
            <a:off x="2438400" y="228600"/>
            <a:ext cx="4021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i="0">
                <a:solidFill>
                  <a:srgbClr val="FFFF00"/>
                </a:solidFill>
              </a:rPr>
              <a:t>Terms To Review</a:t>
            </a:r>
          </a:p>
        </p:txBody>
      </p:sp>
      <p:sp>
        <p:nvSpPr>
          <p:cNvPr id="223236" name="Text Box 4"/>
          <p:cNvSpPr txBox="1">
            <a:spLocks noChangeArrowheads="1"/>
          </p:cNvSpPr>
          <p:nvPr/>
        </p:nvSpPr>
        <p:spPr bwMode="auto">
          <a:xfrm>
            <a:off x="381000" y="1143000"/>
            <a:ext cx="85725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0" i="0">
                <a:solidFill>
                  <a:srgbClr val="FFFF00"/>
                </a:solidFill>
              </a:rPr>
              <a:t>Dead-heading:</a:t>
            </a:r>
            <a:r>
              <a:rPr lang="en-US" altLang="en-US" b="0" i="0"/>
              <a:t>		Removal of spent flowers before seed develops.</a:t>
            </a:r>
          </a:p>
          <a:p>
            <a:endParaRPr lang="en-US" altLang="en-US" b="0" i="0"/>
          </a:p>
          <a:p>
            <a:r>
              <a:rPr lang="en-US" altLang="en-US" b="0" i="0">
                <a:solidFill>
                  <a:srgbClr val="FFFF00"/>
                </a:solidFill>
              </a:rPr>
              <a:t>Random Seeding:</a:t>
            </a:r>
            <a:r>
              <a:rPr lang="en-US" altLang="en-US" b="0" i="0"/>
              <a:t>		Seeds broadcast in fall or spring without pattern.</a:t>
            </a:r>
          </a:p>
          <a:p>
            <a:endParaRPr lang="en-US" altLang="en-US" b="0" i="0"/>
          </a:p>
          <a:p>
            <a:r>
              <a:rPr lang="en-US" altLang="en-US" b="0" i="0">
                <a:solidFill>
                  <a:srgbClr val="FFFF00"/>
                </a:solidFill>
              </a:rPr>
              <a:t>Drought Tolerant:</a:t>
            </a:r>
            <a:r>
              <a:rPr lang="en-US" altLang="en-US" b="0" i="0"/>
              <a:t>	Plant recovers (grows/blooms) after prolonged drought.</a:t>
            </a:r>
          </a:p>
          <a:p>
            <a:endParaRPr lang="en-US" altLang="en-US" b="0" i="0"/>
          </a:p>
          <a:p>
            <a:r>
              <a:rPr lang="en-US" altLang="en-US" b="0" i="0">
                <a:solidFill>
                  <a:srgbClr val="FFFF00"/>
                </a:solidFill>
              </a:rPr>
              <a:t>Fertility:   Heavy		</a:t>
            </a:r>
            <a:r>
              <a:rPr lang="en-US" altLang="en-US" b="0" i="0"/>
              <a:t>3-4 applications : 1 lb of 10-10-10/100 sq. ft. / season.</a:t>
            </a:r>
          </a:p>
          <a:p>
            <a:endParaRPr lang="en-US" altLang="en-US" b="0" i="0">
              <a:solidFill>
                <a:srgbClr val="FFFF00"/>
              </a:solidFill>
            </a:endParaRPr>
          </a:p>
          <a:p>
            <a:r>
              <a:rPr lang="en-US" altLang="en-US" b="0" i="0">
                <a:solidFill>
                  <a:srgbClr val="FFFF00"/>
                </a:solidFill>
              </a:rPr>
              <a:t>	   Moderate	</a:t>
            </a:r>
            <a:r>
              <a:rPr lang="en-US" altLang="en-US" b="0" i="0"/>
              <a:t>2 applications : 1 lb 10-10-10/100 sq. ft. / season,</a:t>
            </a:r>
          </a:p>
          <a:p>
            <a:r>
              <a:rPr lang="en-US" altLang="en-US" b="0" i="0"/>
              <a:t>				i.e. one at transplant and one mid-season</a:t>
            </a:r>
            <a:r>
              <a:rPr lang="en-US" altLang="en-US" b="0" i="0">
                <a:solidFill>
                  <a:schemeClr val="hlink"/>
                </a:solidFill>
              </a:rPr>
              <a:t>.</a:t>
            </a:r>
          </a:p>
          <a:p>
            <a:endParaRPr lang="en-US" altLang="en-US" b="0" i="0">
              <a:solidFill>
                <a:srgbClr val="FFFF00"/>
              </a:solidFill>
            </a:endParaRPr>
          </a:p>
          <a:p>
            <a:r>
              <a:rPr lang="en-US" altLang="en-US" b="0" i="0">
                <a:solidFill>
                  <a:srgbClr val="FFFF00"/>
                </a:solidFill>
              </a:rPr>
              <a:t>	   Low		</a:t>
            </a:r>
            <a:r>
              <a:rPr lang="en-US" altLang="en-US" b="0" i="0"/>
              <a:t>1 application : 1 lb 10-10-10/100 sq. ft. at transplant </a:t>
            </a:r>
          </a:p>
          <a:p>
            <a:r>
              <a:rPr lang="en-US" altLang="en-US" b="0" i="0"/>
              <a:t>			or in early spring before growth resumes.</a:t>
            </a:r>
          </a:p>
          <a:p>
            <a:endParaRPr lang="en-US" altLang="en-US" b="0" i="0"/>
          </a:p>
          <a:p>
            <a:r>
              <a:rPr lang="en-US" altLang="en-US" b="0" i="0">
                <a:solidFill>
                  <a:srgbClr val="FFFF00"/>
                </a:solidFill>
              </a:rPr>
              <a:t>Pinch at Transplant:</a:t>
            </a:r>
            <a:r>
              <a:rPr lang="en-US" altLang="en-US" b="0" i="0"/>
              <a:t>	Removal of top ¼ inch (including flowers) of the </a:t>
            </a:r>
          </a:p>
          <a:p>
            <a:r>
              <a:rPr lang="en-US" altLang="en-US" b="0" i="0"/>
              <a:t>			terminal growth to promote branching.</a:t>
            </a:r>
          </a:p>
          <a:p>
            <a:endParaRPr lang="en-US" altLang="en-US" b="0" i="0"/>
          </a:p>
          <a:p>
            <a:r>
              <a:rPr lang="en-US" altLang="en-US" b="0" i="0">
                <a:solidFill>
                  <a:srgbClr val="FFFF00"/>
                </a:solidFill>
              </a:rPr>
              <a:t>Inconspicuous Bloom:</a:t>
            </a:r>
            <a:r>
              <a:rPr lang="en-US" altLang="en-US" b="0" i="0"/>
              <a:t>    	Blooms not seen, very small  or unimportant.</a:t>
            </a:r>
            <a:r>
              <a:rPr lang="en-US" altLang="en-US" i="0"/>
              <a:t> </a:t>
            </a:r>
          </a:p>
          <a:p>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62BBB34-CB98-0D45-94BF-B11E95E889E8}" type="slidenum">
              <a:rPr lang="en-US" altLang="en-US"/>
              <a:pPr/>
              <a:t>80</a:t>
            </a:fld>
            <a:endParaRPr lang="en-US" altLang="en-US"/>
          </a:p>
        </p:txBody>
      </p:sp>
      <p:pic>
        <p:nvPicPr>
          <p:cNvPr id="147460" name="Picture 4" descr="CABBAGE"/>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124200" y="1676400"/>
            <a:ext cx="55626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7461" name="Rectangle 5"/>
          <p:cNvSpPr>
            <a:spLocks noChangeArrowheads="1"/>
          </p:cNvSpPr>
          <p:nvPr/>
        </p:nvSpPr>
        <p:spPr bwMode="auto">
          <a:xfrm>
            <a:off x="846138" y="304800"/>
            <a:ext cx="76692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Flowering Cabbage And Kale</a:t>
            </a:r>
          </a:p>
        </p:txBody>
      </p:sp>
      <p:sp>
        <p:nvSpPr>
          <p:cNvPr id="147462"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Foliage color</a:t>
            </a:r>
          </a:p>
          <a:p>
            <a:pPr>
              <a:lnSpc>
                <a:spcPct val="70000"/>
              </a:lnSpc>
              <a:spcBef>
                <a:spcPct val="5000"/>
              </a:spcBef>
            </a:pPr>
            <a:r>
              <a:rPr lang="en-US" altLang="en-US" sz="2000" i="0">
                <a:solidFill>
                  <a:schemeClr val="bg1"/>
                </a:solidFill>
                <a:latin typeface="Bernhard Modern Roman" charset="0"/>
              </a:rPr>
              <a:t>	15 - 20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 bedding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 to 15-inch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August-November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Summer planting</a:t>
            </a:r>
          </a:p>
          <a:p>
            <a:pPr>
              <a:lnSpc>
                <a:spcPct val="70000"/>
              </a:lnSpc>
              <a:spcBef>
                <a:spcPct val="5000"/>
              </a:spcBef>
            </a:pPr>
            <a:r>
              <a:rPr lang="en-US" altLang="en-US" sz="2000" i="0">
                <a:solidFill>
                  <a:schemeClr val="bg1"/>
                </a:solidFill>
                <a:latin typeface="Bernhard Modern Roman" charset="0"/>
              </a:rPr>
              <a:t>	</a:t>
            </a:r>
            <a:endParaRPr lang="en-US" altLang="en-US" i="0">
              <a:solidFill>
                <a:schemeClr val="hlink"/>
              </a:solidFill>
              <a:latin typeface="GoudyOlSt BT" charset="0"/>
            </a:endParaRPr>
          </a:p>
        </p:txBody>
      </p:sp>
      <p:sp>
        <p:nvSpPr>
          <p:cNvPr id="147463" name="Rectangle 7"/>
          <p:cNvSpPr>
            <a:spLocks noChangeArrowheads="1"/>
          </p:cNvSpPr>
          <p:nvPr/>
        </p:nvSpPr>
        <p:spPr bwMode="auto">
          <a:xfrm>
            <a:off x="4724400" y="5818188"/>
            <a:ext cx="2662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Brassica oleracea</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35129E7-6807-6043-88DC-D75B2F851DAB}" type="slidenum">
              <a:rPr lang="en-US" altLang="en-US"/>
              <a:pPr/>
              <a:t>81</a:t>
            </a:fld>
            <a:endParaRPr lang="en-US" altLang="en-US"/>
          </a:p>
        </p:txBody>
      </p:sp>
      <p:sp>
        <p:nvSpPr>
          <p:cNvPr id="110596" name="Rectangle 4"/>
          <p:cNvSpPr>
            <a:spLocks noChangeArrowheads="1"/>
          </p:cNvSpPr>
          <p:nvPr/>
        </p:nvSpPr>
        <p:spPr bwMode="auto">
          <a:xfrm>
            <a:off x="2954338" y="304800"/>
            <a:ext cx="34417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Snapdragons</a:t>
            </a:r>
          </a:p>
        </p:txBody>
      </p:sp>
      <p:sp>
        <p:nvSpPr>
          <p:cNvPr id="110597" name="Rectangle 5"/>
          <p:cNvSpPr>
            <a:spLocks noChangeArrowheads="1"/>
          </p:cNvSpPr>
          <p:nvPr/>
        </p:nvSpPr>
        <p:spPr bwMode="auto">
          <a:xfrm>
            <a:off x="8382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Tall borders</a:t>
            </a:r>
          </a:p>
          <a:p>
            <a:pPr>
              <a:lnSpc>
                <a:spcPct val="70000"/>
              </a:lnSpc>
              <a:spcBef>
                <a:spcPct val="5000"/>
              </a:spcBef>
            </a:pPr>
            <a:r>
              <a:rPr lang="en-US" altLang="en-US" sz="2000" i="0">
                <a:solidFill>
                  <a:schemeClr val="bg1"/>
                </a:solidFill>
                <a:latin typeface="Bernhard Modern Roman" charset="0"/>
              </a:rPr>
              <a:t>	15 – 48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 to 8-inch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Aug-Nov, Apr-May</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Staking/Mildew</a:t>
            </a:r>
          </a:p>
          <a:p>
            <a:pPr>
              <a:lnSpc>
                <a:spcPct val="70000"/>
              </a:lnSpc>
              <a:spcBef>
                <a:spcPct val="5000"/>
              </a:spcBef>
            </a:pPr>
            <a:r>
              <a:rPr lang="en-US" altLang="en-US" sz="2000" i="0">
                <a:solidFill>
                  <a:schemeClr val="bg1"/>
                </a:solidFill>
                <a:latin typeface="Bernhard Modern Roman" charset="0"/>
              </a:rPr>
              <a:t>	</a:t>
            </a:r>
          </a:p>
          <a:p>
            <a:pPr>
              <a:lnSpc>
                <a:spcPct val="70000"/>
              </a:lnSpc>
              <a:spcBef>
                <a:spcPct val="5000"/>
              </a:spcBef>
            </a:pPr>
            <a:endParaRPr lang="en-US" altLang="en-US" i="0">
              <a:solidFill>
                <a:schemeClr val="hlink"/>
              </a:solidFill>
              <a:latin typeface="GoudyOlSt BT" charset="0"/>
            </a:endParaRPr>
          </a:p>
        </p:txBody>
      </p:sp>
      <p:sp>
        <p:nvSpPr>
          <p:cNvPr id="110598" name="Rectangle 6"/>
          <p:cNvSpPr>
            <a:spLocks noChangeArrowheads="1"/>
          </p:cNvSpPr>
          <p:nvPr/>
        </p:nvSpPr>
        <p:spPr bwMode="auto">
          <a:xfrm>
            <a:off x="4572000" y="6019800"/>
            <a:ext cx="2944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Antirrhinum majus</a:t>
            </a:r>
          </a:p>
        </p:txBody>
      </p:sp>
      <p:pic>
        <p:nvPicPr>
          <p:cNvPr id="110599" name="Picture 7" descr="snpdrg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078163" cy="4618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AC16E92-F1E3-AA42-92EF-3311683A0236}" type="slidenum">
              <a:rPr lang="en-US" altLang="en-US"/>
              <a:pPr/>
              <a:t>82</a:t>
            </a:fld>
            <a:endParaRPr lang="en-US" altLang="en-US"/>
          </a:p>
        </p:txBody>
      </p:sp>
      <p:pic>
        <p:nvPicPr>
          <p:cNvPr id="111621" name="Picture 5" descr="MUM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130800" cy="3848100"/>
          </a:xfrm>
          <a:prstGeom prst="rect">
            <a:avLst/>
          </a:prstGeom>
          <a:noFill/>
          <a:extLst>
            <a:ext uri="{909E8E84-426E-40DD-AFC4-6F175D3DCCD1}">
              <a14:hiddenFill xmlns:a14="http://schemas.microsoft.com/office/drawing/2010/main">
                <a:solidFill>
                  <a:srgbClr val="FFFFFF"/>
                </a:solidFill>
              </a14:hiddenFill>
            </a:ext>
          </a:extLst>
        </p:spPr>
      </p:pic>
      <p:sp>
        <p:nvSpPr>
          <p:cNvPr id="111622" name="Rectangle 6"/>
          <p:cNvSpPr>
            <a:spLocks noChangeArrowheads="1"/>
          </p:cNvSpPr>
          <p:nvPr/>
        </p:nvSpPr>
        <p:spPr bwMode="auto">
          <a:xfrm>
            <a:off x="2733675" y="304800"/>
            <a:ext cx="38846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Garden Mums</a:t>
            </a:r>
          </a:p>
        </p:txBody>
      </p:sp>
      <p:sp>
        <p:nvSpPr>
          <p:cNvPr id="111623" name="Rectangle 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Temporary color</a:t>
            </a:r>
          </a:p>
          <a:p>
            <a:pPr>
              <a:lnSpc>
                <a:spcPct val="70000"/>
              </a:lnSpc>
              <a:spcBef>
                <a:spcPct val="5000"/>
              </a:spcBef>
            </a:pPr>
            <a:r>
              <a:rPr lang="en-US" altLang="en-US" sz="2000" i="0">
                <a:solidFill>
                  <a:schemeClr val="bg1"/>
                </a:solidFill>
                <a:latin typeface="Bernhard Modern Roman" charset="0"/>
              </a:rPr>
              <a:t>	15 - 28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 to 16-inch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August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Plant in tight bud</a:t>
            </a:r>
          </a:p>
          <a:p>
            <a:pPr>
              <a:lnSpc>
                <a:spcPct val="70000"/>
              </a:lnSpc>
              <a:spcBef>
                <a:spcPct val="5000"/>
              </a:spcBef>
            </a:pPr>
            <a:endParaRPr lang="en-US" altLang="en-US" i="0">
              <a:solidFill>
                <a:schemeClr val="hlink"/>
              </a:solidFill>
              <a:latin typeface="GoudyOlSt BT" charset="0"/>
            </a:endParaRPr>
          </a:p>
        </p:txBody>
      </p:sp>
      <p:sp>
        <p:nvSpPr>
          <p:cNvPr id="111624" name="Rectangle 8"/>
          <p:cNvSpPr>
            <a:spLocks noChangeArrowheads="1"/>
          </p:cNvSpPr>
          <p:nvPr/>
        </p:nvSpPr>
        <p:spPr bwMode="auto">
          <a:xfrm>
            <a:off x="3886200" y="5562600"/>
            <a:ext cx="434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Dendranthemum morifolium</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9E820CC-8499-D74C-9E90-44953F0017B3}" type="slidenum">
              <a:rPr lang="en-US" altLang="en-US"/>
              <a:pPr/>
              <a:t>83</a:t>
            </a:fld>
            <a:endParaRPr lang="en-US" altLang="en-US"/>
          </a:p>
        </p:txBody>
      </p:sp>
      <p:pic>
        <p:nvPicPr>
          <p:cNvPr id="112643" name="Picture 3" descr="DIANTH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3371850" cy="4495800"/>
          </a:xfrm>
          <a:prstGeom prst="rect">
            <a:avLst/>
          </a:prstGeom>
          <a:noFill/>
          <a:extLst>
            <a:ext uri="{909E8E84-426E-40DD-AFC4-6F175D3DCCD1}">
              <a14:hiddenFill xmlns:a14="http://schemas.microsoft.com/office/drawing/2010/main">
                <a:solidFill>
                  <a:srgbClr val="FFFFFF"/>
                </a:solidFill>
              </a14:hiddenFill>
            </a:ext>
          </a:extLst>
        </p:spPr>
      </p:pic>
      <p:sp>
        <p:nvSpPr>
          <p:cNvPr id="112644" name="Rectangle 4"/>
          <p:cNvSpPr>
            <a:spLocks noChangeArrowheads="1"/>
          </p:cNvSpPr>
          <p:nvPr/>
        </p:nvSpPr>
        <p:spPr bwMode="auto">
          <a:xfrm>
            <a:off x="1219200" y="304800"/>
            <a:ext cx="7000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i="0">
                <a:solidFill>
                  <a:srgbClr val="FFFF00"/>
                </a:solidFill>
                <a:latin typeface="GoudyOlSt BT" charset="0"/>
              </a:rPr>
              <a:t>Annual &amp; Biennial Dianthus</a:t>
            </a:r>
          </a:p>
        </p:txBody>
      </p:sp>
      <p:sp>
        <p:nvSpPr>
          <p:cNvPr id="112645" name="Rectangle 5"/>
          <p:cNvSpPr>
            <a:spLocks noChangeArrowheads="1"/>
          </p:cNvSpPr>
          <p:nvPr/>
        </p:nvSpPr>
        <p:spPr bwMode="auto">
          <a:xfrm>
            <a:off x="1219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12 to 15 inches high</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6-inch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Heavy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r>
              <a:rPr lang="en-US" altLang="en-US" sz="2000" i="0">
                <a:solidFill>
                  <a:schemeClr val="bg1"/>
                </a:solidFill>
                <a:latin typeface="Bernhard Modern Roman" charset="0"/>
              </a:rPr>
              <a:t>	Well drained </a:t>
            </a:r>
          </a:p>
          <a:p>
            <a:pPr>
              <a:lnSpc>
                <a:spcPct val="70000"/>
              </a:lnSpc>
              <a:spcBef>
                <a:spcPct val="5000"/>
              </a:spcBef>
            </a:pPr>
            <a:endParaRPr lang="en-US" altLang="en-US" sz="2000" i="0">
              <a:solidFill>
                <a:schemeClr val="bg1"/>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 Trim to shape in</a:t>
            </a:r>
          </a:p>
          <a:p>
            <a:pPr>
              <a:lnSpc>
                <a:spcPct val="70000"/>
              </a:lnSpc>
              <a:spcBef>
                <a:spcPct val="5000"/>
              </a:spcBef>
            </a:pPr>
            <a:r>
              <a:rPr lang="en-US" altLang="en-US" sz="2000" i="0">
                <a:solidFill>
                  <a:schemeClr val="bg1"/>
                </a:solidFill>
                <a:latin typeface="Bernhard Modern Roman" charset="0"/>
              </a:rPr>
              <a:t>      spring of 2</a:t>
            </a:r>
            <a:r>
              <a:rPr lang="en-US" altLang="en-US" sz="2000" i="0" baseline="30000">
                <a:solidFill>
                  <a:schemeClr val="bg1"/>
                </a:solidFill>
                <a:latin typeface="Bernhard Modern Roman" charset="0"/>
              </a:rPr>
              <a:t>nd</a:t>
            </a:r>
            <a:r>
              <a:rPr lang="en-US" altLang="en-US" sz="2000" i="0">
                <a:solidFill>
                  <a:schemeClr val="bg1"/>
                </a:solidFill>
                <a:latin typeface="Bernhard Modern Roman" charset="0"/>
              </a:rPr>
              <a:t> year</a:t>
            </a:r>
          </a:p>
          <a:p>
            <a:pPr>
              <a:lnSpc>
                <a:spcPct val="70000"/>
              </a:lnSpc>
              <a:spcBef>
                <a:spcPct val="5000"/>
              </a:spcBef>
            </a:pPr>
            <a:r>
              <a:rPr lang="en-US" altLang="en-US" sz="2000" i="0">
                <a:solidFill>
                  <a:srgbClr val="FFFF00"/>
                </a:solidFill>
                <a:latin typeface="Bernhard Modern Roman" charset="0"/>
              </a:rPr>
              <a:t>	</a:t>
            </a:r>
            <a:endParaRPr lang="en-US" altLang="en-US" sz="2000" i="0">
              <a:solidFill>
                <a:schemeClr val="bg1"/>
              </a:solidFill>
              <a:latin typeface="Bernhard Modern Roman" charset="0"/>
            </a:endParaRPr>
          </a:p>
          <a:p>
            <a:pPr>
              <a:lnSpc>
                <a:spcPct val="70000"/>
              </a:lnSpc>
              <a:spcBef>
                <a:spcPct val="5000"/>
              </a:spcBef>
            </a:pPr>
            <a:endParaRPr lang="en-US" altLang="en-US" i="0">
              <a:solidFill>
                <a:schemeClr val="hlink"/>
              </a:solidFill>
              <a:latin typeface="GoudyOlSt BT" charset="0"/>
            </a:endParaRPr>
          </a:p>
        </p:txBody>
      </p:sp>
      <p:sp>
        <p:nvSpPr>
          <p:cNvPr id="112646" name="Rectangle 6"/>
          <p:cNvSpPr>
            <a:spLocks noChangeArrowheads="1"/>
          </p:cNvSpPr>
          <p:nvPr/>
        </p:nvSpPr>
        <p:spPr bwMode="auto">
          <a:xfrm>
            <a:off x="3897313" y="6096000"/>
            <a:ext cx="5246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Dianthus batrbatus ‘</a:t>
            </a:r>
            <a:r>
              <a:rPr lang="en-US" altLang="en-US" sz="2800" i="0">
                <a:solidFill>
                  <a:schemeClr val="hlink"/>
                </a:solidFill>
                <a:latin typeface="GoudyOlSt BT" charset="0"/>
              </a:rPr>
              <a:t>Telstar Series’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fld id="{A3D648C8-C520-2F4B-80C8-F88BFACAD0F9}" type="slidenum">
              <a:rPr lang="en-US" altLang="en-US"/>
              <a:pPr/>
              <a:t>84</a:t>
            </a:fld>
            <a:endParaRPr lang="en-US" altLang="en-US"/>
          </a:p>
        </p:txBody>
      </p:sp>
      <p:sp>
        <p:nvSpPr>
          <p:cNvPr id="227330" name="Rectangle 2"/>
          <p:cNvSpPr>
            <a:spLocks noGrp="1" noChangeArrowheads="1"/>
          </p:cNvSpPr>
          <p:nvPr>
            <p:ph type="title"/>
          </p:nvPr>
        </p:nvSpPr>
        <p:spPr>
          <a:xfrm>
            <a:off x="228600" y="381000"/>
            <a:ext cx="8534400" cy="762000"/>
          </a:xfrm>
        </p:spPr>
        <p:txBody>
          <a:bodyPr/>
          <a:lstStyle/>
          <a:p>
            <a:r>
              <a:rPr lang="en-US" altLang="en-US" b="1">
                <a:solidFill>
                  <a:srgbClr val="FFFF00"/>
                </a:solidFill>
                <a:latin typeface="GoudyOlSt BT" charset="0"/>
              </a:rPr>
              <a:t>Annual Vines</a:t>
            </a:r>
            <a:endParaRPr lang="en-US" altLang="en-US" b="1" i="1">
              <a:solidFill>
                <a:srgbClr val="FFFF00"/>
              </a:solidFill>
              <a:latin typeface="GoudyOlSt BT" charset="0"/>
            </a:endParaRPr>
          </a:p>
        </p:txBody>
      </p:sp>
      <p:sp>
        <p:nvSpPr>
          <p:cNvPr id="227331"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pic>
        <p:nvPicPr>
          <p:cNvPr id="227335" name="Picture 7" descr="adjfbdlf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705600" cy="4376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7C3FFBC-1521-C24E-A7A1-519BEEB2FC74}" type="slidenum">
              <a:rPr lang="en-US" altLang="en-US"/>
              <a:pPr/>
              <a:t>85</a:t>
            </a:fld>
            <a:endParaRPr lang="en-US" altLang="en-US"/>
          </a:p>
        </p:txBody>
      </p:sp>
      <p:pic>
        <p:nvPicPr>
          <p:cNvPr id="114692" name="Picture 4" descr="PASSIFLORA"/>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33800" y="1828800"/>
            <a:ext cx="48768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4693" name="Rectangle 5"/>
          <p:cNvSpPr>
            <a:spLocks noChangeArrowheads="1"/>
          </p:cNvSpPr>
          <p:nvPr/>
        </p:nvSpPr>
        <p:spPr bwMode="auto">
          <a:xfrm>
            <a:off x="2971800" y="228600"/>
            <a:ext cx="3536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Passion Vine</a:t>
            </a:r>
          </a:p>
        </p:txBody>
      </p:sp>
      <p:sp>
        <p:nvSpPr>
          <p:cNvPr id="114694" name="Rectangle 6"/>
          <p:cNvSpPr>
            <a:spLocks noChangeArrowheads="1"/>
          </p:cNvSpPr>
          <p:nvPr/>
        </p:nvSpPr>
        <p:spPr bwMode="auto">
          <a:xfrm>
            <a:off x="533400" y="914400"/>
            <a:ext cx="2895600"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5000"/>
              </a:lnSpc>
              <a:spcBef>
                <a:spcPct val="50000"/>
              </a:spcBef>
            </a:pPr>
            <a:r>
              <a:rPr lang="en-US" altLang="en-US" i="0">
                <a:solidFill>
                  <a:srgbClr val="FF00FF"/>
                </a:solidFill>
              </a:rPr>
              <a:t>Characteristics  </a:t>
            </a:r>
            <a:endParaRPr lang="en-US" altLang="en-US" i="0">
              <a:solidFill>
                <a:srgbClr val="FFFF00"/>
              </a:solidFill>
            </a:endParaRPr>
          </a:p>
          <a:p>
            <a:pPr>
              <a:lnSpc>
                <a:spcPct val="35000"/>
              </a:lnSpc>
              <a:spcBef>
                <a:spcPct val="50000"/>
              </a:spcBef>
            </a:pPr>
            <a:r>
              <a:rPr lang="en-US" altLang="en-US" i="0">
                <a:solidFill>
                  <a:srgbClr val="FFFF00"/>
                </a:solidFill>
              </a:rPr>
              <a:t>    </a:t>
            </a:r>
            <a:r>
              <a:rPr lang="en-US" altLang="en-US" i="0"/>
              <a:t>Trellis/groundcover</a:t>
            </a:r>
          </a:p>
          <a:p>
            <a:pPr>
              <a:lnSpc>
                <a:spcPct val="35000"/>
              </a:lnSpc>
              <a:spcBef>
                <a:spcPct val="50000"/>
              </a:spcBef>
            </a:pPr>
            <a:r>
              <a:rPr lang="en-US" altLang="en-US" i="0"/>
              <a:t>     Good nectar source</a:t>
            </a:r>
          </a:p>
          <a:p>
            <a:pPr>
              <a:lnSpc>
                <a:spcPct val="35000"/>
              </a:lnSpc>
              <a:spcBef>
                <a:spcPct val="50000"/>
              </a:spcBef>
            </a:pPr>
            <a:endParaRPr lang="en-US" altLang="en-US" i="0">
              <a:solidFill>
                <a:srgbClr val="FF00FF"/>
              </a:solidFill>
            </a:endParaRPr>
          </a:p>
          <a:p>
            <a:pPr>
              <a:lnSpc>
                <a:spcPct val="35000"/>
              </a:lnSpc>
              <a:spcBef>
                <a:spcPct val="50000"/>
              </a:spcBef>
            </a:pPr>
            <a:r>
              <a:rPr lang="en-US" altLang="en-US" i="0">
                <a:solidFill>
                  <a:srgbClr val="FF00FF"/>
                </a:solidFill>
              </a:rPr>
              <a:t>Location:</a:t>
            </a:r>
          </a:p>
          <a:p>
            <a:pPr>
              <a:lnSpc>
                <a:spcPct val="35000"/>
              </a:lnSpc>
              <a:spcBef>
                <a:spcPct val="50000"/>
              </a:spcBef>
            </a:pPr>
            <a:r>
              <a:rPr lang="en-US" altLang="en-US" i="0">
                <a:solidFill>
                  <a:srgbClr val="FFFF00"/>
                </a:solidFill>
              </a:rPr>
              <a:t>     </a:t>
            </a:r>
            <a:r>
              <a:rPr lang="en-US" altLang="en-US" i="0"/>
              <a:t>Full sun</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Plant Spacing:</a:t>
            </a:r>
          </a:p>
          <a:p>
            <a:pPr>
              <a:lnSpc>
                <a:spcPct val="35000"/>
              </a:lnSpc>
              <a:spcBef>
                <a:spcPct val="50000"/>
              </a:spcBef>
            </a:pPr>
            <a:r>
              <a:rPr lang="en-US" altLang="en-US" i="0">
                <a:solidFill>
                  <a:srgbClr val="FFFF00"/>
                </a:solidFill>
              </a:rPr>
              <a:t>     </a:t>
            </a:r>
            <a:r>
              <a:rPr lang="en-US" altLang="en-US" i="0"/>
              <a:t>12-inch centers</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Care and Feeding:  </a:t>
            </a:r>
          </a:p>
          <a:p>
            <a:pPr>
              <a:lnSpc>
                <a:spcPct val="35000"/>
              </a:lnSpc>
              <a:spcBef>
                <a:spcPct val="50000"/>
              </a:spcBef>
            </a:pPr>
            <a:r>
              <a:rPr lang="en-US" altLang="en-US" i="0">
                <a:solidFill>
                  <a:srgbClr val="FFFF00"/>
                </a:solidFill>
              </a:rPr>
              <a:t>     </a:t>
            </a:r>
            <a:r>
              <a:rPr lang="en-US" altLang="en-US" i="0"/>
              <a:t>Heavy fertility  </a:t>
            </a:r>
          </a:p>
          <a:p>
            <a:pPr>
              <a:lnSpc>
                <a:spcPct val="35000"/>
              </a:lnSpc>
              <a:spcBef>
                <a:spcPct val="50000"/>
              </a:spcBef>
            </a:pPr>
            <a:r>
              <a:rPr lang="en-US" altLang="en-US" i="0"/>
              <a:t>     No drought</a:t>
            </a:r>
          </a:p>
          <a:p>
            <a:pPr>
              <a:lnSpc>
                <a:spcPct val="35000"/>
              </a:lnSpc>
              <a:spcBef>
                <a:spcPct val="50000"/>
              </a:spcBef>
            </a:pPr>
            <a:r>
              <a:rPr lang="en-US" altLang="en-US" i="0"/>
              <a:t>     </a:t>
            </a:r>
            <a:endParaRPr lang="en-US" altLang="en-US" i="0">
              <a:solidFill>
                <a:srgbClr val="FFFF00"/>
              </a:solidFill>
            </a:endParaRPr>
          </a:p>
          <a:p>
            <a:pPr>
              <a:lnSpc>
                <a:spcPct val="35000"/>
              </a:lnSpc>
              <a:spcBef>
                <a:spcPct val="50000"/>
              </a:spcBef>
            </a:pPr>
            <a:r>
              <a:rPr lang="en-US" altLang="en-US" i="0">
                <a:solidFill>
                  <a:srgbClr val="FF00FF"/>
                </a:solidFill>
              </a:rPr>
              <a:t>Bloom Period:	</a:t>
            </a:r>
          </a:p>
          <a:p>
            <a:pPr>
              <a:lnSpc>
                <a:spcPct val="35000"/>
              </a:lnSpc>
              <a:spcBef>
                <a:spcPct val="50000"/>
              </a:spcBef>
            </a:pPr>
            <a:r>
              <a:rPr lang="en-US" altLang="en-US" i="0">
                <a:solidFill>
                  <a:srgbClr val="FFFF00"/>
                </a:solidFill>
              </a:rPr>
              <a:t>    </a:t>
            </a:r>
            <a:r>
              <a:rPr lang="en-US" altLang="en-US" i="0"/>
              <a:t>June – October</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Culture Concerns:</a:t>
            </a:r>
          </a:p>
          <a:p>
            <a:pPr>
              <a:lnSpc>
                <a:spcPct val="35000"/>
              </a:lnSpc>
              <a:spcBef>
                <a:spcPct val="50000"/>
              </a:spcBef>
            </a:pPr>
            <a:r>
              <a:rPr lang="en-US" altLang="en-US" i="0"/>
              <a:t>    Sterile/not invasive</a:t>
            </a:r>
          </a:p>
          <a:p>
            <a:pPr>
              <a:lnSpc>
                <a:spcPct val="35000"/>
              </a:lnSpc>
              <a:spcBef>
                <a:spcPct val="50000"/>
              </a:spcBef>
            </a:pPr>
            <a:r>
              <a:rPr lang="en-US" altLang="en-US" i="0"/>
              <a:t>    Caterpilliars ?  </a:t>
            </a:r>
          </a:p>
        </p:txBody>
      </p:sp>
      <p:sp>
        <p:nvSpPr>
          <p:cNvPr id="114695" name="Rectangle 7"/>
          <p:cNvSpPr>
            <a:spLocks noChangeArrowheads="1"/>
          </p:cNvSpPr>
          <p:nvPr/>
        </p:nvSpPr>
        <p:spPr bwMode="auto">
          <a:xfrm>
            <a:off x="4419600" y="5513388"/>
            <a:ext cx="4117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Passiflora </a:t>
            </a:r>
            <a:r>
              <a:rPr lang="en-US" altLang="en-US" sz="2800" i="0">
                <a:solidFill>
                  <a:schemeClr val="hlink"/>
                </a:solidFill>
                <a:latin typeface="GoudyOlSt BT" charset="0"/>
              </a:rPr>
              <a:t>‘Byron’s Beauty’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111034EB-3439-5743-A73F-A291120EDCD0}" type="slidenum">
              <a:rPr lang="en-US" altLang="en-US"/>
              <a:pPr/>
              <a:t>86</a:t>
            </a:fld>
            <a:endParaRPr lang="en-US" altLang="en-US"/>
          </a:p>
        </p:txBody>
      </p:sp>
      <p:sp>
        <p:nvSpPr>
          <p:cNvPr id="115716" name="Rectangle 4"/>
          <p:cNvSpPr>
            <a:spLocks noChangeArrowheads="1"/>
          </p:cNvSpPr>
          <p:nvPr>
            <p:ph/>
          </p:nvPr>
        </p:nvSpPr>
        <p:spPr>
          <a:xfrm>
            <a:off x="1600200" y="228600"/>
            <a:ext cx="5943600" cy="914400"/>
          </a:xfrm>
          <a:noFill/>
          <a:ln/>
        </p:spPr>
        <p:txBody>
          <a:bodyPr/>
          <a:lstStyle/>
          <a:p>
            <a:pPr algn="ctr">
              <a:spcBef>
                <a:spcPct val="0"/>
              </a:spcBef>
              <a:buFontTx/>
              <a:buNone/>
            </a:pPr>
            <a:r>
              <a:rPr lang="en-US" altLang="en-US" sz="4800" b="1">
                <a:solidFill>
                  <a:srgbClr val="FFFF00"/>
                </a:solidFill>
                <a:latin typeface="GoudyOlSt BT" charset="0"/>
              </a:rPr>
              <a:t>Cardinal Climber</a:t>
            </a:r>
          </a:p>
        </p:txBody>
      </p:sp>
      <p:sp>
        <p:nvSpPr>
          <p:cNvPr id="115717" name="Rectangle 5"/>
          <p:cNvSpPr>
            <a:spLocks noChangeArrowheads="1"/>
          </p:cNvSpPr>
          <p:nvPr/>
        </p:nvSpPr>
        <p:spPr bwMode="auto">
          <a:xfrm>
            <a:off x="1143000" y="990600"/>
            <a:ext cx="31242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0000"/>
              </a:lnSpc>
              <a:spcBef>
                <a:spcPct val="50000"/>
              </a:spcBef>
            </a:pPr>
            <a:r>
              <a:rPr lang="en-US" altLang="en-US" i="0">
                <a:solidFill>
                  <a:srgbClr val="FF00FF"/>
                </a:solidFill>
              </a:rPr>
              <a:t>Characteristics  </a:t>
            </a:r>
            <a:endParaRPr lang="en-US" altLang="en-US" i="0">
              <a:solidFill>
                <a:srgbClr val="FFFF00"/>
              </a:solidFill>
            </a:endParaRPr>
          </a:p>
          <a:p>
            <a:pPr>
              <a:lnSpc>
                <a:spcPct val="30000"/>
              </a:lnSpc>
              <a:spcBef>
                <a:spcPct val="50000"/>
              </a:spcBef>
            </a:pPr>
            <a:r>
              <a:rPr lang="en-US" altLang="en-US" i="0"/>
              <a:t>     Nectar source</a:t>
            </a:r>
          </a:p>
          <a:p>
            <a:pPr>
              <a:lnSpc>
                <a:spcPct val="30000"/>
              </a:lnSpc>
              <a:spcBef>
                <a:spcPct val="50000"/>
              </a:spcBef>
            </a:pPr>
            <a:r>
              <a:rPr lang="en-US" altLang="en-US" i="0"/>
              <a:t>     Drought tolerant </a:t>
            </a:r>
          </a:p>
          <a:p>
            <a:pPr>
              <a:lnSpc>
                <a:spcPct val="30000"/>
              </a:lnSpc>
              <a:spcBef>
                <a:spcPct val="50000"/>
              </a:spcBef>
            </a:pPr>
            <a:r>
              <a:rPr lang="en-US" altLang="en-US" i="0"/>
              <a:t>     Trellis vine</a:t>
            </a:r>
          </a:p>
          <a:p>
            <a:pPr>
              <a:lnSpc>
                <a:spcPct val="30000"/>
              </a:lnSpc>
              <a:spcBef>
                <a:spcPct val="50000"/>
              </a:spcBef>
            </a:pPr>
            <a:endParaRPr lang="en-US" altLang="en-US" i="0">
              <a:solidFill>
                <a:srgbClr val="FF00FF"/>
              </a:solidFill>
            </a:endParaRPr>
          </a:p>
          <a:p>
            <a:pPr>
              <a:lnSpc>
                <a:spcPct val="30000"/>
              </a:lnSpc>
              <a:spcBef>
                <a:spcPct val="50000"/>
              </a:spcBef>
            </a:pPr>
            <a:r>
              <a:rPr lang="en-US" altLang="en-US" i="0">
                <a:solidFill>
                  <a:srgbClr val="FF00FF"/>
                </a:solidFill>
              </a:rPr>
              <a:t>Location:</a:t>
            </a:r>
          </a:p>
          <a:p>
            <a:pPr>
              <a:lnSpc>
                <a:spcPct val="30000"/>
              </a:lnSpc>
              <a:spcBef>
                <a:spcPct val="50000"/>
              </a:spcBef>
            </a:pPr>
            <a:r>
              <a:rPr lang="en-US" altLang="en-US" i="0">
                <a:solidFill>
                  <a:srgbClr val="FFFF00"/>
                </a:solidFill>
              </a:rPr>
              <a:t>     </a:t>
            </a:r>
            <a:r>
              <a:rPr lang="en-US" altLang="en-US" i="0"/>
              <a:t>Full sun</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Plant Spacing:</a:t>
            </a:r>
          </a:p>
          <a:p>
            <a:pPr>
              <a:lnSpc>
                <a:spcPct val="30000"/>
              </a:lnSpc>
              <a:spcBef>
                <a:spcPct val="50000"/>
              </a:spcBef>
            </a:pPr>
            <a:r>
              <a:rPr lang="en-US" altLang="en-US" i="0">
                <a:solidFill>
                  <a:srgbClr val="FFFF00"/>
                </a:solidFill>
              </a:rPr>
              <a:t>     </a:t>
            </a:r>
            <a:r>
              <a:rPr lang="en-US" altLang="en-US" i="0"/>
              <a:t>4-inch centers</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Care and Feeding:  </a:t>
            </a:r>
          </a:p>
          <a:p>
            <a:pPr>
              <a:lnSpc>
                <a:spcPct val="30000"/>
              </a:lnSpc>
              <a:spcBef>
                <a:spcPct val="50000"/>
              </a:spcBef>
            </a:pPr>
            <a:r>
              <a:rPr lang="en-US" altLang="en-US" i="0">
                <a:solidFill>
                  <a:srgbClr val="FFFF00"/>
                </a:solidFill>
              </a:rPr>
              <a:t>     </a:t>
            </a:r>
            <a:r>
              <a:rPr lang="en-US" altLang="en-US" i="0"/>
              <a:t>Moderate fertility  </a:t>
            </a:r>
          </a:p>
          <a:p>
            <a:pPr>
              <a:lnSpc>
                <a:spcPct val="30000"/>
              </a:lnSpc>
              <a:spcBef>
                <a:spcPct val="50000"/>
              </a:spcBef>
            </a:pPr>
            <a:r>
              <a:rPr lang="en-US" altLang="en-US" i="0"/>
              <a:t>     </a:t>
            </a:r>
            <a:endParaRPr lang="en-US" altLang="en-US" i="0">
              <a:solidFill>
                <a:srgbClr val="FFFF00"/>
              </a:solidFill>
            </a:endParaRPr>
          </a:p>
          <a:p>
            <a:pPr>
              <a:lnSpc>
                <a:spcPct val="30000"/>
              </a:lnSpc>
              <a:spcBef>
                <a:spcPct val="50000"/>
              </a:spcBef>
            </a:pPr>
            <a:r>
              <a:rPr lang="en-US" altLang="en-US" i="0">
                <a:solidFill>
                  <a:srgbClr val="FF00FF"/>
                </a:solidFill>
              </a:rPr>
              <a:t>Bloom Period:	</a:t>
            </a:r>
          </a:p>
          <a:p>
            <a:pPr>
              <a:lnSpc>
                <a:spcPct val="30000"/>
              </a:lnSpc>
              <a:spcBef>
                <a:spcPct val="50000"/>
              </a:spcBef>
            </a:pPr>
            <a:r>
              <a:rPr lang="en-US" altLang="en-US" i="0">
                <a:solidFill>
                  <a:srgbClr val="FFFF00"/>
                </a:solidFill>
              </a:rPr>
              <a:t>    </a:t>
            </a:r>
            <a:r>
              <a:rPr lang="en-US" altLang="en-US" i="0"/>
              <a:t>June – August</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Culture Concerns:</a:t>
            </a:r>
          </a:p>
          <a:p>
            <a:pPr>
              <a:lnSpc>
                <a:spcPct val="30000"/>
              </a:lnSpc>
              <a:spcBef>
                <a:spcPct val="50000"/>
              </a:spcBef>
            </a:pPr>
            <a:r>
              <a:rPr lang="en-US" altLang="en-US" i="0"/>
              <a:t>    Mildew &amp; mites</a:t>
            </a:r>
          </a:p>
          <a:p>
            <a:pPr>
              <a:lnSpc>
                <a:spcPct val="30000"/>
              </a:lnSpc>
              <a:spcBef>
                <a:spcPct val="50000"/>
              </a:spcBef>
            </a:pPr>
            <a:r>
              <a:rPr lang="en-US" altLang="en-US" i="0"/>
              <a:t>    Reseeding</a:t>
            </a:r>
          </a:p>
        </p:txBody>
      </p:sp>
      <p:pic>
        <p:nvPicPr>
          <p:cNvPr id="115718" name="Picture 6" descr="Ipomoea_quamoclit"/>
          <p:cNvPicPr>
            <a:picLocks noChangeAspect="1" noChangeArrowheads="1"/>
          </p:cNvPicPr>
          <p:nvPr/>
        </p:nvPicPr>
        <p:blipFill>
          <a:blip r:embed="rId3">
            <a:lum bright="-8000" contrast="30000"/>
            <a:extLst>
              <a:ext uri="{28A0092B-C50C-407E-A947-70E740481C1C}">
                <a14:useLocalDpi xmlns:a14="http://schemas.microsoft.com/office/drawing/2010/main" val="0"/>
              </a:ext>
            </a:extLst>
          </a:blip>
          <a:srcRect/>
          <a:stretch>
            <a:fillRect/>
          </a:stretch>
        </p:blipFill>
        <p:spPr bwMode="auto">
          <a:xfrm>
            <a:off x="5334000" y="1295400"/>
            <a:ext cx="2582863" cy="4743450"/>
          </a:xfrm>
          <a:prstGeom prst="rect">
            <a:avLst/>
          </a:prstGeom>
          <a:noFill/>
          <a:extLst>
            <a:ext uri="{909E8E84-426E-40DD-AFC4-6F175D3DCCD1}">
              <a14:hiddenFill xmlns:a14="http://schemas.microsoft.com/office/drawing/2010/main">
                <a:solidFill>
                  <a:srgbClr val="FFFFFF"/>
                </a:solidFill>
              </a14:hiddenFill>
            </a:ext>
          </a:extLst>
        </p:spPr>
      </p:pic>
      <p:sp>
        <p:nvSpPr>
          <p:cNvPr id="115719" name="Rectangle 7"/>
          <p:cNvSpPr>
            <a:spLocks noChangeArrowheads="1"/>
          </p:cNvSpPr>
          <p:nvPr/>
        </p:nvSpPr>
        <p:spPr bwMode="auto">
          <a:xfrm>
            <a:off x="5410200" y="6046788"/>
            <a:ext cx="2365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Ipomoea sloteri</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689EB30-89D3-7B4B-A0BF-AAC6A455FEEA}" type="slidenum">
              <a:rPr lang="en-US" altLang="en-US"/>
              <a:pPr/>
              <a:t>87</a:t>
            </a:fld>
            <a:endParaRPr lang="en-US" altLang="en-US"/>
          </a:p>
        </p:txBody>
      </p:sp>
      <p:sp>
        <p:nvSpPr>
          <p:cNvPr id="141317" name="Rectangle 2053"/>
          <p:cNvSpPr>
            <a:spLocks noChangeArrowheads="1"/>
          </p:cNvSpPr>
          <p:nvPr/>
        </p:nvSpPr>
        <p:spPr bwMode="auto">
          <a:xfrm>
            <a:off x="2819400" y="304800"/>
            <a:ext cx="36115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Cypress Vine</a:t>
            </a:r>
          </a:p>
        </p:txBody>
      </p:sp>
      <p:sp>
        <p:nvSpPr>
          <p:cNvPr id="141318" name="Rectangle 2054"/>
          <p:cNvSpPr>
            <a:spLocks noChangeArrowheads="1"/>
          </p:cNvSpPr>
          <p:nvPr/>
        </p:nvSpPr>
        <p:spPr bwMode="auto">
          <a:xfrm>
            <a:off x="304800" y="1143000"/>
            <a:ext cx="28956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0000"/>
              </a:lnSpc>
              <a:spcBef>
                <a:spcPct val="50000"/>
              </a:spcBef>
            </a:pPr>
            <a:r>
              <a:rPr lang="en-US" altLang="en-US" i="0">
                <a:solidFill>
                  <a:srgbClr val="FF00FF"/>
                </a:solidFill>
              </a:rPr>
              <a:t>Characteristics: </a:t>
            </a:r>
            <a:endParaRPr lang="en-US" altLang="en-US" i="0">
              <a:solidFill>
                <a:srgbClr val="FFFF00"/>
              </a:solidFill>
            </a:endParaRPr>
          </a:p>
          <a:p>
            <a:pPr>
              <a:lnSpc>
                <a:spcPct val="30000"/>
              </a:lnSpc>
              <a:spcBef>
                <a:spcPct val="50000"/>
              </a:spcBef>
            </a:pPr>
            <a:r>
              <a:rPr lang="en-US" altLang="en-US" i="0"/>
              <a:t>     Nectar source</a:t>
            </a:r>
          </a:p>
          <a:p>
            <a:pPr>
              <a:lnSpc>
                <a:spcPct val="30000"/>
              </a:lnSpc>
              <a:spcBef>
                <a:spcPct val="50000"/>
              </a:spcBef>
            </a:pPr>
            <a:r>
              <a:rPr lang="en-US" altLang="en-US" i="0"/>
              <a:t>     Trellis vine</a:t>
            </a:r>
          </a:p>
          <a:p>
            <a:pPr>
              <a:lnSpc>
                <a:spcPct val="30000"/>
              </a:lnSpc>
              <a:spcBef>
                <a:spcPct val="50000"/>
              </a:spcBef>
            </a:pPr>
            <a:r>
              <a:rPr lang="en-US" altLang="en-US" i="0"/>
              <a:t>     </a:t>
            </a:r>
            <a:endParaRPr lang="en-US" altLang="en-US" i="0">
              <a:solidFill>
                <a:srgbClr val="FF00FF"/>
              </a:solidFill>
            </a:endParaRPr>
          </a:p>
          <a:p>
            <a:pPr>
              <a:lnSpc>
                <a:spcPct val="30000"/>
              </a:lnSpc>
              <a:spcBef>
                <a:spcPct val="50000"/>
              </a:spcBef>
            </a:pPr>
            <a:r>
              <a:rPr lang="en-US" altLang="en-US" i="0">
                <a:solidFill>
                  <a:srgbClr val="FF00FF"/>
                </a:solidFill>
              </a:rPr>
              <a:t>Location:</a:t>
            </a:r>
          </a:p>
          <a:p>
            <a:pPr>
              <a:lnSpc>
                <a:spcPct val="30000"/>
              </a:lnSpc>
              <a:spcBef>
                <a:spcPct val="50000"/>
              </a:spcBef>
            </a:pPr>
            <a:r>
              <a:rPr lang="en-US" altLang="en-US" i="0">
                <a:solidFill>
                  <a:srgbClr val="FFFF00"/>
                </a:solidFill>
              </a:rPr>
              <a:t>     </a:t>
            </a:r>
            <a:r>
              <a:rPr lang="en-US" altLang="en-US" i="0"/>
              <a:t>Full sun</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Plant Size:</a:t>
            </a:r>
          </a:p>
          <a:p>
            <a:pPr>
              <a:lnSpc>
                <a:spcPct val="30000"/>
              </a:lnSpc>
              <a:spcBef>
                <a:spcPct val="50000"/>
              </a:spcBef>
            </a:pPr>
            <a:r>
              <a:rPr lang="en-US" altLang="en-US" i="0">
                <a:solidFill>
                  <a:srgbClr val="FFFF00"/>
                </a:solidFill>
              </a:rPr>
              <a:t>     </a:t>
            </a:r>
            <a:r>
              <a:rPr lang="en-US" altLang="en-US" i="0"/>
              <a:t>20 to 30 foot vines by </a:t>
            </a:r>
          </a:p>
          <a:p>
            <a:pPr>
              <a:lnSpc>
                <a:spcPct val="30000"/>
              </a:lnSpc>
              <a:spcBef>
                <a:spcPct val="50000"/>
              </a:spcBef>
            </a:pPr>
            <a:r>
              <a:rPr lang="en-US" altLang="en-US" i="0"/>
              <a:t>     end of summer.</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Care and Feeding:  </a:t>
            </a:r>
          </a:p>
          <a:p>
            <a:pPr>
              <a:lnSpc>
                <a:spcPct val="30000"/>
              </a:lnSpc>
              <a:spcBef>
                <a:spcPct val="50000"/>
              </a:spcBef>
            </a:pPr>
            <a:r>
              <a:rPr lang="en-US" altLang="en-US" i="0">
                <a:solidFill>
                  <a:srgbClr val="FFFF00"/>
                </a:solidFill>
              </a:rPr>
              <a:t>     </a:t>
            </a:r>
            <a:r>
              <a:rPr lang="en-US" altLang="en-US" i="0"/>
              <a:t>Moderate fertility  </a:t>
            </a:r>
          </a:p>
          <a:p>
            <a:pPr>
              <a:lnSpc>
                <a:spcPct val="30000"/>
              </a:lnSpc>
              <a:spcBef>
                <a:spcPct val="50000"/>
              </a:spcBef>
            </a:pPr>
            <a:r>
              <a:rPr lang="en-US" altLang="en-US" i="0"/>
              <a:t>     </a:t>
            </a:r>
            <a:endParaRPr lang="en-US" altLang="en-US" i="0">
              <a:solidFill>
                <a:srgbClr val="FFFF00"/>
              </a:solidFill>
            </a:endParaRPr>
          </a:p>
          <a:p>
            <a:pPr>
              <a:lnSpc>
                <a:spcPct val="30000"/>
              </a:lnSpc>
              <a:spcBef>
                <a:spcPct val="50000"/>
              </a:spcBef>
            </a:pPr>
            <a:r>
              <a:rPr lang="en-US" altLang="en-US" i="0">
                <a:solidFill>
                  <a:srgbClr val="FF00FF"/>
                </a:solidFill>
              </a:rPr>
              <a:t>Bloom Period:	</a:t>
            </a:r>
          </a:p>
          <a:p>
            <a:pPr>
              <a:lnSpc>
                <a:spcPct val="30000"/>
              </a:lnSpc>
              <a:spcBef>
                <a:spcPct val="50000"/>
              </a:spcBef>
            </a:pPr>
            <a:r>
              <a:rPr lang="en-US" altLang="en-US" i="0">
                <a:solidFill>
                  <a:srgbClr val="FFFF00"/>
                </a:solidFill>
              </a:rPr>
              <a:t>    </a:t>
            </a:r>
            <a:r>
              <a:rPr lang="en-US" altLang="en-US" i="0"/>
              <a:t>June – November</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Culture Concerns:</a:t>
            </a:r>
          </a:p>
          <a:p>
            <a:pPr>
              <a:lnSpc>
                <a:spcPct val="30000"/>
              </a:lnSpc>
              <a:spcBef>
                <a:spcPct val="50000"/>
              </a:spcBef>
            </a:pPr>
            <a:r>
              <a:rPr lang="en-US" altLang="en-US" i="0"/>
              <a:t>    Mildew</a:t>
            </a:r>
          </a:p>
          <a:p>
            <a:pPr>
              <a:lnSpc>
                <a:spcPct val="30000"/>
              </a:lnSpc>
              <a:spcBef>
                <a:spcPct val="50000"/>
              </a:spcBef>
            </a:pPr>
            <a:r>
              <a:rPr lang="en-US" altLang="en-US" i="0"/>
              <a:t>    Reseeds</a:t>
            </a:r>
          </a:p>
        </p:txBody>
      </p:sp>
      <p:pic>
        <p:nvPicPr>
          <p:cNvPr id="141321" name="Picture 2057" descr="a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334000" cy="3841750"/>
          </a:xfrm>
          <a:prstGeom prst="rect">
            <a:avLst/>
          </a:prstGeom>
          <a:noFill/>
          <a:extLst>
            <a:ext uri="{909E8E84-426E-40DD-AFC4-6F175D3DCCD1}">
              <a14:hiddenFill xmlns:a14="http://schemas.microsoft.com/office/drawing/2010/main">
                <a:solidFill>
                  <a:srgbClr val="FFFFFF"/>
                </a:solidFill>
              </a14:hiddenFill>
            </a:ext>
          </a:extLst>
        </p:spPr>
      </p:pic>
      <p:sp>
        <p:nvSpPr>
          <p:cNvPr id="141322" name="Rectangle 2058"/>
          <p:cNvSpPr>
            <a:spLocks noChangeArrowheads="1"/>
          </p:cNvSpPr>
          <p:nvPr/>
        </p:nvSpPr>
        <p:spPr bwMode="auto">
          <a:xfrm>
            <a:off x="4800600" y="5768975"/>
            <a:ext cx="2909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Ipomoea quamoclit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CFE57AA-2D97-954C-9414-2136A9CCC70A}" type="slidenum">
              <a:rPr lang="en-US" altLang="en-US"/>
              <a:pPr/>
              <a:t>88</a:t>
            </a:fld>
            <a:endParaRPr lang="en-US" altLang="en-US"/>
          </a:p>
        </p:txBody>
      </p:sp>
      <p:pic>
        <p:nvPicPr>
          <p:cNvPr id="140291" name="Picture 3" descr="Morninggl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11313"/>
            <a:ext cx="4597400" cy="4438650"/>
          </a:xfrm>
          <a:prstGeom prst="rect">
            <a:avLst/>
          </a:prstGeom>
          <a:noFill/>
          <a:extLst>
            <a:ext uri="{909E8E84-426E-40DD-AFC4-6F175D3DCCD1}">
              <a14:hiddenFill xmlns:a14="http://schemas.microsoft.com/office/drawing/2010/main">
                <a:solidFill>
                  <a:srgbClr val="FFFFFF"/>
                </a:solidFill>
              </a14:hiddenFill>
            </a:ext>
          </a:extLst>
        </p:spPr>
      </p:pic>
      <p:sp>
        <p:nvSpPr>
          <p:cNvPr id="140292" name="Rectangle 4"/>
          <p:cNvSpPr>
            <a:spLocks noChangeArrowheads="1"/>
          </p:cNvSpPr>
          <p:nvPr/>
        </p:nvSpPr>
        <p:spPr bwMode="auto">
          <a:xfrm>
            <a:off x="2743200" y="304800"/>
            <a:ext cx="40227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Morning Glory</a:t>
            </a:r>
          </a:p>
        </p:txBody>
      </p:sp>
      <p:sp>
        <p:nvSpPr>
          <p:cNvPr id="140293" name="Rectangle 5"/>
          <p:cNvSpPr>
            <a:spLocks noChangeArrowheads="1"/>
          </p:cNvSpPr>
          <p:nvPr/>
        </p:nvSpPr>
        <p:spPr bwMode="auto">
          <a:xfrm>
            <a:off x="685800" y="1219200"/>
            <a:ext cx="31242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5000"/>
              </a:lnSpc>
              <a:spcBef>
                <a:spcPct val="50000"/>
              </a:spcBef>
            </a:pPr>
            <a:r>
              <a:rPr lang="en-US" altLang="en-US" i="0">
                <a:solidFill>
                  <a:srgbClr val="FF00FF"/>
                </a:solidFill>
              </a:rPr>
              <a:t>Characteristics:  </a:t>
            </a:r>
            <a:endParaRPr lang="en-US" altLang="en-US" i="0">
              <a:solidFill>
                <a:srgbClr val="FFFF00"/>
              </a:solidFill>
            </a:endParaRPr>
          </a:p>
          <a:p>
            <a:pPr>
              <a:lnSpc>
                <a:spcPct val="35000"/>
              </a:lnSpc>
              <a:spcBef>
                <a:spcPct val="50000"/>
              </a:spcBef>
            </a:pPr>
            <a:r>
              <a:rPr lang="en-US" altLang="en-US" i="0"/>
              <a:t>     Trellis vine</a:t>
            </a:r>
          </a:p>
          <a:p>
            <a:pPr>
              <a:lnSpc>
                <a:spcPct val="35000"/>
              </a:lnSpc>
              <a:spcBef>
                <a:spcPct val="50000"/>
              </a:spcBef>
            </a:pPr>
            <a:r>
              <a:rPr lang="en-US" altLang="en-US" i="0"/>
              <a:t>     20-30 feet by end</a:t>
            </a:r>
          </a:p>
          <a:p>
            <a:pPr>
              <a:lnSpc>
                <a:spcPct val="35000"/>
              </a:lnSpc>
              <a:spcBef>
                <a:spcPct val="50000"/>
              </a:spcBef>
            </a:pPr>
            <a:r>
              <a:rPr lang="en-US" altLang="en-US" i="0"/>
              <a:t>     of summer season</a:t>
            </a:r>
          </a:p>
          <a:p>
            <a:pPr>
              <a:lnSpc>
                <a:spcPct val="35000"/>
              </a:lnSpc>
              <a:spcBef>
                <a:spcPct val="50000"/>
              </a:spcBef>
            </a:pPr>
            <a:endParaRPr lang="en-US" altLang="en-US" i="0">
              <a:solidFill>
                <a:srgbClr val="FF00FF"/>
              </a:solidFill>
            </a:endParaRPr>
          </a:p>
          <a:p>
            <a:pPr>
              <a:lnSpc>
                <a:spcPct val="35000"/>
              </a:lnSpc>
              <a:spcBef>
                <a:spcPct val="50000"/>
              </a:spcBef>
            </a:pPr>
            <a:r>
              <a:rPr lang="en-US" altLang="en-US" i="0">
                <a:solidFill>
                  <a:srgbClr val="FF00FF"/>
                </a:solidFill>
              </a:rPr>
              <a:t>Location:</a:t>
            </a:r>
          </a:p>
          <a:p>
            <a:pPr>
              <a:lnSpc>
                <a:spcPct val="35000"/>
              </a:lnSpc>
              <a:spcBef>
                <a:spcPct val="50000"/>
              </a:spcBef>
            </a:pPr>
            <a:r>
              <a:rPr lang="en-US" altLang="en-US" i="0">
                <a:solidFill>
                  <a:srgbClr val="FFFF00"/>
                </a:solidFill>
              </a:rPr>
              <a:t>     </a:t>
            </a:r>
            <a:r>
              <a:rPr lang="en-US" altLang="en-US" i="0"/>
              <a:t>Full sun</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Plant Spacing:</a:t>
            </a:r>
          </a:p>
          <a:p>
            <a:pPr>
              <a:lnSpc>
                <a:spcPct val="35000"/>
              </a:lnSpc>
              <a:spcBef>
                <a:spcPct val="50000"/>
              </a:spcBef>
            </a:pPr>
            <a:r>
              <a:rPr lang="en-US" altLang="en-US" i="0">
                <a:solidFill>
                  <a:srgbClr val="FFFF00"/>
                </a:solidFill>
              </a:rPr>
              <a:t>     </a:t>
            </a:r>
            <a:r>
              <a:rPr lang="en-US" altLang="en-US" i="0"/>
              <a:t>2-4 inches</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Care and Feeding:  </a:t>
            </a:r>
          </a:p>
          <a:p>
            <a:pPr>
              <a:lnSpc>
                <a:spcPct val="35000"/>
              </a:lnSpc>
              <a:spcBef>
                <a:spcPct val="50000"/>
              </a:spcBef>
            </a:pPr>
            <a:r>
              <a:rPr lang="en-US" altLang="en-US" i="0">
                <a:solidFill>
                  <a:srgbClr val="FFFF00"/>
                </a:solidFill>
              </a:rPr>
              <a:t>     </a:t>
            </a:r>
            <a:r>
              <a:rPr lang="en-US" altLang="en-US" i="0"/>
              <a:t>Moderate fertility  </a:t>
            </a:r>
          </a:p>
          <a:p>
            <a:pPr>
              <a:lnSpc>
                <a:spcPct val="35000"/>
              </a:lnSpc>
              <a:spcBef>
                <a:spcPct val="50000"/>
              </a:spcBef>
            </a:pPr>
            <a:r>
              <a:rPr lang="en-US" altLang="en-US" i="0"/>
              <a:t>         </a:t>
            </a:r>
            <a:endParaRPr lang="en-US" altLang="en-US" i="0">
              <a:solidFill>
                <a:srgbClr val="FFFF00"/>
              </a:solidFill>
            </a:endParaRPr>
          </a:p>
          <a:p>
            <a:pPr>
              <a:lnSpc>
                <a:spcPct val="35000"/>
              </a:lnSpc>
              <a:spcBef>
                <a:spcPct val="50000"/>
              </a:spcBef>
            </a:pPr>
            <a:r>
              <a:rPr lang="en-US" altLang="en-US" i="0">
                <a:solidFill>
                  <a:srgbClr val="FF00FF"/>
                </a:solidFill>
              </a:rPr>
              <a:t>Bloom Period:	</a:t>
            </a:r>
          </a:p>
          <a:p>
            <a:pPr>
              <a:lnSpc>
                <a:spcPct val="35000"/>
              </a:lnSpc>
              <a:spcBef>
                <a:spcPct val="50000"/>
              </a:spcBef>
            </a:pPr>
            <a:r>
              <a:rPr lang="en-US" altLang="en-US" i="0">
                <a:solidFill>
                  <a:srgbClr val="FFFF00"/>
                </a:solidFill>
              </a:rPr>
              <a:t>    </a:t>
            </a:r>
            <a:r>
              <a:rPr lang="en-US" altLang="en-US" i="0"/>
              <a:t>July – September</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Culture Concerns:</a:t>
            </a:r>
          </a:p>
          <a:p>
            <a:pPr>
              <a:lnSpc>
                <a:spcPct val="35000"/>
              </a:lnSpc>
              <a:spcBef>
                <a:spcPct val="50000"/>
              </a:spcBef>
            </a:pPr>
            <a:r>
              <a:rPr lang="en-US" altLang="en-US" i="0"/>
              <a:t>    Reseeds</a:t>
            </a:r>
          </a:p>
        </p:txBody>
      </p:sp>
      <p:sp>
        <p:nvSpPr>
          <p:cNvPr id="140294" name="Rectangle 6"/>
          <p:cNvSpPr>
            <a:spLocks noChangeArrowheads="1"/>
          </p:cNvSpPr>
          <p:nvPr/>
        </p:nvSpPr>
        <p:spPr bwMode="auto">
          <a:xfrm>
            <a:off x="5029200" y="6019800"/>
            <a:ext cx="232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i="0">
                <a:solidFill>
                  <a:schemeClr val="hlink"/>
                </a:solidFill>
                <a:latin typeface="GoudyOlSt BT" charset="0"/>
              </a:rPr>
              <a:t>Ipomoea tricolor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176A083-591D-F74B-B9D2-1F06E76796E1}" type="slidenum">
              <a:rPr lang="en-US" altLang="en-US"/>
              <a:pPr/>
              <a:t>89</a:t>
            </a:fld>
            <a:endParaRPr lang="en-US" altLang="en-US"/>
          </a:p>
        </p:txBody>
      </p:sp>
      <p:pic>
        <p:nvPicPr>
          <p:cNvPr id="116739" name="Picture 3" descr="mande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4953000" cy="4546600"/>
          </a:xfrm>
          <a:prstGeom prst="rect">
            <a:avLst/>
          </a:prstGeom>
          <a:noFill/>
          <a:extLst>
            <a:ext uri="{909E8E84-426E-40DD-AFC4-6F175D3DCCD1}">
              <a14:hiddenFill xmlns:a14="http://schemas.microsoft.com/office/drawing/2010/main">
                <a:solidFill>
                  <a:srgbClr val="FFFFFF"/>
                </a:solidFill>
              </a14:hiddenFill>
            </a:ext>
          </a:extLst>
        </p:spPr>
      </p:pic>
      <p:sp>
        <p:nvSpPr>
          <p:cNvPr id="116742" name="Rectangle 6"/>
          <p:cNvSpPr>
            <a:spLocks noChangeArrowheads="1"/>
          </p:cNvSpPr>
          <p:nvPr/>
        </p:nvSpPr>
        <p:spPr bwMode="auto">
          <a:xfrm>
            <a:off x="2438400" y="152400"/>
            <a:ext cx="44354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Mandevilla Vine</a:t>
            </a:r>
          </a:p>
        </p:txBody>
      </p:sp>
      <p:sp>
        <p:nvSpPr>
          <p:cNvPr id="116743" name="Rectangle 7"/>
          <p:cNvSpPr>
            <a:spLocks noChangeArrowheads="1"/>
          </p:cNvSpPr>
          <p:nvPr/>
        </p:nvSpPr>
        <p:spPr bwMode="auto">
          <a:xfrm>
            <a:off x="457200" y="990600"/>
            <a:ext cx="30480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40000"/>
              </a:lnSpc>
              <a:spcBef>
                <a:spcPct val="50000"/>
              </a:spcBef>
            </a:pPr>
            <a:endParaRPr lang="en-US" altLang="en-US" sz="2400" i="0">
              <a:solidFill>
                <a:srgbClr val="FF00FF"/>
              </a:solidFill>
            </a:endParaRPr>
          </a:p>
          <a:p>
            <a:pPr>
              <a:lnSpc>
                <a:spcPct val="40000"/>
              </a:lnSpc>
              <a:spcBef>
                <a:spcPct val="50000"/>
              </a:spcBef>
            </a:pPr>
            <a:r>
              <a:rPr lang="en-US" altLang="en-US" i="0">
                <a:solidFill>
                  <a:srgbClr val="FF00FF"/>
                </a:solidFill>
              </a:rPr>
              <a:t>Characteristics:  </a:t>
            </a:r>
            <a:endParaRPr lang="en-US" altLang="en-US" i="0">
              <a:solidFill>
                <a:srgbClr val="FFFF00"/>
              </a:solidFill>
            </a:endParaRPr>
          </a:p>
          <a:p>
            <a:pPr>
              <a:lnSpc>
                <a:spcPct val="40000"/>
              </a:lnSpc>
              <a:spcBef>
                <a:spcPct val="50000"/>
              </a:spcBef>
            </a:pPr>
            <a:r>
              <a:rPr lang="en-US" altLang="en-US" i="0">
                <a:solidFill>
                  <a:srgbClr val="FFFF00"/>
                </a:solidFill>
              </a:rPr>
              <a:t>     </a:t>
            </a:r>
            <a:r>
              <a:rPr lang="en-US" altLang="en-US" i="0"/>
              <a:t>Long lasting flowers</a:t>
            </a:r>
          </a:p>
          <a:p>
            <a:pPr>
              <a:lnSpc>
                <a:spcPct val="40000"/>
              </a:lnSpc>
              <a:spcBef>
                <a:spcPct val="50000"/>
              </a:spcBef>
            </a:pPr>
            <a:r>
              <a:rPr lang="en-US" altLang="en-US" i="0"/>
              <a:t>     Flowers may be sparse</a:t>
            </a:r>
          </a:p>
          <a:p>
            <a:pPr>
              <a:lnSpc>
                <a:spcPct val="40000"/>
              </a:lnSpc>
              <a:spcBef>
                <a:spcPct val="50000"/>
              </a:spcBef>
            </a:pPr>
            <a:endParaRPr lang="en-US" altLang="en-US" i="0">
              <a:solidFill>
                <a:srgbClr val="FF00FF"/>
              </a:solidFill>
            </a:endParaRPr>
          </a:p>
          <a:p>
            <a:pPr>
              <a:lnSpc>
                <a:spcPct val="40000"/>
              </a:lnSpc>
              <a:spcBef>
                <a:spcPct val="50000"/>
              </a:spcBef>
            </a:pPr>
            <a:r>
              <a:rPr lang="en-US" altLang="en-US" i="0">
                <a:solidFill>
                  <a:srgbClr val="FF00FF"/>
                </a:solidFill>
              </a:rPr>
              <a:t>Location:</a:t>
            </a:r>
          </a:p>
          <a:p>
            <a:pPr>
              <a:lnSpc>
                <a:spcPct val="40000"/>
              </a:lnSpc>
              <a:spcBef>
                <a:spcPct val="50000"/>
              </a:spcBef>
            </a:pPr>
            <a:r>
              <a:rPr lang="en-US" altLang="en-US" i="0">
                <a:solidFill>
                  <a:srgbClr val="FFFF00"/>
                </a:solidFill>
              </a:rPr>
              <a:t>     </a:t>
            </a:r>
            <a:r>
              <a:rPr lang="en-US" altLang="en-US" i="0"/>
              <a:t>Full sun</a:t>
            </a:r>
          </a:p>
          <a:p>
            <a:pPr>
              <a:lnSpc>
                <a:spcPct val="40000"/>
              </a:lnSpc>
              <a:spcBef>
                <a:spcPct val="50000"/>
              </a:spcBef>
            </a:pPr>
            <a:endParaRPr lang="en-US" altLang="en-US" i="0">
              <a:solidFill>
                <a:srgbClr val="FFFF00"/>
              </a:solidFill>
            </a:endParaRPr>
          </a:p>
          <a:p>
            <a:pPr>
              <a:lnSpc>
                <a:spcPct val="40000"/>
              </a:lnSpc>
              <a:spcBef>
                <a:spcPct val="50000"/>
              </a:spcBef>
            </a:pPr>
            <a:r>
              <a:rPr lang="en-US" altLang="en-US" i="0">
                <a:solidFill>
                  <a:srgbClr val="FF00FF"/>
                </a:solidFill>
              </a:rPr>
              <a:t>Plant Size:</a:t>
            </a:r>
          </a:p>
          <a:p>
            <a:pPr>
              <a:lnSpc>
                <a:spcPct val="40000"/>
              </a:lnSpc>
              <a:spcBef>
                <a:spcPct val="50000"/>
              </a:spcBef>
            </a:pPr>
            <a:r>
              <a:rPr lang="en-US" altLang="en-US" i="0">
                <a:solidFill>
                  <a:srgbClr val="FFFF00"/>
                </a:solidFill>
              </a:rPr>
              <a:t>     </a:t>
            </a:r>
            <a:r>
              <a:rPr lang="en-US" altLang="en-US" i="0"/>
              <a:t>4 – 6 foot vines</a:t>
            </a:r>
          </a:p>
          <a:p>
            <a:pPr>
              <a:lnSpc>
                <a:spcPct val="30000"/>
              </a:lnSpc>
              <a:spcBef>
                <a:spcPct val="50000"/>
              </a:spcBef>
            </a:pPr>
            <a:endParaRPr lang="en-US" altLang="en-US" i="0">
              <a:solidFill>
                <a:srgbClr val="FFFF00"/>
              </a:solidFill>
            </a:endParaRPr>
          </a:p>
          <a:p>
            <a:pPr>
              <a:lnSpc>
                <a:spcPct val="40000"/>
              </a:lnSpc>
              <a:spcBef>
                <a:spcPct val="50000"/>
              </a:spcBef>
            </a:pPr>
            <a:r>
              <a:rPr lang="en-US" altLang="en-US" i="0">
                <a:solidFill>
                  <a:srgbClr val="FF00FF"/>
                </a:solidFill>
              </a:rPr>
              <a:t>Care and Feeding:  </a:t>
            </a:r>
          </a:p>
          <a:p>
            <a:pPr>
              <a:lnSpc>
                <a:spcPct val="40000"/>
              </a:lnSpc>
              <a:spcBef>
                <a:spcPct val="50000"/>
              </a:spcBef>
            </a:pPr>
            <a:r>
              <a:rPr lang="en-US" altLang="en-US" i="0">
                <a:solidFill>
                  <a:srgbClr val="FFFF00"/>
                </a:solidFill>
              </a:rPr>
              <a:t>     </a:t>
            </a:r>
            <a:r>
              <a:rPr lang="en-US" altLang="en-US" i="0"/>
              <a:t>Moderate fertility,  </a:t>
            </a:r>
          </a:p>
          <a:p>
            <a:pPr>
              <a:lnSpc>
                <a:spcPct val="40000"/>
              </a:lnSpc>
              <a:spcBef>
                <a:spcPct val="50000"/>
              </a:spcBef>
            </a:pPr>
            <a:r>
              <a:rPr lang="en-US" altLang="en-US" i="0"/>
              <a:t>     No drought</a:t>
            </a:r>
          </a:p>
          <a:p>
            <a:pPr>
              <a:lnSpc>
                <a:spcPct val="40000"/>
              </a:lnSpc>
              <a:spcBef>
                <a:spcPct val="50000"/>
              </a:spcBef>
            </a:pPr>
            <a:endParaRPr lang="en-US" altLang="en-US" i="0">
              <a:solidFill>
                <a:srgbClr val="FFFF00"/>
              </a:solidFill>
            </a:endParaRPr>
          </a:p>
          <a:p>
            <a:pPr>
              <a:lnSpc>
                <a:spcPct val="40000"/>
              </a:lnSpc>
              <a:spcBef>
                <a:spcPct val="50000"/>
              </a:spcBef>
            </a:pPr>
            <a:r>
              <a:rPr lang="en-US" altLang="en-US" i="0">
                <a:solidFill>
                  <a:srgbClr val="FF00FF"/>
                </a:solidFill>
              </a:rPr>
              <a:t>Bloom Period:	</a:t>
            </a:r>
          </a:p>
          <a:p>
            <a:pPr>
              <a:lnSpc>
                <a:spcPct val="40000"/>
              </a:lnSpc>
              <a:spcBef>
                <a:spcPct val="50000"/>
              </a:spcBef>
            </a:pPr>
            <a:r>
              <a:rPr lang="en-US" altLang="en-US" i="0">
                <a:solidFill>
                  <a:srgbClr val="FFFF00"/>
                </a:solidFill>
              </a:rPr>
              <a:t>    </a:t>
            </a:r>
            <a:r>
              <a:rPr lang="en-US" altLang="en-US" i="0"/>
              <a:t>June – August</a:t>
            </a:r>
          </a:p>
          <a:p>
            <a:pPr>
              <a:lnSpc>
                <a:spcPct val="40000"/>
              </a:lnSpc>
              <a:spcBef>
                <a:spcPct val="50000"/>
              </a:spcBef>
            </a:pPr>
            <a:endParaRPr lang="en-US" altLang="en-US" i="0">
              <a:solidFill>
                <a:srgbClr val="FFFF00"/>
              </a:solidFill>
            </a:endParaRPr>
          </a:p>
          <a:p>
            <a:pPr>
              <a:lnSpc>
                <a:spcPct val="40000"/>
              </a:lnSpc>
              <a:spcBef>
                <a:spcPct val="50000"/>
              </a:spcBef>
            </a:pPr>
            <a:r>
              <a:rPr lang="en-US" altLang="en-US" i="0">
                <a:solidFill>
                  <a:srgbClr val="FF00FF"/>
                </a:solidFill>
              </a:rPr>
              <a:t>Culture Concerns:</a:t>
            </a:r>
          </a:p>
          <a:p>
            <a:pPr>
              <a:lnSpc>
                <a:spcPct val="40000"/>
              </a:lnSpc>
              <a:spcBef>
                <a:spcPct val="50000"/>
              </a:spcBef>
            </a:pPr>
            <a:r>
              <a:rPr lang="en-US" altLang="en-US" i="0"/>
              <a:t>    Mealy bugs</a:t>
            </a:r>
          </a:p>
        </p:txBody>
      </p:sp>
      <p:sp>
        <p:nvSpPr>
          <p:cNvPr id="116744" name="Rectangle 8"/>
          <p:cNvSpPr>
            <a:spLocks noChangeArrowheads="1"/>
          </p:cNvSpPr>
          <p:nvPr/>
        </p:nvSpPr>
        <p:spPr bwMode="auto">
          <a:xfrm>
            <a:off x="4800600" y="5894388"/>
            <a:ext cx="2947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Mandevilla sanderi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5726E8-ECF3-6443-A0A3-989B0E6BFE36}" type="slidenum">
              <a:rPr lang="en-US" altLang="en-US"/>
              <a:pPr/>
              <a:t>9</a:t>
            </a:fld>
            <a:endParaRPr lang="en-US" altLang="en-US"/>
          </a:p>
        </p:txBody>
      </p:sp>
      <p:sp>
        <p:nvSpPr>
          <p:cNvPr id="230402" name="Text Box 2"/>
          <p:cNvSpPr txBox="1">
            <a:spLocks noChangeArrowheads="1"/>
          </p:cNvSpPr>
          <p:nvPr/>
        </p:nvSpPr>
        <p:spPr bwMode="auto">
          <a:xfrm>
            <a:off x="1482725" y="304800"/>
            <a:ext cx="6176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6000" i="0">
                <a:solidFill>
                  <a:srgbClr val="FFFF00"/>
                </a:solidFill>
                <a:latin typeface="Times New Roman" charset="0"/>
              </a:rPr>
              <a:t>Installing Annuals</a:t>
            </a:r>
          </a:p>
        </p:txBody>
      </p:sp>
      <p:pic>
        <p:nvPicPr>
          <p:cNvPr id="230403" name="Picture 3" descr="Image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600200"/>
            <a:ext cx="5457825" cy="467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52AF660-4AA0-4F4F-AFBE-F76CF935E259}" type="slidenum">
              <a:rPr lang="en-US" altLang="en-US"/>
              <a:pPr/>
              <a:t>90</a:t>
            </a:fld>
            <a:endParaRPr lang="en-US" altLang="en-US"/>
          </a:p>
        </p:txBody>
      </p:sp>
      <p:pic>
        <p:nvPicPr>
          <p:cNvPr id="117764" name="Picture 4" descr="ALLAMAN"/>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0" y="1828800"/>
            <a:ext cx="5737225" cy="4276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7765" name="Rectangle 5"/>
          <p:cNvSpPr>
            <a:spLocks noChangeArrowheads="1"/>
          </p:cNvSpPr>
          <p:nvPr/>
        </p:nvSpPr>
        <p:spPr bwMode="auto">
          <a:xfrm>
            <a:off x="2362200" y="304800"/>
            <a:ext cx="43830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Allamanda Vine</a:t>
            </a:r>
          </a:p>
        </p:txBody>
      </p:sp>
      <p:sp>
        <p:nvSpPr>
          <p:cNvPr id="117766" name="Rectangle 6"/>
          <p:cNvSpPr>
            <a:spLocks noChangeArrowheads="1"/>
          </p:cNvSpPr>
          <p:nvPr/>
        </p:nvSpPr>
        <p:spPr bwMode="auto">
          <a:xfrm>
            <a:off x="381000" y="1066800"/>
            <a:ext cx="320040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35000"/>
              </a:lnSpc>
              <a:spcBef>
                <a:spcPct val="50000"/>
              </a:spcBef>
            </a:pPr>
            <a:endParaRPr lang="en-US" altLang="en-US" sz="2400" i="0">
              <a:solidFill>
                <a:srgbClr val="FF00FF"/>
              </a:solidFill>
            </a:endParaRPr>
          </a:p>
          <a:p>
            <a:pPr>
              <a:lnSpc>
                <a:spcPct val="35000"/>
              </a:lnSpc>
              <a:spcBef>
                <a:spcPct val="50000"/>
              </a:spcBef>
            </a:pPr>
            <a:r>
              <a:rPr lang="en-US" altLang="en-US" i="0">
                <a:solidFill>
                  <a:srgbClr val="FF00FF"/>
                </a:solidFill>
              </a:rPr>
              <a:t>Characteristics:  </a:t>
            </a:r>
            <a:endParaRPr lang="en-US" altLang="en-US" i="0">
              <a:solidFill>
                <a:srgbClr val="FFFF00"/>
              </a:solidFill>
            </a:endParaRPr>
          </a:p>
          <a:p>
            <a:pPr>
              <a:lnSpc>
                <a:spcPct val="35000"/>
              </a:lnSpc>
              <a:spcBef>
                <a:spcPct val="50000"/>
              </a:spcBef>
            </a:pPr>
            <a:r>
              <a:rPr lang="en-US" altLang="en-US" i="0">
                <a:solidFill>
                  <a:srgbClr val="FFFF00"/>
                </a:solidFill>
              </a:rPr>
              <a:t>     </a:t>
            </a:r>
            <a:r>
              <a:rPr lang="en-US" altLang="en-US" i="0"/>
              <a:t>Very large bloom</a:t>
            </a:r>
          </a:p>
          <a:p>
            <a:pPr>
              <a:lnSpc>
                <a:spcPct val="35000"/>
              </a:lnSpc>
              <a:spcBef>
                <a:spcPct val="50000"/>
              </a:spcBef>
            </a:pPr>
            <a:r>
              <a:rPr lang="en-US" altLang="en-US" i="0"/>
              <a:t>     Trellis vine</a:t>
            </a:r>
          </a:p>
          <a:p>
            <a:pPr>
              <a:lnSpc>
                <a:spcPct val="35000"/>
              </a:lnSpc>
              <a:spcBef>
                <a:spcPct val="50000"/>
              </a:spcBef>
            </a:pPr>
            <a:r>
              <a:rPr lang="en-US" altLang="en-US" i="0"/>
              <a:t>     15 feet per season</a:t>
            </a:r>
          </a:p>
          <a:p>
            <a:pPr>
              <a:lnSpc>
                <a:spcPct val="35000"/>
              </a:lnSpc>
              <a:spcBef>
                <a:spcPct val="50000"/>
              </a:spcBef>
            </a:pPr>
            <a:endParaRPr lang="en-US" altLang="en-US" i="0">
              <a:solidFill>
                <a:srgbClr val="FF00FF"/>
              </a:solidFill>
            </a:endParaRPr>
          </a:p>
          <a:p>
            <a:pPr>
              <a:lnSpc>
                <a:spcPct val="35000"/>
              </a:lnSpc>
              <a:spcBef>
                <a:spcPct val="50000"/>
              </a:spcBef>
            </a:pPr>
            <a:r>
              <a:rPr lang="en-US" altLang="en-US" i="0">
                <a:solidFill>
                  <a:srgbClr val="FF00FF"/>
                </a:solidFill>
              </a:rPr>
              <a:t>Location:</a:t>
            </a:r>
          </a:p>
          <a:p>
            <a:pPr>
              <a:lnSpc>
                <a:spcPct val="35000"/>
              </a:lnSpc>
              <a:spcBef>
                <a:spcPct val="50000"/>
              </a:spcBef>
            </a:pPr>
            <a:r>
              <a:rPr lang="en-US" altLang="en-US" i="0">
                <a:solidFill>
                  <a:srgbClr val="FFFF00"/>
                </a:solidFill>
              </a:rPr>
              <a:t>     </a:t>
            </a:r>
            <a:r>
              <a:rPr lang="en-US" altLang="en-US" i="0"/>
              <a:t>Full sun</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Plant Spacing:</a:t>
            </a:r>
          </a:p>
          <a:p>
            <a:pPr>
              <a:lnSpc>
                <a:spcPct val="35000"/>
              </a:lnSpc>
              <a:spcBef>
                <a:spcPct val="50000"/>
              </a:spcBef>
            </a:pPr>
            <a:r>
              <a:rPr lang="en-US" altLang="en-US" i="0">
                <a:solidFill>
                  <a:srgbClr val="FFFF00"/>
                </a:solidFill>
              </a:rPr>
              <a:t>     </a:t>
            </a:r>
            <a:r>
              <a:rPr lang="en-US" altLang="en-US" i="0"/>
              <a:t>12-inch centers</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Care and Feeding:  </a:t>
            </a:r>
          </a:p>
          <a:p>
            <a:pPr>
              <a:lnSpc>
                <a:spcPct val="35000"/>
              </a:lnSpc>
              <a:spcBef>
                <a:spcPct val="50000"/>
              </a:spcBef>
            </a:pPr>
            <a:r>
              <a:rPr lang="en-US" altLang="en-US" i="0">
                <a:solidFill>
                  <a:srgbClr val="FFFF00"/>
                </a:solidFill>
              </a:rPr>
              <a:t>     </a:t>
            </a:r>
            <a:r>
              <a:rPr lang="en-US" altLang="en-US" i="0"/>
              <a:t>Moderate fertility  </a:t>
            </a:r>
          </a:p>
          <a:p>
            <a:pPr>
              <a:lnSpc>
                <a:spcPct val="35000"/>
              </a:lnSpc>
              <a:spcBef>
                <a:spcPct val="50000"/>
              </a:spcBef>
            </a:pPr>
            <a:r>
              <a:rPr lang="en-US" altLang="en-US" i="0"/>
              <a:t>     No drought</a:t>
            </a:r>
          </a:p>
          <a:p>
            <a:pPr>
              <a:lnSpc>
                <a:spcPct val="35000"/>
              </a:lnSpc>
              <a:spcBef>
                <a:spcPct val="50000"/>
              </a:spcBef>
            </a:pPr>
            <a:r>
              <a:rPr lang="en-US" altLang="en-US" i="0"/>
              <a:t>     </a:t>
            </a:r>
            <a:endParaRPr lang="en-US" altLang="en-US" i="0">
              <a:solidFill>
                <a:srgbClr val="FFFF00"/>
              </a:solidFill>
            </a:endParaRPr>
          </a:p>
          <a:p>
            <a:pPr>
              <a:lnSpc>
                <a:spcPct val="35000"/>
              </a:lnSpc>
              <a:spcBef>
                <a:spcPct val="50000"/>
              </a:spcBef>
            </a:pPr>
            <a:r>
              <a:rPr lang="en-US" altLang="en-US" i="0">
                <a:solidFill>
                  <a:srgbClr val="FF00FF"/>
                </a:solidFill>
              </a:rPr>
              <a:t>Bloom Period:	</a:t>
            </a:r>
          </a:p>
          <a:p>
            <a:pPr>
              <a:lnSpc>
                <a:spcPct val="35000"/>
              </a:lnSpc>
              <a:spcBef>
                <a:spcPct val="50000"/>
              </a:spcBef>
            </a:pPr>
            <a:r>
              <a:rPr lang="en-US" altLang="en-US" i="0">
                <a:solidFill>
                  <a:srgbClr val="FFFF00"/>
                </a:solidFill>
              </a:rPr>
              <a:t>    </a:t>
            </a:r>
            <a:r>
              <a:rPr lang="en-US" altLang="en-US" i="0"/>
              <a:t>May – October</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Culture Concerns:</a:t>
            </a:r>
          </a:p>
          <a:p>
            <a:pPr>
              <a:lnSpc>
                <a:spcPct val="35000"/>
              </a:lnSpc>
              <a:spcBef>
                <a:spcPct val="50000"/>
              </a:spcBef>
            </a:pPr>
            <a:r>
              <a:rPr lang="en-US" altLang="en-US" i="0"/>
              <a:t>    Mealy bugs</a:t>
            </a:r>
          </a:p>
        </p:txBody>
      </p:sp>
      <p:sp>
        <p:nvSpPr>
          <p:cNvPr id="117767" name="Rectangle 7"/>
          <p:cNvSpPr>
            <a:spLocks noChangeArrowheads="1"/>
          </p:cNvSpPr>
          <p:nvPr/>
        </p:nvSpPr>
        <p:spPr bwMode="auto">
          <a:xfrm>
            <a:off x="4267200" y="6096000"/>
            <a:ext cx="3300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Allamanda cathartica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7A9193E-1679-B246-BC44-1C3F476457C6}" type="slidenum">
              <a:rPr lang="en-US" altLang="en-US"/>
              <a:pPr/>
              <a:t>91</a:t>
            </a:fld>
            <a:endParaRPr lang="en-US" altLang="en-US"/>
          </a:p>
        </p:txBody>
      </p:sp>
      <p:sp>
        <p:nvSpPr>
          <p:cNvPr id="118789" name="Rectangle 5"/>
          <p:cNvSpPr>
            <a:spLocks noChangeArrowheads="1"/>
          </p:cNvSpPr>
          <p:nvPr/>
        </p:nvSpPr>
        <p:spPr bwMode="auto">
          <a:xfrm>
            <a:off x="1905000" y="304800"/>
            <a:ext cx="584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Purple Hyacinth Vine</a:t>
            </a:r>
          </a:p>
        </p:txBody>
      </p:sp>
      <p:sp>
        <p:nvSpPr>
          <p:cNvPr id="118790" name="Rectangle 6"/>
          <p:cNvSpPr>
            <a:spLocks noChangeArrowheads="1"/>
          </p:cNvSpPr>
          <p:nvPr/>
        </p:nvSpPr>
        <p:spPr bwMode="auto">
          <a:xfrm>
            <a:off x="838200" y="1066800"/>
            <a:ext cx="30480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0000"/>
              </a:lnSpc>
              <a:spcBef>
                <a:spcPct val="50000"/>
              </a:spcBef>
            </a:pPr>
            <a:r>
              <a:rPr lang="en-US" altLang="en-US" i="0">
                <a:solidFill>
                  <a:srgbClr val="FF00FF"/>
                </a:solidFill>
              </a:rPr>
              <a:t>Characteristics:  </a:t>
            </a:r>
            <a:endParaRPr lang="en-US" altLang="en-US" i="0">
              <a:solidFill>
                <a:srgbClr val="FFFF00"/>
              </a:solidFill>
            </a:endParaRPr>
          </a:p>
          <a:p>
            <a:pPr>
              <a:lnSpc>
                <a:spcPct val="30000"/>
              </a:lnSpc>
              <a:spcBef>
                <a:spcPct val="50000"/>
              </a:spcBef>
            </a:pPr>
            <a:r>
              <a:rPr lang="en-US" altLang="en-US" i="0"/>
              <a:t>     Trellis vine     </a:t>
            </a:r>
          </a:p>
          <a:p>
            <a:pPr>
              <a:lnSpc>
                <a:spcPct val="30000"/>
              </a:lnSpc>
              <a:spcBef>
                <a:spcPct val="50000"/>
              </a:spcBef>
            </a:pPr>
            <a:r>
              <a:rPr lang="en-US" altLang="en-US" i="0"/>
              <a:t>     Good nectar source</a:t>
            </a:r>
          </a:p>
          <a:p>
            <a:pPr>
              <a:lnSpc>
                <a:spcPct val="30000"/>
              </a:lnSpc>
              <a:spcBef>
                <a:spcPct val="50000"/>
              </a:spcBef>
            </a:pPr>
            <a:r>
              <a:rPr lang="en-US" altLang="en-US" i="0"/>
              <a:t>     10 foot vine per season</a:t>
            </a:r>
          </a:p>
          <a:p>
            <a:pPr>
              <a:lnSpc>
                <a:spcPct val="30000"/>
              </a:lnSpc>
              <a:spcBef>
                <a:spcPct val="50000"/>
              </a:spcBef>
            </a:pPr>
            <a:r>
              <a:rPr lang="en-US" altLang="en-US" i="0"/>
              <a:t>     </a:t>
            </a:r>
            <a:endParaRPr lang="en-US" altLang="en-US" i="0">
              <a:solidFill>
                <a:srgbClr val="FF00FF"/>
              </a:solidFill>
            </a:endParaRPr>
          </a:p>
          <a:p>
            <a:pPr>
              <a:lnSpc>
                <a:spcPct val="30000"/>
              </a:lnSpc>
              <a:spcBef>
                <a:spcPct val="50000"/>
              </a:spcBef>
            </a:pPr>
            <a:r>
              <a:rPr lang="en-US" altLang="en-US" i="0">
                <a:solidFill>
                  <a:srgbClr val="FF00FF"/>
                </a:solidFill>
              </a:rPr>
              <a:t>Location:</a:t>
            </a:r>
          </a:p>
          <a:p>
            <a:pPr>
              <a:lnSpc>
                <a:spcPct val="30000"/>
              </a:lnSpc>
              <a:spcBef>
                <a:spcPct val="50000"/>
              </a:spcBef>
            </a:pPr>
            <a:r>
              <a:rPr lang="en-US" altLang="en-US" i="0">
                <a:solidFill>
                  <a:srgbClr val="FFFF00"/>
                </a:solidFill>
              </a:rPr>
              <a:t>     </a:t>
            </a:r>
            <a:r>
              <a:rPr lang="en-US" altLang="en-US" i="0"/>
              <a:t>Full sun</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Plant Spacing:</a:t>
            </a:r>
          </a:p>
          <a:p>
            <a:pPr>
              <a:lnSpc>
                <a:spcPct val="30000"/>
              </a:lnSpc>
              <a:spcBef>
                <a:spcPct val="50000"/>
              </a:spcBef>
            </a:pPr>
            <a:r>
              <a:rPr lang="en-US" altLang="en-US" i="0">
                <a:solidFill>
                  <a:srgbClr val="FFFF00"/>
                </a:solidFill>
              </a:rPr>
              <a:t>      </a:t>
            </a:r>
            <a:r>
              <a:rPr lang="en-US" altLang="en-US" i="0"/>
              <a:t>4-inch centers</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Care and Feeding:  </a:t>
            </a:r>
          </a:p>
          <a:p>
            <a:pPr>
              <a:lnSpc>
                <a:spcPct val="30000"/>
              </a:lnSpc>
              <a:spcBef>
                <a:spcPct val="50000"/>
              </a:spcBef>
            </a:pPr>
            <a:r>
              <a:rPr lang="en-US" altLang="en-US" i="0">
                <a:solidFill>
                  <a:srgbClr val="FFFF00"/>
                </a:solidFill>
              </a:rPr>
              <a:t>     </a:t>
            </a:r>
            <a:r>
              <a:rPr lang="en-US" altLang="en-US" i="0"/>
              <a:t>Moderate fertility </a:t>
            </a:r>
          </a:p>
          <a:p>
            <a:pPr>
              <a:lnSpc>
                <a:spcPct val="30000"/>
              </a:lnSpc>
              <a:spcBef>
                <a:spcPct val="50000"/>
              </a:spcBef>
            </a:pPr>
            <a:r>
              <a:rPr lang="en-US" altLang="en-US" i="0"/>
              <a:t>     No drought</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Bloom Period:	</a:t>
            </a:r>
          </a:p>
          <a:p>
            <a:pPr>
              <a:lnSpc>
                <a:spcPct val="30000"/>
              </a:lnSpc>
              <a:spcBef>
                <a:spcPct val="50000"/>
              </a:spcBef>
            </a:pPr>
            <a:r>
              <a:rPr lang="en-US" altLang="en-US" i="0">
                <a:solidFill>
                  <a:srgbClr val="FFFF00"/>
                </a:solidFill>
              </a:rPr>
              <a:t>    </a:t>
            </a:r>
            <a:r>
              <a:rPr lang="en-US" altLang="en-US" i="0"/>
              <a:t>June – September</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Culture Concerns:</a:t>
            </a:r>
          </a:p>
          <a:p>
            <a:pPr>
              <a:lnSpc>
                <a:spcPct val="30000"/>
              </a:lnSpc>
              <a:spcBef>
                <a:spcPct val="50000"/>
              </a:spcBef>
            </a:pPr>
            <a:r>
              <a:rPr lang="en-US" altLang="en-US" i="0"/>
              <a:t>    Reseeds</a:t>
            </a:r>
          </a:p>
        </p:txBody>
      </p:sp>
      <p:pic>
        <p:nvPicPr>
          <p:cNvPr id="118791" name="Picture 7" descr="Dolichos lablab 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295650" cy="4267200"/>
          </a:xfrm>
          <a:prstGeom prst="rect">
            <a:avLst/>
          </a:prstGeom>
          <a:noFill/>
          <a:extLst>
            <a:ext uri="{909E8E84-426E-40DD-AFC4-6F175D3DCCD1}">
              <a14:hiddenFill xmlns:a14="http://schemas.microsoft.com/office/drawing/2010/main">
                <a:solidFill>
                  <a:srgbClr val="FFFFFF"/>
                </a:solidFill>
              </a14:hiddenFill>
            </a:ext>
          </a:extLst>
        </p:spPr>
      </p:pic>
      <p:sp>
        <p:nvSpPr>
          <p:cNvPr id="118792" name="Rectangle 8"/>
          <p:cNvSpPr>
            <a:spLocks noChangeArrowheads="1"/>
          </p:cNvSpPr>
          <p:nvPr/>
        </p:nvSpPr>
        <p:spPr bwMode="auto">
          <a:xfrm>
            <a:off x="5105400" y="5943600"/>
            <a:ext cx="2370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Dolichos lablab</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6B86B6C6-1873-E042-8F28-A7F68F19C1CA}" type="slidenum">
              <a:rPr lang="en-US" altLang="en-US"/>
              <a:pPr/>
              <a:t>92</a:t>
            </a:fld>
            <a:endParaRPr lang="en-US" altLang="en-US"/>
          </a:p>
        </p:txBody>
      </p:sp>
      <p:sp>
        <p:nvSpPr>
          <p:cNvPr id="142339" name="Rectangle 1027"/>
          <p:cNvSpPr>
            <a:spLocks noChangeArrowheads="1"/>
          </p:cNvSpPr>
          <p:nvPr/>
        </p:nvSpPr>
        <p:spPr bwMode="auto">
          <a:xfrm>
            <a:off x="2971800" y="228600"/>
            <a:ext cx="26289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SweetPea</a:t>
            </a:r>
          </a:p>
        </p:txBody>
      </p:sp>
      <p:sp>
        <p:nvSpPr>
          <p:cNvPr id="142340" name="Rectangle 1028"/>
          <p:cNvSpPr>
            <a:spLocks noChangeArrowheads="1"/>
          </p:cNvSpPr>
          <p:nvPr/>
        </p:nvSpPr>
        <p:spPr bwMode="auto">
          <a:xfrm>
            <a:off x="457200" y="914400"/>
            <a:ext cx="3124200"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0000"/>
              </a:lnSpc>
              <a:spcBef>
                <a:spcPct val="50000"/>
              </a:spcBef>
            </a:pPr>
            <a:r>
              <a:rPr lang="en-US" altLang="en-US" i="0">
                <a:solidFill>
                  <a:srgbClr val="FF00FF"/>
                </a:solidFill>
              </a:rPr>
              <a:t>Characteristics:  </a:t>
            </a:r>
            <a:endParaRPr lang="en-US" altLang="en-US" i="0">
              <a:solidFill>
                <a:srgbClr val="FFFF00"/>
              </a:solidFill>
            </a:endParaRPr>
          </a:p>
          <a:p>
            <a:pPr>
              <a:lnSpc>
                <a:spcPct val="30000"/>
              </a:lnSpc>
              <a:spcBef>
                <a:spcPct val="50000"/>
              </a:spcBef>
            </a:pPr>
            <a:r>
              <a:rPr lang="en-US" altLang="en-US" i="0">
                <a:solidFill>
                  <a:srgbClr val="FFFF00"/>
                </a:solidFill>
              </a:rPr>
              <a:t>     </a:t>
            </a:r>
            <a:r>
              <a:rPr lang="en-US" altLang="en-US" i="0"/>
              <a:t>Mounding or</a:t>
            </a:r>
          </a:p>
          <a:p>
            <a:pPr>
              <a:lnSpc>
                <a:spcPct val="30000"/>
              </a:lnSpc>
              <a:spcBef>
                <a:spcPct val="50000"/>
              </a:spcBef>
            </a:pPr>
            <a:r>
              <a:rPr lang="en-US" altLang="en-US" i="0"/>
              <a:t>     trellis vine</a:t>
            </a:r>
          </a:p>
          <a:p>
            <a:pPr>
              <a:lnSpc>
                <a:spcPct val="30000"/>
              </a:lnSpc>
              <a:spcBef>
                <a:spcPct val="50000"/>
              </a:spcBef>
            </a:pPr>
            <a:r>
              <a:rPr lang="en-US" altLang="en-US" i="0"/>
              <a:t>     3 foot vines</a:t>
            </a:r>
          </a:p>
          <a:p>
            <a:pPr>
              <a:lnSpc>
                <a:spcPct val="30000"/>
              </a:lnSpc>
              <a:spcBef>
                <a:spcPct val="50000"/>
              </a:spcBef>
            </a:pPr>
            <a:endParaRPr lang="en-US" altLang="en-US" i="0">
              <a:solidFill>
                <a:srgbClr val="FF00FF"/>
              </a:solidFill>
            </a:endParaRPr>
          </a:p>
          <a:p>
            <a:pPr>
              <a:lnSpc>
                <a:spcPct val="30000"/>
              </a:lnSpc>
              <a:spcBef>
                <a:spcPct val="50000"/>
              </a:spcBef>
            </a:pPr>
            <a:r>
              <a:rPr lang="en-US" altLang="en-US" i="0">
                <a:solidFill>
                  <a:srgbClr val="FF00FF"/>
                </a:solidFill>
              </a:rPr>
              <a:t>Location:</a:t>
            </a:r>
          </a:p>
          <a:p>
            <a:pPr>
              <a:lnSpc>
                <a:spcPct val="30000"/>
              </a:lnSpc>
              <a:spcBef>
                <a:spcPct val="50000"/>
              </a:spcBef>
            </a:pPr>
            <a:r>
              <a:rPr lang="en-US" altLang="en-US" i="0">
                <a:solidFill>
                  <a:srgbClr val="FFFF00"/>
                </a:solidFill>
              </a:rPr>
              <a:t>     </a:t>
            </a:r>
            <a:r>
              <a:rPr lang="en-US" altLang="en-US" i="0"/>
              <a:t>Full sun</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Plant Spacing:</a:t>
            </a:r>
          </a:p>
          <a:p>
            <a:pPr>
              <a:lnSpc>
                <a:spcPct val="30000"/>
              </a:lnSpc>
              <a:spcBef>
                <a:spcPct val="50000"/>
              </a:spcBef>
            </a:pPr>
            <a:r>
              <a:rPr lang="en-US" altLang="en-US" i="0">
                <a:solidFill>
                  <a:srgbClr val="FFFF00"/>
                </a:solidFill>
              </a:rPr>
              <a:t>     </a:t>
            </a:r>
            <a:r>
              <a:rPr lang="en-US" altLang="en-US" i="0"/>
              <a:t>2-inch centers</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Care and Feeding:  </a:t>
            </a:r>
          </a:p>
          <a:p>
            <a:pPr>
              <a:lnSpc>
                <a:spcPct val="30000"/>
              </a:lnSpc>
              <a:spcBef>
                <a:spcPct val="50000"/>
              </a:spcBef>
            </a:pPr>
            <a:r>
              <a:rPr lang="en-US" altLang="en-US" i="0">
                <a:solidFill>
                  <a:srgbClr val="FFFF00"/>
                </a:solidFill>
              </a:rPr>
              <a:t>     </a:t>
            </a:r>
            <a:r>
              <a:rPr lang="en-US" altLang="en-US" i="0"/>
              <a:t>Moderate fertility  </a:t>
            </a:r>
          </a:p>
          <a:p>
            <a:pPr>
              <a:lnSpc>
                <a:spcPct val="30000"/>
              </a:lnSpc>
              <a:spcBef>
                <a:spcPct val="50000"/>
              </a:spcBef>
            </a:pPr>
            <a:r>
              <a:rPr lang="en-US" altLang="en-US" i="0"/>
              <a:t>     No drought</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Bloom Period:	</a:t>
            </a:r>
          </a:p>
          <a:p>
            <a:pPr>
              <a:lnSpc>
                <a:spcPct val="30000"/>
              </a:lnSpc>
              <a:spcBef>
                <a:spcPct val="50000"/>
              </a:spcBef>
            </a:pPr>
            <a:r>
              <a:rPr lang="en-US" altLang="en-US" i="0">
                <a:solidFill>
                  <a:srgbClr val="FFFF00"/>
                </a:solidFill>
              </a:rPr>
              <a:t>    </a:t>
            </a:r>
            <a:r>
              <a:rPr lang="en-US" altLang="en-US" i="0"/>
              <a:t>May – June</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Culture Concerns:</a:t>
            </a:r>
          </a:p>
          <a:p>
            <a:pPr>
              <a:lnSpc>
                <a:spcPct val="30000"/>
              </a:lnSpc>
              <a:spcBef>
                <a:spcPct val="50000"/>
              </a:spcBef>
            </a:pPr>
            <a:r>
              <a:rPr lang="en-US" altLang="en-US" i="0"/>
              <a:t>    Dies out in mid-summer</a:t>
            </a:r>
          </a:p>
          <a:p>
            <a:pPr>
              <a:lnSpc>
                <a:spcPct val="30000"/>
              </a:lnSpc>
              <a:spcBef>
                <a:spcPct val="50000"/>
              </a:spcBef>
            </a:pPr>
            <a:r>
              <a:rPr lang="en-US" altLang="en-US" i="0"/>
              <a:t>    heat if not kept moist</a:t>
            </a:r>
          </a:p>
        </p:txBody>
      </p:sp>
      <p:pic>
        <p:nvPicPr>
          <p:cNvPr id="142343" name="Picture 1031" descr="wspef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42344" name="Picture 1032" descr="lat_ann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3" y="2667000"/>
            <a:ext cx="3157537" cy="3898900"/>
          </a:xfrm>
          <a:prstGeom prst="rect">
            <a:avLst/>
          </a:prstGeom>
          <a:noFill/>
          <a:extLst>
            <a:ext uri="{909E8E84-426E-40DD-AFC4-6F175D3DCCD1}">
              <a14:hiddenFill xmlns:a14="http://schemas.microsoft.com/office/drawing/2010/main">
                <a:solidFill>
                  <a:srgbClr val="FFFFFF"/>
                </a:solidFill>
              </a14:hiddenFill>
            </a:ext>
          </a:extLst>
        </p:spPr>
      </p:pic>
      <p:sp>
        <p:nvSpPr>
          <p:cNvPr id="142345" name="Rectangle 1033"/>
          <p:cNvSpPr>
            <a:spLocks noChangeArrowheads="1"/>
          </p:cNvSpPr>
          <p:nvPr/>
        </p:nvSpPr>
        <p:spPr bwMode="auto">
          <a:xfrm>
            <a:off x="2819400" y="4724400"/>
            <a:ext cx="279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Lathyrus odoratus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34EEAF1-C715-4443-9C36-00A91DB28E5C}" type="slidenum">
              <a:rPr lang="en-US" altLang="en-US"/>
              <a:pPr/>
              <a:t>93</a:t>
            </a:fld>
            <a:endParaRPr lang="en-US" altLang="en-US"/>
          </a:p>
        </p:txBody>
      </p:sp>
      <p:sp>
        <p:nvSpPr>
          <p:cNvPr id="143363" name="Rectangle 1027"/>
          <p:cNvSpPr>
            <a:spLocks noChangeArrowheads="1"/>
          </p:cNvSpPr>
          <p:nvPr/>
        </p:nvSpPr>
        <p:spPr bwMode="auto">
          <a:xfrm>
            <a:off x="2971800" y="304800"/>
            <a:ext cx="31543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Nasturtium</a:t>
            </a:r>
          </a:p>
        </p:txBody>
      </p:sp>
      <p:sp>
        <p:nvSpPr>
          <p:cNvPr id="143364" name="Rectangle 1028"/>
          <p:cNvSpPr>
            <a:spLocks noChangeArrowheads="1"/>
          </p:cNvSpPr>
          <p:nvPr/>
        </p:nvSpPr>
        <p:spPr bwMode="auto">
          <a:xfrm>
            <a:off x="533400" y="1295400"/>
            <a:ext cx="31242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endParaRPr lang="en-US" altLang="en-US" sz="2400" i="0">
              <a:solidFill>
                <a:srgbClr val="FF00FF"/>
              </a:solidFill>
            </a:endParaRPr>
          </a:p>
          <a:p>
            <a:pPr>
              <a:lnSpc>
                <a:spcPct val="30000"/>
              </a:lnSpc>
              <a:spcBef>
                <a:spcPct val="50000"/>
              </a:spcBef>
            </a:pPr>
            <a:r>
              <a:rPr lang="en-US" altLang="en-US" i="0">
                <a:solidFill>
                  <a:srgbClr val="FF00FF"/>
                </a:solidFill>
              </a:rPr>
              <a:t>Characteristics:  </a:t>
            </a:r>
            <a:endParaRPr lang="en-US" altLang="en-US" i="0">
              <a:solidFill>
                <a:srgbClr val="FFFF00"/>
              </a:solidFill>
            </a:endParaRPr>
          </a:p>
          <a:p>
            <a:pPr>
              <a:lnSpc>
                <a:spcPct val="30000"/>
              </a:lnSpc>
              <a:spcBef>
                <a:spcPct val="50000"/>
              </a:spcBef>
            </a:pPr>
            <a:r>
              <a:rPr lang="en-US" altLang="en-US" i="0">
                <a:solidFill>
                  <a:srgbClr val="FFFF00"/>
                </a:solidFill>
              </a:rPr>
              <a:t>     </a:t>
            </a:r>
            <a:r>
              <a:rPr lang="en-US" altLang="en-US" i="0"/>
              <a:t>Groundcover</a:t>
            </a:r>
          </a:p>
          <a:p>
            <a:pPr>
              <a:lnSpc>
                <a:spcPct val="30000"/>
              </a:lnSpc>
              <a:spcBef>
                <a:spcPct val="50000"/>
              </a:spcBef>
            </a:pPr>
            <a:r>
              <a:rPr lang="en-US" altLang="en-US" i="0"/>
              <a:t>     12 feet vines by summer</a:t>
            </a:r>
          </a:p>
          <a:p>
            <a:pPr>
              <a:lnSpc>
                <a:spcPct val="30000"/>
              </a:lnSpc>
              <a:spcBef>
                <a:spcPct val="50000"/>
              </a:spcBef>
            </a:pPr>
            <a:endParaRPr lang="en-US" altLang="en-US" i="0">
              <a:solidFill>
                <a:srgbClr val="FF00FF"/>
              </a:solidFill>
            </a:endParaRPr>
          </a:p>
          <a:p>
            <a:pPr>
              <a:lnSpc>
                <a:spcPct val="30000"/>
              </a:lnSpc>
              <a:spcBef>
                <a:spcPct val="50000"/>
              </a:spcBef>
            </a:pPr>
            <a:r>
              <a:rPr lang="en-US" altLang="en-US" i="0">
                <a:solidFill>
                  <a:srgbClr val="FF00FF"/>
                </a:solidFill>
              </a:rPr>
              <a:t>Location:</a:t>
            </a:r>
          </a:p>
          <a:p>
            <a:pPr>
              <a:lnSpc>
                <a:spcPct val="30000"/>
              </a:lnSpc>
              <a:spcBef>
                <a:spcPct val="50000"/>
              </a:spcBef>
            </a:pPr>
            <a:r>
              <a:rPr lang="en-US" altLang="en-US" i="0">
                <a:solidFill>
                  <a:srgbClr val="FFFF00"/>
                </a:solidFill>
              </a:rPr>
              <a:t>     </a:t>
            </a:r>
            <a:r>
              <a:rPr lang="en-US" altLang="en-US" i="0"/>
              <a:t>Full sun</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Plant Spacing:</a:t>
            </a:r>
          </a:p>
          <a:p>
            <a:pPr>
              <a:lnSpc>
                <a:spcPct val="30000"/>
              </a:lnSpc>
              <a:spcBef>
                <a:spcPct val="50000"/>
              </a:spcBef>
            </a:pPr>
            <a:r>
              <a:rPr lang="en-US" altLang="en-US" i="0">
                <a:solidFill>
                  <a:srgbClr val="FFFF00"/>
                </a:solidFill>
              </a:rPr>
              <a:t>     </a:t>
            </a:r>
            <a:r>
              <a:rPr lang="en-US" altLang="en-US" i="0"/>
              <a:t>4-inch centers</a:t>
            </a:r>
          </a:p>
          <a:p>
            <a:pPr>
              <a:lnSpc>
                <a:spcPct val="30000"/>
              </a:lnSpc>
              <a:spcBef>
                <a:spcPct val="50000"/>
              </a:spcBef>
            </a:pPr>
            <a:r>
              <a:rPr lang="en-US" altLang="en-US" i="0">
                <a:solidFill>
                  <a:srgbClr val="FF00FF"/>
                </a:solidFill>
              </a:rPr>
              <a:t>     </a:t>
            </a:r>
            <a:r>
              <a:rPr lang="en-US" altLang="en-US" i="0"/>
              <a:t>Seeds require cold snap</a:t>
            </a:r>
          </a:p>
          <a:p>
            <a:pPr>
              <a:lnSpc>
                <a:spcPct val="30000"/>
              </a:lnSpc>
              <a:spcBef>
                <a:spcPct val="50000"/>
              </a:spcBef>
            </a:pPr>
            <a:endParaRPr lang="en-US" altLang="en-US" i="0"/>
          </a:p>
          <a:p>
            <a:pPr>
              <a:lnSpc>
                <a:spcPct val="30000"/>
              </a:lnSpc>
              <a:spcBef>
                <a:spcPct val="50000"/>
              </a:spcBef>
            </a:pPr>
            <a:r>
              <a:rPr lang="en-US" altLang="en-US" i="0">
                <a:solidFill>
                  <a:srgbClr val="FF00FF"/>
                </a:solidFill>
              </a:rPr>
              <a:t>Care and Feeding:  </a:t>
            </a:r>
          </a:p>
          <a:p>
            <a:pPr>
              <a:lnSpc>
                <a:spcPct val="30000"/>
              </a:lnSpc>
              <a:spcBef>
                <a:spcPct val="50000"/>
              </a:spcBef>
            </a:pPr>
            <a:r>
              <a:rPr lang="en-US" altLang="en-US" i="0">
                <a:solidFill>
                  <a:srgbClr val="FFFF00"/>
                </a:solidFill>
              </a:rPr>
              <a:t>     </a:t>
            </a:r>
            <a:r>
              <a:rPr lang="en-US" altLang="en-US" i="0"/>
              <a:t>Moderate fertility,  </a:t>
            </a:r>
          </a:p>
          <a:p>
            <a:pPr>
              <a:lnSpc>
                <a:spcPct val="30000"/>
              </a:lnSpc>
              <a:spcBef>
                <a:spcPct val="50000"/>
              </a:spcBef>
            </a:pPr>
            <a:r>
              <a:rPr lang="en-US" altLang="en-US" i="0"/>
              <a:t>     No drought</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Bloom Period:	</a:t>
            </a:r>
          </a:p>
          <a:p>
            <a:pPr>
              <a:lnSpc>
                <a:spcPct val="30000"/>
              </a:lnSpc>
              <a:spcBef>
                <a:spcPct val="50000"/>
              </a:spcBef>
            </a:pPr>
            <a:r>
              <a:rPr lang="en-US" altLang="en-US" i="0">
                <a:solidFill>
                  <a:srgbClr val="FFFF00"/>
                </a:solidFill>
              </a:rPr>
              <a:t>    </a:t>
            </a:r>
            <a:r>
              <a:rPr lang="en-US" altLang="en-US" i="0"/>
              <a:t>June – September</a:t>
            </a:r>
          </a:p>
          <a:p>
            <a:pPr>
              <a:lnSpc>
                <a:spcPct val="30000"/>
              </a:lnSpc>
              <a:spcBef>
                <a:spcPct val="50000"/>
              </a:spcBef>
            </a:pPr>
            <a:endParaRPr lang="en-US" altLang="en-US" i="0">
              <a:solidFill>
                <a:srgbClr val="FFFF00"/>
              </a:solidFill>
            </a:endParaRPr>
          </a:p>
          <a:p>
            <a:pPr>
              <a:lnSpc>
                <a:spcPct val="30000"/>
              </a:lnSpc>
              <a:spcBef>
                <a:spcPct val="50000"/>
              </a:spcBef>
            </a:pPr>
            <a:r>
              <a:rPr lang="en-US" altLang="en-US" i="0">
                <a:solidFill>
                  <a:srgbClr val="FF00FF"/>
                </a:solidFill>
              </a:rPr>
              <a:t>Culture Concerns:</a:t>
            </a:r>
          </a:p>
          <a:p>
            <a:pPr>
              <a:lnSpc>
                <a:spcPct val="30000"/>
              </a:lnSpc>
              <a:spcBef>
                <a:spcPct val="50000"/>
              </a:spcBef>
            </a:pPr>
            <a:r>
              <a:rPr lang="en-US" altLang="en-US" i="0"/>
              <a:t>    Frequent irrigation</a:t>
            </a:r>
          </a:p>
        </p:txBody>
      </p:sp>
      <p:pic>
        <p:nvPicPr>
          <p:cNvPr id="143365" name="Picture 1029" descr="yna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432300" cy="3768725"/>
          </a:xfrm>
          <a:prstGeom prst="rect">
            <a:avLst/>
          </a:prstGeom>
          <a:noFill/>
          <a:extLst>
            <a:ext uri="{909E8E84-426E-40DD-AFC4-6F175D3DCCD1}">
              <a14:hiddenFill xmlns:a14="http://schemas.microsoft.com/office/drawing/2010/main">
                <a:solidFill>
                  <a:srgbClr val="FFFFFF"/>
                </a:solidFill>
              </a14:hiddenFill>
            </a:ext>
          </a:extLst>
        </p:spPr>
      </p:pic>
      <p:sp>
        <p:nvSpPr>
          <p:cNvPr id="143366" name="Rectangle 1030"/>
          <p:cNvSpPr>
            <a:spLocks noChangeArrowheads="1"/>
          </p:cNvSpPr>
          <p:nvPr/>
        </p:nvSpPr>
        <p:spPr bwMode="auto">
          <a:xfrm>
            <a:off x="4953000" y="5768975"/>
            <a:ext cx="287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Tropaoleum majus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62F91A3-A793-954A-B7C7-A3C80179CD11}" type="slidenum">
              <a:rPr lang="en-US" altLang="en-US"/>
              <a:pPr/>
              <a:t>94</a:t>
            </a:fld>
            <a:endParaRPr lang="en-US" altLang="en-US"/>
          </a:p>
        </p:txBody>
      </p:sp>
      <p:sp>
        <p:nvSpPr>
          <p:cNvPr id="144387" name="Rectangle 3"/>
          <p:cNvSpPr>
            <a:spLocks noChangeArrowheads="1"/>
          </p:cNvSpPr>
          <p:nvPr/>
        </p:nvSpPr>
        <p:spPr bwMode="auto">
          <a:xfrm>
            <a:off x="2895600" y="304800"/>
            <a:ext cx="28844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i="0">
                <a:solidFill>
                  <a:srgbClr val="FFFF00"/>
                </a:solidFill>
                <a:latin typeface="GoudyOlSt BT" charset="0"/>
              </a:rPr>
              <a:t>Snail Vine</a:t>
            </a:r>
          </a:p>
        </p:txBody>
      </p:sp>
      <p:sp>
        <p:nvSpPr>
          <p:cNvPr id="144388" name="Rectangle 4"/>
          <p:cNvSpPr>
            <a:spLocks noChangeArrowheads="1"/>
          </p:cNvSpPr>
          <p:nvPr/>
        </p:nvSpPr>
        <p:spPr bwMode="auto">
          <a:xfrm>
            <a:off x="609600" y="1219200"/>
            <a:ext cx="289560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35000"/>
              </a:lnSpc>
              <a:spcBef>
                <a:spcPct val="50000"/>
              </a:spcBef>
            </a:pPr>
            <a:endParaRPr lang="en-US" altLang="en-US" sz="2400" i="0">
              <a:solidFill>
                <a:srgbClr val="FF00FF"/>
              </a:solidFill>
            </a:endParaRPr>
          </a:p>
          <a:p>
            <a:pPr>
              <a:lnSpc>
                <a:spcPct val="35000"/>
              </a:lnSpc>
              <a:spcBef>
                <a:spcPct val="50000"/>
              </a:spcBef>
            </a:pPr>
            <a:r>
              <a:rPr lang="en-US" altLang="en-US" i="0">
                <a:solidFill>
                  <a:srgbClr val="FF00FF"/>
                </a:solidFill>
              </a:rPr>
              <a:t>Characteristics:  </a:t>
            </a:r>
            <a:endParaRPr lang="en-US" altLang="en-US" i="0">
              <a:solidFill>
                <a:srgbClr val="FFFF00"/>
              </a:solidFill>
            </a:endParaRPr>
          </a:p>
          <a:p>
            <a:pPr>
              <a:lnSpc>
                <a:spcPct val="35000"/>
              </a:lnSpc>
              <a:spcBef>
                <a:spcPct val="50000"/>
              </a:spcBef>
            </a:pPr>
            <a:r>
              <a:rPr lang="en-US" altLang="en-US" i="0">
                <a:solidFill>
                  <a:srgbClr val="FFFF00"/>
                </a:solidFill>
              </a:rPr>
              <a:t>     </a:t>
            </a:r>
            <a:r>
              <a:rPr lang="en-US" altLang="en-US" i="0"/>
              <a:t>Trellis vine</a:t>
            </a:r>
          </a:p>
          <a:p>
            <a:pPr>
              <a:lnSpc>
                <a:spcPct val="35000"/>
              </a:lnSpc>
              <a:spcBef>
                <a:spcPct val="50000"/>
              </a:spcBef>
            </a:pPr>
            <a:r>
              <a:rPr lang="en-US" altLang="en-US" i="0">
                <a:solidFill>
                  <a:srgbClr val="FF00FF"/>
                </a:solidFill>
              </a:rPr>
              <a:t>     </a:t>
            </a:r>
            <a:r>
              <a:rPr lang="en-US" altLang="en-US" i="0"/>
              <a:t>10-20 feet per season</a:t>
            </a:r>
          </a:p>
          <a:p>
            <a:pPr>
              <a:lnSpc>
                <a:spcPct val="35000"/>
              </a:lnSpc>
              <a:spcBef>
                <a:spcPct val="50000"/>
              </a:spcBef>
            </a:pPr>
            <a:endParaRPr lang="en-US" altLang="en-US" i="0"/>
          </a:p>
          <a:p>
            <a:pPr>
              <a:lnSpc>
                <a:spcPct val="35000"/>
              </a:lnSpc>
              <a:spcBef>
                <a:spcPct val="50000"/>
              </a:spcBef>
            </a:pPr>
            <a:r>
              <a:rPr lang="en-US" altLang="en-US" i="0">
                <a:solidFill>
                  <a:srgbClr val="FF00FF"/>
                </a:solidFill>
              </a:rPr>
              <a:t>Location:</a:t>
            </a:r>
          </a:p>
          <a:p>
            <a:pPr>
              <a:lnSpc>
                <a:spcPct val="35000"/>
              </a:lnSpc>
              <a:spcBef>
                <a:spcPct val="50000"/>
              </a:spcBef>
            </a:pPr>
            <a:r>
              <a:rPr lang="en-US" altLang="en-US" i="0">
                <a:solidFill>
                  <a:srgbClr val="FFFF00"/>
                </a:solidFill>
              </a:rPr>
              <a:t>     </a:t>
            </a:r>
            <a:r>
              <a:rPr lang="en-US" altLang="en-US" i="0"/>
              <a:t>Full sun</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Plant Spacing:</a:t>
            </a:r>
          </a:p>
          <a:p>
            <a:pPr>
              <a:lnSpc>
                <a:spcPct val="35000"/>
              </a:lnSpc>
              <a:spcBef>
                <a:spcPct val="50000"/>
              </a:spcBef>
            </a:pPr>
            <a:r>
              <a:rPr lang="en-US" altLang="en-US" i="0">
                <a:solidFill>
                  <a:srgbClr val="FFFF00"/>
                </a:solidFill>
              </a:rPr>
              <a:t>     </a:t>
            </a:r>
            <a:r>
              <a:rPr lang="en-US" altLang="en-US" i="0"/>
              <a:t>2-inch centers</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Care and Feeding:  </a:t>
            </a:r>
          </a:p>
          <a:p>
            <a:pPr>
              <a:lnSpc>
                <a:spcPct val="35000"/>
              </a:lnSpc>
              <a:spcBef>
                <a:spcPct val="50000"/>
              </a:spcBef>
            </a:pPr>
            <a:r>
              <a:rPr lang="en-US" altLang="en-US" i="0">
                <a:solidFill>
                  <a:srgbClr val="FFFF00"/>
                </a:solidFill>
              </a:rPr>
              <a:t>     </a:t>
            </a:r>
            <a:r>
              <a:rPr lang="en-US" altLang="en-US" i="0"/>
              <a:t>Moderate fertility</a:t>
            </a:r>
          </a:p>
          <a:p>
            <a:pPr>
              <a:lnSpc>
                <a:spcPct val="35000"/>
              </a:lnSpc>
              <a:spcBef>
                <a:spcPct val="50000"/>
              </a:spcBef>
            </a:pPr>
            <a:r>
              <a:rPr lang="en-US" altLang="en-US" i="0"/>
              <a:t>     No drought</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Bloom Period:	</a:t>
            </a:r>
          </a:p>
          <a:p>
            <a:pPr>
              <a:lnSpc>
                <a:spcPct val="35000"/>
              </a:lnSpc>
              <a:spcBef>
                <a:spcPct val="50000"/>
              </a:spcBef>
            </a:pPr>
            <a:r>
              <a:rPr lang="en-US" altLang="en-US" i="0">
                <a:solidFill>
                  <a:srgbClr val="FFFF00"/>
                </a:solidFill>
              </a:rPr>
              <a:t>    </a:t>
            </a:r>
            <a:r>
              <a:rPr lang="en-US" altLang="en-US" i="0"/>
              <a:t>July – October</a:t>
            </a:r>
          </a:p>
          <a:p>
            <a:pPr>
              <a:lnSpc>
                <a:spcPct val="35000"/>
              </a:lnSpc>
              <a:spcBef>
                <a:spcPct val="50000"/>
              </a:spcBef>
            </a:pPr>
            <a:endParaRPr lang="en-US" altLang="en-US" i="0">
              <a:solidFill>
                <a:srgbClr val="FFFF00"/>
              </a:solidFill>
            </a:endParaRPr>
          </a:p>
          <a:p>
            <a:pPr>
              <a:lnSpc>
                <a:spcPct val="35000"/>
              </a:lnSpc>
              <a:spcBef>
                <a:spcPct val="50000"/>
              </a:spcBef>
            </a:pPr>
            <a:r>
              <a:rPr lang="en-US" altLang="en-US" i="0">
                <a:solidFill>
                  <a:srgbClr val="FF00FF"/>
                </a:solidFill>
              </a:rPr>
              <a:t>Culture Concerns:</a:t>
            </a:r>
          </a:p>
          <a:p>
            <a:pPr>
              <a:lnSpc>
                <a:spcPct val="35000"/>
              </a:lnSpc>
              <a:spcBef>
                <a:spcPct val="50000"/>
              </a:spcBef>
            </a:pPr>
            <a:r>
              <a:rPr lang="en-US" altLang="en-US" i="0"/>
              <a:t>    Slow growing at first</a:t>
            </a:r>
          </a:p>
        </p:txBody>
      </p:sp>
      <p:pic>
        <p:nvPicPr>
          <p:cNvPr id="144389" name="Picture 5" descr="s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4648200" cy="4152900"/>
          </a:xfrm>
          <a:prstGeom prst="rect">
            <a:avLst/>
          </a:prstGeom>
          <a:noFill/>
          <a:extLst>
            <a:ext uri="{909E8E84-426E-40DD-AFC4-6F175D3DCCD1}">
              <a14:hiddenFill xmlns:a14="http://schemas.microsoft.com/office/drawing/2010/main">
                <a:solidFill>
                  <a:srgbClr val="FFFFFF"/>
                </a:solidFill>
              </a14:hiddenFill>
            </a:ext>
          </a:extLst>
        </p:spPr>
      </p:pic>
      <p:sp>
        <p:nvSpPr>
          <p:cNvPr id="144390" name="Rectangle 6"/>
          <p:cNvSpPr>
            <a:spLocks noChangeArrowheads="1"/>
          </p:cNvSpPr>
          <p:nvPr/>
        </p:nvSpPr>
        <p:spPr bwMode="auto">
          <a:xfrm>
            <a:off x="4953000" y="5867400"/>
            <a:ext cx="2441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Vigna caracalla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FAA8C0FB-8750-634C-A92B-4040C0761BED}" type="slidenum">
              <a:rPr lang="en-US" altLang="en-US"/>
              <a:pPr/>
              <a:t>95</a:t>
            </a:fld>
            <a:endParaRPr lang="en-US" altLang="en-US"/>
          </a:p>
        </p:txBody>
      </p:sp>
      <p:sp>
        <p:nvSpPr>
          <p:cNvPr id="14338" name="Rectangle 2"/>
          <p:cNvSpPr>
            <a:spLocks noGrp="1" noChangeArrowheads="1"/>
          </p:cNvSpPr>
          <p:nvPr>
            <p:ph type="title"/>
          </p:nvPr>
        </p:nvSpPr>
        <p:spPr>
          <a:xfrm>
            <a:off x="304800" y="152400"/>
            <a:ext cx="8534400" cy="762000"/>
          </a:xfrm>
        </p:spPr>
        <p:txBody>
          <a:bodyPr/>
          <a:lstStyle/>
          <a:p>
            <a:r>
              <a:rPr lang="en-US" altLang="en-US" b="1">
                <a:solidFill>
                  <a:srgbClr val="FFFF00"/>
                </a:solidFill>
                <a:latin typeface="GoudyOlSt BT" charset="0"/>
              </a:rPr>
              <a:t>Annuals Best For Cut Flowers</a:t>
            </a:r>
            <a:endParaRPr lang="en-US" altLang="en-US" b="1" i="1">
              <a:solidFill>
                <a:srgbClr val="FFFF00"/>
              </a:solidFill>
              <a:latin typeface="GoudyOlSt BT" charset="0"/>
            </a:endParaRPr>
          </a:p>
        </p:txBody>
      </p:sp>
      <p:sp>
        <p:nvSpPr>
          <p:cNvPr id="14339" name="Rectangle 3"/>
          <p:cNvSpPr>
            <a:spLocks noGrp="1" noChangeArrowheads="1"/>
          </p:cNvSpPr>
          <p:nvPr>
            <p:ph type="body" sz="half" idx="1"/>
          </p:nvPr>
        </p:nvSpPr>
        <p:spPr>
          <a:xfrm>
            <a:off x="457200" y="1524000"/>
            <a:ext cx="2971800" cy="5029200"/>
          </a:xfrm>
        </p:spPr>
        <p:txBody>
          <a:bodyPr/>
          <a:lstStyle/>
          <a:p>
            <a:pPr>
              <a:buFontTx/>
              <a:buNone/>
            </a:pPr>
            <a:r>
              <a:rPr lang="en-US" altLang="en-US" b="1">
                <a:solidFill>
                  <a:schemeClr val="hlink"/>
                </a:solidFill>
                <a:latin typeface="GoudyOlSt BT" charset="0"/>
              </a:rPr>
              <a:t>	</a:t>
            </a:r>
          </a:p>
        </p:txBody>
      </p:sp>
      <p:pic>
        <p:nvPicPr>
          <p:cNvPr id="14345" name="Picture 9" descr="Image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295400"/>
            <a:ext cx="3378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Image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3376613"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86E2C37-F20C-6847-BA8D-FBB722A3D1B3}" type="slidenum">
              <a:rPr lang="en-US" altLang="en-US"/>
              <a:pPr/>
              <a:t>96</a:t>
            </a:fld>
            <a:endParaRPr lang="en-US" altLang="en-US"/>
          </a:p>
        </p:txBody>
      </p:sp>
      <p:pic>
        <p:nvPicPr>
          <p:cNvPr id="174082" name="Picture 2" descr="Imag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2755900" cy="4532313"/>
          </a:xfrm>
          <a:prstGeom prst="rect">
            <a:avLst/>
          </a:prstGeom>
          <a:noFill/>
          <a:extLst>
            <a:ext uri="{909E8E84-426E-40DD-AFC4-6F175D3DCCD1}">
              <a14:hiddenFill xmlns:a14="http://schemas.microsoft.com/office/drawing/2010/main">
                <a:solidFill>
                  <a:srgbClr val="FFFFFF"/>
                </a:solidFill>
              </a14:hiddenFill>
            </a:ext>
          </a:extLst>
        </p:spPr>
      </p:pic>
      <p:sp>
        <p:nvSpPr>
          <p:cNvPr id="174083" name="Rectangle 3"/>
          <p:cNvSpPr>
            <a:spLocks noChangeArrowheads="1"/>
          </p:cNvSpPr>
          <p:nvPr/>
        </p:nvSpPr>
        <p:spPr bwMode="auto">
          <a:xfrm>
            <a:off x="3124200" y="304800"/>
            <a:ext cx="3098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Verbascum</a:t>
            </a:r>
          </a:p>
        </p:txBody>
      </p:sp>
      <p:sp>
        <p:nvSpPr>
          <p:cNvPr id="174084" name="Rectangle 4"/>
          <p:cNvSpPr>
            <a:spLocks noChangeArrowheads="1"/>
          </p:cNvSpPr>
          <p:nvPr/>
        </p:nvSpPr>
        <p:spPr bwMode="auto">
          <a:xfrm>
            <a:off x="685800" y="1219200"/>
            <a:ext cx="3276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chemeClr val="bg1"/>
                </a:solidFill>
                <a:latin typeface="Bernhard Modern Roman" charset="0"/>
              </a:rPr>
              <a:t>	Back of bed</a:t>
            </a:r>
            <a:r>
              <a:rPr lang="en-US" altLang="en-US" sz="2000" i="0">
                <a:solidFill>
                  <a:srgbClr val="FFFF00"/>
                </a:solidFill>
                <a:latin typeface="Bernhard Modern Roman" charset="0"/>
              </a:rPr>
              <a:t> </a:t>
            </a:r>
            <a:r>
              <a:rPr lang="en-US" altLang="en-US" sz="2000" i="0">
                <a:solidFill>
                  <a:schemeClr val="bg1"/>
                </a:solidFill>
                <a:latin typeface="Bernhard Modern Roman" charset="0"/>
              </a:rPr>
              <a:t>plant</a:t>
            </a:r>
          </a:p>
          <a:p>
            <a:pPr>
              <a:lnSpc>
                <a:spcPct val="70000"/>
              </a:lnSpc>
              <a:spcBef>
                <a:spcPct val="5000"/>
              </a:spcBef>
            </a:pPr>
            <a:r>
              <a:rPr lang="en-US" altLang="en-US" sz="2000" i="0">
                <a:solidFill>
                  <a:schemeClr val="bg1"/>
                </a:solidFill>
                <a:latin typeface="Bernhard Modern Roman" charset="0"/>
              </a:rPr>
              <a:t>	Height to 36”</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10-inch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Mites</a:t>
            </a:r>
          </a:p>
          <a:p>
            <a:pPr>
              <a:lnSpc>
                <a:spcPct val="70000"/>
              </a:lnSpc>
              <a:spcBef>
                <a:spcPct val="5000"/>
              </a:spcBef>
            </a:pPr>
            <a:r>
              <a:rPr lang="en-US" altLang="en-US" sz="2000" i="0">
                <a:solidFill>
                  <a:schemeClr val="bg1"/>
                </a:solidFill>
                <a:latin typeface="Bernhard Modern Roman" charset="0"/>
              </a:rPr>
              <a:t>	Deadheading essential</a:t>
            </a:r>
          </a:p>
          <a:p>
            <a:pPr>
              <a:lnSpc>
                <a:spcPct val="70000"/>
              </a:lnSpc>
              <a:spcBef>
                <a:spcPct val="5000"/>
              </a:spcBef>
            </a:pPr>
            <a:endParaRPr lang="en-US" altLang="en-US" i="0">
              <a:solidFill>
                <a:schemeClr val="hlink"/>
              </a:solidFill>
              <a:latin typeface="GoudyOlSt BT" charset="0"/>
            </a:endParaRPr>
          </a:p>
        </p:txBody>
      </p:sp>
      <p:sp>
        <p:nvSpPr>
          <p:cNvPr id="174085" name="Rectangle 5"/>
          <p:cNvSpPr>
            <a:spLocks noChangeArrowheads="1"/>
          </p:cNvSpPr>
          <p:nvPr/>
        </p:nvSpPr>
        <p:spPr bwMode="auto">
          <a:xfrm>
            <a:off x="4267200" y="5894388"/>
            <a:ext cx="4703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Verbascum </a:t>
            </a:r>
            <a:r>
              <a:rPr lang="en-US" altLang="en-US" sz="2800" i="0">
                <a:solidFill>
                  <a:schemeClr val="hlink"/>
                </a:solidFill>
                <a:latin typeface="GoudyOlSt BT" charset="0"/>
              </a:rPr>
              <a:t>‘Southern Charm’</a:t>
            </a:r>
            <a:r>
              <a:rPr lang="en-US" altLang="en-US" sz="2400" i="0">
                <a:solidFill>
                  <a:schemeClr val="hlink"/>
                </a:solidFill>
                <a:latin typeface="GoudyOlSt BT" charset="0"/>
              </a:rPr>
              <a:t> </a:t>
            </a:r>
            <a:r>
              <a:rPr lang="en-US" altLang="en-US">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F65AB5A-186E-6B4B-AFB0-CE09DF8050E4}" type="slidenum">
              <a:rPr lang="en-US" altLang="en-US"/>
              <a:pPr/>
              <a:t>97</a:t>
            </a:fld>
            <a:endParaRPr lang="en-US" altLang="en-US"/>
          </a:p>
        </p:txBody>
      </p:sp>
      <p:pic>
        <p:nvPicPr>
          <p:cNvPr id="119814" name="Picture 6" descr="Image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233738" cy="4667250"/>
          </a:xfrm>
          <a:prstGeom prst="rect">
            <a:avLst/>
          </a:prstGeom>
          <a:noFill/>
          <a:extLst>
            <a:ext uri="{909E8E84-426E-40DD-AFC4-6F175D3DCCD1}">
              <a14:hiddenFill xmlns:a14="http://schemas.microsoft.com/office/drawing/2010/main">
                <a:solidFill>
                  <a:srgbClr val="FFFFFF"/>
                </a:solidFill>
              </a14:hiddenFill>
            </a:ext>
          </a:extLst>
        </p:spPr>
      </p:pic>
      <p:sp>
        <p:nvSpPr>
          <p:cNvPr id="119815" name="Rectangle 7"/>
          <p:cNvSpPr>
            <a:spLocks noChangeArrowheads="1"/>
          </p:cNvSpPr>
          <p:nvPr/>
        </p:nvSpPr>
        <p:spPr bwMode="auto">
          <a:xfrm>
            <a:off x="3124200" y="304800"/>
            <a:ext cx="22161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Cosmos</a:t>
            </a:r>
          </a:p>
        </p:txBody>
      </p:sp>
      <p:sp>
        <p:nvSpPr>
          <p:cNvPr id="119816" name="Rectangle 8"/>
          <p:cNvSpPr>
            <a:spLocks noChangeArrowheads="1"/>
          </p:cNvSpPr>
          <p:nvPr/>
        </p:nvSpPr>
        <p:spPr bwMode="auto">
          <a:xfrm>
            <a:off x="9144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Mass planting best</a:t>
            </a:r>
          </a:p>
          <a:p>
            <a:pPr>
              <a:lnSpc>
                <a:spcPct val="70000"/>
              </a:lnSpc>
              <a:spcBef>
                <a:spcPct val="5000"/>
              </a:spcBef>
            </a:pPr>
            <a:r>
              <a:rPr lang="en-US" altLang="en-US" sz="2000" i="0">
                <a:solidFill>
                  <a:schemeClr val="bg1"/>
                </a:solidFill>
                <a:latin typeface="Bernhard Modern Roman" charset="0"/>
              </a:rPr>
              <a:t>	Cut flower</a:t>
            </a:r>
          </a:p>
          <a:p>
            <a:pPr>
              <a:lnSpc>
                <a:spcPct val="70000"/>
              </a:lnSpc>
              <a:spcBef>
                <a:spcPct val="5000"/>
              </a:spcBef>
            </a:pPr>
            <a:r>
              <a:rPr lang="en-US" altLang="en-US" sz="2000" i="0">
                <a:solidFill>
                  <a:schemeClr val="bg1"/>
                </a:solidFill>
                <a:latin typeface="Bernhard Modern Roman" charset="0"/>
              </a:rPr>
              <a:t>	Drought tolerant</a:t>
            </a:r>
          </a:p>
          <a:p>
            <a:pPr>
              <a:lnSpc>
                <a:spcPct val="70000"/>
              </a:lnSpc>
              <a:spcBef>
                <a:spcPct val="5000"/>
              </a:spcBef>
            </a:pPr>
            <a:r>
              <a:rPr lang="en-US" altLang="en-US" sz="2000" i="0">
                <a:solidFill>
                  <a:schemeClr val="bg1"/>
                </a:solidFill>
                <a:latin typeface="Bernhard Modern Roman" charset="0"/>
              </a:rPr>
              <a:t>	18-48 inches tall</a:t>
            </a:r>
          </a:p>
          <a:p>
            <a:pPr>
              <a:lnSpc>
                <a:spcPct val="70000"/>
              </a:lnSpc>
              <a:spcBef>
                <a:spcPct val="5000"/>
              </a:spcBef>
            </a:pPr>
            <a:r>
              <a:rPr lang="en-US" altLang="en-US" sz="2000" i="0">
                <a:solidFill>
                  <a:schemeClr val="bg1"/>
                </a:solidFill>
                <a:latin typeface="Bernhard Modern Roman" charset="0"/>
              </a:rPr>
              <a:t>	</a:t>
            </a: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Spring seeding</a:t>
            </a:r>
          </a:p>
          <a:p>
            <a:pPr>
              <a:lnSpc>
                <a:spcPct val="70000"/>
              </a:lnSpc>
              <a:spcBef>
                <a:spcPct val="5000"/>
              </a:spcBef>
            </a:pPr>
            <a:r>
              <a:rPr lang="en-US" altLang="en-US" sz="2000" i="0">
                <a:solidFill>
                  <a:schemeClr val="bg1"/>
                </a:solidFill>
                <a:latin typeface="Bernhard Modern Roman" charset="0"/>
              </a:rPr>
              <a:t>	 or 4-inch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October</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Great for poor soils</a:t>
            </a:r>
          </a:p>
          <a:p>
            <a:pPr>
              <a:lnSpc>
                <a:spcPct val="70000"/>
              </a:lnSpc>
              <a:spcBef>
                <a:spcPct val="5000"/>
              </a:spcBef>
            </a:pPr>
            <a:endParaRPr lang="en-US" altLang="en-US" i="0">
              <a:solidFill>
                <a:schemeClr val="hlink"/>
              </a:solidFill>
              <a:latin typeface="GoudyOlSt BT" charset="0"/>
            </a:endParaRPr>
          </a:p>
        </p:txBody>
      </p:sp>
      <p:sp>
        <p:nvSpPr>
          <p:cNvPr id="119817" name="Rectangle 9"/>
          <p:cNvSpPr>
            <a:spLocks noChangeArrowheads="1"/>
          </p:cNvSpPr>
          <p:nvPr/>
        </p:nvSpPr>
        <p:spPr bwMode="auto">
          <a:xfrm>
            <a:off x="5029200" y="5970588"/>
            <a:ext cx="2887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Cosmos bipinnatus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97C9054-BECC-1C42-873B-AB5E50829028}" type="slidenum">
              <a:rPr lang="en-US" altLang="en-US"/>
              <a:pPr/>
              <a:t>98</a:t>
            </a:fld>
            <a:endParaRPr lang="en-US" altLang="en-US"/>
          </a:p>
        </p:txBody>
      </p:sp>
      <p:pic>
        <p:nvPicPr>
          <p:cNvPr id="220162" name="Picture 2" descr="DIANPINKS"/>
          <p:cNvPicPr>
            <a:picLocks noChangeAspect="1" noChangeArrowheads="1"/>
          </p:cNvPicPr>
          <p:nvPr/>
        </p:nvPicPr>
        <p:blipFill>
          <a:blip r:embed="rId3">
            <a:lum bright="-18000" contrast="8000"/>
            <a:extLst>
              <a:ext uri="{28A0092B-C50C-407E-A947-70E740481C1C}">
                <a14:useLocalDpi xmlns:a14="http://schemas.microsoft.com/office/drawing/2010/main" val="0"/>
              </a:ext>
            </a:extLst>
          </a:blip>
          <a:srcRect/>
          <a:stretch>
            <a:fillRect/>
          </a:stretch>
        </p:blipFill>
        <p:spPr bwMode="auto">
          <a:xfrm>
            <a:off x="3200400" y="1981200"/>
            <a:ext cx="5638800" cy="3992563"/>
          </a:xfrm>
          <a:prstGeom prst="rect">
            <a:avLst/>
          </a:prstGeom>
          <a:noFill/>
          <a:extLst>
            <a:ext uri="{909E8E84-426E-40DD-AFC4-6F175D3DCCD1}">
              <a14:hiddenFill xmlns:a14="http://schemas.microsoft.com/office/drawing/2010/main">
                <a:solidFill>
                  <a:srgbClr val="FFFFFF"/>
                </a:solidFill>
              </a14:hiddenFill>
            </a:ext>
          </a:extLst>
        </p:spPr>
      </p:pic>
      <p:sp>
        <p:nvSpPr>
          <p:cNvPr id="220163" name="Rectangle 3"/>
          <p:cNvSpPr>
            <a:spLocks noChangeArrowheads="1"/>
          </p:cNvSpPr>
          <p:nvPr/>
        </p:nvSpPr>
        <p:spPr bwMode="auto">
          <a:xfrm>
            <a:off x="2995613" y="304800"/>
            <a:ext cx="336073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China Pinks</a:t>
            </a:r>
          </a:p>
        </p:txBody>
      </p:sp>
      <p:sp>
        <p:nvSpPr>
          <p:cNvPr id="220164"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Nectar source</a:t>
            </a:r>
          </a:p>
          <a:p>
            <a:pPr>
              <a:lnSpc>
                <a:spcPct val="70000"/>
              </a:lnSpc>
              <a:spcBef>
                <a:spcPct val="5000"/>
              </a:spcBef>
            </a:pPr>
            <a:r>
              <a:rPr lang="en-US" altLang="en-US" sz="2000" i="0">
                <a:solidFill>
                  <a:schemeClr val="bg1"/>
                </a:solidFill>
                <a:latin typeface="Bernhard Modern Roman" charset="0"/>
              </a:rPr>
              <a:t>	Fragrant flowers</a:t>
            </a:r>
          </a:p>
          <a:p>
            <a:pPr>
              <a:lnSpc>
                <a:spcPct val="70000"/>
              </a:lnSpc>
              <a:spcBef>
                <a:spcPct val="5000"/>
              </a:spcBef>
            </a:pPr>
            <a:r>
              <a:rPr lang="en-US" altLang="en-US" sz="2000" i="0">
                <a:solidFill>
                  <a:schemeClr val="bg1"/>
                </a:solidFill>
                <a:latin typeface="Bernhard Modern Roman" charset="0"/>
              </a:rPr>
              <a:t>     15-18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4-inch centers or </a:t>
            </a:r>
          </a:p>
          <a:p>
            <a:pPr>
              <a:lnSpc>
                <a:spcPct val="70000"/>
              </a:lnSpc>
              <a:spcBef>
                <a:spcPct val="5000"/>
              </a:spcBef>
            </a:pPr>
            <a:r>
              <a:rPr lang="en-US" altLang="en-US" sz="2000" i="0">
                <a:solidFill>
                  <a:schemeClr val="bg1"/>
                </a:solidFill>
                <a:latin typeface="Bernhard Modern Roman" charset="0"/>
              </a:rPr>
              <a:t>	random seeding</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Fall seeding</a:t>
            </a:r>
          </a:p>
          <a:p>
            <a:pPr>
              <a:lnSpc>
                <a:spcPct val="70000"/>
              </a:lnSpc>
              <a:spcBef>
                <a:spcPct val="5000"/>
              </a:spcBef>
            </a:pPr>
            <a:endParaRPr lang="en-US" altLang="en-US" i="0">
              <a:solidFill>
                <a:schemeClr val="hlink"/>
              </a:solidFill>
              <a:latin typeface="GoudyOlSt BT" charset="0"/>
            </a:endParaRPr>
          </a:p>
        </p:txBody>
      </p:sp>
      <p:sp>
        <p:nvSpPr>
          <p:cNvPr id="220165" name="Rectangle 5"/>
          <p:cNvSpPr>
            <a:spLocks noChangeArrowheads="1"/>
          </p:cNvSpPr>
          <p:nvPr/>
        </p:nvSpPr>
        <p:spPr bwMode="auto">
          <a:xfrm>
            <a:off x="4800600" y="5970588"/>
            <a:ext cx="2886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Dianthus chinensis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AF2BC939-CACF-8141-A7C7-8D79A111F36C}" type="slidenum">
              <a:rPr lang="en-US" altLang="en-US"/>
              <a:pPr/>
              <a:t>99</a:t>
            </a:fld>
            <a:endParaRPr lang="en-US" altLang="en-US"/>
          </a:p>
        </p:txBody>
      </p:sp>
      <p:pic>
        <p:nvPicPr>
          <p:cNvPr id="120835" name="Picture 3" descr="Imag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4343400" cy="3876675"/>
          </a:xfrm>
          <a:prstGeom prst="rect">
            <a:avLst/>
          </a:prstGeom>
          <a:noFill/>
          <a:extLst>
            <a:ext uri="{909E8E84-426E-40DD-AFC4-6F175D3DCCD1}">
              <a14:hiddenFill xmlns:a14="http://schemas.microsoft.com/office/drawing/2010/main">
                <a:solidFill>
                  <a:srgbClr val="FFFFFF"/>
                </a:solidFill>
              </a14:hiddenFill>
            </a:ext>
          </a:extLst>
        </p:spPr>
      </p:pic>
      <p:sp>
        <p:nvSpPr>
          <p:cNvPr id="120837" name="Rectangle 5"/>
          <p:cNvSpPr>
            <a:spLocks noChangeArrowheads="1"/>
          </p:cNvSpPr>
          <p:nvPr/>
        </p:nvSpPr>
        <p:spPr bwMode="auto">
          <a:xfrm>
            <a:off x="762000" y="1066800"/>
            <a:ext cx="3124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Characteristics:  </a:t>
            </a: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Cut flower</a:t>
            </a:r>
          </a:p>
          <a:p>
            <a:pPr>
              <a:lnSpc>
                <a:spcPct val="70000"/>
              </a:lnSpc>
              <a:spcBef>
                <a:spcPct val="5000"/>
              </a:spcBef>
            </a:pPr>
            <a:r>
              <a:rPr lang="en-US" altLang="en-US" sz="2000" i="0">
                <a:solidFill>
                  <a:schemeClr val="bg1"/>
                </a:solidFill>
                <a:latin typeface="Bernhard Modern Roman" charset="0"/>
              </a:rPr>
              <a:t>	12-24 inches tall</a:t>
            </a:r>
          </a:p>
          <a:p>
            <a:pPr>
              <a:lnSpc>
                <a:spcPct val="70000"/>
              </a:lnSpc>
              <a:spcBef>
                <a:spcPct val="5000"/>
              </a:spcBef>
            </a:pPr>
            <a:endParaRPr lang="en-US" altLang="en-US" sz="2000" i="0">
              <a:solidFill>
                <a:srgbClr val="FF00FF"/>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Location:</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Full sun/part shade</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Plant Spacing: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12-inch centers</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Care and Feeding: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Moderate fertility </a:t>
            </a:r>
          </a:p>
          <a:p>
            <a:pPr>
              <a:lnSpc>
                <a:spcPct val="70000"/>
              </a:lnSpc>
              <a:spcBef>
                <a:spcPct val="5000"/>
              </a:spcBef>
            </a:pPr>
            <a:r>
              <a:rPr lang="en-US" altLang="en-US" sz="2000" i="0">
                <a:solidFill>
                  <a:schemeClr val="bg1"/>
                </a:solidFill>
                <a:latin typeface="Bernhard Modern Roman" charset="0"/>
              </a:rPr>
              <a:t>	No drought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Bloom Period:	</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June – August</a:t>
            </a:r>
          </a:p>
          <a:p>
            <a:pPr>
              <a:lnSpc>
                <a:spcPct val="70000"/>
              </a:lnSpc>
              <a:spcBef>
                <a:spcPct val="5000"/>
              </a:spcBef>
            </a:pPr>
            <a:endParaRPr lang="en-US" altLang="en-US" sz="2000" i="0">
              <a:solidFill>
                <a:srgbClr val="FFFF00"/>
              </a:solidFill>
              <a:latin typeface="Bernhard Modern Roman" charset="0"/>
            </a:endParaRPr>
          </a:p>
          <a:p>
            <a:pPr>
              <a:lnSpc>
                <a:spcPct val="70000"/>
              </a:lnSpc>
              <a:spcBef>
                <a:spcPct val="5000"/>
              </a:spcBef>
            </a:pPr>
            <a:r>
              <a:rPr lang="en-US" altLang="en-US" sz="2000" i="0">
                <a:solidFill>
                  <a:srgbClr val="FF00FF"/>
                </a:solidFill>
                <a:latin typeface="Bernhard Modern Roman" charset="0"/>
              </a:rPr>
              <a:t>Culture Concerns:</a:t>
            </a:r>
          </a:p>
          <a:p>
            <a:pPr>
              <a:lnSpc>
                <a:spcPct val="70000"/>
              </a:lnSpc>
              <a:spcBef>
                <a:spcPct val="5000"/>
              </a:spcBef>
            </a:pPr>
            <a:r>
              <a:rPr lang="en-US" altLang="en-US" sz="2000" i="0">
                <a:solidFill>
                  <a:srgbClr val="FF00FF"/>
                </a:solidFill>
                <a:latin typeface="Bernhard Modern Roman" charset="0"/>
              </a:rPr>
              <a:t>	</a:t>
            </a:r>
            <a:r>
              <a:rPr lang="en-US" altLang="en-US" sz="2000" i="0">
                <a:solidFill>
                  <a:schemeClr val="bg1"/>
                </a:solidFill>
                <a:latin typeface="Bernhard Modern Roman" charset="0"/>
              </a:rPr>
              <a:t>March planting</a:t>
            </a:r>
          </a:p>
          <a:p>
            <a:pPr>
              <a:lnSpc>
                <a:spcPct val="70000"/>
              </a:lnSpc>
              <a:spcBef>
                <a:spcPct val="5000"/>
              </a:spcBef>
            </a:pPr>
            <a:r>
              <a:rPr lang="en-US" altLang="en-US" sz="2000" i="0">
                <a:solidFill>
                  <a:srgbClr val="FFFF00"/>
                </a:solidFill>
                <a:latin typeface="Bernhard Modern Roman" charset="0"/>
              </a:rPr>
              <a:t>	</a:t>
            </a:r>
            <a:r>
              <a:rPr lang="en-US" altLang="en-US" sz="2000" i="0">
                <a:solidFill>
                  <a:schemeClr val="bg1"/>
                </a:solidFill>
                <a:latin typeface="Bernhard Modern Roman" charset="0"/>
              </a:rPr>
              <a:t>Tender perennial in south Georgia</a:t>
            </a:r>
          </a:p>
          <a:p>
            <a:pPr>
              <a:lnSpc>
                <a:spcPct val="70000"/>
              </a:lnSpc>
              <a:spcBef>
                <a:spcPct val="5000"/>
              </a:spcBef>
            </a:pPr>
            <a:r>
              <a:rPr lang="en-US" altLang="en-US" i="0">
                <a:solidFill>
                  <a:schemeClr val="hlink"/>
                </a:solidFill>
                <a:latin typeface="GoudyOlSt BT" charset="0"/>
              </a:rPr>
              <a:t>	</a:t>
            </a:r>
            <a:r>
              <a:rPr lang="en-US" altLang="en-US" sz="2000" i="0">
                <a:solidFill>
                  <a:schemeClr val="bg1"/>
                </a:solidFill>
                <a:latin typeface="Bernhard Modern Roman" charset="0"/>
              </a:rPr>
              <a:t>Fades mid-summer</a:t>
            </a:r>
          </a:p>
        </p:txBody>
      </p:sp>
      <p:sp>
        <p:nvSpPr>
          <p:cNvPr id="120838" name="Rectangle 6"/>
          <p:cNvSpPr>
            <a:spLocks noChangeArrowheads="1"/>
          </p:cNvSpPr>
          <p:nvPr/>
        </p:nvSpPr>
        <p:spPr bwMode="auto">
          <a:xfrm>
            <a:off x="4953000" y="5741988"/>
            <a:ext cx="2925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hlink"/>
                </a:solidFill>
                <a:latin typeface="GoudyOlSt BT" charset="0"/>
              </a:rPr>
              <a:t>Alstroemeria aurea</a:t>
            </a:r>
          </a:p>
        </p:txBody>
      </p:sp>
      <p:sp>
        <p:nvSpPr>
          <p:cNvPr id="120839" name="Rectangle 7"/>
          <p:cNvSpPr>
            <a:spLocks noChangeArrowheads="1"/>
          </p:cNvSpPr>
          <p:nvPr/>
        </p:nvSpPr>
        <p:spPr bwMode="auto">
          <a:xfrm>
            <a:off x="2778125" y="304800"/>
            <a:ext cx="36083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en-US" sz="4800" i="0">
                <a:solidFill>
                  <a:srgbClr val="FFFF00"/>
                </a:solidFill>
                <a:latin typeface="GoudyOlSt BT" charset="0"/>
              </a:rPr>
              <a:t>Peruvian Lily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1" u="none" strike="noStrike" cap="none" normalizeH="0" baseline="0">
            <a:ln>
              <a:noFill/>
            </a:ln>
            <a:solidFill>
              <a:schemeClr val="bg1"/>
            </a:solidFill>
            <a:effectLst/>
            <a:latin typeface="Bernhard Modern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1" u="none" strike="noStrike" cap="none" normalizeH="0" baseline="0">
            <a:ln>
              <a:noFill/>
            </a:ln>
            <a:solidFill>
              <a:schemeClr val="bg1"/>
            </a:solidFill>
            <a:effectLst/>
            <a:latin typeface="Bernhard Modern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11331</Words>
  <Application>Microsoft Macintosh PowerPoint</Application>
  <PresentationFormat>On-screen Show (4:3)</PresentationFormat>
  <Paragraphs>2749</Paragraphs>
  <Slides>127</Slides>
  <Notes>127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127</vt:i4>
      </vt:variant>
    </vt:vector>
  </HeadingPairs>
  <TitlesOfParts>
    <vt:vector size="133" baseType="lpstr">
      <vt:lpstr>Times New Roman</vt:lpstr>
      <vt:lpstr>Arial</vt:lpstr>
      <vt:lpstr>GoudyOlSt BT</vt:lpstr>
      <vt:lpstr>Bernhard Modern Roman</vt:lpstr>
      <vt:lpstr>Wingdings</vt:lpstr>
      <vt:lpstr>Default Design</vt:lpstr>
      <vt:lpstr>PowerPoint Presentation</vt:lpstr>
      <vt:lpstr>PowerPoint Presentation</vt:lpstr>
      <vt:lpstr>PowerPoint Presentation</vt:lpstr>
      <vt:lpstr>Part 1:Annuals  For Georgia Gardens</vt:lpstr>
      <vt:lpstr>Learning Objectives</vt:lpstr>
      <vt:lpstr>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Annuals For Summer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Mounding Lantana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Annuals For Shady 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Annuals for Fall &amp; Early 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Vines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Annuals Best For Cut Flowers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Unusual Annuals For Sunny Locations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Butterfly</dc:subject>
  <dc:creator>George Braman</dc:creator>
  <cp:lastModifiedBy>George Braman</cp:lastModifiedBy>
  <cp:revision>1</cp:revision>
  <dcterms:created xsi:type="dcterms:W3CDTF">2015-09-08T05:45:25Z</dcterms:created>
  <dcterms:modified xsi:type="dcterms:W3CDTF">2015-09-08T05:45:33Z</dcterms:modified>
</cp:coreProperties>
</file>